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3" r:id="rId1"/>
  </p:sldMasterIdLst>
  <p:sldIdLst>
    <p:sldId id="258" r:id="rId2"/>
    <p:sldId id="259" r:id="rId3"/>
    <p:sldId id="261" r:id="rId4"/>
    <p:sldId id="291" r:id="rId5"/>
    <p:sldId id="262" r:id="rId6"/>
    <p:sldId id="263" r:id="rId7"/>
    <p:sldId id="264" r:id="rId8"/>
    <p:sldId id="277" r:id="rId9"/>
    <p:sldId id="266" r:id="rId10"/>
    <p:sldId id="280" r:id="rId11"/>
    <p:sldId id="267" r:id="rId12"/>
    <p:sldId id="268" r:id="rId13"/>
    <p:sldId id="287" r:id="rId14"/>
    <p:sldId id="288" r:id="rId15"/>
    <p:sldId id="282" r:id="rId16"/>
    <p:sldId id="281" r:id="rId17"/>
    <p:sldId id="289" r:id="rId18"/>
    <p:sldId id="269" r:id="rId19"/>
    <p:sldId id="290" r:id="rId20"/>
    <p:sldId id="283" r:id="rId21"/>
    <p:sldId id="284" r:id="rId22"/>
    <p:sldId id="285" r:id="rId23"/>
    <p:sldId id="272" r:id="rId24"/>
    <p:sldId id="28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3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B8ED6-C377-4D6B-93DF-647790EBC7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0EE7BF-5140-47FB-A0AE-92809CFAC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FB818F-0CDA-452B-94B5-078AE1A89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1D469-00DF-41FD-BB28-249D9C1F0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7FD97-817C-4628-8D16-AB021BF9A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95464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7E239-AD3F-42D0-8F6B-BB119BF70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4C37C-9CFE-4A91-BF88-CBFED0CE7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3C25C-226F-411B-A283-670F67CDF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E05AE-310A-4CE0-B873-4A6EF21F5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E2717-3309-426C-AF86-34F187ECA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862734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FA3A0-2B73-4596-A827-E120A2F97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DF2DA1-613E-4A26-81E6-3D31A1A92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5B37F-F1FA-438F-A4E7-EF89CA8D0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952BA-B11F-4E2E-9AA1-5D577D28F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E8A8D-6A19-4E6C-8966-4688705A7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830295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B6282-17CC-4C95-A3DA-E74302D0B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D29FA-208F-4695-9220-AA9A9996E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7A62BF-C003-43A2-9097-4315DEE6C9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1947A8-C1DD-4154-BC27-9D0731CB2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B6B8C-0F55-4AF2-9B44-4A4288A30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FEA25-3461-4F52-8076-533F2476B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846616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20265-7041-401A-9CA0-1E44B4EDF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E1124D-5862-4C49-9A36-1A785FC1E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B105AC-6800-4C3A-9ACE-9C80B9DE33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FF405A-DE52-4407-8EB4-FE44F91C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C997C3-1698-4F0B-AEE1-4A71474F2D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69C06A-AD8C-4D7C-A85D-3DFBFC041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822F1A-E408-457B-A060-0BC87EDE8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3C747F-2D93-4A1A-8395-DD7ECAE2D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646178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3720E-D24D-4946-9995-04CCA1A4B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A076BD-DF1B-4C06-8EC0-4EA80A4AF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4DACD0-8CE7-488A-B67B-DECE0590C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97F633-A1F6-40E5-973F-AB7B1B2B9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115896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CAD13C-7E90-425A-A7D3-7B1F7F936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0BFC24-F156-47CD-850E-E7AC5BBB2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448FD5-B1A1-4507-8EF2-B140856EA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255036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42F5B-3BDF-4FC4-B54E-EDB5F625E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73CB0-5D72-4A49-8D9B-8DC725577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CC94C-DCC9-4359-9C52-7A6EB488FE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4CE5A1-F742-43E9-B00D-2062F2D8F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AB0123-0B35-43DA-BA1F-D2BEE5A31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503E8-7F58-4BBC-B979-9002485C7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24224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6111B-0BDF-4DB4-B660-DBE300125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6CE514-6289-4BAD-8F81-D821372079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AB6289-F404-4AA3-AB27-317BC3A53E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9739E-7F07-4ECD-A65F-F9B9C96BC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26F2D-4C9B-4719-99E7-C192C9E59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DED74-F6A6-4480-94C2-732256301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129971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21EA1-44F5-47C0-9346-057D03D7C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283860-4FF3-462F-8D2B-BACB6DCFCF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697C8-F7BD-4521-BEB8-B6077BF30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8DCC10-9854-444C-9FB6-589C9617C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BBF19-EE5B-4BCD-A41B-1E55F33B4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016779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1B0A69-2971-4224-9F31-C9F0A7C74D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0693B3-3B46-4683-BD1E-93868F98CD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AF7D2-1936-4CF3-96C3-0D7B18E72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5D57B-7936-42CD-8AB1-51C419704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D45F4-FBB7-4954-9273-96D22F02C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661598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50216B-1EB0-4BBE-B74B-89C916D4A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EB37A-B6FE-4C06-A4D9-BAC09F0EA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56E54-BAD3-4E43-9781-F231C5C76C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82E3DF-5088-4FBE-8AA1-01F73469BA58}" type="datetimeFigureOut">
              <a:rPr lang="en-MY" smtClean="0"/>
              <a:t>10/6/2021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963BB-24B6-410A-B85A-8C18D0428B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319C2-15E2-41B4-ADC7-54582F98F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194613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48628-98D9-4DCC-ABA2-AF8B57621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569" y="1481328"/>
            <a:ext cx="3172759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61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21" name="Picture 20" descr="书上的眼镜">
            <a:extLst>
              <a:ext uri="{FF2B5EF4-FFF2-40B4-BE49-F238E27FC236}">
                <a16:creationId xmlns:a16="http://schemas.microsoft.com/office/drawing/2014/main" id="{FEF228B6-3B7D-441B-A49F-93E0C3AF27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60" b="2"/>
          <a:stretch/>
        </p:blipFill>
        <p:spPr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4847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》- </a:t>
            </a:r>
            <a:r>
              <a:rPr lang="zh-CN" altLang="en-US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作者背景</a:t>
            </a:r>
            <a:br>
              <a:rPr lang="en-MY" altLang="zh-CN" sz="44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為孔子弟子及後學所撰寫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名篇中未著作者的性氏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成書於戰國至西漢之間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49229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》-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大綱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是中國古代的論說文，專門論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述教育和教學問題的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著作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選自小戴禮記第十八篇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宗旨在說明學為修道化民之本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並且陳述教學之基本原理</a:t>
            </a:r>
            <a:endParaRPr lang="en-MY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89736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》-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大綱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學習的功用、方法、目的、效果，以及為師教學的道理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》- 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看到儒家教育理論之大概</a:t>
            </a:r>
            <a:br>
              <a:rPr lang="en-MY" altLang="zh-CN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67309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（一）教學目的：化民成俗</a:t>
            </a:r>
            <a:br>
              <a:rPr lang="en-MY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君子如欲化民成俗，其必由學乎！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處於君位的人如果要教化臣民，成其美俗，這一定要通過學習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7294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（二）為學之益處</a:t>
            </a:r>
            <a:br>
              <a:rPr lang="en-MY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玉不琢，不成器；人不學，不知道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玉石不經過雕琢，就不能變成好的器物；人不經過學習，不會明白儒家至道。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是故古之王者，建國君民，教學為先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所以古代的君王，建立國家，統治人民，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都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要把興辦教育作為首要任務。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80967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（三）教學相長之道</a:t>
            </a:r>
            <a:br>
              <a:rPr lang="en-MY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雖有嘉肴，弗食，不知其旨也；雖有至道，弗學，不知其善也。是故，學然後知不足，教然後知困。知不足，然後能自反也；知困，然後能自強也。故曰：教學相長也。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 algn="just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雖然有美味佳肴，不吃就不知道它的味美；雖然有最好的道理，不學習就不知道它的好處。所以深入學習之後才知道自己德行不足，教書育人之後才知道自己學識不通達。知道自己德行不足然後才能自我反省，知道自己學識不通達然後才能自我奮勉。所以說：教與學是相互促進的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40192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（四）古代教育之階程</a:t>
            </a:r>
            <a:br>
              <a:rPr lang="en-MY" altLang="zh-CN" sz="24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比年入學，中年考校。一年視離經辨志，三年視敬業樂群，五年視博習親師，七年視論學取友，謂之小成；九年知類通達，強立而不反，謂之大成。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古代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教育學習階段性的進程。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七年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視論學取友，謂之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小成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。九年知類通達，強立而不反，謂之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大成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為學須至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大成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，為學最大的成就。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33313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（五）教育之七項施教原則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大學始教，皮弁祭菜，示敬道也；宵雅肄三，官其始也；入學鼓篋，孫其業也；夏楚二物，收其威也；未卜禘不視學，游其志也；時觀而弗語，存其心也；幼者聽而弗問，學不躐等也。此七者，教之大倫也。</a:t>
            </a: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謙虛和恭敬的態度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長幼有序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讓學生恭順於學業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32024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（五）教育之七項施教原則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老師的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整肅威儀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不考查學生經業，讓學生有充裕的時間去學習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教師時時觀察學生，而不加以指導，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而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讓學生去思考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當學生遇到疑難時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才去啟發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初學者只可以聽，不允許插嘴，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讓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學生要知道謙讓，長幼有序不能逾越次第。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88526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（六）學習須由淺易而入深難，並與生活合一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altLang="zh-CN" sz="3300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sz="3300" dirty="0">
                <a:latin typeface="KaiTi" panose="02010609060101010101" pitchFamily="49" charset="-122"/>
                <a:ea typeface="KaiTi" panose="02010609060101010101" pitchFamily="49" charset="-122"/>
              </a:rPr>
              <a:t>大學之教也，時教必有正業，退息必有居。學，不學操縵，不能安弦；不學博依，不能安詩；不學雜服，不能安禮；不興其藝，不能樂學；故君子之於學也，藏焉，修焉，息焉，游焉。夫然，故安其學而親其師，樂其友而信其道。是以雖離師輔而不反也。</a:t>
            </a:r>
            <a:r>
              <a:rPr lang="en-US" altLang="zh-CN" sz="3300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altLang="zh-TW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just">
              <a:buNone/>
            </a:pPr>
            <a:endParaRPr lang="en-MY" altLang="zh-TW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CN" altLang="en-US" sz="3300" dirty="0">
                <a:latin typeface="KaiTi" panose="02010609060101010101" pitchFamily="49" charset="-122"/>
                <a:ea typeface="KaiTi" panose="02010609060101010101" pitchFamily="49" charset="-122"/>
              </a:rPr>
              <a:t>是順著時序而教的。</a:t>
            </a:r>
            <a:endParaRPr lang="en-MY" altLang="zh-CN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endParaRPr lang="en-MY" altLang="zh-CN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CN" altLang="en-US" sz="3300" dirty="0">
                <a:latin typeface="KaiTi" panose="02010609060101010101" pitchFamily="49" charset="-122"/>
                <a:ea typeface="KaiTi" panose="02010609060101010101" pitchFamily="49" charset="-122"/>
              </a:rPr>
              <a:t>君子在學習方面，要藏之於心，表現在外，不論休息或游樂的時候，都念念不忘，能夠這樣，才能安於學習，親近師長；與同學相處融洽而且信奉自己所學的真理。能夠這樣雖然離開了同學師長，也不會背棄道義。</a:t>
            </a:r>
            <a:endParaRPr lang="en-MY" altLang="zh-CN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83453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（七）施教興廢成敗之因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MY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[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今之教者，呻其占畢，多其訊，言及于數，進而不顧其安，使人不由其誠，教人不盡其材，其施之也悖，其求之也佛。夫然，故隱其學而疾其師，苦其難而不知其益也，雖終其業，其去之必速，教之不刑，其此之由乎！</a:t>
            </a:r>
            <a:r>
              <a:rPr lang="en-MY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]</a:t>
            </a:r>
            <a:endParaRPr lang="en-MY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just">
              <a:buNone/>
            </a:pP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單靠朗誦課文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just">
              <a:buNone/>
            </a:pP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大量灌輸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一味趕進度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03896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（七）施教興廢成敗之因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不顧學生的接受能力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學生就會痛惡他的學業，並怨恨他的老師，苦於學業的艱難，而不懂得它的好處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br>
              <a:rPr lang="en-MY" altLang="zh-CN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97417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MY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八）教育之所以興盛的原因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1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大學之法，禁於未發之謂豫，當其可之謂時，不陵節而施之謂孫，相觀而善之謂摩。此四者，教之所由興也。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 algn="just">
              <a:lnSpc>
                <a:spcPct val="11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防備之法。（在一切邪惡的念頭未發生之前，就用禮來教育，來約束禁止）。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教導要合乎時宜 （及時法）。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96211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MY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八）教育之所以興盛的原因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依據學生的程度，不跨越進度，不超出其能力來教導。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使學生互相觀摩而學習他人的長處。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1755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九）教育失敗之因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1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發然後禁，則捍格而不勝；時過然後學，則勤苦而難成；雜施而不孫，則壞亂而不修；獨學而無友，則孤陋而寡聞；燕朋逆其師，燕辟廢其學。此六者，教之所由廢也。</a:t>
            </a: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邪惡的念頭已經發生，然後再來禁止。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適當的學習時期過了才去學。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東學一點西學一些，卻不按照進度學習。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212281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九）教育失敗之因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沒有同學在一起研討。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結交不正當的朋友，會導致違背師長的教訓。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不良的習慣，會荒廢自己的學業。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421436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十）引導之法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1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故君子之教喻也，道而弗牽，強而弗抑，開而弗達。道而弗牽則和，強而弗抑則易，開而弗達則思，和易以思，可謂善喻矣。</a:t>
            </a: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讓人明白道理。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只加以引導。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而不去強迫別人服從。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00739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十）引導之法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對待學生嚴格。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但并不抑制其個性的發展；加以啟發。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而不將結論和盤托出。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使學生能夠自己思考。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872971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九）學者失敗的地方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學者有四失，教者必知之。人之學也，或失則多，或失則寡，或失則易，或失則止。此四者，心之莫同也。知其心，然後能救其失也，教也者，長善而救其失者也。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失於貪多而不求甚解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失於不求進取，知識面狹窄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失於把學習看的太容易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；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一遇到問題就問師長，從來不深入思考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失於遇到問題從來不問師長，只是停下來獨自冥思苦想，而最終仍然迷惑不解。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178164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九）學者之四失（失敗的地方）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產生這四種過失的根源，在於學生的心理特點各不相同。懂得了學生的心理特點，然後才能補救學生的過失。教學，就是發揚學生的優點，補救學生的過失。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111694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九）擇師之重要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君子知至學之難易，而知其美惡，然後能博喻；能博喻，然後能為師；能為師，然後能為長；能為長，然後能為君。故師也者，所以學為君也。是故擇師不可不慎也。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老師知道求學深淺難易的順序，對於學生的特性差異都能了解，然後方能因材施教。所以選擇老師不可以不謹慎。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781536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（十）尊師之重要</a:t>
            </a:r>
            <a:br>
              <a:rPr lang="en-MY" altLang="zh-CN" sz="24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base">
              <a:lnSpc>
                <a:spcPct val="80000"/>
              </a:lnSpc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凡學之道，嚴師為難。師嚴然後道尊，道尊然後民知敬學。是故君之所不臣於其臣者二：當其為尸則弗臣也，當其為師則弗臣也。大學之禮，雖詔於天子，無北面，所以尊師也。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fontAlgn="base">
              <a:lnSpc>
                <a:spcPct val="80000"/>
              </a:lnSpc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fontAlgn="base">
              <a:lnSpc>
                <a:spcPct val="80000"/>
              </a:lnSpc>
            </a:pP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尊師才能重道。重道才能使人敬重學業。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fontAlgn="base">
              <a:lnSpc>
                <a:spcPct val="80000"/>
              </a:lnSpc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fontAlgn="base">
              <a:lnSpc>
                <a:spcPct val="80000"/>
              </a:lnSpc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描述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君王對待老師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的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尊師重道的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禮儀。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79316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br>
              <a:rPr lang="en-MY" altLang="zh-CN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 fontAlgn="base">
              <a:lnSpc>
                <a:spcPct val="80000"/>
              </a:lnSpc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ctr" fontAlgn="base">
              <a:lnSpc>
                <a:spcPct val="80000"/>
              </a:lnSpc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ctr" fontAlgn="base">
              <a:lnSpc>
                <a:spcPct val="80000"/>
              </a:lnSpc>
              <a:buNone/>
            </a:pP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總結</a:t>
            </a:r>
            <a:endParaRPr lang="zh-TW" altLang="en-US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10262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</TotalTime>
  <Words>2408</Words>
  <Application>Microsoft Office PowerPoint</Application>
  <PresentationFormat>Widescreen</PresentationFormat>
  <Paragraphs>154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KaiTi</vt:lpstr>
      <vt:lpstr>Arial</vt:lpstr>
      <vt:lpstr>Calibri</vt:lpstr>
      <vt:lpstr>Calibri Light</vt:lpstr>
      <vt:lpstr>Rockwell</vt:lpstr>
      <vt:lpstr>Office Theme</vt:lpstr>
      <vt:lpstr>《禮記.學記》</vt:lpstr>
      <vt:lpstr>《禮記.學記》- 作者背景 ——————————————————————</vt:lpstr>
      <vt:lpstr>《禮記.學記》-大綱 ————————————————————</vt:lpstr>
      <vt:lpstr>《禮記.學記》-大綱 ————————————————————</vt:lpstr>
      <vt:lpstr>（一）教學目的：化民成俗 ————————————————————</vt:lpstr>
      <vt:lpstr>（二）為學之益處 ————————————————————</vt:lpstr>
      <vt:lpstr>（三）教學相長之道 ————————————————————</vt:lpstr>
      <vt:lpstr>（四）古代教育之階程 ————————————————————</vt:lpstr>
      <vt:lpstr>（五）教育之七項施教原則 ————————————————————</vt:lpstr>
      <vt:lpstr>（五）教育之七項施教原則 ————————————————————</vt:lpstr>
      <vt:lpstr>（六）學習須由淺易而入深難，並與生活合一 ——————————————————————</vt:lpstr>
      <vt:lpstr>（七）施教興廢成敗之因 ————————————————————</vt:lpstr>
      <vt:lpstr>（七）施教興廢成敗之因 ————————————————————</vt:lpstr>
      <vt:lpstr>(八）教育之所以興盛的原因 ——————————————————————</vt:lpstr>
      <vt:lpstr>(八）教育之所以興盛的原因 ——————————————————————</vt:lpstr>
      <vt:lpstr>(九）教育失敗之因 ————————————————————</vt:lpstr>
      <vt:lpstr>(九）教育失敗之因 ————————————————————</vt:lpstr>
      <vt:lpstr>(十）引導之法 ————————————————————</vt:lpstr>
      <vt:lpstr>(十）引導之法 ————————————————————</vt:lpstr>
      <vt:lpstr>(九）學者失敗的地方 ————————————————————</vt:lpstr>
      <vt:lpstr>(九）學者之四失（失敗的地方） ————————————————————</vt:lpstr>
      <vt:lpstr>(九）擇師之重要 ————————————————————</vt:lpstr>
      <vt:lpstr>（十）尊師之重要 ————————————————————</vt:lpstr>
      <vt:lpstr>《禮記.學記》 ————————————————————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《禮記.學記》</dc:title>
  <dc:creator>Eddy Chan Wai Hun</dc:creator>
  <cp:lastModifiedBy>Eddy Chan Wai Hun</cp:lastModifiedBy>
  <cp:revision>109</cp:revision>
  <dcterms:created xsi:type="dcterms:W3CDTF">2021-06-08T05:42:03Z</dcterms:created>
  <dcterms:modified xsi:type="dcterms:W3CDTF">2021-06-10T14:59:52Z</dcterms:modified>
</cp:coreProperties>
</file>