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332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rul Hasan" userId="3ece9207345d6eec" providerId="LiveId" clId="{E599F760-637A-4830-BBE3-8024370F9B40}"/>
    <pc:docChg chg="modSld">
      <pc:chgData name="Kamrul Hasan" userId="3ece9207345d6eec" providerId="LiveId" clId="{E599F760-637A-4830-BBE3-8024370F9B40}" dt="2022-07-24T15:54:42.402" v="9" actId="20577"/>
      <pc:docMkLst>
        <pc:docMk/>
      </pc:docMkLst>
      <pc:sldChg chg="modSp mod">
        <pc:chgData name="Kamrul Hasan" userId="3ece9207345d6eec" providerId="LiveId" clId="{E599F760-637A-4830-BBE3-8024370F9B40}" dt="2022-07-24T15:54:42.402" v="9" actId="20577"/>
        <pc:sldMkLst>
          <pc:docMk/>
          <pc:sldMk cId="1241600910" sldId="256"/>
        </pc:sldMkLst>
        <pc:spChg chg="mod">
          <ac:chgData name="Kamrul Hasan" userId="3ece9207345d6eec" providerId="LiveId" clId="{E599F760-637A-4830-BBE3-8024370F9B40}" dt="2022-07-24T15:54:42.402" v="9" actId="20577"/>
          <ac:spMkLst>
            <pc:docMk/>
            <pc:sldMk cId="1241600910" sldId="25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2747CC-1B64-46F7-A26B-29EA11FA5F94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2D6184-BB08-4132-9FA1-251FD3868D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24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be a skilled HR professional, it is important to have proper knowledge of human resource functions, skills and behaviours. The skills required for HR professionals are described in detail here:</a:t>
            </a:r>
          </a:p>
          <a:p>
            <a:pPr lvl="0"/>
            <a:r>
              <a:rPr lang="en-GB" dirty="0"/>
              <a:t>Speaking skill: The most important skill for HR professional required to talk to other employees in the workplace. In Co-op, HR professional speaks to employees.</a:t>
            </a:r>
          </a:p>
          <a:p>
            <a:pPr lvl="0"/>
            <a:r>
              <a:rPr lang="en-GB" dirty="0"/>
              <a:t>Active listening: HR professional listens to what others say. It clarifies the misunderstanding and needs of others for improving performance (</a:t>
            </a:r>
            <a:r>
              <a:rPr lang="en-GB" dirty="0" err="1"/>
              <a:t>Dr.</a:t>
            </a:r>
            <a:r>
              <a:rPr lang="en-GB" dirty="0"/>
              <a:t> </a:t>
            </a:r>
            <a:r>
              <a:rPr lang="en-GB" dirty="0" err="1"/>
              <a:t>Mridula</a:t>
            </a:r>
            <a:r>
              <a:rPr lang="en-GB" dirty="0"/>
              <a:t> Mishra, 2021).  </a:t>
            </a:r>
          </a:p>
          <a:p>
            <a:pPr lvl="0"/>
            <a:r>
              <a:rPr lang="en-GB" dirty="0"/>
              <a:t>Managing personnel: HR professionals require to manage the employees working in the workplace. HR officer of the Co-op manages the people to increase the investment. </a:t>
            </a:r>
          </a:p>
          <a:p>
            <a:pPr lvl="0"/>
            <a:r>
              <a:rPr lang="en-GB" dirty="0"/>
              <a:t>Decision-making: HR professionals can analyse the cost and benefits and decide what makes the business best. To make more profit, Co-op hires the best employees. </a:t>
            </a:r>
          </a:p>
          <a:p>
            <a:pPr lvl="0"/>
            <a:r>
              <a:rPr lang="en-GB" dirty="0"/>
              <a:t>Negotiation: Co-op HR professionals need to ensure a better workplace by negotiating with employees. </a:t>
            </a:r>
          </a:p>
          <a:p>
            <a:pPr lvl="0"/>
            <a:r>
              <a:rPr lang="en-GB" dirty="0"/>
              <a:t>Problem-solving: HR professionals require problem-solving ability to solve workplace problems among employees, and management. Co-op faces different challenges when managing employees and problem-solving ability helps to mitigate them (</a:t>
            </a:r>
            <a:r>
              <a:rPr lang="en-GB" dirty="0" err="1"/>
              <a:t>Elayan</a:t>
            </a:r>
            <a:r>
              <a:rPr lang="en-GB" dirty="0"/>
              <a:t> et al., 2022). </a:t>
            </a:r>
          </a:p>
          <a:p>
            <a:pPr lvl="0"/>
            <a:r>
              <a:rPr lang="en-GB" dirty="0"/>
              <a:t>Time management: HR professionals should determine when to hire, recruit and train employees.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2D6184-BB08-4132-9FA1-251FD3868DF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15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Behaviour refers to the etiquette of an individual which shows the personality and communication style (</a:t>
            </a:r>
            <a:r>
              <a:rPr lang="en-GB" dirty="0" err="1"/>
              <a:t>Elrayah</a:t>
            </a:r>
            <a:r>
              <a:rPr lang="en-GB" dirty="0"/>
              <a:t>, 2021). Many factors, directly and indirectly, influence the behaviour of HR professionals in the workplace including learning ability, motivation, and perceptions. The behaviour of HR professionals are:</a:t>
            </a:r>
          </a:p>
          <a:p>
            <a:pPr lvl="0" algn="just"/>
            <a:r>
              <a:rPr lang="en-GB" dirty="0"/>
              <a:t>The HR professionals should behave softly to develop a quality working environment in the workplace of Co-op.</a:t>
            </a:r>
          </a:p>
          <a:p>
            <a:pPr lvl="0" algn="just"/>
            <a:r>
              <a:rPr lang="en-GB" dirty="0"/>
              <a:t>Should avoid discrepancies to increase the productivity of the organisation (</a:t>
            </a:r>
            <a:r>
              <a:rPr lang="en-GB" dirty="0" err="1"/>
              <a:t>Elrayah</a:t>
            </a:r>
            <a:r>
              <a:rPr lang="en-GB" dirty="0"/>
              <a:t>, 2021).</a:t>
            </a:r>
          </a:p>
          <a:p>
            <a:pPr lvl="0" algn="just"/>
            <a:r>
              <a:rPr lang="en-GB" dirty="0"/>
              <a:t>Should show better communication with employees working in the workplace for improving the performance of the employees.</a:t>
            </a:r>
          </a:p>
          <a:p>
            <a:pPr algn="just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2D6184-BB08-4132-9FA1-251FD3868D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9105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98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571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142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364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0987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61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49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15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017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07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783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672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06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9573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978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2778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283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F2A7864-FBDF-4135-82A2-F3EAF0E20279}" type="datetimeFigureOut">
              <a:rPr lang="en-GB" smtClean="0"/>
              <a:t>24/07/2022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2520E9B-A006-48AE-BD21-30E285E73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27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9098" y="531222"/>
            <a:ext cx="8574622" cy="1637213"/>
          </a:xfrm>
        </p:spPr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GB" b="1" dirty="0"/>
              <a:t>Training and Development needs for a HR officer’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09388" y="2916404"/>
            <a:ext cx="7502452" cy="3738396"/>
          </a:xfrm>
        </p:spPr>
        <p:txBody>
          <a:bodyPr>
            <a:noAutofit/>
          </a:bodyPr>
          <a:lstStyle/>
          <a:p>
            <a:pPr algn="ctr"/>
            <a:r>
              <a:rPr lang="en-US" sz="2400" b="1" dirty="0"/>
              <a:t>Student Name :</a:t>
            </a:r>
            <a:r>
              <a:rPr lang="en-US" sz="2400" b="1" dirty="0" err="1"/>
              <a:t>Kamrul</a:t>
            </a:r>
            <a:r>
              <a:rPr lang="en-US" sz="2400" b="1" dirty="0"/>
              <a:t> Hasan </a:t>
            </a:r>
          </a:p>
          <a:p>
            <a:pPr algn="ctr"/>
            <a:r>
              <a:rPr lang="en-US" sz="2400" b="1" dirty="0"/>
              <a:t>Student </a:t>
            </a:r>
            <a:r>
              <a:rPr lang="en-US" sz="2400" b="1" dirty="0" err="1"/>
              <a:t>Id:2023331</a:t>
            </a:r>
            <a:endParaRPr lang="en-US" sz="2400" b="1" dirty="0"/>
          </a:p>
          <a:p>
            <a:pPr algn="ctr"/>
            <a:r>
              <a:rPr lang="en-US" sz="2400" b="1" dirty="0"/>
              <a:t>Module Name: Developing Relationships and Workplace Achievement</a:t>
            </a:r>
          </a:p>
          <a:p>
            <a:pPr algn="ctr"/>
            <a:r>
              <a:rPr lang="en-US" sz="2400" b="1" dirty="0"/>
              <a:t>Module code: BMSW 5102</a:t>
            </a:r>
          </a:p>
          <a:p>
            <a:pPr algn="ctr"/>
            <a:r>
              <a:rPr lang="en-US" sz="2400" b="1" dirty="0"/>
              <a:t>Lecturer Name: Gregory Cowan.</a:t>
            </a:r>
          </a:p>
          <a:p>
            <a:pPr algn="ctr"/>
            <a:r>
              <a:rPr lang="en-US" sz="2400" b="1"/>
              <a:t>Level 5 term </a:t>
            </a:r>
            <a:r>
              <a:rPr lang="en-US" sz="2400" b="1" dirty="0"/>
              <a:t>1 group 1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241600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60120"/>
          </a:xfrm>
        </p:spPr>
        <p:txBody>
          <a:bodyPr/>
          <a:lstStyle/>
          <a:p>
            <a:pPr algn="ctr"/>
            <a:r>
              <a:rPr lang="en-US" dirty="0" err="1"/>
              <a:t>Organisation</a:t>
            </a:r>
            <a:r>
              <a:rPr lang="en-US"/>
              <a:t> Overview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889761"/>
            <a:ext cx="7337473" cy="3901440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Co-op means co-operative which includes different types of business and is operated by the individual’s members and other co-ops. Everyone has the opportunity to say how to operate the business. The member of the organisation gets money, offers and rewards as profit where a co-op can help the local community (Co-op, 2022). C-op has almost 4.5 million members which support the local communities. There are huge career opportunities in Co-op to work. Co-op Food brands has grabbed 6.6% groceries market in the UK (Co-op, 2022).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8205" y="2072503"/>
            <a:ext cx="2878727" cy="3305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218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513081"/>
            <a:ext cx="10018713" cy="5842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Skills </a:t>
            </a:r>
            <a:r>
              <a:rPr lang="en-GB" b="1" dirty="0"/>
              <a:t>required for HR professionals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5280" y="1564640"/>
            <a:ext cx="10141583" cy="5019040"/>
          </a:xfrm>
        </p:spPr>
        <p:txBody>
          <a:bodyPr>
            <a:normAutofit/>
          </a:bodyPr>
          <a:lstStyle/>
          <a:p>
            <a:pPr lvl="0" algn="just"/>
            <a:r>
              <a:rPr lang="en-GB" b="1" dirty="0"/>
              <a:t>Speaking skill</a:t>
            </a:r>
            <a:endParaRPr lang="en-GB" dirty="0"/>
          </a:p>
          <a:p>
            <a:pPr lvl="0" algn="just"/>
            <a:r>
              <a:rPr lang="en-GB" b="1" dirty="0"/>
              <a:t>Active listening</a:t>
            </a:r>
            <a:endParaRPr lang="en-GB" dirty="0"/>
          </a:p>
          <a:p>
            <a:pPr lvl="0" algn="just"/>
            <a:r>
              <a:rPr lang="en-GB" b="1" dirty="0"/>
              <a:t>Managing personnel</a:t>
            </a:r>
            <a:endParaRPr lang="en-GB" dirty="0"/>
          </a:p>
          <a:p>
            <a:pPr lvl="0" algn="just"/>
            <a:r>
              <a:rPr lang="en-GB" b="1" dirty="0"/>
              <a:t>Decision-making</a:t>
            </a:r>
          </a:p>
          <a:p>
            <a:pPr lvl="0" algn="just"/>
            <a:r>
              <a:rPr lang="en-GB" b="1" dirty="0"/>
              <a:t>Negotiation </a:t>
            </a:r>
          </a:p>
          <a:p>
            <a:pPr lvl="0" algn="just"/>
            <a:r>
              <a:rPr lang="en-GB" b="1" dirty="0"/>
              <a:t>Problem solving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817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838200"/>
          </a:xfrm>
        </p:spPr>
        <p:txBody>
          <a:bodyPr>
            <a:normAutofit fontScale="90000"/>
          </a:bodyPr>
          <a:lstStyle/>
          <a:p>
            <a:r>
              <a:rPr lang="en-GB" dirty="0"/>
              <a:t>Knowledge required by HR professionals in Co-op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 algn="just"/>
            <a:r>
              <a:rPr lang="en-GB" dirty="0"/>
              <a:t>Must require a strong academic background to work in this organisation. To work as an HR officer in a Co-op, a candidate requires a graduate degree and a post-graduate degree (optional).  </a:t>
            </a:r>
          </a:p>
          <a:p>
            <a:pPr lvl="0" algn="just"/>
            <a:r>
              <a:rPr lang="en-GB" dirty="0"/>
              <a:t>The candidate must have previous experience working in the HR department.</a:t>
            </a:r>
          </a:p>
          <a:p>
            <a:pPr lvl="0" algn="just"/>
            <a:r>
              <a:rPr lang="en-GB" dirty="0"/>
              <a:t>Require knowledge to maintain diversity and equality in the workplace for Co-op.</a:t>
            </a:r>
          </a:p>
          <a:p>
            <a:pPr lvl="0" algn="just"/>
            <a:r>
              <a:rPr lang="en-GB" dirty="0"/>
              <a:t>The professional requires hiring and training knowledge and preparing job advertisements and job descriptions (</a:t>
            </a:r>
            <a:r>
              <a:rPr lang="en-GB" dirty="0" err="1"/>
              <a:t>Elayan</a:t>
            </a:r>
            <a:r>
              <a:rPr lang="en-GB" dirty="0"/>
              <a:t> et al., 2022).</a:t>
            </a:r>
          </a:p>
        </p:txBody>
      </p:sp>
    </p:spTree>
    <p:extLst>
      <p:ext uri="{BB962C8B-B14F-4D97-AF65-F5344CB8AC3E}">
        <p14:creationId xmlns:p14="http://schemas.microsoft.com/office/powerpoint/2010/main" val="360897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0321" y="685801"/>
            <a:ext cx="10212704" cy="614680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The behaviour required by HR professionals in Co-op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240" y="2072641"/>
            <a:ext cx="10586720" cy="3718560"/>
          </a:xfrm>
        </p:spPr>
        <p:txBody>
          <a:bodyPr>
            <a:normAutofit/>
          </a:bodyPr>
          <a:lstStyle/>
          <a:p>
            <a:pPr lvl="0" algn="just"/>
            <a:r>
              <a:rPr lang="en-GB" dirty="0"/>
              <a:t>The HR professionals should behave softly to develop a quality working environment in the workplace of Co-op.</a:t>
            </a:r>
          </a:p>
          <a:p>
            <a:pPr lvl="0" algn="just"/>
            <a:r>
              <a:rPr lang="en-GB" dirty="0"/>
              <a:t>Should avoid discrepancies to increase the productivity of the organisation (</a:t>
            </a:r>
            <a:r>
              <a:rPr lang="en-GB" dirty="0" err="1"/>
              <a:t>Elrayah</a:t>
            </a:r>
            <a:r>
              <a:rPr lang="en-GB" dirty="0"/>
              <a:t>, 2021).</a:t>
            </a:r>
          </a:p>
          <a:p>
            <a:pPr lvl="0" algn="just"/>
            <a:r>
              <a:rPr lang="en-GB" dirty="0"/>
              <a:t>Should show better communication with employees working in the workplace for improving the performance of the employees.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08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502921"/>
            <a:ext cx="10018713" cy="421640"/>
          </a:xfrm>
        </p:spPr>
        <p:txBody>
          <a:bodyPr>
            <a:normAutofit fontScale="90000"/>
          </a:bodyPr>
          <a:lstStyle/>
          <a:p>
            <a:r>
              <a:rPr lang="en-US" dirty="0"/>
              <a:t>SWOT analysis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1598211"/>
              </p:ext>
            </p:extLst>
          </p:nvPr>
        </p:nvGraphicFramePr>
        <p:xfrm>
          <a:off x="1484312" y="1137920"/>
          <a:ext cx="10220960" cy="5235197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110480">
                  <a:extLst>
                    <a:ext uri="{9D8B030D-6E8A-4147-A177-3AD203B41FA5}">
                      <a16:colId xmlns:a16="http://schemas.microsoft.com/office/drawing/2014/main" val="2733799205"/>
                    </a:ext>
                  </a:extLst>
                </a:gridCol>
                <a:gridCol w="5110480">
                  <a:extLst>
                    <a:ext uri="{9D8B030D-6E8A-4147-A177-3AD203B41FA5}">
                      <a16:colId xmlns:a16="http://schemas.microsoft.com/office/drawing/2014/main" val="509820997"/>
                    </a:ext>
                  </a:extLst>
                </a:gridCol>
              </a:tblGrid>
              <a:tr h="320376">
                <a:tc>
                  <a:txBody>
                    <a:bodyPr/>
                    <a:lstStyle/>
                    <a:p>
                      <a:pPr marL="15494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300" b="1" dirty="0">
                          <a:effectLst/>
                        </a:rPr>
                        <a:t>Strengths </a:t>
                      </a:r>
                      <a:endParaRPr lang="en-GB" sz="1300" b="1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tc>
                  <a:txBody>
                    <a:bodyPr/>
                    <a:lstStyle/>
                    <a:p>
                      <a:pPr marL="149860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300" b="1" dirty="0">
                          <a:effectLst/>
                        </a:rPr>
                        <a:t>Weaknesses </a:t>
                      </a:r>
                      <a:endParaRPr lang="en-GB" sz="1300" b="1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extLst>
                  <a:ext uri="{0D108BD9-81ED-4DB2-BD59-A6C34878D82A}">
                    <a16:rowId xmlns:a16="http://schemas.microsoft.com/office/drawing/2014/main" val="396372658"/>
                  </a:ext>
                </a:extLst>
              </a:tr>
              <a:tr h="2205465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Hardworking.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Active listening and quick learner in any situation.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Working with others in a team.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Education background supports better to deliver better performance.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Have enough knowledge of IT which supports to manage the workplace and team.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Have the ability to work under pressure (</a:t>
                      </a:r>
                      <a:r>
                        <a:rPr lang="en-GB" sz="1300" dirty="0" err="1">
                          <a:effectLst/>
                        </a:rPr>
                        <a:t>Martocchio</a:t>
                      </a:r>
                      <a:r>
                        <a:rPr lang="en-GB" sz="1300" dirty="0">
                          <a:effectLst/>
                        </a:rPr>
                        <a:t>, 2018).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Confident and dynamic ability to manage people. 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Time management ability needs to improve to work on time.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Needs to improve my communication ability to perform better.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Lack of leadership skills which need improvement to motivate employees in the workplace.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New in the organisation in this role. 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extLst>
                  <a:ext uri="{0D108BD9-81ED-4DB2-BD59-A6C34878D82A}">
                    <a16:rowId xmlns:a16="http://schemas.microsoft.com/office/drawing/2014/main" val="470532466"/>
                  </a:ext>
                </a:extLst>
              </a:tr>
              <a:tr h="357014">
                <a:tc>
                  <a:txBody>
                    <a:bodyPr/>
                    <a:lstStyle/>
                    <a:p>
                      <a:pPr marL="156845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</a:rPr>
                        <a:t>Opportunities </a:t>
                      </a:r>
                      <a:endParaRPr lang="en-GB" sz="1300" b="1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tc>
                  <a:txBody>
                    <a:bodyPr/>
                    <a:lstStyle/>
                    <a:p>
                      <a:pPr marL="153035"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300" b="1" dirty="0">
                          <a:effectLst/>
                        </a:rPr>
                        <a:t>Threats </a:t>
                      </a:r>
                      <a:endParaRPr lang="en-GB" sz="1300" b="1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extLst>
                  <a:ext uri="{0D108BD9-81ED-4DB2-BD59-A6C34878D82A}">
                    <a16:rowId xmlns:a16="http://schemas.microsoft.com/office/drawing/2014/main" val="3012770186"/>
                  </a:ext>
                </a:extLst>
              </a:tr>
              <a:tr h="1821224"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Learn from the mistakes as a new employee of the organisation.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Have the opportunity to take on different roles and responsibilities to broaden knowledge.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Have opportunities to learn ethical terms and corporate structure.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Can apply the skills and knowledge gained from an academic background (</a:t>
                      </a:r>
                      <a:r>
                        <a:rPr lang="en-GB" sz="1300" dirty="0" err="1">
                          <a:effectLst/>
                        </a:rPr>
                        <a:t>Martocchio</a:t>
                      </a:r>
                      <a:r>
                        <a:rPr lang="en-GB" sz="1300" dirty="0">
                          <a:effectLst/>
                        </a:rPr>
                        <a:t>, 2018). 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Future career growth opportunities.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Huge competition among employees.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Managing people is a complex task for a person.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</a:rPr>
                        <a:t>Job security is a big issue. </a:t>
                      </a:r>
                      <a:endParaRPr lang="en-GB" sz="13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38362" marR="38362" marT="38362" marB="38362"/>
                </a:tc>
                <a:extLst>
                  <a:ext uri="{0D108BD9-81ED-4DB2-BD59-A6C34878D82A}">
                    <a16:rowId xmlns:a16="http://schemas.microsoft.com/office/drawing/2014/main" val="14055288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377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4469" y="343264"/>
            <a:ext cx="10018713" cy="17634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Personal Skills Audit  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3360" y="696904"/>
            <a:ext cx="7174385" cy="6102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69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311728"/>
            <a:ext cx="10018713" cy="42256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Personal Skills Audit  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520" y="842732"/>
            <a:ext cx="8176954" cy="5815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06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Identification of Training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6283" y="2438399"/>
            <a:ext cx="10574768" cy="3726873"/>
          </a:xfrm>
        </p:spPr>
        <p:txBody>
          <a:bodyPr>
            <a:normAutofit/>
          </a:bodyPr>
          <a:lstStyle/>
          <a:p>
            <a:pPr lvl="0" algn="just"/>
            <a:r>
              <a:rPr lang="en-GB" dirty="0"/>
              <a:t>Needs to improve the leadership skill which requires to motivate people in the workplace of Co-op.</a:t>
            </a:r>
          </a:p>
          <a:p>
            <a:pPr lvl="0" algn="just"/>
            <a:r>
              <a:rPr lang="en-GB" dirty="0"/>
              <a:t>Needs to improve their communication skill both writing and oral for better communication with employees in the workplace and top management. </a:t>
            </a:r>
          </a:p>
          <a:p>
            <a:pPr lvl="0" algn="just"/>
            <a:r>
              <a:rPr lang="en-GB" dirty="0"/>
              <a:t>Needs to improve their time management ability to work on time (Miller, 2018).</a:t>
            </a:r>
          </a:p>
          <a:p>
            <a:pPr lvl="0" algn="just"/>
            <a:r>
              <a:rPr lang="en-GB" dirty="0"/>
              <a:t>Working in a team more will support getting more knowledge on HR functions such as hiring, job advertising, interviewing people and so on. </a:t>
            </a:r>
          </a:p>
        </p:txBody>
      </p:sp>
    </p:spTree>
    <p:extLst>
      <p:ext uri="{BB962C8B-B14F-4D97-AF65-F5344CB8AC3E}">
        <p14:creationId xmlns:p14="http://schemas.microsoft.com/office/powerpoint/2010/main" val="21926110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training and development for HR officers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834639"/>
            <a:ext cx="10443530" cy="3427615"/>
          </a:xfrm>
        </p:spPr>
        <p:txBody>
          <a:bodyPr>
            <a:noAutofit/>
          </a:bodyPr>
          <a:lstStyle/>
          <a:p>
            <a:pPr lvl="0" algn="just"/>
            <a:r>
              <a:rPr lang="en-GB" b="1" dirty="0"/>
              <a:t>Targeting improvement of required skill</a:t>
            </a:r>
            <a:endParaRPr lang="en-GB" dirty="0"/>
          </a:p>
          <a:p>
            <a:pPr lvl="0" algn="just"/>
            <a:r>
              <a:rPr lang="en-GB" b="1" dirty="0"/>
              <a:t>Encouraging continuous impalement</a:t>
            </a:r>
            <a:r>
              <a:rPr lang="en-GB" dirty="0"/>
              <a:t>.</a:t>
            </a:r>
          </a:p>
          <a:p>
            <a:pPr lvl="0" algn="just"/>
            <a:r>
              <a:rPr lang="en-GB" b="1" dirty="0"/>
              <a:t>Employee engagement</a:t>
            </a:r>
          </a:p>
          <a:p>
            <a:pPr lvl="0" algn="just"/>
            <a:r>
              <a:rPr lang="en-GB" b="1" dirty="0"/>
              <a:t>Developing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5842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training and development for Co-op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10018713" cy="3664528"/>
          </a:xfrm>
        </p:spPr>
        <p:txBody>
          <a:bodyPr>
            <a:noAutofit/>
          </a:bodyPr>
          <a:lstStyle/>
          <a:p>
            <a:pPr lvl="0" algn="just"/>
            <a:r>
              <a:rPr lang="en-GB" sz="1800" b="1" dirty="0"/>
              <a:t>Hire orientation </a:t>
            </a:r>
          </a:p>
          <a:p>
            <a:pPr lvl="0" algn="just"/>
            <a:r>
              <a:rPr lang="en-GB" sz="1800" b="1" dirty="0"/>
              <a:t>Tackling shortcomings  </a:t>
            </a:r>
          </a:p>
          <a:p>
            <a:pPr lvl="0" algn="just"/>
            <a:r>
              <a:rPr lang="en-GB" sz="1800" b="1" dirty="0"/>
              <a:t> Increasing performance</a:t>
            </a:r>
            <a:endParaRPr lang="en-GB" sz="1800" dirty="0"/>
          </a:p>
          <a:p>
            <a:pPr lvl="0" algn="just"/>
            <a:r>
              <a:rPr lang="en-GB" sz="1800" b="1" dirty="0"/>
              <a:t>Employee satisfaction</a:t>
            </a:r>
            <a:r>
              <a:rPr lang="en-GB" sz="1800" dirty="0"/>
              <a:t>. </a:t>
            </a:r>
          </a:p>
          <a:p>
            <a:pPr lvl="0" algn="just"/>
            <a:r>
              <a:rPr lang="en-GB" sz="1800" b="1" dirty="0"/>
              <a:t>Self-driven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500345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800" dirty="0"/>
              <a:t>The success of an organisation depends on the proper management of employees and their performance. The HR department is responsible for managing the employees in the workplace. Co-op is operating a business success due to proper HR management. HR officers should consider their own roles and responsibilities and train themselves and others for improving skills for better performance of the team. </a:t>
            </a:r>
          </a:p>
        </p:txBody>
      </p:sp>
    </p:spTree>
    <p:extLst>
      <p:ext uri="{BB962C8B-B14F-4D97-AF65-F5344CB8AC3E}">
        <p14:creationId xmlns:p14="http://schemas.microsoft.com/office/powerpoint/2010/main" val="1937776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53340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510145"/>
            <a:ext cx="10250490" cy="4876800"/>
          </a:xfrm>
        </p:spPr>
        <p:txBody>
          <a:bodyPr>
            <a:noAutofit/>
          </a:bodyPr>
          <a:lstStyle/>
          <a:p>
            <a:pPr algn="just"/>
            <a:r>
              <a:rPr lang="en-GB" sz="1400" dirty="0"/>
              <a:t>Co-op (2022) </a:t>
            </a:r>
            <a:r>
              <a:rPr lang="en-GB" sz="1400" i="1" dirty="0"/>
              <a:t>Co-op: It's What We Do - Co-op</a:t>
            </a:r>
            <a:r>
              <a:rPr lang="en-GB" sz="1400" dirty="0"/>
              <a:t>, </a:t>
            </a:r>
            <a:r>
              <a:rPr lang="en-GB" sz="1400" i="1" dirty="0"/>
              <a:t>Co-op</a:t>
            </a:r>
            <a:r>
              <a:rPr lang="en-GB" sz="1400" dirty="0"/>
              <a:t>. Available at: https://www.coop.co.uk/ (Accessed: 20 July 2022).</a:t>
            </a:r>
          </a:p>
          <a:p>
            <a:pPr algn="just"/>
            <a:r>
              <a:rPr lang="en-GB" sz="1400" dirty="0"/>
              <a:t>Co-op (2022) </a:t>
            </a:r>
            <a:r>
              <a:rPr lang="en-GB" sz="1400" i="1" dirty="0" err="1"/>
              <a:t>MyHR</a:t>
            </a:r>
            <a:r>
              <a:rPr lang="en-GB" sz="1400" i="1" dirty="0"/>
              <a:t> - Co-op Colleagues</a:t>
            </a:r>
            <a:r>
              <a:rPr lang="en-GB" sz="1400" dirty="0"/>
              <a:t>, </a:t>
            </a:r>
            <a:r>
              <a:rPr lang="en-GB" sz="1400" i="1" dirty="0"/>
              <a:t>Colleagues.coop.co.uk</a:t>
            </a:r>
            <a:r>
              <a:rPr lang="en-GB" sz="1400" dirty="0"/>
              <a:t>. Available at: https://colleagues.coop.co.uk/myhr (Accessed: 20 July 2022).</a:t>
            </a:r>
          </a:p>
          <a:p>
            <a:pPr algn="just"/>
            <a:r>
              <a:rPr lang="en-GB" sz="1400" dirty="0" err="1"/>
              <a:t>Dr.</a:t>
            </a:r>
            <a:r>
              <a:rPr lang="en-GB" sz="1400" dirty="0"/>
              <a:t> </a:t>
            </a:r>
            <a:r>
              <a:rPr lang="en-GB" sz="1400" dirty="0" err="1"/>
              <a:t>Mridula</a:t>
            </a:r>
            <a:r>
              <a:rPr lang="en-GB" sz="1400" dirty="0"/>
              <a:t> Mishra, P. (2021) "Impact Of HR Analytics On Training And Development In An Organization", </a:t>
            </a:r>
            <a:r>
              <a:rPr lang="en-GB" sz="1400" i="1" dirty="0"/>
              <a:t>Psychology and Education Journal</a:t>
            </a:r>
            <a:r>
              <a:rPr lang="en-GB" sz="1400" dirty="0"/>
              <a:t>, 58(1), pp. 3606-3614. </a:t>
            </a:r>
            <a:r>
              <a:rPr lang="en-GB" sz="1400" dirty="0" err="1"/>
              <a:t>doi</a:t>
            </a:r>
            <a:r>
              <a:rPr lang="en-GB" sz="1400" dirty="0"/>
              <a:t>: 10.17762/</a:t>
            </a:r>
            <a:r>
              <a:rPr lang="en-GB" sz="1400" dirty="0" err="1"/>
              <a:t>pae.v58i1.1315</a:t>
            </a:r>
            <a:r>
              <a:rPr lang="en-GB" sz="1400" dirty="0"/>
              <a:t>.</a:t>
            </a:r>
          </a:p>
          <a:p>
            <a:pPr algn="just"/>
            <a:r>
              <a:rPr lang="en-GB" sz="1400" dirty="0" err="1"/>
              <a:t>Elayan</a:t>
            </a:r>
            <a:r>
              <a:rPr lang="en-GB" sz="1400" dirty="0"/>
              <a:t>, M. et al. (2022) "Knowledge-based HR practices, </a:t>
            </a:r>
            <a:r>
              <a:rPr lang="el-GR" sz="1400" dirty="0"/>
              <a:t>π-</a:t>
            </a:r>
            <a:r>
              <a:rPr lang="en-GB" sz="1400" dirty="0"/>
              <a:t>shaped skills and innovative performance in the contemporary organizations", </a:t>
            </a:r>
            <a:r>
              <a:rPr lang="en-GB" sz="1400" i="1" dirty="0" err="1"/>
              <a:t>Kybernetes</a:t>
            </a:r>
            <a:r>
              <a:rPr lang="en-GB" sz="1400" dirty="0"/>
              <a:t>. </a:t>
            </a:r>
            <a:r>
              <a:rPr lang="en-GB" sz="1400" dirty="0" err="1"/>
              <a:t>doi</a:t>
            </a:r>
            <a:r>
              <a:rPr lang="en-GB" sz="1400" dirty="0"/>
              <a:t>: 10.1108/k-08-2021-0737.</a:t>
            </a:r>
          </a:p>
          <a:p>
            <a:pPr algn="just"/>
            <a:r>
              <a:rPr lang="en-GB" sz="1400" dirty="0" err="1"/>
              <a:t>Elrayah</a:t>
            </a:r>
            <a:r>
              <a:rPr lang="en-GB" sz="1400" dirty="0"/>
              <a:t>, M. (2021) "Can business ethics-based education improve HR graduates’ employability, knowledge, skills, and competence?", </a:t>
            </a:r>
            <a:r>
              <a:rPr lang="en-GB" sz="1400" i="1" dirty="0"/>
              <a:t>Journal of Education for Business</a:t>
            </a:r>
            <a:r>
              <a:rPr lang="en-GB" sz="1400" dirty="0"/>
              <a:t>, 96(8), pp. 522-529. </a:t>
            </a:r>
            <a:r>
              <a:rPr lang="en-GB" sz="1400" dirty="0" err="1"/>
              <a:t>doi</a:t>
            </a:r>
            <a:r>
              <a:rPr lang="en-GB" sz="1400" dirty="0"/>
              <a:t>: 10.1080/08832323.2021.1874255.</a:t>
            </a:r>
          </a:p>
          <a:p>
            <a:pPr algn="just"/>
            <a:r>
              <a:rPr lang="en-GB" sz="1400" dirty="0" err="1"/>
              <a:t>Martocchio</a:t>
            </a:r>
            <a:r>
              <a:rPr lang="en-GB" sz="1400" dirty="0"/>
              <a:t>, J. (2018) </a:t>
            </a:r>
            <a:r>
              <a:rPr lang="en-GB" sz="1400" i="1" dirty="0"/>
              <a:t>Human Resource Management, Global Edition</a:t>
            </a:r>
            <a:r>
              <a:rPr lang="en-GB" sz="1400" dirty="0"/>
              <a:t>. 1st </a:t>
            </a:r>
            <a:r>
              <a:rPr lang="en-GB" sz="1400" dirty="0" err="1"/>
              <a:t>edn</a:t>
            </a:r>
            <a:r>
              <a:rPr lang="en-GB" sz="1400" dirty="0"/>
              <a:t>. Harlow, United Kingdom: Pearson Education Limited.</a:t>
            </a:r>
          </a:p>
          <a:p>
            <a:pPr algn="just"/>
            <a:r>
              <a:rPr lang="en-GB" sz="1400" dirty="0"/>
              <a:t>Miller, T. (2018) </a:t>
            </a:r>
            <a:r>
              <a:rPr lang="en-GB" sz="1400" i="1" dirty="0"/>
              <a:t>Redesigning HR for strategic advantage</a:t>
            </a:r>
            <a:r>
              <a:rPr lang="en-GB" sz="1400" dirty="0"/>
              <a:t>. 10th </a:t>
            </a:r>
            <a:r>
              <a:rPr lang="en-GB" sz="1400" dirty="0" err="1"/>
              <a:t>edn</a:t>
            </a:r>
            <a:r>
              <a:rPr lang="en-GB" sz="1400" dirty="0"/>
              <a:t>. London: Financial Times/Prentice Hall.</a:t>
            </a:r>
          </a:p>
          <a:p>
            <a:pPr algn="just"/>
            <a:r>
              <a:rPr lang="en-GB" sz="1400" dirty="0" err="1"/>
              <a:t>Simola</a:t>
            </a:r>
            <a:r>
              <a:rPr lang="en-GB" sz="1400" dirty="0"/>
              <a:t>, S. (2015) "Current Themes in </a:t>
            </a:r>
            <a:r>
              <a:rPr lang="en-GB" sz="1400" dirty="0" err="1"/>
              <a:t>Behavioral</a:t>
            </a:r>
            <a:r>
              <a:rPr lang="en-GB" sz="1400" dirty="0"/>
              <a:t> Business Ethics: Implications for HR Training and Development", </a:t>
            </a:r>
            <a:r>
              <a:rPr lang="en-GB" sz="1400" i="1" dirty="0"/>
              <a:t>Academy of Management Proceedings</a:t>
            </a:r>
            <a:r>
              <a:rPr lang="en-GB" sz="1400" dirty="0"/>
              <a:t>, 2015(1), p. 10443. </a:t>
            </a:r>
            <a:r>
              <a:rPr lang="en-GB" sz="1400" dirty="0" err="1"/>
              <a:t>doi</a:t>
            </a:r>
            <a:r>
              <a:rPr lang="en-GB" sz="1400" dirty="0"/>
              <a:t>: 10.5465/</a:t>
            </a:r>
            <a:r>
              <a:rPr lang="en-GB" sz="1400" dirty="0" err="1"/>
              <a:t>ambpp.2015.10443abstract</a:t>
            </a:r>
            <a:r>
              <a:rPr lang="en-GB" sz="1400" dirty="0"/>
              <a:t>.</a:t>
            </a:r>
          </a:p>
          <a:p>
            <a:pPr algn="just"/>
            <a:r>
              <a:rPr lang="en-GB" sz="1400" dirty="0" err="1"/>
              <a:t>Subedi</a:t>
            </a:r>
            <a:r>
              <a:rPr lang="en-GB" sz="1400" dirty="0"/>
              <a:t>, N. (2018) "Soft Skills as Employability Skills: Fundamental Requirement for Entry-level Jobs", </a:t>
            </a:r>
            <a:r>
              <a:rPr lang="en-GB" sz="1400" i="1" dirty="0"/>
              <a:t>KMC Research Journal</a:t>
            </a:r>
            <a:r>
              <a:rPr lang="en-GB" sz="1400" dirty="0"/>
              <a:t>, 2(2), pp. 133-142. </a:t>
            </a:r>
            <a:r>
              <a:rPr lang="en-GB" sz="1400" dirty="0" err="1"/>
              <a:t>doi</a:t>
            </a:r>
            <a:r>
              <a:rPr lang="en-GB" sz="1400" dirty="0"/>
              <a:t>: 10.3126/</a:t>
            </a:r>
            <a:r>
              <a:rPr lang="en-GB" sz="1400" dirty="0" err="1"/>
              <a:t>kmcrj.v2i2.29956</a:t>
            </a:r>
            <a:r>
              <a:rPr lang="en-GB" sz="1400" dirty="0"/>
              <a:t>.</a:t>
            </a:r>
          </a:p>
          <a:p>
            <a:pPr algn="just"/>
            <a:r>
              <a:rPr lang="en-GB" sz="1400" dirty="0" err="1"/>
              <a:t>Vinot</a:t>
            </a:r>
            <a:r>
              <a:rPr lang="en-GB" sz="1400" dirty="0"/>
              <a:t>, D. and Roger, A. (2019) </a:t>
            </a:r>
            <a:r>
              <a:rPr lang="en-GB" sz="1400" i="1" dirty="0"/>
              <a:t>Skills Management</a:t>
            </a:r>
            <a:r>
              <a:rPr lang="en-GB" sz="1400" dirty="0"/>
              <a:t>. 1st </a:t>
            </a:r>
            <a:r>
              <a:rPr lang="en-GB" sz="1400" dirty="0" err="1"/>
              <a:t>edn</a:t>
            </a:r>
            <a:r>
              <a:rPr lang="en-GB" sz="1400" dirty="0"/>
              <a:t>. Newark: John Wiley &amp; Sons, Incorporated.</a:t>
            </a:r>
          </a:p>
        </p:txBody>
      </p:sp>
    </p:spTree>
    <p:extLst>
      <p:ext uri="{BB962C8B-B14F-4D97-AF65-F5344CB8AC3E}">
        <p14:creationId xmlns:p14="http://schemas.microsoft.com/office/powerpoint/2010/main" val="16083201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uk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116</TotalTime>
  <Words>1363</Words>
  <Application>Microsoft Office PowerPoint</Application>
  <PresentationFormat>Widescreen</PresentationFormat>
  <Paragraphs>94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Symbol</vt:lpstr>
      <vt:lpstr>Times New Roman</vt:lpstr>
      <vt:lpstr>Parallax</vt:lpstr>
      <vt:lpstr> Training and Development needs for a HR officer’ </vt:lpstr>
      <vt:lpstr>Organisation Overview </vt:lpstr>
      <vt:lpstr>Skills required for HR professionals </vt:lpstr>
      <vt:lpstr>Knowledge required by HR professionals in Co-op</vt:lpstr>
      <vt:lpstr>The behaviour required by HR professionals in Co-op</vt:lpstr>
      <vt:lpstr>SWOT analysis</vt:lpstr>
      <vt:lpstr>Personal Skills Audit  </vt:lpstr>
      <vt:lpstr>Personal Skills Audit  </vt:lpstr>
      <vt:lpstr>Identification of Training needs</vt:lpstr>
      <vt:lpstr>Benefits of training and development for HR officers</vt:lpstr>
      <vt:lpstr>Benefits of training and development for Co-op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Md. Parvej Ahmed Rajon</dc:creator>
  <cp:lastModifiedBy>Kamrul Hasan</cp:lastModifiedBy>
  <cp:revision>10</cp:revision>
  <dcterms:created xsi:type="dcterms:W3CDTF">2022-07-20T01:38:59Z</dcterms:created>
  <dcterms:modified xsi:type="dcterms:W3CDTF">2022-07-24T15:54:47Z</dcterms:modified>
</cp:coreProperties>
</file>