
<file path=[Content_Types].xml><?xml version="1.0" encoding="utf-8"?>
<Types xmlns="http://schemas.openxmlformats.org/package/2006/content-types">
  <Default Extension="img" ContentType="image/jpeg"/>
  <Default Extension="jpeg" ContentType="image/jpeg"/>
  <Default Extension="jp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7516" autoAdjust="0"/>
  </p:normalViewPr>
  <p:slideViewPr>
    <p:cSldViewPr snapToGrid="0">
      <p:cViewPr varScale="1">
        <p:scale>
          <a:sx n="64" d="100"/>
          <a:sy n="64" d="100"/>
        </p:scale>
        <p:origin x="54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6249E2-D673-496E-B005-3BAC914FF048}" type="datetimeFigureOut">
              <a:rPr lang="en-GB" smtClean="0"/>
              <a:t>11/08/2026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7DB9B2-C4FE-40B4-A2C4-955BBD998052}" type="slidenum">
              <a:rPr lang="en-GB" smtClean="0"/>
              <a:t>‹#›</a:t>
            </a:fld>
            <a:endParaRPr lang="en-GB"/>
          </a:p>
        </p:txBody>
      </p:sp>
    </p:spTree>
    <p:extLst>
      <p:ext uri="{BB962C8B-B14F-4D97-AF65-F5344CB8AC3E}">
        <p14:creationId xmlns:p14="http://schemas.microsoft.com/office/powerpoint/2010/main" val="20888523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7DB9B2-C4FE-40B4-A2C4-955BBD998052}" type="slidenum">
              <a:rPr lang="en-GB" smtClean="0"/>
              <a:t>1</a:t>
            </a:fld>
            <a:endParaRPr lang="en-GB"/>
          </a:p>
        </p:txBody>
      </p:sp>
    </p:spTree>
    <p:extLst>
      <p:ext uri="{BB962C8B-B14F-4D97-AF65-F5344CB8AC3E}">
        <p14:creationId xmlns:p14="http://schemas.microsoft.com/office/powerpoint/2010/main" val="12220911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workplace task I have chosen is staff scheduling and rotas.</a:t>
            </a:r>
          </a:p>
          <a:p>
            <a:r>
              <a:rPr lang="en-GB" dirty="0"/>
              <a:t>At Riverdale Nursing Home, this is important because employees work different shifts across two separate buildings.</a:t>
            </a:r>
          </a:p>
          <a:p>
            <a:r>
              <a:rPr lang="en-GB" dirty="0"/>
              <a:t>The rota needs to show who is working, their role, their shift and which building they are working in. Managers also need to deal with annual leave, sickness and unexpected staff absences.</a:t>
            </a:r>
          </a:p>
          <a:p>
            <a:r>
              <a:rPr lang="en-GB" dirty="0"/>
              <a:t>This can become difficult if different people are using different versions of a rota.</a:t>
            </a:r>
          </a:p>
          <a:p>
            <a:r>
              <a:rPr lang="en-GB" dirty="0"/>
              <a:t>The CQC states that care providers must have enough suitably qualified and experienced staff to meet people's needs safely. Therefore, having an organised rota is not just an administrative task. It can also support safe and consistent care.</a:t>
            </a:r>
          </a:p>
          <a:p>
            <a:br>
              <a:rPr lang="en-GB" dirty="0"/>
            </a:br>
            <a:endParaRPr lang="en-GB" dirty="0"/>
          </a:p>
          <a:p>
            <a:endParaRPr lang="en-GB" dirty="0"/>
          </a:p>
        </p:txBody>
      </p:sp>
      <p:sp>
        <p:nvSpPr>
          <p:cNvPr id="4" name="Slide Number Placeholder 3"/>
          <p:cNvSpPr>
            <a:spLocks noGrp="1"/>
          </p:cNvSpPr>
          <p:nvPr>
            <p:ph type="sldNum" sz="quarter" idx="5"/>
          </p:nvPr>
        </p:nvSpPr>
        <p:spPr/>
        <p:txBody>
          <a:bodyPr/>
          <a:lstStyle/>
          <a:p>
            <a:fld id="{197DB9B2-C4FE-40B4-A2C4-955BBD998052}" type="slidenum">
              <a:rPr lang="en-GB" smtClean="0"/>
              <a:t>2</a:t>
            </a:fld>
            <a:endParaRPr lang="en-GB"/>
          </a:p>
        </p:txBody>
      </p:sp>
    </p:spTree>
    <p:extLst>
      <p:ext uri="{BB962C8B-B14F-4D97-AF65-F5344CB8AC3E}">
        <p14:creationId xmlns:p14="http://schemas.microsoft.com/office/powerpoint/2010/main" val="1520050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selected Microsoft Excel because it is suitable for organising large amounts of information in a simple table.</a:t>
            </a:r>
          </a:p>
          <a:p>
            <a:r>
              <a:rPr lang="en-GB" dirty="0"/>
              <a:t>For example, Riverdale could put staff names down the left-hand side and dates and shifts across the top.</a:t>
            </a:r>
          </a:p>
          <a:p>
            <a:r>
              <a:rPr lang="en-GB" dirty="0"/>
              <a:t>Different colours could be used for nurses, senior carers and carers. This would make it easier for a manager to quickly see whether the correct mix of staff is available.</a:t>
            </a:r>
          </a:p>
          <a:p>
            <a:r>
              <a:rPr lang="en-GB" dirty="0"/>
              <a:t>Excel also has formulas, which means Riverdale could calculate staff hours rather than adding them manually.</a:t>
            </a:r>
          </a:p>
          <a:p>
            <a:r>
              <a:rPr lang="en-GB" dirty="0"/>
              <a:t>There is also academic evidence supporting spreadsheet-based approaches to healthcare scheduling. Anderson and colleagues studied long-term care homes and found that a spreadsheet-based scheduling tool reduced the amount of time managers needed to create schedules. This supports the idea that a spreadsheet can improve efficiency in a care setting</a:t>
            </a:r>
          </a:p>
          <a:p>
            <a:endParaRPr lang="en-GB" dirty="0"/>
          </a:p>
        </p:txBody>
      </p:sp>
      <p:sp>
        <p:nvSpPr>
          <p:cNvPr id="4" name="Slide Number Placeholder 3"/>
          <p:cNvSpPr>
            <a:spLocks noGrp="1"/>
          </p:cNvSpPr>
          <p:nvPr>
            <p:ph type="sldNum" sz="quarter" idx="5"/>
          </p:nvPr>
        </p:nvSpPr>
        <p:spPr/>
        <p:txBody>
          <a:bodyPr/>
          <a:lstStyle/>
          <a:p>
            <a:fld id="{197DB9B2-C4FE-40B4-A2C4-955BBD998052}" type="slidenum">
              <a:rPr lang="en-GB" smtClean="0"/>
              <a:t>3</a:t>
            </a:fld>
            <a:endParaRPr lang="en-GB"/>
          </a:p>
        </p:txBody>
      </p:sp>
    </p:spTree>
    <p:extLst>
      <p:ext uri="{BB962C8B-B14F-4D97-AF65-F5344CB8AC3E}">
        <p14:creationId xmlns:p14="http://schemas.microsoft.com/office/powerpoint/2010/main" val="36436212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main problems in the Riverdale case study is duplicated work and missed information.</a:t>
            </a:r>
          </a:p>
          <a:p>
            <a:r>
              <a:rPr lang="en-GB" dirty="0"/>
              <a:t>Using one central Excel rota could help with this because managers would not need to produce several different copies.</a:t>
            </a:r>
          </a:p>
          <a:p>
            <a:r>
              <a:rPr lang="en-GB" dirty="0"/>
              <a:t>If somebody called in sick, the manager could update the main rota immediately and identify where replacement cover was needed.</a:t>
            </a:r>
          </a:p>
          <a:p>
            <a:r>
              <a:rPr lang="en-GB" dirty="0"/>
              <a:t>Excel formulas can also save time because they can automatically calculate the number of hours someone is working.</a:t>
            </a:r>
          </a:p>
          <a:p>
            <a:r>
              <a:rPr lang="en-GB" dirty="0"/>
              <a:t>Microsoft also allows Excel files stored in OneDrive to be shared and worked on collaboratively. This means managers in both Riverdale buildings could work from the same updated document rather than keeping separate copies.</a:t>
            </a:r>
          </a:p>
          <a:p>
            <a:r>
              <a:rPr lang="en-GB" dirty="0"/>
              <a:t>However, staff would still need to be informed when an important change has been made. Excel improves access to information, but it should not completely replace direct communication.</a:t>
            </a:r>
          </a:p>
          <a:p>
            <a:endParaRPr lang="en-GB" dirty="0"/>
          </a:p>
        </p:txBody>
      </p:sp>
      <p:sp>
        <p:nvSpPr>
          <p:cNvPr id="4" name="Slide Number Placeholder 3"/>
          <p:cNvSpPr>
            <a:spLocks noGrp="1"/>
          </p:cNvSpPr>
          <p:nvPr>
            <p:ph type="sldNum" sz="quarter" idx="5"/>
          </p:nvPr>
        </p:nvSpPr>
        <p:spPr/>
        <p:txBody>
          <a:bodyPr/>
          <a:lstStyle/>
          <a:p>
            <a:fld id="{197DB9B2-C4FE-40B4-A2C4-955BBD998052}" type="slidenum">
              <a:rPr lang="en-GB" smtClean="0"/>
              <a:t>4</a:t>
            </a:fld>
            <a:endParaRPr lang="en-GB"/>
          </a:p>
        </p:txBody>
      </p:sp>
    </p:spTree>
    <p:extLst>
      <p:ext uri="{BB962C8B-B14F-4D97-AF65-F5344CB8AC3E}">
        <p14:creationId xmlns:p14="http://schemas.microsoft.com/office/powerpoint/2010/main" val="10265890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a:p>
            <a:r>
              <a:rPr lang="en-GB" dirty="0"/>
              <a:t>There are several advantages to using Excel, but it is important to recognise its limitations as well.</a:t>
            </a:r>
          </a:p>
          <a:p>
            <a:r>
              <a:rPr lang="en-GB" dirty="0"/>
              <a:t>One advantage is that Excel is flexible. Riverdale could design the rota around its own staff roles, buildings and shift patterns.</a:t>
            </a:r>
          </a:p>
          <a:p>
            <a:r>
              <a:rPr lang="en-GB" dirty="0"/>
              <a:t>It could also reduce manual calculations and make staffing gaps easier to notice.</a:t>
            </a:r>
          </a:p>
          <a:p>
            <a:r>
              <a:rPr lang="en-GB" dirty="0"/>
              <a:t>However, Excel is not a specialist care rostering system. It will not automatically make decisions about safe staffing and it cannot prevent every human error.</a:t>
            </a:r>
          </a:p>
          <a:p>
            <a:r>
              <a:rPr lang="en-GB" dirty="0"/>
              <a:t>For example, somebody could enter the wrong shift or accidentally change a formula.</a:t>
            </a:r>
          </a:p>
          <a:p>
            <a:r>
              <a:rPr lang="en-GB" dirty="0"/>
              <a:t>There is also a confidentiality issue. Rotas contain information about employees and their working patterns. NHS England guidance emphasises that access permissions should be appropriate when confidential documents are shared. Riverdale should therefore limit access to authorised staff.</a:t>
            </a:r>
          </a:p>
          <a:p>
            <a:br>
              <a:rPr lang="en-GB" dirty="0"/>
            </a:br>
            <a:endParaRPr lang="en-GB" dirty="0"/>
          </a:p>
          <a:p>
            <a:endParaRPr lang="en-GB" dirty="0"/>
          </a:p>
        </p:txBody>
      </p:sp>
      <p:sp>
        <p:nvSpPr>
          <p:cNvPr id="4" name="Slide Number Placeholder 3"/>
          <p:cNvSpPr>
            <a:spLocks noGrp="1"/>
          </p:cNvSpPr>
          <p:nvPr>
            <p:ph type="sldNum" sz="quarter" idx="5"/>
          </p:nvPr>
        </p:nvSpPr>
        <p:spPr/>
        <p:txBody>
          <a:bodyPr/>
          <a:lstStyle/>
          <a:p>
            <a:fld id="{197DB9B2-C4FE-40B4-A2C4-955BBD998052}" type="slidenum">
              <a:rPr lang="en-GB" smtClean="0"/>
              <a:t>5</a:t>
            </a:fld>
            <a:endParaRPr lang="en-GB"/>
          </a:p>
        </p:txBody>
      </p:sp>
    </p:spTree>
    <p:extLst>
      <p:ext uri="{BB962C8B-B14F-4D97-AF65-F5344CB8AC3E}">
        <p14:creationId xmlns:p14="http://schemas.microsoft.com/office/powerpoint/2010/main" val="3001248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Overall, I would recommend Microsoft Excel for Riverdale Nursing Home.</a:t>
            </a:r>
          </a:p>
          <a:p>
            <a:r>
              <a:rPr lang="en-GB" dirty="0"/>
              <a:t>One reason is that Riverdale already uses Microsoft 365, so introducing Excel for rotas would make use of technology that the organisation already has.</a:t>
            </a:r>
          </a:p>
          <a:p>
            <a:r>
              <a:rPr lang="en-GB" dirty="0"/>
              <a:t>I would recommend creating one master rota stored securely in OneDrive. Managers or senior staff should have editing rights, while other employees could have appropriate viewing access.</a:t>
            </a:r>
          </a:p>
          <a:p>
            <a:r>
              <a:rPr lang="en-GB" dirty="0"/>
              <a:t>Important formulas should also be protected to reduce accidental changes.</a:t>
            </a:r>
          </a:p>
          <a:p>
            <a:r>
              <a:rPr lang="en-GB" dirty="0"/>
              <a:t>I would not suggest relying on Excel alone. If an urgent shift changes, staff should also be contacted using Teams or Outlook rather than expecting them to notice the spreadsheet change themselves.</a:t>
            </a:r>
          </a:p>
          <a:p>
            <a:r>
              <a:rPr lang="en-GB" dirty="0"/>
              <a:t>My overall evaluation is that Excel is suitable because it can improve organisation and reduce duplicated work. Research in long-term care has also shown that spreadsheet-based scheduling can make the scheduling process more efficient.</a:t>
            </a:r>
          </a:p>
          <a:p>
            <a:r>
              <a:rPr lang="en-GB" dirty="0"/>
              <a:t>However, Excel </a:t>
            </a:r>
            <a:r>
              <a:rPr lang="en-GB" b="0" dirty="0"/>
              <a:t>cannot decide whether staffing is safe. Managers still need to use professional judgement and ensure that Riverdale has enough suitably skilled staff available to meet residents' needs. (CQC, 2025; Anderson et al., 2023).</a:t>
            </a:r>
          </a:p>
          <a:p>
            <a:endParaRPr lang="en-GB" dirty="0"/>
          </a:p>
        </p:txBody>
      </p:sp>
      <p:sp>
        <p:nvSpPr>
          <p:cNvPr id="4" name="Slide Number Placeholder 3"/>
          <p:cNvSpPr>
            <a:spLocks noGrp="1"/>
          </p:cNvSpPr>
          <p:nvPr>
            <p:ph type="sldNum" sz="quarter" idx="5"/>
          </p:nvPr>
        </p:nvSpPr>
        <p:spPr/>
        <p:txBody>
          <a:bodyPr/>
          <a:lstStyle/>
          <a:p>
            <a:fld id="{197DB9B2-C4FE-40B4-A2C4-955BBD998052}" type="slidenum">
              <a:rPr lang="en-GB" smtClean="0"/>
              <a:t>6</a:t>
            </a:fld>
            <a:endParaRPr lang="en-GB"/>
          </a:p>
        </p:txBody>
      </p:sp>
    </p:spTree>
    <p:extLst>
      <p:ext uri="{BB962C8B-B14F-4D97-AF65-F5344CB8AC3E}">
        <p14:creationId xmlns:p14="http://schemas.microsoft.com/office/powerpoint/2010/main" val="19360709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829DE-774F-5915-CCB4-9492DB823C4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25AE3E1-DB43-4D92-D1F9-88973C8DBE8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65465CE-C184-8D36-02B4-B776A8ED06AF}"/>
              </a:ext>
            </a:extLst>
          </p:cNvPr>
          <p:cNvSpPr>
            <a:spLocks noGrp="1"/>
          </p:cNvSpPr>
          <p:nvPr>
            <p:ph type="dt" sz="half" idx="10"/>
          </p:nvPr>
        </p:nvSpPr>
        <p:spPr/>
        <p:txBody>
          <a:bodyPr/>
          <a:lstStyle/>
          <a:p>
            <a:fld id="{62EABAEE-55EF-4DD0-8B4B-5111F79DEE89}" type="datetimeFigureOut">
              <a:rPr lang="en-GB" smtClean="0"/>
              <a:t>11/08/2026</a:t>
            </a:fld>
            <a:endParaRPr lang="en-GB"/>
          </a:p>
        </p:txBody>
      </p:sp>
      <p:sp>
        <p:nvSpPr>
          <p:cNvPr id="5" name="Footer Placeholder 4">
            <a:extLst>
              <a:ext uri="{FF2B5EF4-FFF2-40B4-BE49-F238E27FC236}">
                <a16:creationId xmlns:a16="http://schemas.microsoft.com/office/drawing/2014/main" id="{5728F214-638E-3CD2-0A1A-2470E9A08A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1735FC-D045-8D36-4F25-9816DC1A8C80}"/>
              </a:ext>
            </a:extLst>
          </p:cNvPr>
          <p:cNvSpPr>
            <a:spLocks noGrp="1"/>
          </p:cNvSpPr>
          <p:nvPr>
            <p:ph type="sldNum" sz="quarter" idx="12"/>
          </p:nvPr>
        </p:nvSpPr>
        <p:spPr/>
        <p:txBody>
          <a:bodyPr/>
          <a:lstStyle/>
          <a:p>
            <a:fld id="{BF9BF300-1CAE-4647-931E-A5E6354C98A9}" type="slidenum">
              <a:rPr lang="en-GB" smtClean="0"/>
              <a:t>‹#›</a:t>
            </a:fld>
            <a:endParaRPr lang="en-GB"/>
          </a:p>
        </p:txBody>
      </p:sp>
    </p:spTree>
    <p:extLst>
      <p:ext uri="{BB962C8B-B14F-4D97-AF65-F5344CB8AC3E}">
        <p14:creationId xmlns:p14="http://schemas.microsoft.com/office/powerpoint/2010/main" val="17633855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C387F-7A12-D26E-B2F8-E3A278E8FF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F01D9F-CE03-7847-6B10-E29695156EE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7A7EB0-9AE1-1E25-EC7E-3A7C5C7BEC79}"/>
              </a:ext>
            </a:extLst>
          </p:cNvPr>
          <p:cNvSpPr>
            <a:spLocks noGrp="1"/>
          </p:cNvSpPr>
          <p:nvPr>
            <p:ph type="dt" sz="half" idx="10"/>
          </p:nvPr>
        </p:nvSpPr>
        <p:spPr/>
        <p:txBody>
          <a:bodyPr/>
          <a:lstStyle/>
          <a:p>
            <a:fld id="{62EABAEE-55EF-4DD0-8B4B-5111F79DEE89}" type="datetimeFigureOut">
              <a:rPr lang="en-GB" smtClean="0"/>
              <a:t>11/08/2026</a:t>
            </a:fld>
            <a:endParaRPr lang="en-GB"/>
          </a:p>
        </p:txBody>
      </p:sp>
      <p:sp>
        <p:nvSpPr>
          <p:cNvPr id="5" name="Footer Placeholder 4">
            <a:extLst>
              <a:ext uri="{FF2B5EF4-FFF2-40B4-BE49-F238E27FC236}">
                <a16:creationId xmlns:a16="http://schemas.microsoft.com/office/drawing/2014/main" id="{CC1AD346-0C39-1B52-898F-3A271C3844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B4EF04-1264-9C91-F08C-AACF6A3FC7A4}"/>
              </a:ext>
            </a:extLst>
          </p:cNvPr>
          <p:cNvSpPr>
            <a:spLocks noGrp="1"/>
          </p:cNvSpPr>
          <p:nvPr>
            <p:ph type="sldNum" sz="quarter" idx="12"/>
          </p:nvPr>
        </p:nvSpPr>
        <p:spPr/>
        <p:txBody>
          <a:bodyPr/>
          <a:lstStyle/>
          <a:p>
            <a:fld id="{BF9BF300-1CAE-4647-931E-A5E6354C98A9}" type="slidenum">
              <a:rPr lang="en-GB" smtClean="0"/>
              <a:t>‹#›</a:t>
            </a:fld>
            <a:endParaRPr lang="en-GB"/>
          </a:p>
        </p:txBody>
      </p:sp>
    </p:spTree>
    <p:extLst>
      <p:ext uri="{BB962C8B-B14F-4D97-AF65-F5344CB8AC3E}">
        <p14:creationId xmlns:p14="http://schemas.microsoft.com/office/powerpoint/2010/main" val="36942494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57C98-3E0B-4192-0F35-E4149CAEC29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15D5FF1-B59C-F32F-9A8D-7A28CBF0579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323259B-6726-F0AC-C6F0-51D6B1726C3B}"/>
              </a:ext>
            </a:extLst>
          </p:cNvPr>
          <p:cNvSpPr>
            <a:spLocks noGrp="1"/>
          </p:cNvSpPr>
          <p:nvPr>
            <p:ph type="dt" sz="half" idx="10"/>
          </p:nvPr>
        </p:nvSpPr>
        <p:spPr/>
        <p:txBody>
          <a:bodyPr/>
          <a:lstStyle/>
          <a:p>
            <a:fld id="{62EABAEE-55EF-4DD0-8B4B-5111F79DEE89}" type="datetimeFigureOut">
              <a:rPr lang="en-GB" smtClean="0"/>
              <a:t>11/08/2026</a:t>
            </a:fld>
            <a:endParaRPr lang="en-GB"/>
          </a:p>
        </p:txBody>
      </p:sp>
      <p:sp>
        <p:nvSpPr>
          <p:cNvPr id="5" name="Footer Placeholder 4">
            <a:extLst>
              <a:ext uri="{FF2B5EF4-FFF2-40B4-BE49-F238E27FC236}">
                <a16:creationId xmlns:a16="http://schemas.microsoft.com/office/drawing/2014/main" id="{A936A91F-EECF-0FDA-C551-B25B95E2E3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DADE96-E5C5-3CC8-401D-D6097FEC200E}"/>
              </a:ext>
            </a:extLst>
          </p:cNvPr>
          <p:cNvSpPr>
            <a:spLocks noGrp="1"/>
          </p:cNvSpPr>
          <p:nvPr>
            <p:ph type="sldNum" sz="quarter" idx="12"/>
          </p:nvPr>
        </p:nvSpPr>
        <p:spPr/>
        <p:txBody>
          <a:bodyPr/>
          <a:lstStyle/>
          <a:p>
            <a:fld id="{BF9BF300-1CAE-4647-931E-A5E6354C98A9}" type="slidenum">
              <a:rPr lang="en-GB" smtClean="0"/>
              <a:t>‹#›</a:t>
            </a:fld>
            <a:endParaRPr lang="en-GB"/>
          </a:p>
        </p:txBody>
      </p:sp>
    </p:spTree>
    <p:extLst>
      <p:ext uri="{BB962C8B-B14F-4D97-AF65-F5344CB8AC3E}">
        <p14:creationId xmlns:p14="http://schemas.microsoft.com/office/powerpoint/2010/main" val="10587381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F2C77-5A42-D651-1F07-881E8BC41D7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A45F65-5A20-ECC4-AC89-3BA9DEC8FCC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346862-D7E7-1A3B-7584-F45AAACDD6B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98D5343-36CF-9BF6-A5F3-4E5242043907}"/>
              </a:ext>
            </a:extLst>
          </p:cNvPr>
          <p:cNvSpPr>
            <a:spLocks noGrp="1"/>
          </p:cNvSpPr>
          <p:nvPr>
            <p:ph type="dt" sz="half" idx="10"/>
          </p:nvPr>
        </p:nvSpPr>
        <p:spPr/>
        <p:txBody>
          <a:bodyPr/>
          <a:lstStyle/>
          <a:p>
            <a:fld id="{62EABAEE-55EF-4DD0-8B4B-5111F79DEE89}" type="datetimeFigureOut">
              <a:rPr lang="en-GB" smtClean="0"/>
              <a:t>11/08/2026</a:t>
            </a:fld>
            <a:endParaRPr lang="en-GB"/>
          </a:p>
        </p:txBody>
      </p:sp>
      <p:sp>
        <p:nvSpPr>
          <p:cNvPr id="6" name="Footer Placeholder 5">
            <a:extLst>
              <a:ext uri="{FF2B5EF4-FFF2-40B4-BE49-F238E27FC236}">
                <a16:creationId xmlns:a16="http://schemas.microsoft.com/office/drawing/2014/main" id="{E36E0B3A-A328-360A-4393-E931D5B73B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924EB5-2216-6F66-7507-CCEC5BDB1354}"/>
              </a:ext>
            </a:extLst>
          </p:cNvPr>
          <p:cNvSpPr>
            <a:spLocks noGrp="1"/>
          </p:cNvSpPr>
          <p:nvPr>
            <p:ph type="sldNum" sz="quarter" idx="12"/>
          </p:nvPr>
        </p:nvSpPr>
        <p:spPr/>
        <p:txBody>
          <a:bodyPr/>
          <a:lstStyle/>
          <a:p>
            <a:fld id="{BF9BF300-1CAE-4647-931E-A5E6354C98A9}" type="slidenum">
              <a:rPr lang="en-GB" smtClean="0"/>
              <a:t>‹#›</a:t>
            </a:fld>
            <a:endParaRPr lang="en-GB"/>
          </a:p>
        </p:txBody>
      </p:sp>
    </p:spTree>
    <p:extLst>
      <p:ext uri="{BB962C8B-B14F-4D97-AF65-F5344CB8AC3E}">
        <p14:creationId xmlns:p14="http://schemas.microsoft.com/office/powerpoint/2010/main" val="37841478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DE77E-CB14-AEE0-1D72-844BFBCCAE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198D708-3072-1289-49F4-800BF2BB1ED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1FC32E1-2156-076E-2789-CDD5F21D4E0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5C1230F-C9F1-8B6A-665E-39A3A9B57A7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6FA3154-65EC-614E-AF2D-41274C5CE39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70CE64A-2FF2-112D-2986-C4C5371EED6A}"/>
              </a:ext>
            </a:extLst>
          </p:cNvPr>
          <p:cNvSpPr>
            <a:spLocks noGrp="1"/>
          </p:cNvSpPr>
          <p:nvPr>
            <p:ph type="dt" sz="half" idx="10"/>
          </p:nvPr>
        </p:nvSpPr>
        <p:spPr/>
        <p:txBody>
          <a:bodyPr/>
          <a:lstStyle/>
          <a:p>
            <a:fld id="{62EABAEE-55EF-4DD0-8B4B-5111F79DEE89}" type="datetimeFigureOut">
              <a:rPr lang="en-GB" smtClean="0"/>
              <a:t>11/08/2026</a:t>
            </a:fld>
            <a:endParaRPr lang="en-GB"/>
          </a:p>
        </p:txBody>
      </p:sp>
      <p:sp>
        <p:nvSpPr>
          <p:cNvPr id="8" name="Footer Placeholder 7">
            <a:extLst>
              <a:ext uri="{FF2B5EF4-FFF2-40B4-BE49-F238E27FC236}">
                <a16:creationId xmlns:a16="http://schemas.microsoft.com/office/drawing/2014/main" id="{47AC4D8C-9843-F267-2B61-0694A8373EC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6B4E79D-7AE1-84E3-1D89-488B6B9227C7}"/>
              </a:ext>
            </a:extLst>
          </p:cNvPr>
          <p:cNvSpPr>
            <a:spLocks noGrp="1"/>
          </p:cNvSpPr>
          <p:nvPr>
            <p:ph type="sldNum" sz="quarter" idx="12"/>
          </p:nvPr>
        </p:nvSpPr>
        <p:spPr/>
        <p:txBody>
          <a:bodyPr/>
          <a:lstStyle/>
          <a:p>
            <a:fld id="{BF9BF300-1CAE-4647-931E-A5E6354C98A9}" type="slidenum">
              <a:rPr lang="en-GB" smtClean="0"/>
              <a:t>‹#›</a:t>
            </a:fld>
            <a:endParaRPr lang="en-GB"/>
          </a:p>
        </p:txBody>
      </p:sp>
    </p:spTree>
    <p:extLst>
      <p:ext uri="{BB962C8B-B14F-4D97-AF65-F5344CB8AC3E}">
        <p14:creationId xmlns:p14="http://schemas.microsoft.com/office/powerpoint/2010/main" val="1180100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CFF5B-3CD8-7936-9EC7-99E7961D626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D5295DF-90A2-2670-D167-DDDBF9BDCF88}"/>
              </a:ext>
            </a:extLst>
          </p:cNvPr>
          <p:cNvSpPr>
            <a:spLocks noGrp="1"/>
          </p:cNvSpPr>
          <p:nvPr>
            <p:ph type="dt" sz="half" idx="10"/>
          </p:nvPr>
        </p:nvSpPr>
        <p:spPr/>
        <p:txBody>
          <a:bodyPr/>
          <a:lstStyle/>
          <a:p>
            <a:fld id="{62EABAEE-55EF-4DD0-8B4B-5111F79DEE89}" type="datetimeFigureOut">
              <a:rPr lang="en-GB" smtClean="0"/>
              <a:t>11/08/2026</a:t>
            </a:fld>
            <a:endParaRPr lang="en-GB"/>
          </a:p>
        </p:txBody>
      </p:sp>
      <p:sp>
        <p:nvSpPr>
          <p:cNvPr id="4" name="Footer Placeholder 3">
            <a:extLst>
              <a:ext uri="{FF2B5EF4-FFF2-40B4-BE49-F238E27FC236}">
                <a16:creationId xmlns:a16="http://schemas.microsoft.com/office/drawing/2014/main" id="{AE0DF596-99E5-EDEE-F277-3CE9114C200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67F9132-BCA4-BC00-87EE-FB357E91B1EC}"/>
              </a:ext>
            </a:extLst>
          </p:cNvPr>
          <p:cNvSpPr>
            <a:spLocks noGrp="1"/>
          </p:cNvSpPr>
          <p:nvPr>
            <p:ph type="sldNum" sz="quarter" idx="12"/>
          </p:nvPr>
        </p:nvSpPr>
        <p:spPr/>
        <p:txBody>
          <a:bodyPr/>
          <a:lstStyle/>
          <a:p>
            <a:fld id="{BF9BF300-1CAE-4647-931E-A5E6354C98A9}" type="slidenum">
              <a:rPr lang="en-GB" smtClean="0"/>
              <a:t>‹#›</a:t>
            </a:fld>
            <a:endParaRPr lang="en-GB"/>
          </a:p>
        </p:txBody>
      </p:sp>
    </p:spTree>
    <p:extLst>
      <p:ext uri="{BB962C8B-B14F-4D97-AF65-F5344CB8AC3E}">
        <p14:creationId xmlns:p14="http://schemas.microsoft.com/office/powerpoint/2010/main" val="30170444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2291637-444A-E40B-5D88-80EF710B4ABD}"/>
              </a:ext>
            </a:extLst>
          </p:cNvPr>
          <p:cNvSpPr>
            <a:spLocks noGrp="1"/>
          </p:cNvSpPr>
          <p:nvPr>
            <p:ph type="dt" sz="half" idx="10"/>
          </p:nvPr>
        </p:nvSpPr>
        <p:spPr/>
        <p:txBody>
          <a:bodyPr/>
          <a:lstStyle/>
          <a:p>
            <a:fld id="{62EABAEE-55EF-4DD0-8B4B-5111F79DEE89}" type="datetimeFigureOut">
              <a:rPr lang="en-GB" smtClean="0"/>
              <a:t>11/08/2026</a:t>
            </a:fld>
            <a:endParaRPr lang="en-GB"/>
          </a:p>
        </p:txBody>
      </p:sp>
      <p:sp>
        <p:nvSpPr>
          <p:cNvPr id="3" name="Footer Placeholder 2">
            <a:extLst>
              <a:ext uri="{FF2B5EF4-FFF2-40B4-BE49-F238E27FC236}">
                <a16:creationId xmlns:a16="http://schemas.microsoft.com/office/drawing/2014/main" id="{8192D5DE-8235-4ED0-887C-0CC16AF2DEC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4F48BF7-4CF9-F46F-78FD-45F3D54B538C}"/>
              </a:ext>
            </a:extLst>
          </p:cNvPr>
          <p:cNvSpPr>
            <a:spLocks noGrp="1"/>
          </p:cNvSpPr>
          <p:nvPr>
            <p:ph type="sldNum" sz="quarter" idx="12"/>
          </p:nvPr>
        </p:nvSpPr>
        <p:spPr/>
        <p:txBody>
          <a:bodyPr/>
          <a:lstStyle/>
          <a:p>
            <a:fld id="{BF9BF300-1CAE-4647-931E-A5E6354C98A9}" type="slidenum">
              <a:rPr lang="en-GB" smtClean="0"/>
              <a:t>‹#›</a:t>
            </a:fld>
            <a:endParaRPr lang="en-GB"/>
          </a:p>
        </p:txBody>
      </p:sp>
    </p:spTree>
    <p:extLst>
      <p:ext uri="{BB962C8B-B14F-4D97-AF65-F5344CB8AC3E}">
        <p14:creationId xmlns:p14="http://schemas.microsoft.com/office/powerpoint/2010/main" val="37130077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9299A-6777-A661-92F4-6B9F6D1BBF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189E2D6-99B3-F9B8-B1B4-68309353D89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543F19F-D95B-445F-EF76-1897DF93E6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ECF6AE-BD59-4C5A-3696-56FB7F09D7EB}"/>
              </a:ext>
            </a:extLst>
          </p:cNvPr>
          <p:cNvSpPr>
            <a:spLocks noGrp="1"/>
          </p:cNvSpPr>
          <p:nvPr>
            <p:ph type="dt" sz="half" idx="10"/>
          </p:nvPr>
        </p:nvSpPr>
        <p:spPr/>
        <p:txBody>
          <a:bodyPr/>
          <a:lstStyle/>
          <a:p>
            <a:fld id="{62EABAEE-55EF-4DD0-8B4B-5111F79DEE89}" type="datetimeFigureOut">
              <a:rPr lang="en-GB" smtClean="0"/>
              <a:t>11/08/2026</a:t>
            </a:fld>
            <a:endParaRPr lang="en-GB"/>
          </a:p>
        </p:txBody>
      </p:sp>
      <p:sp>
        <p:nvSpPr>
          <p:cNvPr id="6" name="Footer Placeholder 5">
            <a:extLst>
              <a:ext uri="{FF2B5EF4-FFF2-40B4-BE49-F238E27FC236}">
                <a16:creationId xmlns:a16="http://schemas.microsoft.com/office/drawing/2014/main" id="{D174B2DA-C8BB-34BE-7655-7295DF5897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B7E158-21C6-7BEE-4F4C-C0E29E77E28C}"/>
              </a:ext>
            </a:extLst>
          </p:cNvPr>
          <p:cNvSpPr>
            <a:spLocks noGrp="1"/>
          </p:cNvSpPr>
          <p:nvPr>
            <p:ph type="sldNum" sz="quarter" idx="12"/>
          </p:nvPr>
        </p:nvSpPr>
        <p:spPr/>
        <p:txBody>
          <a:bodyPr/>
          <a:lstStyle/>
          <a:p>
            <a:fld id="{BF9BF300-1CAE-4647-931E-A5E6354C98A9}" type="slidenum">
              <a:rPr lang="en-GB" smtClean="0"/>
              <a:t>‹#›</a:t>
            </a:fld>
            <a:endParaRPr lang="en-GB"/>
          </a:p>
        </p:txBody>
      </p:sp>
    </p:spTree>
    <p:extLst>
      <p:ext uri="{BB962C8B-B14F-4D97-AF65-F5344CB8AC3E}">
        <p14:creationId xmlns:p14="http://schemas.microsoft.com/office/powerpoint/2010/main" val="25466863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2D72D-C0A5-D390-0D52-D8CCFECA71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0C8CFEC-178C-FC46-FB56-E9628B31E41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74218A0-A13C-F344-D3B3-2DAB5E6BBB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8E0D84-74EF-C793-0847-DA8114F5AC8E}"/>
              </a:ext>
            </a:extLst>
          </p:cNvPr>
          <p:cNvSpPr>
            <a:spLocks noGrp="1"/>
          </p:cNvSpPr>
          <p:nvPr>
            <p:ph type="dt" sz="half" idx="10"/>
          </p:nvPr>
        </p:nvSpPr>
        <p:spPr/>
        <p:txBody>
          <a:bodyPr/>
          <a:lstStyle/>
          <a:p>
            <a:fld id="{62EABAEE-55EF-4DD0-8B4B-5111F79DEE89}" type="datetimeFigureOut">
              <a:rPr lang="en-GB" smtClean="0"/>
              <a:t>11/08/2026</a:t>
            </a:fld>
            <a:endParaRPr lang="en-GB"/>
          </a:p>
        </p:txBody>
      </p:sp>
      <p:sp>
        <p:nvSpPr>
          <p:cNvPr id="6" name="Footer Placeholder 5">
            <a:extLst>
              <a:ext uri="{FF2B5EF4-FFF2-40B4-BE49-F238E27FC236}">
                <a16:creationId xmlns:a16="http://schemas.microsoft.com/office/drawing/2014/main" id="{1B44ECC8-85E7-9A85-859E-0EC9B7B136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3F8476-5AE9-C574-C4E9-E43CCED68A2E}"/>
              </a:ext>
            </a:extLst>
          </p:cNvPr>
          <p:cNvSpPr>
            <a:spLocks noGrp="1"/>
          </p:cNvSpPr>
          <p:nvPr>
            <p:ph type="sldNum" sz="quarter" idx="12"/>
          </p:nvPr>
        </p:nvSpPr>
        <p:spPr/>
        <p:txBody>
          <a:bodyPr/>
          <a:lstStyle/>
          <a:p>
            <a:fld id="{BF9BF300-1CAE-4647-931E-A5E6354C98A9}" type="slidenum">
              <a:rPr lang="en-GB" smtClean="0"/>
              <a:t>‹#›</a:t>
            </a:fld>
            <a:endParaRPr lang="en-GB"/>
          </a:p>
        </p:txBody>
      </p:sp>
    </p:spTree>
    <p:extLst>
      <p:ext uri="{BB962C8B-B14F-4D97-AF65-F5344CB8AC3E}">
        <p14:creationId xmlns:p14="http://schemas.microsoft.com/office/powerpoint/2010/main" val="12045919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905D6-4C94-BC04-262E-FF407051699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7FC343F-4563-1D8B-C2B7-8D53C18CDD0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C0FA82-C503-AA29-FB52-D59D0FCE919F}"/>
              </a:ext>
            </a:extLst>
          </p:cNvPr>
          <p:cNvSpPr>
            <a:spLocks noGrp="1"/>
          </p:cNvSpPr>
          <p:nvPr>
            <p:ph type="dt" sz="half" idx="10"/>
          </p:nvPr>
        </p:nvSpPr>
        <p:spPr/>
        <p:txBody>
          <a:bodyPr/>
          <a:lstStyle/>
          <a:p>
            <a:fld id="{62EABAEE-55EF-4DD0-8B4B-5111F79DEE89}" type="datetimeFigureOut">
              <a:rPr lang="en-GB" smtClean="0"/>
              <a:t>11/08/2026</a:t>
            </a:fld>
            <a:endParaRPr lang="en-GB"/>
          </a:p>
        </p:txBody>
      </p:sp>
      <p:sp>
        <p:nvSpPr>
          <p:cNvPr id="5" name="Footer Placeholder 4">
            <a:extLst>
              <a:ext uri="{FF2B5EF4-FFF2-40B4-BE49-F238E27FC236}">
                <a16:creationId xmlns:a16="http://schemas.microsoft.com/office/drawing/2014/main" id="{5C23AB8F-09B5-C8C3-81E0-599A5ED80B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BC9FC2-C3AD-9DCD-6AF6-B5CC962B9FB4}"/>
              </a:ext>
            </a:extLst>
          </p:cNvPr>
          <p:cNvSpPr>
            <a:spLocks noGrp="1"/>
          </p:cNvSpPr>
          <p:nvPr>
            <p:ph type="sldNum" sz="quarter" idx="12"/>
          </p:nvPr>
        </p:nvSpPr>
        <p:spPr/>
        <p:txBody>
          <a:bodyPr/>
          <a:lstStyle/>
          <a:p>
            <a:fld id="{BF9BF300-1CAE-4647-931E-A5E6354C98A9}" type="slidenum">
              <a:rPr lang="en-GB" smtClean="0"/>
              <a:t>‹#›</a:t>
            </a:fld>
            <a:endParaRPr lang="en-GB"/>
          </a:p>
        </p:txBody>
      </p:sp>
    </p:spTree>
    <p:extLst>
      <p:ext uri="{BB962C8B-B14F-4D97-AF65-F5344CB8AC3E}">
        <p14:creationId xmlns:p14="http://schemas.microsoft.com/office/powerpoint/2010/main" val="31287465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A5F0731-9E03-C816-4E9C-B3F4F15CAE9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96C5C3-3FFA-8445-78AA-48541123194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039D06-B50C-7465-2B86-7AB5A0C679DD}"/>
              </a:ext>
            </a:extLst>
          </p:cNvPr>
          <p:cNvSpPr>
            <a:spLocks noGrp="1"/>
          </p:cNvSpPr>
          <p:nvPr>
            <p:ph type="dt" sz="half" idx="10"/>
          </p:nvPr>
        </p:nvSpPr>
        <p:spPr/>
        <p:txBody>
          <a:bodyPr/>
          <a:lstStyle/>
          <a:p>
            <a:fld id="{62EABAEE-55EF-4DD0-8B4B-5111F79DEE89}" type="datetimeFigureOut">
              <a:rPr lang="en-GB" smtClean="0"/>
              <a:t>11/08/2026</a:t>
            </a:fld>
            <a:endParaRPr lang="en-GB"/>
          </a:p>
        </p:txBody>
      </p:sp>
      <p:sp>
        <p:nvSpPr>
          <p:cNvPr id="5" name="Footer Placeholder 4">
            <a:extLst>
              <a:ext uri="{FF2B5EF4-FFF2-40B4-BE49-F238E27FC236}">
                <a16:creationId xmlns:a16="http://schemas.microsoft.com/office/drawing/2014/main" id="{6BBE9F1E-E24B-39DB-E3DC-0C0329422C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44A2E8-75BD-4784-A5CE-62E0C99EC146}"/>
              </a:ext>
            </a:extLst>
          </p:cNvPr>
          <p:cNvSpPr>
            <a:spLocks noGrp="1"/>
          </p:cNvSpPr>
          <p:nvPr>
            <p:ph type="sldNum" sz="quarter" idx="12"/>
          </p:nvPr>
        </p:nvSpPr>
        <p:spPr/>
        <p:txBody>
          <a:bodyPr/>
          <a:lstStyle/>
          <a:p>
            <a:fld id="{BF9BF300-1CAE-4647-931E-A5E6354C98A9}" type="slidenum">
              <a:rPr lang="en-GB" smtClean="0"/>
              <a:t>‹#›</a:t>
            </a:fld>
            <a:endParaRPr lang="en-GB"/>
          </a:p>
        </p:txBody>
      </p:sp>
    </p:spTree>
    <p:extLst>
      <p:ext uri="{BB962C8B-B14F-4D97-AF65-F5344CB8AC3E}">
        <p14:creationId xmlns:p14="http://schemas.microsoft.com/office/powerpoint/2010/main" val="29556374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D16A479-B83D-DEF8-E9FE-5FAB7E04D1B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11B0D67-4F08-209E-CAB4-6BF25DC9CA3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CBA657-FF74-40D9-1B9A-760DB4C0F11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2EABAEE-55EF-4DD0-8B4B-5111F79DEE89}" type="datetimeFigureOut">
              <a:rPr lang="en-GB" smtClean="0"/>
              <a:t>11/08/2026</a:t>
            </a:fld>
            <a:endParaRPr lang="en-GB"/>
          </a:p>
        </p:txBody>
      </p:sp>
      <p:sp>
        <p:nvSpPr>
          <p:cNvPr id="5" name="Footer Placeholder 4">
            <a:extLst>
              <a:ext uri="{FF2B5EF4-FFF2-40B4-BE49-F238E27FC236}">
                <a16:creationId xmlns:a16="http://schemas.microsoft.com/office/drawing/2014/main" id="{D02F1F4B-5BC2-4CE0-5A8F-975E4CE76E3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7C8671C-EA01-96E5-B673-4C29B5B6E8F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F9BF300-1CAE-4647-931E-A5E6354C98A9}" type="slidenum">
              <a:rPr lang="en-GB" smtClean="0"/>
              <a:t>‹#›</a:t>
            </a:fld>
            <a:endParaRPr lang="en-GB"/>
          </a:p>
        </p:txBody>
      </p:sp>
    </p:spTree>
    <p:extLst>
      <p:ext uri="{BB962C8B-B14F-4D97-AF65-F5344CB8AC3E}">
        <p14:creationId xmlns:p14="http://schemas.microsoft.com/office/powerpoint/2010/main" val="31599419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im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hyperlink" Target="https://www.msn.com/en-us/news/technology/9-microsoft-excel-tools-that-make-google-sheets-users-jealous/ar-AA24MW9e"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hyperlink" Target="https://creativecommons.org/licenses/by-sa/3.0/" TargetMode="External"/><Relationship Id="rId4" Type="http://schemas.openxmlformats.org/officeDocument/2006/relationships/hyperlink" Target="https://www.thebluediamondgallery.com/handwriting/c/communication.html"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63C1F321-BB96-4700-B3CE-1A6156067F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3FA1AD64-F15F-417D-956C-B2C211FC90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1" y="0"/>
            <a:ext cx="6064235" cy="6858000"/>
            <a:chOff x="651279" y="598259"/>
            <a:chExt cx="10889442" cy="5680742"/>
          </a:xfrm>
        </p:grpSpPr>
        <p:sp>
          <p:nvSpPr>
            <p:cNvPr id="13" name="Color">
              <a:extLst>
                <a:ext uri="{FF2B5EF4-FFF2-40B4-BE49-F238E27FC236}">
                  <a16:creationId xmlns:a16="http://schemas.microsoft.com/office/drawing/2014/main" id="{5F3C79B0-E0DE-407E-B550-3FDEB67B0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A1A2DFA8-F321-4204-9B31-A3713BC652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3" name="Subtitle 2">
            <a:extLst>
              <a:ext uri="{FF2B5EF4-FFF2-40B4-BE49-F238E27FC236}">
                <a16:creationId xmlns:a16="http://schemas.microsoft.com/office/drawing/2014/main" id="{959677A8-EF3E-9871-DCB0-3CE2771E6939}"/>
              </a:ext>
            </a:extLst>
          </p:cNvPr>
          <p:cNvSpPr>
            <a:spLocks noGrp="1"/>
          </p:cNvSpPr>
          <p:nvPr>
            <p:ph type="subTitle" idx="1"/>
          </p:nvPr>
        </p:nvSpPr>
        <p:spPr>
          <a:xfrm>
            <a:off x="6534687" y="841664"/>
            <a:ext cx="4867605" cy="5156800"/>
          </a:xfrm>
        </p:spPr>
        <p:txBody>
          <a:bodyPr anchor="ctr">
            <a:normAutofit/>
          </a:bodyPr>
          <a:lstStyle/>
          <a:p>
            <a:pPr algn="l">
              <a:buNone/>
            </a:pPr>
            <a:r>
              <a:rPr lang="en-GB" b="1" dirty="0">
                <a:solidFill>
                  <a:schemeClr val="tx2"/>
                </a:solidFill>
              </a:rPr>
              <a:t>Evaluation of Microsoft Excel for Staff Scheduling and Rotas</a:t>
            </a:r>
          </a:p>
          <a:p>
            <a:pPr algn="l">
              <a:buNone/>
            </a:pPr>
            <a:r>
              <a:rPr lang="en-GB" b="1" dirty="0">
                <a:solidFill>
                  <a:schemeClr val="tx2"/>
                </a:solidFill>
              </a:rPr>
              <a:t>Case Study: Riverdale Nursing Home</a:t>
            </a:r>
            <a:endParaRPr lang="en-GB" dirty="0">
              <a:solidFill>
                <a:schemeClr val="tx2"/>
              </a:solidFill>
            </a:endParaRPr>
          </a:p>
          <a:p>
            <a:pPr algn="l">
              <a:buNone/>
            </a:pPr>
            <a:r>
              <a:rPr lang="en-GB" b="1" dirty="0">
                <a:solidFill>
                  <a:schemeClr val="tx2"/>
                </a:solidFill>
              </a:rPr>
              <a:t>Module:</a:t>
            </a:r>
            <a:r>
              <a:rPr lang="en-GB" dirty="0">
                <a:solidFill>
                  <a:schemeClr val="tx2"/>
                </a:solidFill>
              </a:rPr>
              <a:t> Digital Skills and Research Methods</a:t>
            </a:r>
            <a:br>
              <a:rPr lang="en-GB" dirty="0">
                <a:solidFill>
                  <a:schemeClr val="tx2"/>
                </a:solidFill>
              </a:rPr>
            </a:br>
            <a:r>
              <a:rPr lang="en-GB" b="1" dirty="0">
                <a:solidFill>
                  <a:schemeClr val="tx2"/>
                </a:solidFill>
              </a:rPr>
              <a:t>Module Code:</a:t>
            </a:r>
            <a:r>
              <a:rPr lang="en-GB" dirty="0">
                <a:solidFill>
                  <a:schemeClr val="tx2"/>
                </a:solidFill>
              </a:rPr>
              <a:t> LCHS4007</a:t>
            </a:r>
            <a:br>
              <a:rPr lang="en-GB" dirty="0">
                <a:solidFill>
                  <a:schemeClr val="tx2"/>
                </a:solidFill>
              </a:rPr>
            </a:br>
            <a:r>
              <a:rPr lang="en-GB" b="1" dirty="0">
                <a:solidFill>
                  <a:schemeClr val="tx2"/>
                </a:solidFill>
              </a:rPr>
              <a:t>Assessment:</a:t>
            </a:r>
            <a:r>
              <a:rPr lang="en-GB" dirty="0">
                <a:solidFill>
                  <a:schemeClr val="tx2"/>
                </a:solidFill>
              </a:rPr>
              <a:t> Component 1 – Group PowerPoint Presentation</a:t>
            </a:r>
          </a:p>
          <a:p>
            <a:pPr algn="l">
              <a:buNone/>
            </a:pPr>
            <a:r>
              <a:rPr lang="en-GB" b="1" dirty="0">
                <a:solidFill>
                  <a:schemeClr val="tx2"/>
                </a:solidFill>
              </a:rPr>
              <a:t>Student Name: </a:t>
            </a:r>
            <a:r>
              <a:rPr lang="en-GB" dirty="0">
                <a:solidFill>
                  <a:schemeClr val="tx2"/>
                </a:solidFill>
              </a:rPr>
              <a:t>Kerry Wall</a:t>
            </a:r>
            <a:br>
              <a:rPr lang="en-GB" dirty="0">
                <a:solidFill>
                  <a:schemeClr val="tx2"/>
                </a:solidFill>
              </a:rPr>
            </a:br>
            <a:r>
              <a:rPr lang="en-GB" b="1" dirty="0">
                <a:solidFill>
                  <a:schemeClr val="tx2"/>
                </a:solidFill>
              </a:rPr>
              <a:t>student number:</a:t>
            </a:r>
            <a:r>
              <a:rPr lang="en-GB" dirty="0">
                <a:solidFill>
                  <a:schemeClr val="tx2"/>
                </a:solidFill>
              </a:rPr>
              <a:t>2511436</a:t>
            </a:r>
            <a:br>
              <a:rPr lang="en-GB" dirty="0">
                <a:solidFill>
                  <a:schemeClr val="tx2"/>
                </a:solidFill>
              </a:rPr>
            </a:br>
            <a:endParaRPr lang="en-GB" dirty="0">
              <a:solidFill>
                <a:schemeClr val="tx2"/>
              </a:solidFill>
            </a:endParaRPr>
          </a:p>
        </p:txBody>
      </p:sp>
    </p:spTree>
    <p:extLst>
      <p:ext uri="{BB962C8B-B14F-4D97-AF65-F5344CB8AC3E}">
        <p14:creationId xmlns:p14="http://schemas.microsoft.com/office/powerpoint/2010/main" val="18609120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Healthcare professional with patient">
            <a:extLst>
              <a:ext uri="{FF2B5EF4-FFF2-40B4-BE49-F238E27FC236}">
                <a16:creationId xmlns:a16="http://schemas.microsoft.com/office/drawing/2014/main" id="{7E3CEB82-E005-66E1-CE40-DCD638D2F00B}"/>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l="5884" r="-1" b="-1"/>
          <a:stretch>
            <a:fillRect/>
          </a:stretch>
        </p:blipFill>
        <p:spPr>
          <a:xfrm>
            <a:off x="1" y="10"/>
            <a:ext cx="9669642" cy="6857990"/>
          </a:xfrm>
          <a:prstGeom prst="rect">
            <a:avLst/>
          </a:prstGeom>
        </p:spPr>
      </p:pic>
      <p:sp>
        <p:nvSpPr>
          <p:cNvPr id="22" name="Rectangle 2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0D9494A-FD34-48C5-1FB2-ACC9EA70B0BF}"/>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3100" b="1"/>
              <a:t>Staff Scheduling and Rotas at Riverdale</a:t>
            </a:r>
            <a:br>
              <a:rPr lang="en-US" sz="3100" b="1"/>
            </a:br>
            <a:endParaRPr lang="en-US" sz="3100"/>
          </a:p>
        </p:txBody>
      </p:sp>
      <p:sp>
        <p:nvSpPr>
          <p:cNvPr id="3" name="Content Placeholder 2">
            <a:extLst>
              <a:ext uri="{FF2B5EF4-FFF2-40B4-BE49-F238E27FC236}">
                <a16:creationId xmlns:a16="http://schemas.microsoft.com/office/drawing/2014/main" id="{01E09325-2615-3B5E-BD70-159D5798CF2D}"/>
              </a:ext>
            </a:extLst>
          </p:cNvPr>
          <p:cNvSpPr>
            <a:spLocks noGrp="1"/>
          </p:cNvSpPr>
          <p:nvPr>
            <p:ph sz="half" idx="1"/>
          </p:nvPr>
        </p:nvSpPr>
        <p:spPr>
          <a:xfrm>
            <a:off x="6785812" y="1624263"/>
            <a:ext cx="4567988" cy="4552700"/>
          </a:xfrm>
        </p:spPr>
        <p:txBody>
          <a:bodyPr vert="horz" lIns="91440" tIns="45720" rIns="91440" bIns="45720" rtlCol="0">
            <a:normAutofit/>
          </a:bodyPr>
          <a:lstStyle/>
          <a:p>
            <a:r>
              <a:rPr lang="en-US" sz="1400" b="1" dirty="0"/>
              <a:t>What does the workplace task involve?</a:t>
            </a:r>
          </a:p>
          <a:p>
            <a:pPr marL="0" indent="0">
              <a:buNone/>
            </a:pPr>
            <a:r>
              <a:rPr lang="en-US" sz="1400" dirty="0"/>
              <a:t>Riverdale needs an </a:t>
            </a:r>
            <a:r>
              <a:rPr lang="en-US" sz="1400" dirty="0" err="1"/>
              <a:t>organised</a:t>
            </a:r>
            <a:r>
              <a:rPr lang="en-US" sz="1400" dirty="0"/>
              <a:t> </a:t>
            </a:r>
            <a:r>
              <a:rPr lang="en-US" sz="1400" dirty="0" err="1"/>
              <a:t>rota</a:t>
            </a:r>
            <a:r>
              <a:rPr lang="en-US" sz="1400" dirty="0"/>
              <a:t> to make sure the correct staff are available across its two buildings.</a:t>
            </a:r>
          </a:p>
          <a:p>
            <a:r>
              <a:rPr lang="en-US" sz="1400" dirty="0"/>
              <a:t>The </a:t>
            </a:r>
            <a:r>
              <a:rPr lang="en-US" sz="1400" dirty="0" err="1"/>
              <a:t>rota</a:t>
            </a:r>
            <a:r>
              <a:rPr lang="en-US" sz="1400" dirty="0"/>
              <a:t> needs to:</a:t>
            </a:r>
          </a:p>
          <a:p>
            <a:pPr marL="342900" lvl="0"/>
            <a:r>
              <a:rPr lang="en-US" sz="1400" dirty="0"/>
              <a:t>Plan day, evening and night shifts.</a:t>
            </a:r>
          </a:p>
          <a:p>
            <a:pPr marL="342900" lvl="0"/>
            <a:r>
              <a:rPr lang="en-US" sz="1400" dirty="0"/>
              <a:t>Include nurses, senior carers, carers and administrative staff.</a:t>
            </a:r>
          </a:p>
          <a:p>
            <a:pPr marL="342900" lvl="0"/>
            <a:r>
              <a:rPr lang="en-US" sz="1400" dirty="0"/>
              <a:t>Show which building each employee is working in.</a:t>
            </a:r>
          </a:p>
          <a:p>
            <a:pPr marL="342900" lvl="0"/>
            <a:r>
              <a:rPr lang="en-US" sz="1400" dirty="0"/>
              <a:t>Record annual leave, sickness and staff changes.</a:t>
            </a:r>
          </a:p>
          <a:p>
            <a:pPr marL="342900" lvl="0"/>
            <a:r>
              <a:rPr lang="en-US" sz="1400" dirty="0"/>
              <a:t>Arrange cover when a member of staff is unavailable.</a:t>
            </a:r>
          </a:p>
          <a:p>
            <a:pPr marL="342900" lvl="0"/>
            <a:r>
              <a:rPr lang="en-US" sz="1400" dirty="0"/>
              <a:t>Help managers check that each shift has enough appropriately skilled staff.</a:t>
            </a:r>
          </a:p>
          <a:p>
            <a:pPr marL="0" indent="0">
              <a:buNone/>
            </a:pPr>
            <a:r>
              <a:rPr lang="en-US" sz="1400" dirty="0"/>
              <a:t>Effective staff scheduling is particularly important in care services because providers must have enough suitably qualified, competent and experienced staff to meet people's needs safely (CQC, 2025).</a:t>
            </a:r>
          </a:p>
          <a:p>
            <a:endParaRPr lang="en-US" sz="1100" dirty="0"/>
          </a:p>
        </p:txBody>
      </p:sp>
    </p:spTree>
    <p:extLst>
      <p:ext uri="{BB962C8B-B14F-4D97-AF65-F5344CB8AC3E}">
        <p14:creationId xmlns:p14="http://schemas.microsoft.com/office/powerpoint/2010/main" val="20505639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640E93D9-F13F-4097-A159-E0A6CEBA8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1B29AE2-AFBB-3662-ABD4-C8CA26D2C13F}"/>
              </a:ext>
            </a:extLst>
          </p:cNvPr>
          <p:cNvSpPr>
            <a:spLocks noGrp="1"/>
          </p:cNvSpPr>
          <p:nvPr>
            <p:ph type="title"/>
          </p:nvPr>
        </p:nvSpPr>
        <p:spPr>
          <a:xfrm>
            <a:off x="389916" y="444464"/>
            <a:ext cx="3420305" cy="1906317"/>
          </a:xfrm>
        </p:spPr>
        <p:txBody>
          <a:bodyPr vert="horz" lIns="91440" tIns="45720" rIns="91440" bIns="45720" rtlCol="0" anchor="ctr">
            <a:normAutofit/>
          </a:bodyPr>
          <a:lstStyle/>
          <a:p>
            <a:pPr algn="ctr"/>
            <a:r>
              <a:rPr lang="en-US" sz="2800" b="1"/>
              <a:t>Recommended tool: Microsoft Excel</a:t>
            </a:r>
            <a:br>
              <a:rPr lang="en-US" sz="2800" b="1"/>
            </a:br>
            <a:endParaRPr lang="en-US" sz="2800"/>
          </a:p>
        </p:txBody>
      </p:sp>
      <p:pic>
        <p:nvPicPr>
          <p:cNvPr id="15" name="Content Placeholder 14">
            <a:extLst>
              <a:ext uri="{FF2B5EF4-FFF2-40B4-BE49-F238E27FC236}">
                <a16:creationId xmlns:a16="http://schemas.microsoft.com/office/drawing/2014/main" id="{011E22AE-B570-E833-2AFF-91174FE8F30F}"/>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0854" r="19313" b="3"/>
          <a:stretch>
            <a:fillRect/>
          </a:stretch>
        </p:blipFill>
        <p:spPr>
          <a:xfrm>
            <a:off x="20" y="2768743"/>
            <a:ext cx="4278264" cy="4089258"/>
          </a:xfrm>
          <a:prstGeom prst="rect">
            <a:avLst/>
          </a:prstGeom>
        </p:spPr>
      </p:pic>
      <p:sp>
        <p:nvSpPr>
          <p:cNvPr id="42" name="Rectangle 41">
            <a:extLst>
              <a:ext uri="{FF2B5EF4-FFF2-40B4-BE49-F238E27FC236}">
                <a16:creationId xmlns:a16="http://schemas.microsoft.com/office/drawing/2014/main" id="{BA3D150B-ADB5-401D-8304-C7845A1095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8743"/>
            <a:ext cx="4310288"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AFC044AD-FE32-886D-2517-01B90BDD602C}"/>
              </a:ext>
            </a:extLst>
          </p:cNvPr>
          <p:cNvSpPr>
            <a:spLocks noGrp="1"/>
          </p:cNvSpPr>
          <p:nvPr>
            <p:ph sz="half" idx="1"/>
          </p:nvPr>
        </p:nvSpPr>
        <p:spPr>
          <a:xfrm>
            <a:off x="5431646" y="678955"/>
            <a:ext cx="5586448" cy="5409743"/>
          </a:xfrm>
        </p:spPr>
        <p:txBody>
          <a:bodyPr vert="horz" lIns="91440" tIns="45720" rIns="91440" bIns="45720" rtlCol="0" anchor="ctr">
            <a:normAutofit/>
          </a:bodyPr>
          <a:lstStyle/>
          <a:p>
            <a:pPr marL="0" indent="0">
              <a:buNone/>
            </a:pPr>
            <a:r>
              <a:rPr lang="en-US" sz="1700" dirty="0"/>
              <a:t>I recommend Microsoft Excel for Riverdale's staff </a:t>
            </a:r>
            <a:r>
              <a:rPr lang="en-US" sz="1700" dirty="0" err="1"/>
              <a:t>rota</a:t>
            </a:r>
            <a:r>
              <a:rPr lang="en-US" sz="1700" dirty="0"/>
              <a:t> because it allows information to be </a:t>
            </a:r>
            <a:r>
              <a:rPr lang="en-US" sz="1700" dirty="0" err="1"/>
              <a:t>organised</a:t>
            </a:r>
            <a:r>
              <a:rPr lang="en-US" sz="1700" dirty="0"/>
              <a:t> clearly and updated easily.</a:t>
            </a:r>
          </a:p>
          <a:p>
            <a:pPr marL="0" indent="0">
              <a:buNone/>
            </a:pPr>
            <a:r>
              <a:rPr lang="en-US" sz="1700" dirty="0"/>
              <a:t>Riverdale could use Excel to:</a:t>
            </a:r>
          </a:p>
          <a:p>
            <a:pPr marL="342900" lvl="0"/>
            <a:r>
              <a:rPr lang="en-US" sz="1700" dirty="0"/>
              <a:t>List staff names and job roles in rows.</a:t>
            </a:r>
          </a:p>
          <a:p>
            <a:pPr marL="342900" lvl="0"/>
            <a:r>
              <a:rPr lang="en-US" sz="1700" dirty="0"/>
              <a:t>Display days, dates and shifts in columns.</a:t>
            </a:r>
          </a:p>
          <a:p>
            <a:pPr marL="342900" lvl="0"/>
            <a:r>
              <a:rPr lang="en-US" sz="1700" dirty="0"/>
              <a:t>Separate or filter staff by Building A and Building B.</a:t>
            </a:r>
          </a:p>
          <a:p>
            <a:pPr marL="342900" lvl="0"/>
            <a:r>
              <a:rPr lang="en-US" sz="1700" dirty="0"/>
              <a:t>Use </a:t>
            </a:r>
            <a:r>
              <a:rPr lang="en-US" sz="1700" dirty="0" err="1"/>
              <a:t>colour</a:t>
            </a:r>
            <a:r>
              <a:rPr lang="en-US" sz="1700" dirty="0"/>
              <a:t> coding for different staff roles.</a:t>
            </a:r>
          </a:p>
          <a:p>
            <a:pPr marL="342900" lvl="0"/>
            <a:r>
              <a:rPr lang="en-US" sz="1700" dirty="0"/>
              <a:t>Record annual leave and sickness.</a:t>
            </a:r>
          </a:p>
          <a:p>
            <a:pPr marL="342900" lvl="0"/>
            <a:r>
              <a:rPr lang="en-US" sz="1700" dirty="0"/>
              <a:t>Use formulas to calculate weekly working hours.</a:t>
            </a:r>
          </a:p>
          <a:p>
            <a:pPr marL="342900" lvl="0"/>
            <a:r>
              <a:rPr lang="en-US" sz="1700" dirty="0"/>
              <a:t>Highlight gaps where additional staff cover is required.</a:t>
            </a:r>
          </a:p>
          <a:p>
            <a:pPr marL="0" indent="0">
              <a:buNone/>
            </a:pPr>
            <a:r>
              <a:rPr lang="en-US" sz="1700" dirty="0"/>
              <a:t>Research into long-term care staffing found that a spreadsheet-based scheduling tool helped managers produce workable schedules much faster than the previous manual process (Anderson et al., 2023).</a:t>
            </a:r>
          </a:p>
          <a:p>
            <a:endParaRPr lang="en-US" sz="1700" dirty="0"/>
          </a:p>
        </p:txBody>
      </p:sp>
      <p:sp>
        <p:nvSpPr>
          <p:cNvPr id="44" name="Rectangle 43">
            <a:extLst>
              <a:ext uri="{FF2B5EF4-FFF2-40B4-BE49-F238E27FC236}">
                <a16:creationId xmlns:a16="http://schemas.microsoft.com/office/drawing/2014/main" id="{ACD3AB31-A71C-4414-BA05-CF667CBA3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590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Tree>
    <p:extLst>
      <p:ext uri="{BB962C8B-B14F-4D97-AF65-F5344CB8AC3E}">
        <p14:creationId xmlns:p14="http://schemas.microsoft.com/office/powerpoint/2010/main" val="39282874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73B375-3FF0-060D-E50A-E4E0A0C7DCC6}"/>
              </a:ext>
            </a:extLst>
          </p:cNvPr>
          <p:cNvSpPr>
            <a:spLocks noGrp="1"/>
          </p:cNvSpPr>
          <p:nvPr>
            <p:ph type="title"/>
          </p:nvPr>
        </p:nvSpPr>
        <p:spPr>
          <a:xfrm>
            <a:off x="1137033" y="670559"/>
            <a:ext cx="4683321" cy="2148841"/>
          </a:xfrm>
        </p:spPr>
        <p:txBody>
          <a:bodyPr vert="horz" lIns="91440" tIns="45720" rIns="91440" bIns="45720" rtlCol="0" anchor="t">
            <a:normAutofit/>
          </a:bodyPr>
          <a:lstStyle/>
          <a:p>
            <a:r>
              <a:rPr lang="en-US" sz="2800" b="1"/>
              <a:t>Improving Efficiency and Communication</a:t>
            </a:r>
            <a:br>
              <a:rPr lang="en-US" sz="2800" b="1"/>
            </a:br>
            <a:r>
              <a:rPr lang="en-US" sz="2800" b="1"/>
              <a:t>How could Excel improve Riverdale's current practice?</a:t>
            </a:r>
            <a:br>
              <a:rPr lang="en-US" sz="2800" b="1"/>
            </a:br>
            <a:endParaRPr lang="en-US" sz="2800"/>
          </a:p>
        </p:txBody>
      </p:sp>
      <p:pic>
        <p:nvPicPr>
          <p:cNvPr id="6" name="Content Placeholder 5">
            <a:extLst>
              <a:ext uri="{FF2B5EF4-FFF2-40B4-BE49-F238E27FC236}">
                <a16:creationId xmlns:a16="http://schemas.microsoft.com/office/drawing/2014/main" id="{C8AB7F37-89DE-DDC0-6B2B-1D499E0306FF}"/>
              </a:ext>
            </a:extLst>
          </p:cNvPr>
          <p:cNvPicPr>
            <a:picLocks noGrp="1" noChangeAspect="1"/>
          </p:cNvPicPr>
          <p:nvPr>
            <p:ph sz="half"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1281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4" name="Content Placeholder 3">
            <a:extLst>
              <a:ext uri="{FF2B5EF4-FFF2-40B4-BE49-F238E27FC236}">
                <a16:creationId xmlns:a16="http://schemas.microsoft.com/office/drawing/2014/main" id="{D0A064FA-1D4D-F262-614A-90CFF1A44FD8}"/>
              </a:ext>
            </a:extLst>
          </p:cNvPr>
          <p:cNvSpPr>
            <a:spLocks noGrp="1"/>
          </p:cNvSpPr>
          <p:nvPr>
            <p:ph sz="half" idx="2"/>
          </p:nvPr>
        </p:nvSpPr>
        <p:spPr>
          <a:xfrm>
            <a:off x="6797004" y="670559"/>
            <a:ext cx="4555782" cy="5445076"/>
          </a:xfrm>
        </p:spPr>
        <p:txBody>
          <a:bodyPr vert="horz" lIns="91440" tIns="45720" rIns="91440" bIns="45720" rtlCol="0" anchor="t">
            <a:normAutofit/>
          </a:bodyPr>
          <a:lstStyle/>
          <a:p>
            <a:pPr marL="0"/>
            <a:r>
              <a:rPr lang="en-US" sz="1400" b="1" dirty="0"/>
              <a:t>Efficiency</a:t>
            </a:r>
          </a:p>
          <a:p>
            <a:pPr lvl="0"/>
            <a:r>
              <a:rPr lang="en-US" sz="1400" dirty="0"/>
              <a:t>One master </a:t>
            </a:r>
            <a:r>
              <a:rPr lang="en-US" sz="1400" dirty="0" err="1"/>
              <a:t>rota</a:t>
            </a:r>
            <a:r>
              <a:rPr lang="en-US" sz="1400" dirty="0"/>
              <a:t> can reduce duplicated work.</a:t>
            </a:r>
          </a:p>
          <a:p>
            <a:pPr lvl="0"/>
            <a:r>
              <a:rPr lang="en-US" sz="1400" dirty="0"/>
              <a:t>Changes can be made quickly when staff are absent.</a:t>
            </a:r>
          </a:p>
          <a:p>
            <a:pPr lvl="0"/>
            <a:r>
              <a:rPr lang="en-US" sz="1400" dirty="0"/>
              <a:t>Formulas can automatically calculate working hours.</a:t>
            </a:r>
          </a:p>
          <a:p>
            <a:pPr lvl="0"/>
            <a:r>
              <a:rPr lang="en-US" sz="1400" dirty="0"/>
              <a:t>Filters can help managers find information quickly.</a:t>
            </a:r>
          </a:p>
          <a:p>
            <a:pPr lvl="0"/>
            <a:r>
              <a:rPr lang="en-US" sz="1400" dirty="0"/>
              <a:t>Staffing gaps may be identified earlier.</a:t>
            </a:r>
          </a:p>
          <a:p>
            <a:pPr lvl="0"/>
            <a:r>
              <a:rPr lang="en-US" sz="1400" dirty="0"/>
              <a:t>Previous </a:t>
            </a:r>
            <a:r>
              <a:rPr lang="en-US" sz="1400" dirty="0" err="1"/>
              <a:t>rotas</a:t>
            </a:r>
            <a:r>
              <a:rPr lang="en-US" sz="1400" dirty="0"/>
              <a:t> can be retained for reference.</a:t>
            </a:r>
          </a:p>
          <a:p>
            <a:pPr marL="0"/>
            <a:r>
              <a:rPr lang="en-US" sz="1400" b="1" dirty="0"/>
              <a:t>Communication</a:t>
            </a:r>
          </a:p>
          <a:p>
            <a:pPr lvl="0"/>
            <a:r>
              <a:rPr lang="en-US" sz="1400" dirty="0"/>
              <a:t>Managers in both buildings can use the same </a:t>
            </a:r>
            <a:r>
              <a:rPr lang="en-US" sz="1400" dirty="0" err="1"/>
              <a:t>rota</a:t>
            </a:r>
            <a:r>
              <a:rPr lang="en-US" sz="1400" dirty="0"/>
              <a:t>.</a:t>
            </a:r>
          </a:p>
          <a:p>
            <a:pPr lvl="0"/>
            <a:r>
              <a:rPr lang="en-US" sz="1400" dirty="0"/>
              <a:t>Staff receive clearer information about their shifts.</a:t>
            </a:r>
          </a:p>
          <a:p>
            <a:pPr lvl="0"/>
            <a:r>
              <a:rPr lang="en-US" sz="1400" dirty="0"/>
              <a:t>Fewer separate copies reduce the risk of outdated information.</a:t>
            </a:r>
          </a:p>
          <a:p>
            <a:pPr lvl="0"/>
            <a:r>
              <a:rPr lang="en-US" sz="1400" dirty="0"/>
              <a:t>Changes can be viewed by </a:t>
            </a:r>
            <a:r>
              <a:rPr lang="en-US" sz="1400" dirty="0" err="1"/>
              <a:t>authorised</a:t>
            </a:r>
            <a:r>
              <a:rPr lang="en-US" sz="1400" dirty="0"/>
              <a:t> staff.</a:t>
            </a:r>
          </a:p>
          <a:p>
            <a:pPr marL="0" indent="0">
              <a:buNone/>
            </a:pPr>
            <a:r>
              <a:rPr lang="en-US" sz="1400" dirty="0"/>
              <a:t>When an Excel workbook is stored in OneDrive, Microsoft 365 allows </a:t>
            </a:r>
            <a:r>
              <a:rPr lang="en-US" sz="1400" dirty="0" err="1"/>
              <a:t>authorised</a:t>
            </a:r>
            <a:r>
              <a:rPr lang="en-US" sz="1400" dirty="0"/>
              <a:t> users to co-author the workbook and see changes made by colleagues (Microsoft, 2026).</a:t>
            </a:r>
          </a:p>
          <a:p>
            <a:endParaRPr lang="en-US" sz="1400" dirty="0"/>
          </a:p>
        </p:txBody>
      </p:sp>
      <p:sp>
        <p:nvSpPr>
          <p:cNvPr id="7" name="TextBox 6">
            <a:extLst>
              <a:ext uri="{FF2B5EF4-FFF2-40B4-BE49-F238E27FC236}">
                <a16:creationId xmlns:a16="http://schemas.microsoft.com/office/drawing/2014/main" id="{0A44D567-C7B2-2B39-9610-42F995456893}"/>
              </a:ext>
            </a:extLst>
          </p:cNvPr>
          <p:cNvSpPr txBox="1"/>
          <p:nvPr/>
        </p:nvSpPr>
        <p:spPr>
          <a:xfrm>
            <a:off x="9759924" y="6657945"/>
            <a:ext cx="24320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thebluediamondgallery.com/handwriting/c/communication.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0965035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222BB9-DD9F-C430-B570-80FC085F1190}"/>
              </a:ext>
            </a:extLst>
          </p:cNvPr>
          <p:cNvSpPr>
            <a:spLocks noGrp="1"/>
          </p:cNvSpPr>
          <p:nvPr>
            <p:ph type="title"/>
          </p:nvPr>
        </p:nvSpPr>
        <p:spPr>
          <a:xfrm>
            <a:off x="838200" y="620742"/>
            <a:ext cx="10515600" cy="1325563"/>
          </a:xfrm>
        </p:spPr>
        <p:txBody>
          <a:bodyPr>
            <a:normAutofit/>
          </a:bodyPr>
          <a:lstStyle/>
          <a:p>
            <a:r>
              <a:rPr lang="en-GB" b="1">
                <a:solidFill>
                  <a:srgbClr val="FFFFFF"/>
                </a:solidFill>
              </a:rPr>
              <a:t>Advantages and Limitations</a:t>
            </a:r>
            <a:br>
              <a:rPr lang="en-GB" b="1">
                <a:solidFill>
                  <a:srgbClr val="FFFFFF"/>
                </a:solidFill>
              </a:rPr>
            </a:br>
            <a:endParaRPr lang="en-GB">
              <a:solidFill>
                <a:srgbClr val="FFFFFF"/>
              </a:solidFill>
            </a:endParaRPr>
          </a:p>
        </p:txBody>
      </p:sp>
      <p:cxnSp>
        <p:nvCxnSpPr>
          <p:cNvPr id="11" name="Straight Connector 10">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D157B0B-B99F-439A-58E3-B8753B02BFB9}"/>
              </a:ext>
            </a:extLst>
          </p:cNvPr>
          <p:cNvSpPr>
            <a:spLocks noGrp="1"/>
          </p:cNvSpPr>
          <p:nvPr>
            <p:ph sz="half" idx="1"/>
          </p:nvPr>
        </p:nvSpPr>
        <p:spPr>
          <a:xfrm>
            <a:off x="838200" y="2266345"/>
            <a:ext cx="5097780" cy="3910617"/>
          </a:xfrm>
        </p:spPr>
        <p:txBody>
          <a:bodyPr>
            <a:normAutofit/>
          </a:bodyPr>
          <a:lstStyle/>
          <a:p>
            <a:pPr marL="0" indent="0">
              <a:buNone/>
            </a:pPr>
            <a:r>
              <a:rPr lang="en-GB" sz="1700" b="1" dirty="0">
                <a:solidFill>
                  <a:srgbClr val="FFFFFF"/>
                </a:solidFill>
              </a:rPr>
              <a:t>Evaluation of Microsoft Excel</a:t>
            </a:r>
          </a:p>
          <a:p>
            <a:r>
              <a:rPr lang="en-GB" sz="1700" b="1" dirty="0">
                <a:solidFill>
                  <a:srgbClr val="FFFFFF"/>
                </a:solidFill>
              </a:rPr>
              <a:t>Advantages</a:t>
            </a:r>
          </a:p>
          <a:p>
            <a:pPr lvl="0"/>
            <a:r>
              <a:rPr lang="en-GB" sz="1700" dirty="0">
                <a:solidFill>
                  <a:srgbClr val="FFFFFF"/>
                </a:solidFill>
              </a:rPr>
              <a:t>Clear visual overview of staffing.</a:t>
            </a:r>
          </a:p>
          <a:p>
            <a:pPr lvl="0"/>
            <a:r>
              <a:rPr lang="en-GB" sz="1700" dirty="0">
                <a:solidFill>
                  <a:srgbClr val="FFFFFF"/>
                </a:solidFill>
              </a:rPr>
              <a:t>Easy to update when shifts change.</a:t>
            </a:r>
          </a:p>
          <a:p>
            <a:pPr lvl="0"/>
            <a:r>
              <a:rPr lang="en-GB" sz="1700" dirty="0">
                <a:solidFill>
                  <a:srgbClr val="FFFFFF"/>
                </a:solidFill>
              </a:rPr>
              <a:t>Formulas reduce some manual calculations.</a:t>
            </a:r>
          </a:p>
          <a:p>
            <a:pPr lvl="0"/>
            <a:r>
              <a:rPr lang="en-GB" sz="1700" dirty="0">
                <a:solidFill>
                  <a:srgbClr val="FFFFFF"/>
                </a:solidFill>
              </a:rPr>
              <a:t>Can help identify staffing gaps.</a:t>
            </a:r>
          </a:p>
          <a:p>
            <a:pPr lvl="0"/>
            <a:r>
              <a:rPr lang="en-GB" sz="1700" dirty="0">
                <a:solidFill>
                  <a:srgbClr val="FFFFFF"/>
                </a:solidFill>
              </a:rPr>
              <a:t>Suitable for Riverdale's two-building structure.</a:t>
            </a:r>
          </a:p>
          <a:p>
            <a:pPr lvl="0"/>
            <a:r>
              <a:rPr lang="en-GB" sz="1700" dirty="0">
                <a:solidFill>
                  <a:srgbClr val="FFFFFF"/>
                </a:solidFill>
              </a:rPr>
              <a:t>Can be shared through Microsoft 365.</a:t>
            </a:r>
          </a:p>
          <a:p>
            <a:pPr lvl="0"/>
            <a:r>
              <a:rPr lang="en-GB" sz="1700" dirty="0">
                <a:solidFill>
                  <a:srgbClr val="FFFFFF"/>
                </a:solidFill>
              </a:rPr>
              <a:t>Familiar software that may require less training.</a:t>
            </a:r>
          </a:p>
          <a:p>
            <a:endParaRPr lang="en-GB" sz="1700" dirty="0">
              <a:solidFill>
                <a:srgbClr val="FFFFFF"/>
              </a:solidFill>
            </a:endParaRPr>
          </a:p>
        </p:txBody>
      </p:sp>
      <p:sp>
        <p:nvSpPr>
          <p:cNvPr id="4" name="Content Placeholder 3">
            <a:extLst>
              <a:ext uri="{FF2B5EF4-FFF2-40B4-BE49-F238E27FC236}">
                <a16:creationId xmlns:a16="http://schemas.microsoft.com/office/drawing/2014/main" id="{D57EF955-5C94-0D6D-4CAF-EE9885DB58E5}"/>
              </a:ext>
            </a:extLst>
          </p:cNvPr>
          <p:cNvSpPr>
            <a:spLocks noGrp="1"/>
          </p:cNvSpPr>
          <p:nvPr>
            <p:ph sz="half" idx="2"/>
          </p:nvPr>
        </p:nvSpPr>
        <p:spPr>
          <a:xfrm>
            <a:off x="6256020" y="2266345"/>
            <a:ext cx="5097780" cy="3910618"/>
          </a:xfrm>
        </p:spPr>
        <p:txBody>
          <a:bodyPr>
            <a:normAutofit/>
          </a:bodyPr>
          <a:lstStyle/>
          <a:p>
            <a:pPr marL="0" indent="0">
              <a:buNone/>
            </a:pPr>
            <a:r>
              <a:rPr lang="en-GB" sz="1500" b="1">
                <a:solidFill>
                  <a:srgbClr val="FFFFFF"/>
                </a:solidFill>
              </a:rPr>
              <a:t>Limitations</a:t>
            </a:r>
          </a:p>
          <a:p>
            <a:pPr lvl="0"/>
            <a:r>
              <a:rPr lang="en-GB" sz="1500">
                <a:solidFill>
                  <a:srgbClr val="FFFFFF"/>
                </a:solidFill>
              </a:rPr>
              <a:t>Excel is not specialist healthcare rostering software.</a:t>
            </a:r>
          </a:p>
          <a:p>
            <a:pPr lvl="0"/>
            <a:r>
              <a:rPr lang="en-GB" sz="1500">
                <a:solidFill>
                  <a:srgbClr val="FFFFFF"/>
                </a:solidFill>
              </a:rPr>
              <a:t>Information can still be entered incorrectly.</a:t>
            </a:r>
          </a:p>
          <a:p>
            <a:pPr lvl="0"/>
            <a:r>
              <a:rPr lang="en-GB" sz="1500">
                <a:solidFill>
                  <a:srgbClr val="FFFFFF"/>
                </a:solidFill>
              </a:rPr>
              <a:t>Formulas could accidentally be deleted or changed.</a:t>
            </a:r>
          </a:p>
          <a:p>
            <a:pPr lvl="0"/>
            <a:r>
              <a:rPr lang="en-GB" sz="1500">
                <a:solidFill>
                  <a:srgbClr val="FFFFFF"/>
                </a:solidFill>
              </a:rPr>
              <a:t>Staff could miss an update if they do not regularly check the rota.</a:t>
            </a:r>
          </a:p>
          <a:p>
            <a:pPr lvl="0"/>
            <a:r>
              <a:rPr lang="en-GB" sz="1500">
                <a:solidFill>
                  <a:srgbClr val="FFFFFF"/>
                </a:solidFill>
              </a:rPr>
              <a:t>Too many editors may increase the chance of errors.</a:t>
            </a:r>
          </a:p>
          <a:p>
            <a:pPr lvl="0"/>
            <a:r>
              <a:rPr lang="en-GB" sz="1500">
                <a:solidFill>
                  <a:srgbClr val="FFFFFF"/>
                </a:solidFill>
              </a:rPr>
              <a:t>Access must be controlled because rotas contain staff information.</a:t>
            </a:r>
          </a:p>
          <a:p>
            <a:r>
              <a:rPr lang="en-GB" sz="1500">
                <a:solidFill>
                  <a:srgbClr val="FFFFFF"/>
                </a:solidFill>
              </a:rPr>
              <a:t>Confidential documents should have appropriate access permissions so that information is only available to people who are authorised to see it (NHS England, 2026).</a:t>
            </a:r>
          </a:p>
          <a:p>
            <a:endParaRPr lang="en-GB" sz="1500">
              <a:solidFill>
                <a:srgbClr val="FFFFFF"/>
              </a:solidFill>
            </a:endParaRPr>
          </a:p>
        </p:txBody>
      </p:sp>
    </p:spTree>
    <p:extLst>
      <p:ext uri="{BB962C8B-B14F-4D97-AF65-F5344CB8AC3E}">
        <p14:creationId xmlns:p14="http://schemas.microsoft.com/office/powerpoint/2010/main" val="11061974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14C2221-2B8C-494D-9442-F812DF4E8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C72540-A22B-9B28-1EFF-6DE88FECDF88}"/>
              </a:ext>
            </a:extLst>
          </p:cNvPr>
          <p:cNvSpPr>
            <a:spLocks noGrp="1"/>
          </p:cNvSpPr>
          <p:nvPr>
            <p:ph type="title"/>
          </p:nvPr>
        </p:nvSpPr>
        <p:spPr>
          <a:xfrm>
            <a:off x="838200" y="3513931"/>
            <a:ext cx="3143250" cy="2601119"/>
          </a:xfrm>
        </p:spPr>
        <p:txBody>
          <a:bodyPr anchor="t">
            <a:normAutofit/>
          </a:bodyPr>
          <a:lstStyle/>
          <a:p>
            <a:pPr algn="ctr"/>
            <a:r>
              <a:rPr lang="en-GB" sz="2800" b="1"/>
              <a:t>Final Evaluation and Recommendation</a:t>
            </a:r>
            <a:br>
              <a:rPr lang="en-GB" sz="2800" b="1"/>
            </a:br>
            <a:endParaRPr lang="en-GB" sz="2800"/>
          </a:p>
        </p:txBody>
      </p:sp>
      <p:pic>
        <p:nvPicPr>
          <p:cNvPr id="7" name="Graphic 6" descr="Monthly calendar">
            <a:extLst>
              <a:ext uri="{FF2B5EF4-FFF2-40B4-BE49-F238E27FC236}">
                <a16:creationId xmlns:a16="http://schemas.microsoft.com/office/drawing/2014/main" id="{2AB21184-8A1F-8DF1-C854-38062AD50E2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981200" y="2429670"/>
            <a:ext cx="914400" cy="914400"/>
          </a:xfrm>
          <a:prstGeom prst="rect">
            <a:avLst/>
          </a:prstGeom>
        </p:spPr>
      </p:pic>
      <p:sp>
        <p:nvSpPr>
          <p:cNvPr id="3" name="Content Placeholder 2">
            <a:extLst>
              <a:ext uri="{FF2B5EF4-FFF2-40B4-BE49-F238E27FC236}">
                <a16:creationId xmlns:a16="http://schemas.microsoft.com/office/drawing/2014/main" id="{1F68E8F3-1C1E-39C3-9D28-DB4DE4881F7F}"/>
              </a:ext>
            </a:extLst>
          </p:cNvPr>
          <p:cNvSpPr>
            <a:spLocks noGrp="1"/>
          </p:cNvSpPr>
          <p:nvPr>
            <p:ph idx="1"/>
          </p:nvPr>
        </p:nvSpPr>
        <p:spPr>
          <a:xfrm>
            <a:off x="4200652" y="730249"/>
            <a:ext cx="7153147" cy="5384801"/>
          </a:xfrm>
        </p:spPr>
        <p:txBody>
          <a:bodyPr anchor="ctr">
            <a:normAutofit/>
          </a:bodyPr>
          <a:lstStyle/>
          <a:p>
            <a:pPr marL="0" indent="0">
              <a:buNone/>
            </a:pPr>
            <a:r>
              <a:rPr lang="en-GB" sz="1400" dirty="0"/>
              <a:t>Is Excel the right choice for Riverdale?</a:t>
            </a:r>
          </a:p>
          <a:p>
            <a:pPr marL="0" indent="0">
              <a:buNone/>
            </a:pPr>
            <a:r>
              <a:rPr lang="en-GB" sz="1400" dirty="0"/>
              <a:t>Overall, I recommend Microsoft Excel for Riverdale's staff scheduling and rotas.</a:t>
            </a:r>
          </a:p>
          <a:p>
            <a:r>
              <a:rPr lang="en-GB" sz="1400" dirty="0"/>
              <a:t>Riverdale should:</a:t>
            </a:r>
          </a:p>
          <a:p>
            <a:pPr lvl="0"/>
            <a:r>
              <a:rPr lang="en-GB" sz="1400" dirty="0"/>
              <a:t>Use one master Excel rota.</a:t>
            </a:r>
          </a:p>
          <a:p>
            <a:pPr lvl="0"/>
            <a:r>
              <a:rPr lang="en-GB" sz="1400" dirty="0"/>
              <a:t>Store it securely through OneDrive/Microsoft 365.</a:t>
            </a:r>
          </a:p>
          <a:p>
            <a:pPr lvl="0"/>
            <a:r>
              <a:rPr lang="en-GB" sz="1400" dirty="0"/>
              <a:t>Have clear sections for Building A and Building B.</a:t>
            </a:r>
          </a:p>
          <a:p>
            <a:pPr lvl="0"/>
            <a:r>
              <a:rPr lang="en-GB" sz="1400" dirty="0"/>
              <a:t>Include staff roles, shifts, sickness, leave and cover.</a:t>
            </a:r>
          </a:p>
          <a:p>
            <a:pPr lvl="0"/>
            <a:r>
              <a:rPr lang="en-GB" sz="1400" dirty="0"/>
              <a:t>Protect important formulas from accidental editing.</a:t>
            </a:r>
          </a:p>
          <a:p>
            <a:pPr lvl="0"/>
            <a:r>
              <a:rPr lang="en-GB" sz="1400" dirty="0"/>
              <a:t>Restrict editing rights mainly to managers or senior staff.</a:t>
            </a:r>
          </a:p>
          <a:p>
            <a:pPr lvl="0"/>
            <a:r>
              <a:rPr lang="en-GB" sz="1400" dirty="0"/>
              <a:t>Review the rota regularly to make sure staffing remains safe.</a:t>
            </a:r>
          </a:p>
          <a:p>
            <a:pPr lvl="0"/>
            <a:r>
              <a:rPr lang="en-GB" sz="1400" dirty="0"/>
              <a:t>Use Teams or Outlook for urgent rota-change notifications.</a:t>
            </a:r>
          </a:p>
          <a:p>
            <a:r>
              <a:rPr lang="en-GB" sz="1400" dirty="0"/>
              <a:t>Final judgement</a:t>
            </a:r>
          </a:p>
          <a:p>
            <a:r>
              <a:rPr lang="en-GB" sz="1400" dirty="0"/>
              <a:t>Excel is a practical and cost-effective choice for organising Riverdale's rota, particularly because Microsoft 365 is already used by the organisation.</a:t>
            </a:r>
          </a:p>
          <a:p>
            <a:r>
              <a:rPr lang="en-GB" sz="1400" dirty="0"/>
              <a:t>However, it should be used as a management tool rather than relied on to make staffing decisions automatically.</a:t>
            </a:r>
          </a:p>
          <a:p>
            <a:r>
              <a:rPr lang="en-GB" sz="1400" dirty="0"/>
              <a:t>Safe staffing, accurate information and clear communication must remain the priority (CQC, 2025; Anderson et al., 2023).</a:t>
            </a:r>
          </a:p>
          <a:p>
            <a:endParaRPr lang="en-GB" sz="1400" dirty="0"/>
          </a:p>
        </p:txBody>
      </p:sp>
    </p:spTree>
    <p:extLst>
      <p:ext uri="{BB962C8B-B14F-4D97-AF65-F5344CB8AC3E}">
        <p14:creationId xmlns:p14="http://schemas.microsoft.com/office/powerpoint/2010/main" val="4121248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6FBFB-1928-A792-90D2-A64536A32F71}"/>
              </a:ext>
            </a:extLst>
          </p:cNvPr>
          <p:cNvSpPr>
            <a:spLocks noGrp="1"/>
          </p:cNvSpPr>
          <p:nvPr>
            <p:ph type="title"/>
          </p:nvPr>
        </p:nvSpPr>
        <p:spPr/>
        <p:txBody>
          <a:bodyPr/>
          <a:lstStyle/>
          <a:p>
            <a:r>
              <a:rPr lang="en-GB" b="1" dirty="0"/>
              <a:t>References</a:t>
            </a:r>
            <a:br>
              <a:rPr lang="en-GB" b="1" dirty="0"/>
            </a:br>
            <a:endParaRPr lang="en-GB" dirty="0"/>
          </a:p>
        </p:txBody>
      </p:sp>
      <p:sp>
        <p:nvSpPr>
          <p:cNvPr id="3" name="Content Placeholder 2">
            <a:extLst>
              <a:ext uri="{FF2B5EF4-FFF2-40B4-BE49-F238E27FC236}">
                <a16:creationId xmlns:a16="http://schemas.microsoft.com/office/drawing/2014/main" id="{FBE3823B-FDF7-B369-2104-2B6D4538D7D7}"/>
              </a:ext>
            </a:extLst>
          </p:cNvPr>
          <p:cNvSpPr>
            <a:spLocks noGrp="1"/>
          </p:cNvSpPr>
          <p:nvPr>
            <p:ph idx="1"/>
          </p:nvPr>
        </p:nvSpPr>
        <p:spPr/>
        <p:txBody>
          <a:bodyPr>
            <a:normAutofit fontScale="92500" lnSpcReduction="20000"/>
          </a:bodyPr>
          <a:lstStyle/>
          <a:p>
            <a:pPr marL="0" indent="0">
              <a:buNone/>
            </a:pPr>
            <a:r>
              <a:rPr lang="en-GB" b="1" dirty="0"/>
              <a:t>References</a:t>
            </a:r>
          </a:p>
          <a:p>
            <a:r>
              <a:rPr lang="en-GB" dirty="0"/>
              <a:t>Anderson, M., Bodur, M., Rathwell, S. and </a:t>
            </a:r>
            <a:r>
              <a:rPr lang="en-GB" dirty="0" err="1"/>
              <a:t>Sarhangian</a:t>
            </a:r>
            <a:r>
              <a:rPr lang="en-GB" dirty="0"/>
              <a:t>, V. (2023) ‘Optimization helps scheduling nursing staff at the long-term care homes of the City of Toronto’, </a:t>
            </a:r>
            <a:r>
              <a:rPr lang="en-GB" i="1" dirty="0"/>
              <a:t>INFORMS Journal on Applied Analytics</a:t>
            </a:r>
            <a:r>
              <a:rPr lang="en-GB" dirty="0"/>
              <a:t>, 53(2), pp. 133–154. </a:t>
            </a:r>
            <a:r>
              <a:rPr lang="en-GB" dirty="0" err="1"/>
              <a:t>doi</a:t>
            </a:r>
            <a:r>
              <a:rPr lang="en-GB" dirty="0"/>
              <a:t>: 10.1287/inte.2022.1132.</a:t>
            </a:r>
          </a:p>
          <a:p>
            <a:r>
              <a:rPr lang="en-GB" dirty="0"/>
              <a:t>Care Quality Commission (CQC) (2025) </a:t>
            </a:r>
            <a:r>
              <a:rPr lang="en-GB" i="1" dirty="0"/>
              <a:t>Regulation 18: Staffing</a:t>
            </a:r>
            <a:r>
              <a:rPr lang="en-GB" dirty="0"/>
              <a:t>. Available at: CQC website (Accessed: 11 August 2026).</a:t>
            </a:r>
          </a:p>
          <a:p>
            <a:r>
              <a:rPr lang="en-GB" dirty="0"/>
              <a:t>Microsoft (2026) </a:t>
            </a:r>
            <a:r>
              <a:rPr lang="en-GB" i="1" dirty="0"/>
              <a:t>Collaborate on Excel workbooks at the same time with co-authoring</a:t>
            </a:r>
            <a:r>
              <a:rPr lang="en-GB" dirty="0"/>
              <a:t>. Available at: Microsoft Support (Accessed: 11 August 2026).</a:t>
            </a:r>
          </a:p>
          <a:p>
            <a:r>
              <a:rPr lang="en-GB" dirty="0"/>
              <a:t>NHS England (2026) </a:t>
            </a:r>
            <a:r>
              <a:rPr lang="en-GB" i="1" dirty="0"/>
              <a:t>Confidentiality policy</a:t>
            </a:r>
            <a:r>
              <a:rPr lang="en-GB" dirty="0"/>
              <a:t>. Available at: NHS England website (Accessed: 11 August 2026).</a:t>
            </a:r>
          </a:p>
          <a:p>
            <a:endParaRPr lang="en-GB" dirty="0"/>
          </a:p>
        </p:txBody>
      </p:sp>
    </p:spTree>
    <p:extLst>
      <p:ext uri="{BB962C8B-B14F-4D97-AF65-F5344CB8AC3E}">
        <p14:creationId xmlns:p14="http://schemas.microsoft.com/office/powerpoint/2010/main" val="28814072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TM03457475[[fn=Frame]]</Template>
  <TotalTime>0</TotalTime>
  <Words>1635</Words>
  <Application>Microsoft Office PowerPoint</Application>
  <PresentationFormat>Widescreen</PresentationFormat>
  <Paragraphs>119</Paragraphs>
  <Slides>7</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Aptos</vt:lpstr>
      <vt:lpstr>Aptos Display</vt:lpstr>
      <vt:lpstr>Arial</vt:lpstr>
      <vt:lpstr>Office Theme</vt:lpstr>
      <vt:lpstr>PowerPoint Presentation</vt:lpstr>
      <vt:lpstr>Staff Scheduling and Rotas at Riverdale </vt:lpstr>
      <vt:lpstr>Recommended tool: Microsoft Excel </vt:lpstr>
      <vt:lpstr>Improving Efficiency and Communication How could Excel improve Riverdale's current practice? </vt:lpstr>
      <vt:lpstr>Advantages and Limitations </vt:lpstr>
      <vt:lpstr>Final Evaluation and Recommendation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Kerry Wall (2511436)</dc:creator>
  <cp:lastModifiedBy>Kerry Wall (2511436)</cp:lastModifiedBy>
  <cp:revision>1</cp:revision>
  <dcterms:created xsi:type="dcterms:W3CDTF">2026-08-11T14:32:43Z</dcterms:created>
  <dcterms:modified xsi:type="dcterms:W3CDTF">2026-08-11T15:00:05Z</dcterms:modified>
</cp:coreProperties>
</file>