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73" r:id="rId2"/>
    <p:sldId id="256" r:id="rId3"/>
    <p:sldId id="257" r:id="rId4"/>
    <p:sldId id="259" r:id="rId5"/>
    <p:sldId id="261" r:id="rId6"/>
    <p:sldId id="260"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000" autoAdjust="0"/>
    <p:restoredTop sz="94660"/>
  </p:normalViewPr>
  <p:slideViewPr>
    <p:cSldViewPr snapToGrid="0" showGuides="1">
      <p:cViewPr varScale="1">
        <p:scale>
          <a:sx n="77" d="100"/>
          <a:sy n="77" d="100"/>
        </p:scale>
        <p:origin x="-240" y="-5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4698ED-262E-4605-8F16-593DE811DFDB}"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F92EC5E2-8A6F-4828-9126-FAE75B14DACC}">
      <dgm:prSet phldrT="[Text]"/>
      <dgm:spPr/>
      <dgm:t>
        <a:bodyPr/>
        <a:lstStyle/>
        <a:p>
          <a:r>
            <a:rPr lang="en-US" dirty="0"/>
            <a:t>Environment</a:t>
          </a:r>
        </a:p>
      </dgm:t>
    </dgm:pt>
    <dgm:pt modelId="{98594AAF-AAF1-4803-9808-5562A2BDCDD3}" type="parTrans" cxnId="{FE57436A-A087-46D6-AE7E-1B5F7B9DE983}">
      <dgm:prSet/>
      <dgm:spPr/>
      <dgm:t>
        <a:bodyPr/>
        <a:lstStyle/>
        <a:p>
          <a:endParaRPr lang="en-US"/>
        </a:p>
      </dgm:t>
    </dgm:pt>
    <dgm:pt modelId="{0C3AC99C-CE13-4134-B93E-F16DA7FB6C3A}" type="sibTrans" cxnId="{FE57436A-A087-46D6-AE7E-1B5F7B9DE983}">
      <dgm:prSet/>
      <dgm:spPr/>
      <dgm:t>
        <a:bodyPr/>
        <a:lstStyle/>
        <a:p>
          <a:endParaRPr lang="en-US"/>
        </a:p>
      </dgm:t>
    </dgm:pt>
    <dgm:pt modelId="{4E326CD6-CA6F-416F-B518-06D03F11D7AA}">
      <dgm:prSet phldrT="[Text]"/>
      <dgm:spPr/>
      <dgm:t>
        <a:bodyPr/>
        <a:lstStyle/>
        <a:p>
          <a:r>
            <a:rPr lang="en-US" dirty="0"/>
            <a:t>Economic</a:t>
          </a:r>
        </a:p>
      </dgm:t>
    </dgm:pt>
    <dgm:pt modelId="{373B621E-FBD5-4438-B0B1-69E218E533AF}" type="parTrans" cxnId="{4F6D9B7C-8713-42DB-A375-BDD0DDDAA9D5}">
      <dgm:prSet/>
      <dgm:spPr/>
      <dgm:t>
        <a:bodyPr/>
        <a:lstStyle/>
        <a:p>
          <a:endParaRPr lang="en-US"/>
        </a:p>
      </dgm:t>
    </dgm:pt>
    <dgm:pt modelId="{331CC92D-8C06-4C6C-BEFA-63DD9057AA43}" type="sibTrans" cxnId="{4F6D9B7C-8713-42DB-A375-BDD0DDDAA9D5}">
      <dgm:prSet/>
      <dgm:spPr/>
      <dgm:t>
        <a:bodyPr/>
        <a:lstStyle/>
        <a:p>
          <a:endParaRPr lang="en-US"/>
        </a:p>
      </dgm:t>
    </dgm:pt>
    <dgm:pt modelId="{D57BF83C-F202-420C-AB5A-BCB36733BB10}">
      <dgm:prSet phldrT="[Text]"/>
      <dgm:spPr/>
      <dgm:t>
        <a:bodyPr/>
        <a:lstStyle/>
        <a:p>
          <a:r>
            <a:rPr lang="en-US" dirty="0"/>
            <a:t>Sustainable</a:t>
          </a:r>
        </a:p>
        <a:p>
          <a:r>
            <a:rPr lang="en-US" dirty="0"/>
            <a:t>Tourism</a:t>
          </a:r>
        </a:p>
        <a:p>
          <a:r>
            <a:rPr lang="en-US" dirty="0"/>
            <a:t>Development</a:t>
          </a:r>
        </a:p>
      </dgm:t>
    </dgm:pt>
    <dgm:pt modelId="{1F6395DE-19F4-48B5-9144-6B4D723F5139}" type="parTrans" cxnId="{A2C6B001-D99F-4205-A57C-F8D0241F8074}">
      <dgm:prSet/>
      <dgm:spPr/>
      <dgm:t>
        <a:bodyPr/>
        <a:lstStyle/>
        <a:p>
          <a:endParaRPr lang="en-US"/>
        </a:p>
      </dgm:t>
    </dgm:pt>
    <dgm:pt modelId="{1CE0C042-C5CE-4C8A-946A-920D8EA58C17}" type="sibTrans" cxnId="{A2C6B001-D99F-4205-A57C-F8D0241F8074}">
      <dgm:prSet/>
      <dgm:spPr/>
      <dgm:t>
        <a:bodyPr/>
        <a:lstStyle/>
        <a:p>
          <a:endParaRPr lang="en-US"/>
        </a:p>
      </dgm:t>
    </dgm:pt>
    <dgm:pt modelId="{9BC28531-7996-4815-BD0A-CB48EB1E40A5}">
      <dgm:prSet/>
      <dgm:spPr/>
      <dgm:t>
        <a:bodyPr/>
        <a:lstStyle/>
        <a:p>
          <a:r>
            <a:rPr lang="en-US" dirty="0"/>
            <a:t>Socio-cultural</a:t>
          </a:r>
        </a:p>
      </dgm:t>
    </dgm:pt>
    <dgm:pt modelId="{6F43F07B-2DF3-40B1-81ED-DFF7A9C3444A}" type="parTrans" cxnId="{47981B12-7D72-4D50-815C-D43CEE4C7D31}">
      <dgm:prSet/>
      <dgm:spPr/>
      <dgm:t>
        <a:bodyPr/>
        <a:lstStyle/>
        <a:p>
          <a:endParaRPr lang="en-US"/>
        </a:p>
      </dgm:t>
    </dgm:pt>
    <dgm:pt modelId="{A155BF35-B127-4ADE-A595-DA9BD55270ED}" type="sibTrans" cxnId="{47981B12-7D72-4D50-815C-D43CEE4C7D31}">
      <dgm:prSet/>
      <dgm:spPr/>
      <dgm:t>
        <a:bodyPr/>
        <a:lstStyle/>
        <a:p>
          <a:endParaRPr lang="en-US"/>
        </a:p>
      </dgm:t>
    </dgm:pt>
    <dgm:pt modelId="{1EDC57EC-4F6A-4FD1-A8D6-EA189A16371A}" type="pres">
      <dgm:prSet presAssocID="{054698ED-262E-4605-8F16-593DE811DFDB}" presName="Name0" presStyleCnt="0">
        <dgm:presLayoutVars>
          <dgm:dir/>
          <dgm:resizeHandles val="exact"/>
        </dgm:presLayoutVars>
      </dgm:prSet>
      <dgm:spPr/>
    </dgm:pt>
    <dgm:pt modelId="{CD8220F4-4F5E-4181-AB8B-102830AD16F3}" type="pres">
      <dgm:prSet presAssocID="{054698ED-262E-4605-8F16-593DE811DFDB}" presName="vNodes" presStyleCnt="0"/>
      <dgm:spPr/>
    </dgm:pt>
    <dgm:pt modelId="{C22AFF21-0CAF-415B-BC45-37CDE874DB51}" type="pres">
      <dgm:prSet presAssocID="{F92EC5E2-8A6F-4828-9126-FAE75B14DACC}" presName="node" presStyleLbl="node1" presStyleIdx="0" presStyleCnt="4" custScaleX="361642">
        <dgm:presLayoutVars>
          <dgm:bulletEnabled val="1"/>
        </dgm:presLayoutVars>
      </dgm:prSet>
      <dgm:spPr/>
      <dgm:t>
        <a:bodyPr/>
        <a:lstStyle/>
        <a:p>
          <a:endParaRPr lang="en-US"/>
        </a:p>
      </dgm:t>
    </dgm:pt>
    <dgm:pt modelId="{46BD72A5-247D-4C64-92C6-AF8C14C18135}" type="pres">
      <dgm:prSet presAssocID="{0C3AC99C-CE13-4134-B93E-F16DA7FB6C3A}" presName="spacerT" presStyleCnt="0"/>
      <dgm:spPr/>
    </dgm:pt>
    <dgm:pt modelId="{DD8505CD-46B7-485D-BC1E-534513732F56}" type="pres">
      <dgm:prSet presAssocID="{0C3AC99C-CE13-4134-B93E-F16DA7FB6C3A}" presName="sibTrans" presStyleLbl="sibTrans2D1" presStyleIdx="0" presStyleCnt="3"/>
      <dgm:spPr/>
      <dgm:t>
        <a:bodyPr/>
        <a:lstStyle/>
        <a:p>
          <a:endParaRPr lang="en-US"/>
        </a:p>
      </dgm:t>
    </dgm:pt>
    <dgm:pt modelId="{82099186-ACA6-436D-AEA1-97E240380C78}" type="pres">
      <dgm:prSet presAssocID="{0C3AC99C-CE13-4134-B93E-F16DA7FB6C3A}" presName="spacerB" presStyleCnt="0"/>
      <dgm:spPr/>
    </dgm:pt>
    <dgm:pt modelId="{551A9240-37AB-4643-B989-8C26BED2126B}" type="pres">
      <dgm:prSet presAssocID="{9BC28531-7996-4815-BD0A-CB48EB1E40A5}" presName="node" presStyleLbl="node1" presStyleIdx="1" presStyleCnt="4" custScaleX="320565">
        <dgm:presLayoutVars>
          <dgm:bulletEnabled val="1"/>
        </dgm:presLayoutVars>
      </dgm:prSet>
      <dgm:spPr/>
      <dgm:t>
        <a:bodyPr/>
        <a:lstStyle/>
        <a:p>
          <a:endParaRPr lang="en-US"/>
        </a:p>
      </dgm:t>
    </dgm:pt>
    <dgm:pt modelId="{411F57B4-CE5F-4D08-BD0F-E743A209C50C}" type="pres">
      <dgm:prSet presAssocID="{A155BF35-B127-4ADE-A595-DA9BD55270ED}" presName="spacerT" presStyleCnt="0"/>
      <dgm:spPr/>
    </dgm:pt>
    <dgm:pt modelId="{14F2951C-27E4-40E9-A712-EE3AF27C29FD}" type="pres">
      <dgm:prSet presAssocID="{A155BF35-B127-4ADE-A595-DA9BD55270ED}" presName="sibTrans" presStyleLbl="sibTrans2D1" presStyleIdx="1" presStyleCnt="3"/>
      <dgm:spPr/>
      <dgm:t>
        <a:bodyPr/>
        <a:lstStyle/>
        <a:p>
          <a:endParaRPr lang="en-US"/>
        </a:p>
      </dgm:t>
    </dgm:pt>
    <dgm:pt modelId="{7C72B389-0D8F-47CF-96F5-028013F92B57}" type="pres">
      <dgm:prSet presAssocID="{A155BF35-B127-4ADE-A595-DA9BD55270ED}" presName="spacerB" presStyleCnt="0"/>
      <dgm:spPr/>
    </dgm:pt>
    <dgm:pt modelId="{4820BECB-FBB4-4A4E-B5B3-5331AB8BE1E5}" type="pres">
      <dgm:prSet presAssocID="{4E326CD6-CA6F-416F-B518-06D03F11D7AA}" presName="node" presStyleLbl="node1" presStyleIdx="2" presStyleCnt="4" custScaleX="284119">
        <dgm:presLayoutVars>
          <dgm:bulletEnabled val="1"/>
        </dgm:presLayoutVars>
      </dgm:prSet>
      <dgm:spPr/>
      <dgm:t>
        <a:bodyPr/>
        <a:lstStyle/>
        <a:p>
          <a:endParaRPr lang="en-US"/>
        </a:p>
      </dgm:t>
    </dgm:pt>
    <dgm:pt modelId="{8EA09E7E-9BB8-4AEE-953E-6A8C42751F76}" type="pres">
      <dgm:prSet presAssocID="{054698ED-262E-4605-8F16-593DE811DFDB}" presName="sibTransLast" presStyleLbl="sibTrans2D1" presStyleIdx="2" presStyleCnt="3"/>
      <dgm:spPr/>
      <dgm:t>
        <a:bodyPr/>
        <a:lstStyle/>
        <a:p>
          <a:endParaRPr lang="en-US"/>
        </a:p>
      </dgm:t>
    </dgm:pt>
    <dgm:pt modelId="{2EB8A1EF-885E-444A-9F8A-EB6E364CA991}" type="pres">
      <dgm:prSet presAssocID="{054698ED-262E-4605-8F16-593DE811DFDB}" presName="connectorText" presStyleLbl="sibTrans2D1" presStyleIdx="2" presStyleCnt="3"/>
      <dgm:spPr/>
      <dgm:t>
        <a:bodyPr/>
        <a:lstStyle/>
        <a:p>
          <a:endParaRPr lang="en-US"/>
        </a:p>
      </dgm:t>
    </dgm:pt>
    <dgm:pt modelId="{8CFCB486-EF17-4507-A178-4EE305E9FA38}" type="pres">
      <dgm:prSet presAssocID="{054698ED-262E-4605-8F16-593DE811DFDB}" presName="lastNode" presStyleLbl="node1" presStyleIdx="3" presStyleCnt="4" custScaleX="154034" custScaleY="87576">
        <dgm:presLayoutVars>
          <dgm:bulletEnabled val="1"/>
        </dgm:presLayoutVars>
      </dgm:prSet>
      <dgm:spPr/>
      <dgm:t>
        <a:bodyPr/>
        <a:lstStyle/>
        <a:p>
          <a:endParaRPr lang="en-US"/>
        </a:p>
      </dgm:t>
    </dgm:pt>
  </dgm:ptLst>
  <dgm:cxnLst>
    <dgm:cxn modelId="{7CE870B7-1990-41AB-94F5-507E569157FD}" type="presOf" srcId="{F92EC5E2-8A6F-4828-9126-FAE75B14DACC}" destId="{C22AFF21-0CAF-415B-BC45-37CDE874DB51}" srcOrd="0" destOrd="0" presId="urn:microsoft.com/office/officeart/2005/8/layout/equation2"/>
    <dgm:cxn modelId="{A2C6B001-D99F-4205-A57C-F8D0241F8074}" srcId="{054698ED-262E-4605-8F16-593DE811DFDB}" destId="{D57BF83C-F202-420C-AB5A-BCB36733BB10}" srcOrd="3" destOrd="0" parTransId="{1F6395DE-19F4-48B5-9144-6B4D723F5139}" sibTransId="{1CE0C042-C5CE-4C8A-946A-920D8EA58C17}"/>
    <dgm:cxn modelId="{FC92CC28-4F17-487D-87F8-1CB63A973EBB}" type="presOf" srcId="{D57BF83C-F202-420C-AB5A-BCB36733BB10}" destId="{8CFCB486-EF17-4507-A178-4EE305E9FA38}" srcOrd="0" destOrd="0" presId="urn:microsoft.com/office/officeart/2005/8/layout/equation2"/>
    <dgm:cxn modelId="{4AEA8506-7C7C-49FA-BDF9-4531C88D0F1E}" type="presOf" srcId="{A155BF35-B127-4ADE-A595-DA9BD55270ED}" destId="{14F2951C-27E4-40E9-A712-EE3AF27C29FD}" srcOrd="0" destOrd="0" presId="urn:microsoft.com/office/officeart/2005/8/layout/equation2"/>
    <dgm:cxn modelId="{AEB7CC32-86FE-4A0B-BA75-9B205D7D7325}" type="presOf" srcId="{331CC92D-8C06-4C6C-BEFA-63DD9057AA43}" destId="{8EA09E7E-9BB8-4AEE-953E-6A8C42751F76}" srcOrd="0" destOrd="0" presId="urn:microsoft.com/office/officeart/2005/8/layout/equation2"/>
    <dgm:cxn modelId="{FE57436A-A087-46D6-AE7E-1B5F7B9DE983}" srcId="{054698ED-262E-4605-8F16-593DE811DFDB}" destId="{F92EC5E2-8A6F-4828-9126-FAE75B14DACC}" srcOrd="0" destOrd="0" parTransId="{98594AAF-AAF1-4803-9808-5562A2BDCDD3}" sibTransId="{0C3AC99C-CE13-4134-B93E-F16DA7FB6C3A}"/>
    <dgm:cxn modelId="{CDF3DFFE-F8E9-4D6C-A225-A834578DA397}" type="presOf" srcId="{9BC28531-7996-4815-BD0A-CB48EB1E40A5}" destId="{551A9240-37AB-4643-B989-8C26BED2126B}" srcOrd="0" destOrd="0" presId="urn:microsoft.com/office/officeart/2005/8/layout/equation2"/>
    <dgm:cxn modelId="{47981B12-7D72-4D50-815C-D43CEE4C7D31}" srcId="{054698ED-262E-4605-8F16-593DE811DFDB}" destId="{9BC28531-7996-4815-BD0A-CB48EB1E40A5}" srcOrd="1" destOrd="0" parTransId="{6F43F07B-2DF3-40B1-81ED-DFF7A9C3444A}" sibTransId="{A155BF35-B127-4ADE-A595-DA9BD55270ED}"/>
    <dgm:cxn modelId="{4F6D9B7C-8713-42DB-A375-BDD0DDDAA9D5}" srcId="{054698ED-262E-4605-8F16-593DE811DFDB}" destId="{4E326CD6-CA6F-416F-B518-06D03F11D7AA}" srcOrd="2" destOrd="0" parTransId="{373B621E-FBD5-4438-B0B1-69E218E533AF}" sibTransId="{331CC92D-8C06-4C6C-BEFA-63DD9057AA43}"/>
    <dgm:cxn modelId="{DCE3B78A-FE21-42EB-BC4E-6E11B60C477D}" type="presOf" srcId="{331CC92D-8C06-4C6C-BEFA-63DD9057AA43}" destId="{2EB8A1EF-885E-444A-9F8A-EB6E364CA991}" srcOrd="1" destOrd="0" presId="urn:microsoft.com/office/officeart/2005/8/layout/equation2"/>
    <dgm:cxn modelId="{1403E72F-A717-4A47-9786-5161D9BEDC27}" type="presOf" srcId="{4E326CD6-CA6F-416F-B518-06D03F11D7AA}" destId="{4820BECB-FBB4-4A4E-B5B3-5331AB8BE1E5}" srcOrd="0" destOrd="0" presId="urn:microsoft.com/office/officeart/2005/8/layout/equation2"/>
    <dgm:cxn modelId="{C9FC9AA9-ADA3-4275-B50D-8F3A75C4C6F7}" type="presOf" srcId="{054698ED-262E-4605-8F16-593DE811DFDB}" destId="{1EDC57EC-4F6A-4FD1-A8D6-EA189A16371A}" srcOrd="0" destOrd="0" presId="urn:microsoft.com/office/officeart/2005/8/layout/equation2"/>
    <dgm:cxn modelId="{1B2D8E24-27DC-46B3-BE9B-8CE83529EE9F}" type="presOf" srcId="{0C3AC99C-CE13-4134-B93E-F16DA7FB6C3A}" destId="{DD8505CD-46B7-485D-BC1E-534513732F56}" srcOrd="0" destOrd="0" presId="urn:microsoft.com/office/officeart/2005/8/layout/equation2"/>
    <dgm:cxn modelId="{783A3411-4CF9-4362-ABC7-EF1866B20EB2}" type="presParOf" srcId="{1EDC57EC-4F6A-4FD1-A8D6-EA189A16371A}" destId="{CD8220F4-4F5E-4181-AB8B-102830AD16F3}" srcOrd="0" destOrd="0" presId="urn:microsoft.com/office/officeart/2005/8/layout/equation2"/>
    <dgm:cxn modelId="{38200A99-D6F8-4661-8404-64EB5BCFECF1}" type="presParOf" srcId="{CD8220F4-4F5E-4181-AB8B-102830AD16F3}" destId="{C22AFF21-0CAF-415B-BC45-37CDE874DB51}" srcOrd="0" destOrd="0" presId="urn:microsoft.com/office/officeart/2005/8/layout/equation2"/>
    <dgm:cxn modelId="{94CDC4A8-F572-4F3A-83D3-18C408BD043F}" type="presParOf" srcId="{CD8220F4-4F5E-4181-AB8B-102830AD16F3}" destId="{46BD72A5-247D-4C64-92C6-AF8C14C18135}" srcOrd="1" destOrd="0" presId="urn:microsoft.com/office/officeart/2005/8/layout/equation2"/>
    <dgm:cxn modelId="{F1DBCD11-8C04-4EB4-BB64-2654A3FC2C37}" type="presParOf" srcId="{CD8220F4-4F5E-4181-AB8B-102830AD16F3}" destId="{DD8505CD-46B7-485D-BC1E-534513732F56}" srcOrd="2" destOrd="0" presId="urn:microsoft.com/office/officeart/2005/8/layout/equation2"/>
    <dgm:cxn modelId="{97BC73B8-A94F-4CDD-AD7B-DA9F6E8B8F78}" type="presParOf" srcId="{CD8220F4-4F5E-4181-AB8B-102830AD16F3}" destId="{82099186-ACA6-436D-AEA1-97E240380C78}" srcOrd="3" destOrd="0" presId="urn:microsoft.com/office/officeart/2005/8/layout/equation2"/>
    <dgm:cxn modelId="{F11B3A86-5C57-4214-B577-3C9CCDFEA2C1}" type="presParOf" srcId="{CD8220F4-4F5E-4181-AB8B-102830AD16F3}" destId="{551A9240-37AB-4643-B989-8C26BED2126B}" srcOrd="4" destOrd="0" presId="urn:microsoft.com/office/officeart/2005/8/layout/equation2"/>
    <dgm:cxn modelId="{CCC8E490-6F54-4E09-BAF2-972D5483FE76}" type="presParOf" srcId="{CD8220F4-4F5E-4181-AB8B-102830AD16F3}" destId="{411F57B4-CE5F-4D08-BD0F-E743A209C50C}" srcOrd="5" destOrd="0" presId="urn:microsoft.com/office/officeart/2005/8/layout/equation2"/>
    <dgm:cxn modelId="{2205B17B-880B-4075-A77A-E0231A8D527D}" type="presParOf" srcId="{CD8220F4-4F5E-4181-AB8B-102830AD16F3}" destId="{14F2951C-27E4-40E9-A712-EE3AF27C29FD}" srcOrd="6" destOrd="0" presId="urn:microsoft.com/office/officeart/2005/8/layout/equation2"/>
    <dgm:cxn modelId="{3681E351-7EFE-41E5-815F-4BE341E6E355}" type="presParOf" srcId="{CD8220F4-4F5E-4181-AB8B-102830AD16F3}" destId="{7C72B389-0D8F-47CF-96F5-028013F92B57}" srcOrd="7" destOrd="0" presId="urn:microsoft.com/office/officeart/2005/8/layout/equation2"/>
    <dgm:cxn modelId="{8B8D8547-9CDF-41B7-A9DC-D2F65382BCE9}" type="presParOf" srcId="{CD8220F4-4F5E-4181-AB8B-102830AD16F3}" destId="{4820BECB-FBB4-4A4E-B5B3-5331AB8BE1E5}" srcOrd="8" destOrd="0" presId="urn:microsoft.com/office/officeart/2005/8/layout/equation2"/>
    <dgm:cxn modelId="{9CB5BDF6-D998-49FF-B960-3556E913D15A}" type="presParOf" srcId="{1EDC57EC-4F6A-4FD1-A8D6-EA189A16371A}" destId="{8EA09E7E-9BB8-4AEE-953E-6A8C42751F76}" srcOrd="1" destOrd="0" presId="urn:microsoft.com/office/officeart/2005/8/layout/equation2"/>
    <dgm:cxn modelId="{D20EC11A-BE67-416A-8841-2C65CFD2FD8B}" type="presParOf" srcId="{8EA09E7E-9BB8-4AEE-953E-6A8C42751F76}" destId="{2EB8A1EF-885E-444A-9F8A-EB6E364CA991}" srcOrd="0" destOrd="0" presId="urn:microsoft.com/office/officeart/2005/8/layout/equation2"/>
    <dgm:cxn modelId="{A2AEC525-F538-4522-9860-E6FD5E6C397D}" type="presParOf" srcId="{1EDC57EC-4F6A-4FD1-A8D6-EA189A16371A}" destId="{8CFCB486-EF17-4507-A178-4EE305E9FA38}" srcOrd="2" destOrd="0" presId="urn:microsoft.com/office/officeart/2005/8/layout/equation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4AB5E3-02C7-427C-986E-2ADC463437E1}" type="doc">
      <dgm:prSet loTypeId="urn:microsoft.com/office/officeart/2005/8/layout/matrix3" loCatId="matrix" qsTypeId="urn:microsoft.com/office/officeart/2005/8/quickstyle/simple2" qsCatId="simple" csTypeId="urn:microsoft.com/office/officeart/2005/8/colors/accent1_2" csCatId="accent1" phldr="1"/>
      <dgm:spPr/>
      <dgm:t>
        <a:bodyPr/>
        <a:lstStyle/>
        <a:p>
          <a:endParaRPr lang="en-US"/>
        </a:p>
      </dgm:t>
    </dgm:pt>
    <dgm:pt modelId="{17BD8360-CCBC-4B5A-BB1E-26890D75B1CC}">
      <dgm:prSet phldrT="[Text]"/>
      <dgm:spPr/>
      <dgm:t>
        <a:bodyPr/>
        <a:lstStyle/>
        <a:p>
          <a:r>
            <a:rPr lang="en-US" dirty="0"/>
            <a:t>Asset</a:t>
          </a:r>
        </a:p>
      </dgm:t>
    </dgm:pt>
    <dgm:pt modelId="{DC96527D-0EAB-40CA-9890-CADDC9CF0F3B}" type="parTrans" cxnId="{2F657D63-5268-467B-8C2E-E34559B37687}">
      <dgm:prSet/>
      <dgm:spPr/>
      <dgm:t>
        <a:bodyPr/>
        <a:lstStyle/>
        <a:p>
          <a:endParaRPr lang="en-US"/>
        </a:p>
      </dgm:t>
    </dgm:pt>
    <dgm:pt modelId="{55079458-4F0B-4BF9-9C8F-641320396EF0}" type="sibTrans" cxnId="{2F657D63-5268-467B-8C2E-E34559B37687}">
      <dgm:prSet/>
      <dgm:spPr/>
      <dgm:t>
        <a:bodyPr/>
        <a:lstStyle/>
        <a:p>
          <a:endParaRPr lang="en-US"/>
        </a:p>
      </dgm:t>
    </dgm:pt>
    <dgm:pt modelId="{B9463CFC-1520-4C16-8945-CEC966FEBF56}">
      <dgm:prSet phldrT="[Text]"/>
      <dgm:spPr/>
      <dgm:t>
        <a:bodyPr/>
        <a:lstStyle/>
        <a:p>
          <a:r>
            <a:rPr lang="en-US" dirty="0"/>
            <a:t>Activity</a:t>
          </a:r>
        </a:p>
      </dgm:t>
    </dgm:pt>
    <dgm:pt modelId="{511F0BE2-941D-4DC6-8800-C5C0AA05B0B6}" type="parTrans" cxnId="{D8114964-39A5-4937-9DA3-0253ABA47760}">
      <dgm:prSet/>
      <dgm:spPr/>
      <dgm:t>
        <a:bodyPr/>
        <a:lstStyle/>
        <a:p>
          <a:endParaRPr lang="en-US"/>
        </a:p>
      </dgm:t>
    </dgm:pt>
    <dgm:pt modelId="{8F3583E1-4EC4-4D26-8CAA-A80153FF0F91}" type="sibTrans" cxnId="{D8114964-39A5-4937-9DA3-0253ABA47760}">
      <dgm:prSet/>
      <dgm:spPr/>
      <dgm:t>
        <a:bodyPr/>
        <a:lstStyle/>
        <a:p>
          <a:endParaRPr lang="en-US"/>
        </a:p>
      </dgm:t>
    </dgm:pt>
    <dgm:pt modelId="{8383CAD9-439A-439F-AB69-1F2D2F20497A}">
      <dgm:prSet phldrT="[Text]"/>
      <dgm:spPr/>
      <dgm:t>
        <a:bodyPr/>
        <a:lstStyle/>
        <a:p>
          <a:r>
            <a:rPr lang="en-US" dirty="0"/>
            <a:t>Linkages</a:t>
          </a:r>
        </a:p>
      </dgm:t>
    </dgm:pt>
    <dgm:pt modelId="{AC6728F9-6B3C-44E9-918F-B8579522FA2F}" type="parTrans" cxnId="{7B293C47-7D7F-4B8E-8F0F-AA09DB24A1C8}">
      <dgm:prSet/>
      <dgm:spPr/>
      <dgm:t>
        <a:bodyPr/>
        <a:lstStyle/>
        <a:p>
          <a:endParaRPr lang="en-US"/>
        </a:p>
      </dgm:t>
    </dgm:pt>
    <dgm:pt modelId="{E4A710E7-F98A-4E54-BB7F-D69B395FF8B4}" type="sibTrans" cxnId="{7B293C47-7D7F-4B8E-8F0F-AA09DB24A1C8}">
      <dgm:prSet/>
      <dgm:spPr/>
      <dgm:t>
        <a:bodyPr/>
        <a:lstStyle/>
        <a:p>
          <a:endParaRPr lang="en-US"/>
        </a:p>
      </dgm:t>
    </dgm:pt>
    <dgm:pt modelId="{226710A9-0B68-49C4-BAA1-00A7D866E1F2}">
      <dgm:prSet phldrT="[Text]"/>
      <dgm:spPr/>
      <dgm:t>
        <a:bodyPr/>
        <a:lstStyle/>
        <a:p>
          <a:r>
            <a:rPr lang="en-US" dirty="0"/>
            <a:t>Leakages</a:t>
          </a:r>
        </a:p>
      </dgm:t>
    </dgm:pt>
    <dgm:pt modelId="{6D4ECAC4-EBCC-4E33-8687-224F4A088677}" type="parTrans" cxnId="{2C1DCD69-DF18-46DF-9355-1E63264F8385}">
      <dgm:prSet/>
      <dgm:spPr/>
      <dgm:t>
        <a:bodyPr/>
        <a:lstStyle/>
        <a:p>
          <a:endParaRPr lang="en-US"/>
        </a:p>
      </dgm:t>
    </dgm:pt>
    <dgm:pt modelId="{88F2696D-6AE8-4963-B957-C4617D8DC739}" type="sibTrans" cxnId="{2C1DCD69-DF18-46DF-9355-1E63264F8385}">
      <dgm:prSet/>
      <dgm:spPr/>
      <dgm:t>
        <a:bodyPr/>
        <a:lstStyle/>
        <a:p>
          <a:endParaRPr lang="en-US"/>
        </a:p>
      </dgm:t>
    </dgm:pt>
    <dgm:pt modelId="{B44412A0-D239-4C14-8B18-42BBC1524C8A}" type="pres">
      <dgm:prSet presAssocID="{C64AB5E3-02C7-427C-986E-2ADC463437E1}" presName="matrix" presStyleCnt="0">
        <dgm:presLayoutVars>
          <dgm:chMax val="1"/>
          <dgm:dir/>
          <dgm:resizeHandles val="exact"/>
        </dgm:presLayoutVars>
      </dgm:prSet>
      <dgm:spPr/>
      <dgm:t>
        <a:bodyPr/>
        <a:lstStyle/>
        <a:p>
          <a:endParaRPr lang="en-US"/>
        </a:p>
      </dgm:t>
    </dgm:pt>
    <dgm:pt modelId="{9F91A2F9-88EB-4E5A-ADD6-3D052CE6FBA3}" type="pres">
      <dgm:prSet presAssocID="{C64AB5E3-02C7-427C-986E-2ADC463437E1}" presName="diamond" presStyleLbl="bgShp" presStyleIdx="0" presStyleCnt="1"/>
      <dgm:spPr/>
    </dgm:pt>
    <dgm:pt modelId="{42267F45-68F0-4986-91FA-4B019E6A3086}" type="pres">
      <dgm:prSet presAssocID="{C64AB5E3-02C7-427C-986E-2ADC463437E1}" presName="quad1" presStyleLbl="node1" presStyleIdx="0" presStyleCnt="4">
        <dgm:presLayoutVars>
          <dgm:chMax val="0"/>
          <dgm:chPref val="0"/>
          <dgm:bulletEnabled val="1"/>
        </dgm:presLayoutVars>
      </dgm:prSet>
      <dgm:spPr/>
      <dgm:t>
        <a:bodyPr/>
        <a:lstStyle/>
        <a:p>
          <a:endParaRPr lang="en-US"/>
        </a:p>
      </dgm:t>
    </dgm:pt>
    <dgm:pt modelId="{0AE2322E-2C03-4F21-A70A-FD8EAB528A77}" type="pres">
      <dgm:prSet presAssocID="{C64AB5E3-02C7-427C-986E-2ADC463437E1}" presName="quad2" presStyleLbl="node1" presStyleIdx="1" presStyleCnt="4">
        <dgm:presLayoutVars>
          <dgm:chMax val="0"/>
          <dgm:chPref val="0"/>
          <dgm:bulletEnabled val="1"/>
        </dgm:presLayoutVars>
      </dgm:prSet>
      <dgm:spPr/>
      <dgm:t>
        <a:bodyPr/>
        <a:lstStyle/>
        <a:p>
          <a:endParaRPr lang="en-US"/>
        </a:p>
      </dgm:t>
    </dgm:pt>
    <dgm:pt modelId="{FE40E9A5-FED0-4D6F-97E6-812A0C39A896}" type="pres">
      <dgm:prSet presAssocID="{C64AB5E3-02C7-427C-986E-2ADC463437E1}" presName="quad3" presStyleLbl="node1" presStyleIdx="2" presStyleCnt="4">
        <dgm:presLayoutVars>
          <dgm:chMax val="0"/>
          <dgm:chPref val="0"/>
          <dgm:bulletEnabled val="1"/>
        </dgm:presLayoutVars>
      </dgm:prSet>
      <dgm:spPr/>
      <dgm:t>
        <a:bodyPr/>
        <a:lstStyle/>
        <a:p>
          <a:endParaRPr lang="en-US"/>
        </a:p>
      </dgm:t>
    </dgm:pt>
    <dgm:pt modelId="{1FA41BAE-1122-40E0-B4B9-EB0744DBD4D5}" type="pres">
      <dgm:prSet presAssocID="{C64AB5E3-02C7-427C-986E-2ADC463437E1}" presName="quad4" presStyleLbl="node1" presStyleIdx="3" presStyleCnt="4">
        <dgm:presLayoutVars>
          <dgm:chMax val="0"/>
          <dgm:chPref val="0"/>
          <dgm:bulletEnabled val="1"/>
        </dgm:presLayoutVars>
      </dgm:prSet>
      <dgm:spPr/>
      <dgm:t>
        <a:bodyPr/>
        <a:lstStyle/>
        <a:p>
          <a:endParaRPr lang="en-US"/>
        </a:p>
      </dgm:t>
    </dgm:pt>
  </dgm:ptLst>
  <dgm:cxnLst>
    <dgm:cxn modelId="{D8114964-39A5-4937-9DA3-0253ABA47760}" srcId="{C64AB5E3-02C7-427C-986E-2ADC463437E1}" destId="{B9463CFC-1520-4C16-8945-CEC966FEBF56}" srcOrd="1" destOrd="0" parTransId="{511F0BE2-941D-4DC6-8800-C5C0AA05B0B6}" sibTransId="{8F3583E1-4EC4-4D26-8CAA-A80153FF0F91}"/>
    <dgm:cxn modelId="{2F657D63-5268-467B-8C2E-E34559B37687}" srcId="{C64AB5E3-02C7-427C-986E-2ADC463437E1}" destId="{17BD8360-CCBC-4B5A-BB1E-26890D75B1CC}" srcOrd="0" destOrd="0" parTransId="{DC96527D-0EAB-40CA-9890-CADDC9CF0F3B}" sibTransId="{55079458-4F0B-4BF9-9C8F-641320396EF0}"/>
    <dgm:cxn modelId="{D8D412AB-E901-4733-A2D1-45E947689E0D}" type="presOf" srcId="{226710A9-0B68-49C4-BAA1-00A7D866E1F2}" destId="{1FA41BAE-1122-40E0-B4B9-EB0744DBD4D5}" srcOrd="0" destOrd="0" presId="urn:microsoft.com/office/officeart/2005/8/layout/matrix3"/>
    <dgm:cxn modelId="{2C1DCD69-DF18-46DF-9355-1E63264F8385}" srcId="{C64AB5E3-02C7-427C-986E-2ADC463437E1}" destId="{226710A9-0B68-49C4-BAA1-00A7D866E1F2}" srcOrd="3" destOrd="0" parTransId="{6D4ECAC4-EBCC-4E33-8687-224F4A088677}" sibTransId="{88F2696D-6AE8-4963-B957-C4617D8DC739}"/>
    <dgm:cxn modelId="{7B293C47-7D7F-4B8E-8F0F-AA09DB24A1C8}" srcId="{C64AB5E3-02C7-427C-986E-2ADC463437E1}" destId="{8383CAD9-439A-439F-AB69-1F2D2F20497A}" srcOrd="2" destOrd="0" parTransId="{AC6728F9-6B3C-44E9-918F-B8579522FA2F}" sibTransId="{E4A710E7-F98A-4E54-BB7F-D69B395FF8B4}"/>
    <dgm:cxn modelId="{0647F0BE-9FE8-4377-9F07-D9204744D74F}" type="presOf" srcId="{B9463CFC-1520-4C16-8945-CEC966FEBF56}" destId="{0AE2322E-2C03-4F21-A70A-FD8EAB528A77}" srcOrd="0" destOrd="0" presId="urn:microsoft.com/office/officeart/2005/8/layout/matrix3"/>
    <dgm:cxn modelId="{3D9347EB-839E-47C1-B5F3-F49B092E2C37}" type="presOf" srcId="{C64AB5E3-02C7-427C-986E-2ADC463437E1}" destId="{B44412A0-D239-4C14-8B18-42BBC1524C8A}" srcOrd="0" destOrd="0" presId="urn:microsoft.com/office/officeart/2005/8/layout/matrix3"/>
    <dgm:cxn modelId="{9C631C35-C111-49AC-AC2C-44FBF85E3DAC}" type="presOf" srcId="{17BD8360-CCBC-4B5A-BB1E-26890D75B1CC}" destId="{42267F45-68F0-4986-91FA-4B019E6A3086}" srcOrd="0" destOrd="0" presId="urn:microsoft.com/office/officeart/2005/8/layout/matrix3"/>
    <dgm:cxn modelId="{E1B134B1-DF4C-4A9E-A8A7-D5211C896A76}" type="presOf" srcId="{8383CAD9-439A-439F-AB69-1F2D2F20497A}" destId="{FE40E9A5-FED0-4D6F-97E6-812A0C39A896}" srcOrd="0" destOrd="0" presId="urn:microsoft.com/office/officeart/2005/8/layout/matrix3"/>
    <dgm:cxn modelId="{30CBD1EA-4FF2-43A5-B45F-C861BFF65536}" type="presParOf" srcId="{B44412A0-D239-4C14-8B18-42BBC1524C8A}" destId="{9F91A2F9-88EB-4E5A-ADD6-3D052CE6FBA3}" srcOrd="0" destOrd="0" presId="urn:microsoft.com/office/officeart/2005/8/layout/matrix3"/>
    <dgm:cxn modelId="{5B18D027-556B-41D7-8CBA-694A4CCED5C6}" type="presParOf" srcId="{B44412A0-D239-4C14-8B18-42BBC1524C8A}" destId="{42267F45-68F0-4986-91FA-4B019E6A3086}" srcOrd="1" destOrd="0" presId="urn:microsoft.com/office/officeart/2005/8/layout/matrix3"/>
    <dgm:cxn modelId="{1B117C15-140E-423C-8193-D26E4AF94F2F}" type="presParOf" srcId="{B44412A0-D239-4C14-8B18-42BBC1524C8A}" destId="{0AE2322E-2C03-4F21-A70A-FD8EAB528A77}" srcOrd="2" destOrd="0" presId="urn:microsoft.com/office/officeart/2005/8/layout/matrix3"/>
    <dgm:cxn modelId="{541EC609-D7FB-4D75-AEF9-D6290384404E}" type="presParOf" srcId="{B44412A0-D239-4C14-8B18-42BBC1524C8A}" destId="{FE40E9A5-FED0-4D6F-97E6-812A0C39A896}" srcOrd="3" destOrd="0" presId="urn:microsoft.com/office/officeart/2005/8/layout/matrix3"/>
    <dgm:cxn modelId="{9826E494-A628-4349-AF0C-0B3E94AFD89D}" type="presParOf" srcId="{B44412A0-D239-4C14-8B18-42BBC1524C8A}" destId="{1FA41BAE-1122-40E0-B4B9-EB0744DBD4D5}" srcOrd="4" destOrd="0" presId="urn:microsoft.com/office/officeart/2005/8/layout/matrix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AFF21-0CAF-415B-BC45-37CDE874DB51}">
      <dsp:nvSpPr>
        <dsp:cNvPr id="0" name=""/>
        <dsp:cNvSpPr/>
      </dsp:nvSpPr>
      <dsp:spPr>
        <a:xfrm>
          <a:off x="1470" y="65029"/>
          <a:ext cx="2564167" cy="70903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Environment</a:t>
          </a:r>
        </a:p>
      </dsp:txBody>
      <dsp:txXfrm>
        <a:off x="376984" y="168865"/>
        <a:ext cx="1813139" cy="501362"/>
      </dsp:txXfrm>
    </dsp:sp>
    <dsp:sp modelId="{DD8505CD-46B7-485D-BC1E-534513732F56}">
      <dsp:nvSpPr>
        <dsp:cNvPr id="0" name=""/>
        <dsp:cNvSpPr/>
      </dsp:nvSpPr>
      <dsp:spPr>
        <a:xfrm>
          <a:off x="1077934" y="831637"/>
          <a:ext cx="411240" cy="411240"/>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32444" y="988895"/>
        <a:ext cx="302220" cy="96724"/>
      </dsp:txXfrm>
    </dsp:sp>
    <dsp:sp modelId="{551A9240-37AB-4643-B989-8C26BED2126B}">
      <dsp:nvSpPr>
        <dsp:cNvPr id="0" name=""/>
        <dsp:cNvSpPr/>
      </dsp:nvSpPr>
      <dsp:spPr>
        <a:xfrm>
          <a:off x="147095" y="1300451"/>
          <a:ext cx="2272917" cy="70903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Socio-cultural</a:t>
          </a:r>
        </a:p>
      </dsp:txBody>
      <dsp:txXfrm>
        <a:off x="479956" y="1404287"/>
        <a:ext cx="1607195" cy="501362"/>
      </dsp:txXfrm>
    </dsp:sp>
    <dsp:sp modelId="{14F2951C-27E4-40E9-A712-EE3AF27C29FD}">
      <dsp:nvSpPr>
        <dsp:cNvPr id="0" name=""/>
        <dsp:cNvSpPr/>
      </dsp:nvSpPr>
      <dsp:spPr>
        <a:xfrm>
          <a:off x="1077934" y="2067059"/>
          <a:ext cx="411240" cy="411240"/>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32444" y="2224317"/>
        <a:ext cx="302220" cy="96724"/>
      </dsp:txXfrm>
    </dsp:sp>
    <dsp:sp modelId="{4820BECB-FBB4-4A4E-B5B3-5331AB8BE1E5}">
      <dsp:nvSpPr>
        <dsp:cNvPr id="0" name=""/>
        <dsp:cNvSpPr/>
      </dsp:nvSpPr>
      <dsp:spPr>
        <a:xfrm>
          <a:off x="276302" y="2535873"/>
          <a:ext cx="2014502" cy="70903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Economic</a:t>
          </a:r>
        </a:p>
      </dsp:txBody>
      <dsp:txXfrm>
        <a:off x="571319" y="2639709"/>
        <a:ext cx="1424468" cy="501362"/>
      </dsp:txXfrm>
    </dsp:sp>
    <dsp:sp modelId="{8EA09E7E-9BB8-4AEE-953E-6A8C42751F76}">
      <dsp:nvSpPr>
        <dsp:cNvPr id="0" name=""/>
        <dsp:cNvSpPr/>
      </dsp:nvSpPr>
      <dsp:spPr>
        <a:xfrm>
          <a:off x="2671992" y="1523088"/>
          <a:ext cx="225473" cy="2637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71992" y="1575840"/>
        <a:ext cx="157831" cy="158256"/>
      </dsp:txXfrm>
    </dsp:sp>
    <dsp:sp modelId="{8CFCB486-EF17-4507-A178-4EE305E9FA38}">
      <dsp:nvSpPr>
        <dsp:cNvPr id="0" name=""/>
        <dsp:cNvSpPr/>
      </dsp:nvSpPr>
      <dsp:spPr>
        <a:xfrm>
          <a:off x="2991058" y="1034024"/>
          <a:ext cx="2184309" cy="124188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Sustainable</a:t>
          </a:r>
        </a:p>
        <a:p>
          <a:pPr marL="0" lvl="0" indent="0" algn="ctr" defTabSz="755650">
            <a:lnSpc>
              <a:spcPct val="90000"/>
            </a:lnSpc>
            <a:spcBef>
              <a:spcPct val="0"/>
            </a:spcBef>
            <a:spcAft>
              <a:spcPct val="35000"/>
            </a:spcAft>
            <a:buNone/>
          </a:pPr>
          <a:r>
            <a:rPr lang="en-US" sz="1700" kern="1200" dirty="0"/>
            <a:t>Tourism</a:t>
          </a:r>
        </a:p>
        <a:p>
          <a:pPr marL="0" lvl="0" indent="0" algn="ctr" defTabSz="755650">
            <a:lnSpc>
              <a:spcPct val="90000"/>
            </a:lnSpc>
            <a:spcBef>
              <a:spcPct val="0"/>
            </a:spcBef>
            <a:spcAft>
              <a:spcPct val="35000"/>
            </a:spcAft>
            <a:buNone/>
          </a:pPr>
          <a:r>
            <a:rPr lang="en-US" sz="1700" kern="1200" dirty="0"/>
            <a:t>Development</a:t>
          </a:r>
        </a:p>
      </dsp:txBody>
      <dsp:txXfrm>
        <a:off x="3310943" y="1215894"/>
        <a:ext cx="1544539" cy="878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A2F9-88EB-4E5A-ADD6-3D052CE6FBA3}">
      <dsp:nvSpPr>
        <dsp:cNvPr id="0" name=""/>
        <dsp:cNvSpPr/>
      </dsp:nvSpPr>
      <dsp:spPr>
        <a:xfrm>
          <a:off x="3141662" y="0"/>
          <a:ext cx="3317875" cy="331787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267F45-68F0-4986-91FA-4B019E6A3086}">
      <dsp:nvSpPr>
        <dsp:cNvPr id="0" name=""/>
        <dsp:cNvSpPr/>
      </dsp:nvSpPr>
      <dsp:spPr>
        <a:xfrm>
          <a:off x="3456860" y="315198"/>
          <a:ext cx="1293971" cy="1293971"/>
        </a:xfrm>
        <a:prstGeom prst="roundRect">
          <a:avLst/>
        </a:prstGeom>
        <a:solidFill>
          <a:schemeClr val="accent1">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Asset</a:t>
          </a:r>
        </a:p>
      </dsp:txBody>
      <dsp:txXfrm>
        <a:off x="3520026" y="378364"/>
        <a:ext cx="1167639" cy="1167639"/>
      </dsp:txXfrm>
    </dsp:sp>
    <dsp:sp modelId="{0AE2322E-2C03-4F21-A70A-FD8EAB528A77}">
      <dsp:nvSpPr>
        <dsp:cNvPr id="0" name=""/>
        <dsp:cNvSpPr/>
      </dsp:nvSpPr>
      <dsp:spPr>
        <a:xfrm>
          <a:off x="4850368" y="315198"/>
          <a:ext cx="1293971" cy="1293971"/>
        </a:xfrm>
        <a:prstGeom prst="roundRect">
          <a:avLst/>
        </a:prstGeom>
        <a:solidFill>
          <a:schemeClr val="accent1">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Activity</a:t>
          </a:r>
        </a:p>
      </dsp:txBody>
      <dsp:txXfrm>
        <a:off x="4913534" y="378364"/>
        <a:ext cx="1167639" cy="1167639"/>
      </dsp:txXfrm>
    </dsp:sp>
    <dsp:sp modelId="{FE40E9A5-FED0-4D6F-97E6-812A0C39A896}">
      <dsp:nvSpPr>
        <dsp:cNvPr id="0" name=""/>
        <dsp:cNvSpPr/>
      </dsp:nvSpPr>
      <dsp:spPr>
        <a:xfrm>
          <a:off x="3456860" y="1708705"/>
          <a:ext cx="1293971" cy="1293971"/>
        </a:xfrm>
        <a:prstGeom prst="roundRect">
          <a:avLst/>
        </a:prstGeom>
        <a:solidFill>
          <a:schemeClr val="accent1">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Linkages</a:t>
          </a:r>
        </a:p>
      </dsp:txBody>
      <dsp:txXfrm>
        <a:off x="3520026" y="1771871"/>
        <a:ext cx="1167639" cy="1167639"/>
      </dsp:txXfrm>
    </dsp:sp>
    <dsp:sp modelId="{1FA41BAE-1122-40E0-B4B9-EB0744DBD4D5}">
      <dsp:nvSpPr>
        <dsp:cNvPr id="0" name=""/>
        <dsp:cNvSpPr/>
      </dsp:nvSpPr>
      <dsp:spPr>
        <a:xfrm>
          <a:off x="4850368" y="1708705"/>
          <a:ext cx="1293971" cy="1293971"/>
        </a:xfrm>
        <a:prstGeom prst="roundRect">
          <a:avLst/>
        </a:prstGeom>
        <a:solidFill>
          <a:schemeClr val="accent1">
            <a:hueOff val="0"/>
            <a:satOff val="0"/>
            <a:lumOff val="0"/>
            <a:alphaOff val="0"/>
          </a:schemeClr>
        </a:solidFill>
        <a:ln w="53975"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Leakages</a:t>
          </a:r>
        </a:p>
      </dsp:txBody>
      <dsp:txXfrm>
        <a:off x="4913534" y="1771871"/>
        <a:ext cx="1167639" cy="1167639"/>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1A4676-5F81-4164-8804-D5BEBEEF1499}" type="datetimeFigureOut">
              <a:rPr lang="en-US" smtClean="0"/>
              <a:pPr/>
              <a:t>3/16/2020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48670F-9893-471A-A3FC-3B03E28D1610}" type="slidenum">
              <a:rPr lang="en-US" smtClean="0"/>
              <a:pPr/>
              <a:t>‹#›</a:t>
            </a:fld>
            <a:endParaRPr lang="en-US"/>
          </a:p>
        </p:txBody>
      </p:sp>
    </p:spTree>
    <p:extLst>
      <p:ext uri="{BB962C8B-B14F-4D97-AF65-F5344CB8AC3E}">
        <p14:creationId xmlns:p14="http://schemas.microsoft.com/office/powerpoint/2010/main" xmlns="" val="2463748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know</a:t>
            </a:r>
            <a:r>
              <a:rPr lang="en-US" dirty="0"/>
              <a:t> that people are getting adventurous day by day, which</a:t>
            </a:r>
            <a:r>
              <a:rPr lang="en-US" baseline="0" dirty="0"/>
              <a:t> increases the potentiality for tourism sector. It also raises questions about sustainability like “how sustainable is this Tourism industry?”. So, lets get started with our presentation on Sustainable Tourism Development.</a:t>
            </a:r>
            <a:endParaRPr lang="en-US" dirty="0"/>
          </a:p>
        </p:txBody>
      </p:sp>
      <p:sp>
        <p:nvSpPr>
          <p:cNvPr id="4" name="Slide Number Placeholder 3"/>
          <p:cNvSpPr>
            <a:spLocks noGrp="1"/>
          </p:cNvSpPr>
          <p:nvPr>
            <p:ph type="sldNum" sz="quarter" idx="10"/>
          </p:nvPr>
        </p:nvSpPr>
        <p:spPr/>
        <p:txBody>
          <a:bodyPr/>
          <a:lstStyle/>
          <a:p>
            <a:fld id="{2948670F-9893-471A-A3FC-3B03E28D1610}" type="slidenum">
              <a:rPr lang="en-US" smtClean="0"/>
              <a:pPr/>
              <a:t>2</a:t>
            </a:fld>
            <a:endParaRPr lang="en-US"/>
          </a:p>
        </p:txBody>
      </p:sp>
    </p:spTree>
    <p:extLst>
      <p:ext uri="{BB962C8B-B14F-4D97-AF65-F5344CB8AC3E}">
        <p14:creationId xmlns:p14="http://schemas.microsoft.com/office/powerpoint/2010/main" xmlns="" val="697518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a:t>
            </a:r>
            <a:r>
              <a:rPr lang="en-US" baseline="0" dirty="0"/>
              <a:t> the earlier days, tourism companies main focus was developing the tourism sector without considering their impact on the environment. In 1990s when the negative impact of tourism industry has been brought to light, people started to notice and think about this issue. They wanted sustainability in this sector. Sustainable tourism development is the development of tourism sector which secures both the present and the future of this industry. People are now more concerned regarding sustainable tourism development rather than just tourism development.</a:t>
            </a:r>
            <a:endParaRPr lang="en-US" dirty="0"/>
          </a:p>
        </p:txBody>
      </p:sp>
      <p:sp>
        <p:nvSpPr>
          <p:cNvPr id="4" name="Slide Number Placeholder 3"/>
          <p:cNvSpPr>
            <a:spLocks noGrp="1"/>
          </p:cNvSpPr>
          <p:nvPr>
            <p:ph type="sldNum" sz="quarter" idx="10"/>
          </p:nvPr>
        </p:nvSpPr>
        <p:spPr/>
        <p:txBody>
          <a:bodyPr/>
          <a:lstStyle/>
          <a:p>
            <a:fld id="{2948670F-9893-471A-A3FC-3B03E28D1610}" type="slidenum">
              <a:rPr lang="en-US" smtClean="0"/>
              <a:pPr/>
              <a:t>4</a:t>
            </a:fld>
            <a:endParaRPr lang="en-US"/>
          </a:p>
        </p:txBody>
      </p:sp>
    </p:spTree>
    <p:extLst>
      <p:ext uri="{BB962C8B-B14F-4D97-AF65-F5344CB8AC3E}">
        <p14:creationId xmlns:p14="http://schemas.microsoft.com/office/powerpoint/2010/main" xmlns="" val="1197189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948670F-9893-471A-A3FC-3B03E28D1610}" type="slidenum">
              <a:rPr lang="en-US" smtClean="0"/>
              <a:pPr/>
              <a:t>9</a:t>
            </a:fld>
            <a:endParaRPr lang="en-US"/>
          </a:p>
        </p:txBody>
      </p:sp>
    </p:spTree>
    <p:extLst>
      <p:ext uri="{BB962C8B-B14F-4D97-AF65-F5344CB8AC3E}">
        <p14:creationId xmlns:p14="http://schemas.microsoft.com/office/powerpoint/2010/main" xmlns="" val="2854812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pillars or dimensions of the sustainable development tourism can be divided into a group of indicators or variables which are</a:t>
            </a:r>
            <a:r>
              <a:rPr lang="en-US" baseline="0" dirty="0"/>
              <a:t> Asset Indicator, Activity Indicator, Linkages Indicator, Leakages Indictor. These four indicators define the attractiveness of a place as a tourist destination. </a:t>
            </a:r>
            <a:endParaRPr lang="en-US" dirty="0"/>
          </a:p>
        </p:txBody>
      </p:sp>
      <p:sp>
        <p:nvSpPr>
          <p:cNvPr id="4" name="Slide Number Placeholder 3"/>
          <p:cNvSpPr>
            <a:spLocks noGrp="1"/>
          </p:cNvSpPr>
          <p:nvPr>
            <p:ph type="sldNum" sz="quarter" idx="10"/>
          </p:nvPr>
        </p:nvSpPr>
        <p:spPr/>
        <p:txBody>
          <a:bodyPr/>
          <a:lstStyle/>
          <a:p>
            <a:fld id="{2948670F-9893-471A-A3FC-3B03E28D1610}" type="slidenum">
              <a:rPr lang="en-US" smtClean="0"/>
              <a:pPr/>
              <a:t>13</a:t>
            </a:fld>
            <a:endParaRPr lang="en-US"/>
          </a:p>
        </p:txBody>
      </p:sp>
    </p:spTree>
    <p:extLst>
      <p:ext uri="{BB962C8B-B14F-4D97-AF65-F5344CB8AC3E}">
        <p14:creationId xmlns:p14="http://schemas.microsoft.com/office/powerpoint/2010/main" xmlns="" val="14384543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xmlns=""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xmlns=""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1A6BABC9-77D9-4EFC-AAF0-C4A296F592D8}" type="slidenum">
              <a:rPr lang="en-US" smtClean="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458892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462709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497073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E74E81-BBB5-4AAA-A2D4-11B05651D1F1}"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326698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E74E81-BBB5-4AAA-A2D4-11B05651D1F1}" type="datetimeFigureOut">
              <a:rPr lang="en-US" smtClean="0"/>
              <a:pPr/>
              <a:t>3/16/2020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6BABC9-77D9-4EFC-AAF0-C4A296F592D8}" type="slidenum">
              <a:rPr lang="en-US" smtClean="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234559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E74E81-BBB5-4AAA-A2D4-11B05651D1F1}" type="datetimeFigureOut">
              <a:rPr lang="en-US" smtClean="0"/>
              <a:pPr/>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6BABC9-77D9-4EFC-AAF0-C4A296F592D8}"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607820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E74E81-BBB5-4AAA-A2D4-11B05651D1F1}" type="datetimeFigureOut">
              <a:rPr lang="en-US" smtClean="0"/>
              <a:pPr/>
              <a:t>3/16/2020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3953851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E74E81-BBB5-4AAA-A2D4-11B05651D1F1}"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6BABC9-77D9-4EFC-AAF0-C4A296F592D8}" type="slidenum">
              <a:rPr lang="en-US" smtClean="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424358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E74E81-BBB5-4AAA-A2D4-11B05651D1F1}"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730323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E74E81-BBB5-4AAA-A2D4-11B05651D1F1}" type="datetimeFigureOut">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1833830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93629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997207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21858340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00162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27899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240345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E74E81-BBB5-4AAA-A2D4-11B05651D1F1}" type="datetimeFigureOut">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6BABC9-77D9-4EFC-AAF0-C4A296F592D8}" type="slidenum">
              <a:rPr lang="en-US" smtClean="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68439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xmlns=""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xmlns=""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xmlns=""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E74E81-BBB5-4AAA-A2D4-11B05651D1F1}" type="datetimeFigureOut">
              <a:rPr lang="en-US" smtClean="0"/>
              <a:pPr/>
              <a:t>3/16/2020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A6BABC9-77D9-4EFC-AAF0-C4A296F592D8}" type="slidenum">
              <a:rPr lang="en-US" smtClean="0"/>
              <a:pPr/>
              <a:t>‹#›</a:t>
            </a:fld>
            <a:endParaRPr lang="en-US"/>
          </a:p>
        </p:txBody>
      </p:sp>
    </p:spTree>
    <p:extLst>
      <p:ext uri="{BB962C8B-B14F-4D97-AF65-F5344CB8AC3E}">
        <p14:creationId xmlns:p14="http://schemas.microsoft.com/office/powerpoint/2010/main" xmlns="" val="343589221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
          <p:cNvSpPr>
            <a:spLocks noChangeArrowheads="1"/>
          </p:cNvSpPr>
          <p:nvPr/>
        </p:nvSpPr>
        <p:spPr bwMode="auto">
          <a:xfrm>
            <a:off x="1886465" y="1845276"/>
            <a:ext cx="6774611" cy="1754326"/>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600" b="0" i="0" u="none" strike="noStrike" cap="none" normalizeH="0" baseline="0" dirty="0" err="1" smtClean="0">
                <a:ln>
                  <a:noFill/>
                </a:ln>
                <a:solidFill>
                  <a:schemeClr val="bg1"/>
                </a:solidFill>
                <a:effectLst/>
                <a:latin typeface="Times New Roman" pitchFamily="18" charset="0"/>
                <a:ea typeface="Times New Roman" pitchFamily="18" charset="0"/>
                <a:cs typeface="Times New Roman" pitchFamily="18" charset="0"/>
              </a:rPr>
              <a:t>Mozzafor</a:t>
            </a:r>
            <a:r>
              <a:rPr kumimoji="0" lang="en-GB" sz="36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 </a:t>
            </a:r>
            <a:r>
              <a:rPr kumimoji="0" lang="en-GB" sz="3600" b="0" i="0" u="none" strike="noStrike" cap="none" normalizeH="0" baseline="0" dirty="0" err="1" smtClean="0">
                <a:ln>
                  <a:noFill/>
                </a:ln>
                <a:solidFill>
                  <a:schemeClr val="bg1"/>
                </a:solidFill>
                <a:effectLst/>
                <a:latin typeface="Times New Roman" pitchFamily="18" charset="0"/>
                <a:ea typeface="Times New Roman" pitchFamily="18" charset="0"/>
                <a:cs typeface="Times New Roman" pitchFamily="18" charset="0"/>
              </a:rPr>
              <a:t>ali</a:t>
            </a:r>
            <a:r>
              <a:rPr kumimoji="0" lang="en-GB" sz="36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 </a:t>
            </a:r>
            <a:endParaRPr kumimoji="0" lang="en-US" sz="800" b="0" i="0" u="none" strike="noStrike" cap="none" normalizeH="0" baseline="0" dirty="0" smtClean="0">
              <a:ln>
                <a:noFill/>
              </a:ln>
              <a:solidFill>
                <a:schemeClr val="bg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6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Number 1704785</a:t>
            </a:r>
            <a:endParaRPr kumimoji="0" lang="en-US" sz="800" b="0" i="0" u="none" strike="noStrike" cap="none" normalizeH="0" baseline="0" dirty="0" smtClean="0">
              <a:ln>
                <a:noFill/>
              </a:ln>
              <a:solidFill>
                <a:schemeClr val="bg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36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Date report submitted </a:t>
            </a:r>
            <a:r>
              <a:rPr kumimoji="0" lang="en-GB" sz="3600" b="0" i="0" u="none" strike="noStrike" cap="none" normalizeH="0" baseline="0" dirty="0" smtClean="0">
                <a:ln>
                  <a:noFill/>
                </a:ln>
                <a:solidFill>
                  <a:schemeClr val="bg1"/>
                </a:solidFill>
                <a:effectLst/>
                <a:latin typeface="Calibri"/>
                <a:ea typeface="Times New Roman" pitchFamily="18" charset="0"/>
                <a:cs typeface="Times New Roman" pitchFamily="18" charset="0"/>
              </a:rPr>
              <a:t>–</a:t>
            </a:r>
            <a:r>
              <a:rPr kumimoji="0" lang="en-GB" sz="36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 16/03/2020</a:t>
            </a:r>
            <a:endParaRPr kumimoji="0" lang="en-GB" sz="1800" b="0" i="0" u="none" strike="noStrike" cap="none" normalizeH="0" baseline="0" dirty="0" smtClean="0">
              <a:ln>
                <a:noFill/>
              </a:ln>
              <a:solidFill>
                <a:schemeClr val="bg1"/>
              </a:solidFill>
              <a:effectLst/>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chemeClr val="bg1"/>
                </a:solidFill>
              </a:rPr>
              <a:t>Sustainable Tourism Development</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2783542" y="2729754"/>
            <a:ext cx="7274858" cy="3012140"/>
          </a:xfrm>
        </p:spPr>
      </p:pic>
    </p:spTree>
    <p:extLst>
      <p:ext uri="{BB962C8B-B14F-4D97-AF65-F5344CB8AC3E}">
        <p14:creationId xmlns:p14="http://schemas.microsoft.com/office/powerpoint/2010/main" xmlns="" val="101305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What Is Sustainable Tourism Development?</a:t>
            </a:r>
          </a:p>
        </p:txBody>
      </p:sp>
      <p:sp>
        <p:nvSpPr>
          <p:cNvPr id="3" name="Content Placeholder 2"/>
          <p:cNvSpPr>
            <a:spLocks noGrp="1"/>
          </p:cNvSpPr>
          <p:nvPr>
            <p:ph sz="half" idx="1"/>
          </p:nvPr>
        </p:nvSpPr>
        <p:spPr/>
        <p:txBody>
          <a:bodyPr/>
          <a:lstStyle/>
          <a:p>
            <a:pPr marL="0" indent="0" algn="just">
              <a:buNone/>
            </a:pPr>
            <a:r>
              <a:rPr lang="en-US" dirty="0">
                <a:solidFill>
                  <a:schemeClr val="bg1"/>
                </a:solidFill>
              </a:rPr>
              <a:t>As we can see in this picture sustainability is all about bringing balance. A balance that secures proper symmetry among economic, socio-cultural and environmental aspects in the development of the tourism sector.</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xmlns="" val="0"/>
              </a:ext>
            </a:extLst>
          </a:blip>
          <a:stretch>
            <a:fillRect/>
          </a:stretch>
        </p:blipFill>
        <p:spPr>
          <a:xfrm>
            <a:off x="6181725" y="2560320"/>
            <a:ext cx="4718050" cy="3310128"/>
          </a:xfrm>
        </p:spPr>
      </p:pic>
    </p:spTree>
    <p:extLst>
      <p:ext uri="{BB962C8B-B14F-4D97-AF65-F5344CB8AC3E}">
        <p14:creationId xmlns:p14="http://schemas.microsoft.com/office/powerpoint/2010/main" xmlns="" val="223912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402" y="982133"/>
            <a:ext cx="9601196" cy="918106"/>
          </a:xfrm>
        </p:spPr>
        <p:txBody>
          <a:bodyPr>
            <a:normAutofit fontScale="90000"/>
          </a:bodyPr>
          <a:lstStyle/>
          <a:p>
            <a:r>
              <a:rPr lang="en-US" dirty="0">
                <a:solidFill>
                  <a:schemeClr val="bg1"/>
                </a:solidFill>
              </a:rPr>
              <a:t>Development of the concept “Sustainability”</a:t>
            </a:r>
          </a:p>
        </p:txBody>
      </p:sp>
      <p:pic>
        <p:nvPicPr>
          <p:cNvPr id="12" name="Content Placeholder 11"/>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6858000" y="2560320"/>
            <a:ext cx="3829049" cy="3310128"/>
          </a:xfrm>
        </p:spPr>
      </p:pic>
      <p:sp>
        <p:nvSpPr>
          <p:cNvPr id="11" name="Content Placeholder 10"/>
          <p:cNvSpPr>
            <a:spLocks noGrp="1"/>
          </p:cNvSpPr>
          <p:nvPr>
            <p:ph sz="half" idx="1"/>
          </p:nvPr>
        </p:nvSpPr>
        <p:spPr>
          <a:xfrm>
            <a:off x="1298448" y="2560320"/>
            <a:ext cx="4718304" cy="3310128"/>
          </a:xfrm>
        </p:spPr>
        <p:txBody>
          <a:bodyPr>
            <a:normAutofit fontScale="92500"/>
          </a:bodyPr>
          <a:lstStyle/>
          <a:p>
            <a:pPr marL="0" indent="0" algn="just">
              <a:buNone/>
            </a:pPr>
            <a:r>
              <a:rPr lang="en-US" dirty="0"/>
              <a:t> </a:t>
            </a:r>
            <a:r>
              <a:rPr lang="en-US" dirty="0">
                <a:solidFill>
                  <a:schemeClr val="bg1"/>
                </a:solidFill>
              </a:rPr>
              <a:t>This concept was developed in the 1990s for the protection of bio-diversity. World Commission on Environment and Development (1987) explains sustainable development as the development where present needs are successfully meet without even compromising the future growth to meet the needs of next-generation.</a:t>
            </a:r>
          </a:p>
        </p:txBody>
      </p:sp>
    </p:spTree>
    <p:extLst>
      <p:ext uri="{BB962C8B-B14F-4D97-AF65-F5344CB8AC3E}">
        <p14:creationId xmlns:p14="http://schemas.microsoft.com/office/powerpoint/2010/main" xmlns="" val="2770767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Development of the concept “Sustainability”</a:t>
            </a:r>
          </a:p>
        </p:txBody>
      </p:sp>
      <p:sp>
        <p:nvSpPr>
          <p:cNvPr id="3" name="Content Placeholder 2"/>
          <p:cNvSpPr>
            <a:spLocks noGrp="1"/>
          </p:cNvSpPr>
          <p:nvPr>
            <p:ph idx="1"/>
          </p:nvPr>
        </p:nvSpPr>
        <p:spPr/>
        <p:txBody>
          <a:bodyPr/>
          <a:lstStyle/>
          <a:p>
            <a:pPr marL="0" indent="0">
              <a:buNone/>
            </a:pPr>
            <a:r>
              <a:rPr lang="en-US" dirty="0">
                <a:solidFill>
                  <a:schemeClr val="bg1"/>
                </a:solidFill>
              </a:rPr>
              <a:t>Tourism companies used to conduct their business based on their self-interest. They hardly had the intention of changing the business they were conducting except not to have a competitive advantage or until they were put under pressure (</a:t>
            </a:r>
            <a:r>
              <a:rPr lang="en-US" dirty="0" err="1">
                <a:solidFill>
                  <a:schemeClr val="bg1"/>
                </a:solidFill>
              </a:rPr>
              <a:t>Åberg</a:t>
            </a:r>
            <a:r>
              <a:rPr lang="en-US" dirty="0">
                <a:solidFill>
                  <a:schemeClr val="bg1"/>
                </a:solidFill>
              </a:rPr>
              <a:t>, 2012). But this should not be the case rather tourism industry should benefit both parts of the equation. Everyone should be benefitted whoever is involved with the business directly or indirectly. To accomplish this goal, the concept of sustainable development has been evolved. </a:t>
            </a:r>
          </a:p>
        </p:txBody>
      </p:sp>
    </p:spTree>
    <p:extLst>
      <p:ext uri="{BB962C8B-B14F-4D97-AF65-F5344CB8AC3E}">
        <p14:creationId xmlns:p14="http://schemas.microsoft.com/office/powerpoint/2010/main" xmlns="" val="3205170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rPr>
              <a:t>Why Sustainability is important?</a:t>
            </a:r>
          </a:p>
        </p:txBody>
      </p:sp>
      <p:sp>
        <p:nvSpPr>
          <p:cNvPr id="3" name="Content Placeholder 2"/>
          <p:cNvSpPr>
            <a:spLocks noGrp="1"/>
          </p:cNvSpPr>
          <p:nvPr>
            <p:ph sz="half" idx="1"/>
          </p:nvPr>
        </p:nvSpPr>
        <p:spPr>
          <a:xfrm>
            <a:off x="1298448" y="2457451"/>
            <a:ext cx="4718304" cy="3412997"/>
          </a:xfrm>
        </p:spPr>
        <p:txBody>
          <a:bodyPr>
            <a:normAutofit/>
          </a:bodyPr>
          <a:lstStyle/>
          <a:p>
            <a:pPr marL="0" indent="0" algn="just">
              <a:buNone/>
            </a:pPr>
            <a:r>
              <a:rPr lang="en-US" sz="2000" dirty="0">
                <a:solidFill>
                  <a:schemeClr val="bg1"/>
                </a:solidFill>
                <a:cs typeface="Times New Roman" panose="02020603050405020304" pitchFamily="18" charset="0"/>
              </a:rPr>
              <a:t>Contribution of tourism industry on country’s economy is growing fast. This sector has contributed to the world’s economy by 10% creating employment for 200 million people around the world in 1998 . Uncontrolled and unplanned growth of this sector can harm the environment which can restrict future growth. Thus the environment should be protected to ensure sustainable growth of the tourism industry.</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xmlns="" val="0"/>
              </a:ext>
            </a:extLst>
          </a:blip>
          <a:stretch>
            <a:fillRect/>
          </a:stretch>
        </p:blipFill>
        <p:spPr>
          <a:xfrm>
            <a:off x="6181725" y="2457451"/>
            <a:ext cx="5105400" cy="3412998"/>
          </a:xfrm>
        </p:spPr>
      </p:pic>
    </p:spTree>
    <p:extLst>
      <p:ext uri="{BB962C8B-B14F-4D97-AF65-F5344CB8AC3E}">
        <p14:creationId xmlns:p14="http://schemas.microsoft.com/office/powerpoint/2010/main" xmlns="" val="130010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Basic Principles of Sustainable tourism Development</a:t>
            </a:r>
          </a:p>
        </p:txBody>
      </p:sp>
      <p:sp>
        <p:nvSpPr>
          <p:cNvPr id="3" name="Content Placeholder 2"/>
          <p:cNvSpPr>
            <a:spLocks noGrp="1"/>
          </p:cNvSpPr>
          <p:nvPr>
            <p:ph idx="1"/>
          </p:nvPr>
        </p:nvSpPr>
        <p:spPr>
          <a:xfrm>
            <a:off x="1293341" y="2556932"/>
            <a:ext cx="9603256" cy="3646160"/>
          </a:xfrm>
        </p:spPr>
        <p:txBody>
          <a:bodyPr>
            <a:normAutofit/>
          </a:bodyPr>
          <a:lstStyle/>
          <a:p>
            <a:pPr>
              <a:buFont typeface="Wingdings" panose="05000000000000000000" pitchFamily="2" charset="2"/>
              <a:buChar char="Ø"/>
            </a:pPr>
            <a:r>
              <a:rPr lang="en-US" dirty="0">
                <a:solidFill>
                  <a:schemeClr val="bg1"/>
                </a:solidFill>
              </a:rPr>
              <a:t>Supporting the preservation of the nature.</a:t>
            </a:r>
          </a:p>
          <a:p>
            <a:pPr>
              <a:buFont typeface="Wingdings" panose="05000000000000000000" pitchFamily="2" charset="2"/>
              <a:buChar char="Ø"/>
            </a:pPr>
            <a:r>
              <a:rPr lang="en-US" dirty="0">
                <a:solidFill>
                  <a:schemeClr val="bg1"/>
                </a:solidFill>
              </a:rPr>
              <a:t>Ensuring minimal use of the environmental resources.</a:t>
            </a:r>
          </a:p>
          <a:p>
            <a:pPr>
              <a:buFont typeface="Wingdings" panose="05000000000000000000" pitchFamily="2" charset="2"/>
              <a:buChar char="Ø"/>
            </a:pPr>
            <a:r>
              <a:rPr lang="en-US" dirty="0">
                <a:solidFill>
                  <a:schemeClr val="bg1"/>
                </a:solidFill>
              </a:rPr>
              <a:t>Respecting the socio-cultural authenticity of host communities.</a:t>
            </a:r>
          </a:p>
          <a:p>
            <a:pPr>
              <a:buFont typeface="Wingdings" panose="05000000000000000000" pitchFamily="2" charset="2"/>
              <a:buChar char="Ø"/>
            </a:pPr>
            <a:r>
              <a:rPr lang="en-US" dirty="0">
                <a:solidFill>
                  <a:schemeClr val="bg1"/>
                </a:solidFill>
              </a:rPr>
              <a:t>Ensuring viable, long-term economic operations, providing socio-economic benefits to all stakeholders.</a:t>
            </a:r>
          </a:p>
          <a:p>
            <a:pPr>
              <a:buFont typeface="Wingdings" panose="05000000000000000000" pitchFamily="2" charset="2"/>
              <a:buChar char="Ø"/>
            </a:pPr>
            <a:r>
              <a:rPr lang="en-US" dirty="0">
                <a:solidFill>
                  <a:schemeClr val="bg1"/>
                </a:solidFill>
              </a:rPr>
              <a:t>Strengthening local aspects and promoting local economy.</a:t>
            </a:r>
          </a:p>
          <a:p>
            <a:pPr>
              <a:buFont typeface="Wingdings" panose="05000000000000000000" pitchFamily="2" charset="2"/>
              <a:buChar char="Ø"/>
            </a:pPr>
            <a:r>
              <a:rPr lang="en-US" dirty="0">
                <a:solidFill>
                  <a:schemeClr val="bg1"/>
                </a:solidFill>
              </a:rPr>
              <a:t>Increasing employment and enhance economic growth</a:t>
            </a:r>
            <a:r>
              <a:rPr lang="en-US" dirty="0" smtClean="0">
                <a:solidFill>
                  <a:schemeClr val="bg1"/>
                </a:solidFill>
              </a:rPr>
              <a:t>.</a:t>
            </a:r>
          </a:p>
          <a:p>
            <a:pPr>
              <a:buFont typeface="Wingdings" panose="05000000000000000000" pitchFamily="2" charset="2"/>
              <a:buChar char="Ø"/>
            </a:pPr>
            <a:endParaRPr lang="en-US" dirty="0">
              <a:solidFill>
                <a:schemeClr val="bg1"/>
              </a:solidFill>
            </a:endParaRPr>
          </a:p>
          <a:p>
            <a:pPr marL="0" indent="0">
              <a:buNone/>
            </a:pPr>
            <a:endParaRPr lang="en-US" dirty="0">
              <a:solidFill>
                <a:schemeClr val="bg1"/>
              </a:solidFill>
            </a:endParaRPr>
          </a:p>
        </p:txBody>
      </p:sp>
    </p:spTree>
    <p:extLst>
      <p:ext uri="{BB962C8B-B14F-4D97-AF65-F5344CB8AC3E}">
        <p14:creationId xmlns:p14="http://schemas.microsoft.com/office/powerpoint/2010/main" xmlns="" val="3706504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Basic Principles of Sustainable tourism Development</a:t>
            </a: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r>
              <a:rPr lang="en-US" dirty="0">
                <a:solidFill>
                  <a:schemeClr val="bg1"/>
                </a:solidFill>
              </a:rPr>
              <a:t>Protecting bio-diversity and promoting sites to increase health and well-being.</a:t>
            </a:r>
          </a:p>
          <a:p>
            <a:pPr>
              <a:buFont typeface="Wingdings" panose="05000000000000000000" pitchFamily="2" charset="2"/>
              <a:buChar char="Ø"/>
            </a:pPr>
            <a:r>
              <a:rPr lang="en-US" dirty="0">
                <a:solidFill>
                  <a:schemeClr val="bg1"/>
                </a:solidFill>
              </a:rPr>
              <a:t>Stimulating the social and economic development of tourist destinations.</a:t>
            </a:r>
          </a:p>
          <a:p>
            <a:pPr>
              <a:buFont typeface="Wingdings" panose="05000000000000000000" pitchFamily="2" charset="2"/>
              <a:buChar char="Ø"/>
            </a:pPr>
            <a:r>
              <a:rPr lang="en-US" dirty="0">
                <a:solidFill>
                  <a:schemeClr val="bg1"/>
                </a:solidFill>
              </a:rPr>
              <a:t>Establishing responsible planning and management.</a:t>
            </a:r>
          </a:p>
          <a:p>
            <a:pPr>
              <a:buFont typeface="Wingdings" panose="05000000000000000000" pitchFamily="2" charset="2"/>
              <a:buChar char="Ø"/>
            </a:pPr>
            <a:r>
              <a:rPr lang="en-US" dirty="0">
                <a:solidFill>
                  <a:schemeClr val="bg1"/>
                </a:solidFill>
              </a:rPr>
              <a:t>Involving Local Communities.</a:t>
            </a:r>
          </a:p>
          <a:p>
            <a:pPr>
              <a:buFont typeface="Wingdings" panose="05000000000000000000" pitchFamily="2" charset="2"/>
              <a:buChar char="Ø"/>
            </a:pPr>
            <a:r>
              <a:rPr lang="en-US" dirty="0">
                <a:solidFill>
                  <a:schemeClr val="bg1"/>
                </a:solidFill>
              </a:rPr>
              <a:t>Integrating tourism into planning.</a:t>
            </a:r>
          </a:p>
          <a:p>
            <a:pPr>
              <a:buFont typeface="Wingdings" panose="05000000000000000000" pitchFamily="2" charset="2"/>
              <a:buChar char="Ø"/>
            </a:pPr>
            <a:r>
              <a:rPr lang="en-US" dirty="0">
                <a:solidFill>
                  <a:schemeClr val="bg1"/>
                </a:solidFill>
              </a:rPr>
              <a:t>Undertaking research and marketing research responsibly.</a:t>
            </a:r>
          </a:p>
          <a:p>
            <a:pPr marL="0" indent="0">
              <a:buNone/>
            </a:pPr>
            <a:endParaRPr lang="en-US" dirty="0">
              <a:solidFill>
                <a:schemeClr val="bg1"/>
              </a:solidFill>
            </a:endParaRPr>
          </a:p>
          <a:p>
            <a:pPr>
              <a:buFont typeface="Wingdings" panose="05000000000000000000" pitchFamily="2" charset="2"/>
              <a:buChar char="Ø"/>
            </a:pPr>
            <a:endParaRPr lang="en-US" dirty="0">
              <a:solidFill>
                <a:schemeClr val="bg1"/>
              </a:solidFill>
            </a:endParaRPr>
          </a:p>
          <a:p>
            <a:pPr>
              <a:buFont typeface="Wingdings" panose="05000000000000000000" pitchFamily="2" charset="2"/>
              <a:buChar char="Ø"/>
            </a:pPr>
            <a:endParaRPr lang="en-US" dirty="0">
              <a:solidFill>
                <a:schemeClr val="bg1"/>
              </a:solidFill>
            </a:endParaRPr>
          </a:p>
        </p:txBody>
      </p:sp>
    </p:spTree>
    <p:extLst>
      <p:ext uri="{BB962C8B-B14F-4D97-AF65-F5344CB8AC3E}">
        <p14:creationId xmlns:p14="http://schemas.microsoft.com/office/powerpoint/2010/main" xmlns="" val="858212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rPr>
              <a:t>Waste Management and Tourist Industry</a:t>
            </a:r>
          </a:p>
        </p:txBody>
      </p:sp>
      <p:sp>
        <p:nvSpPr>
          <p:cNvPr id="8" name="Content Placeholder 7"/>
          <p:cNvSpPr>
            <a:spLocks noGrp="1"/>
          </p:cNvSpPr>
          <p:nvPr>
            <p:ph sz="half" idx="1"/>
          </p:nvPr>
        </p:nvSpPr>
        <p:spPr/>
        <p:txBody>
          <a:bodyPr>
            <a:noAutofit/>
          </a:bodyPr>
          <a:lstStyle/>
          <a:p>
            <a:pPr marL="0" indent="0" algn="just">
              <a:buNone/>
            </a:pPr>
            <a:r>
              <a:rPr lang="en-US" sz="1800" dirty="0">
                <a:solidFill>
                  <a:schemeClr val="bg1"/>
                </a:solidFill>
              </a:rPr>
              <a:t>Waste management is an important concept which can increase the sustainability of the tourism. Tourist cities have to face additional challenges related to waste prevention and management due to their geographical and climatic conditions, the seasonality of tourism flow and the specificity of tourism industry and of tourists as waste producers. It is the process developing strategies that aims at reducing the amount of municipal waste production and at further support the re-use, recycling, collection and disposal of waste in tourist cities.</a:t>
            </a:r>
          </a:p>
        </p:txBody>
      </p:sp>
      <p:pic>
        <p:nvPicPr>
          <p:cNvPr id="12" name="Content Placeholder 11"/>
          <p:cNvPicPr>
            <a:picLocks noGrp="1" noChangeAspect="1"/>
          </p:cNvPicPr>
          <p:nvPr>
            <p:ph sz="half" idx="2"/>
          </p:nvPr>
        </p:nvPicPr>
        <p:blipFill>
          <a:blip r:embed="rId3">
            <a:extLst>
              <a:ext uri="{28A0092B-C50C-407E-A947-70E740481C1C}">
                <a14:useLocalDpi xmlns:a14="http://schemas.microsoft.com/office/drawing/2010/main" xmlns="" val="0"/>
              </a:ext>
            </a:extLst>
          </a:blip>
          <a:stretch>
            <a:fillRect/>
          </a:stretch>
        </p:blipFill>
        <p:spPr>
          <a:xfrm>
            <a:off x="6565900" y="2659856"/>
            <a:ext cx="3949700" cy="3210592"/>
          </a:xfrm>
        </p:spPr>
      </p:pic>
    </p:spTree>
    <p:extLst>
      <p:ext uri="{BB962C8B-B14F-4D97-AF65-F5344CB8AC3E}">
        <p14:creationId xmlns:p14="http://schemas.microsoft.com/office/powerpoint/2010/main" xmlns="" val="154687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Three Pillars of Sustainable Tourism Development</a:t>
            </a:r>
          </a:p>
        </p:txBody>
      </p:sp>
      <p:sp>
        <p:nvSpPr>
          <p:cNvPr id="3" name="Content Placeholder 2"/>
          <p:cNvSpPr>
            <a:spLocks noGrp="1"/>
          </p:cNvSpPr>
          <p:nvPr>
            <p:ph sz="half" idx="1"/>
          </p:nvPr>
        </p:nvSpPr>
        <p:spPr/>
        <p:txBody>
          <a:bodyPr>
            <a:normAutofit fontScale="92500" lnSpcReduction="20000"/>
          </a:bodyPr>
          <a:lstStyle/>
          <a:p>
            <a:r>
              <a:rPr lang="en-US" b="1" dirty="0">
                <a:solidFill>
                  <a:schemeClr val="bg1"/>
                </a:solidFill>
              </a:rPr>
              <a:t>The Environment Pillar</a:t>
            </a:r>
          </a:p>
          <a:p>
            <a:pPr marL="0" indent="0" algn="just">
              <a:buNone/>
            </a:pPr>
            <a:r>
              <a:rPr lang="en-US" sz="2200" dirty="0">
                <a:solidFill>
                  <a:schemeClr val="bg1"/>
                </a:solidFill>
              </a:rPr>
              <a:t>The environmental pillar often gets the most attention. Companies are focusing on reducing their carbon footprints, packaging waste, and their overall effect on the environment. To reduce environmental impact tourist companies are now following zero waste strategy. To minimize undeniable and obvious environmental impact, such as mining or food production, they approach the environmental pillar through benchmarking and reducing.</a:t>
            </a:r>
          </a:p>
          <a:p>
            <a:pPr marL="0" indent="0">
              <a:buNone/>
            </a:pPr>
            <a:endParaRPr lang="en-US" dirty="0">
              <a:solidFill>
                <a:schemeClr val="bg1"/>
              </a:solidFill>
            </a:endParaRP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xmlns="" val="2568744271"/>
              </p:ext>
            </p:extLst>
          </p:nvPr>
        </p:nvGraphicFramePr>
        <p:xfrm>
          <a:off x="6181725" y="2560638"/>
          <a:ext cx="5176838" cy="3309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29620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Three Pillars of Sustainable Tourism Development</a:t>
            </a:r>
          </a:p>
        </p:txBody>
      </p:sp>
      <p:sp>
        <p:nvSpPr>
          <p:cNvPr id="3" name="Content Placeholder 2"/>
          <p:cNvSpPr>
            <a:spLocks noGrp="1"/>
          </p:cNvSpPr>
          <p:nvPr>
            <p:ph idx="1"/>
          </p:nvPr>
        </p:nvSpPr>
        <p:spPr>
          <a:xfrm>
            <a:off x="1295401" y="2457449"/>
            <a:ext cx="9601196" cy="3529013"/>
          </a:xfrm>
        </p:spPr>
        <p:txBody>
          <a:bodyPr>
            <a:normAutofit/>
          </a:bodyPr>
          <a:lstStyle/>
          <a:p>
            <a:r>
              <a:rPr lang="en-US" b="1" dirty="0">
                <a:solidFill>
                  <a:schemeClr val="bg1"/>
                </a:solidFill>
              </a:rPr>
              <a:t>The Social Pillar</a:t>
            </a:r>
          </a:p>
          <a:p>
            <a:pPr marL="0" indent="0" algn="just">
              <a:buNone/>
            </a:pPr>
            <a:r>
              <a:rPr lang="en-US" sz="2000" dirty="0">
                <a:solidFill>
                  <a:schemeClr val="bg1"/>
                </a:solidFill>
              </a:rPr>
              <a:t>The social pillar ties back into another poorly defined concept: social license. A sustainable business should have the support and approval of its employees, stakeholders and the community it operates in. The approaches to securing and maintaining this support are various, but it comes down to treating employees fairly and being a good neighbor and community member, both locally and globally. On the employee side, businesses refocus on retention and engagement strategies, including more responsive benefits such as better maternity and paternity benefits, flexible scheduling, and learning and development opportunities. For community engagement, companies have come up with many ways to give back, including fundraising, sponsorship, scholarships and investment in local public projects.</a:t>
            </a:r>
          </a:p>
        </p:txBody>
      </p:sp>
    </p:spTree>
    <p:extLst>
      <p:ext uri="{BB962C8B-B14F-4D97-AF65-F5344CB8AC3E}">
        <p14:creationId xmlns:p14="http://schemas.microsoft.com/office/powerpoint/2010/main" xmlns="" val="4146194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Three Pillars of Sustainable Tourism Development</a:t>
            </a:r>
          </a:p>
        </p:txBody>
      </p:sp>
      <p:sp>
        <p:nvSpPr>
          <p:cNvPr id="3" name="Content Placeholder 2"/>
          <p:cNvSpPr>
            <a:spLocks noGrp="1"/>
          </p:cNvSpPr>
          <p:nvPr>
            <p:ph idx="1"/>
          </p:nvPr>
        </p:nvSpPr>
        <p:spPr/>
        <p:txBody>
          <a:bodyPr>
            <a:normAutofit lnSpcReduction="10000"/>
          </a:bodyPr>
          <a:lstStyle/>
          <a:p>
            <a:pPr marL="0" indent="0">
              <a:buNone/>
            </a:pPr>
            <a:r>
              <a:rPr lang="en-US" b="1" dirty="0">
                <a:solidFill>
                  <a:schemeClr val="bg1"/>
                </a:solidFill>
              </a:rPr>
              <a:t>The Economic Pillar</a:t>
            </a:r>
          </a:p>
          <a:p>
            <a:pPr marL="0" indent="0" algn="just">
              <a:buNone/>
            </a:pPr>
            <a:r>
              <a:rPr lang="en-US" dirty="0">
                <a:solidFill>
                  <a:schemeClr val="bg1"/>
                </a:solidFill>
              </a:rPr>
              <a:t>The economic pillar of sustainability is where most businesses feel they are on firm ground. To be sustainable, a business must be profitable. But profit at any cost is not at all what the economic pillar is about. Activities that fit under the economic pillar include compliance, proper governance and risk management. The economic pillar makes it possible for corporations to come on board with sustainability strategies. It provides a counterweight to extreme measures that corporations are sometimes pushed to adopt, such as abandoning fossil fuels or chemical fertilizers instantly rather than phasing in changes.</a:t>
            </a:r>
          </a:p>
        </p:txBody>
      </p:sp>
    </p:spTree>
    <p:extLst>
      <p:ext uri="{BB962C8B-B14F-4D97-AF65-F5344CB8AC3E}">
        <p14:creationId xmlns:p14="http://schemas.microsoft.com/office/powerpoint/2010/main" xmlns="" val="2284952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Sustainable Tourism Development Indicators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3846832619"/>
              </p:ext>
            </p:extLst>
          </p:nvPr>
        </p:nvGraphicFramePr>
        <p:xfrm>
          <a:off x="1295400" y="2557463"/>
          <a:ext cx="9601200" cy="3317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613879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Sustainable Tourism Development Indicators</a:t>
            </a:r>
          </a:p>
        </p:txBody>
      </p:sp>
      <p:sp>
        <p:nvSpPr>
          <p:cNvPr id="3" name="Content Placeholder 2"/>
          <p:cNvSpPr>
            <a:spLocks noGrp="1"/>
          </p:cNvSpPr>
          <p:nvPr>
            <p:ph idx="1"/>
          </p:nvPr>
        </p:nvSpPr>
        <p:spPr/>
        <p:txBody>
          <a:bodyPr>
            <a:normAutofit fontScale="92500" lnSpcReduction="20000"/>
          </a:bodyPr>
          <a:lstStyle/>
          <a:p>
            <a:r>
              <a:rPr lang="en-US" b="1" dirty="0">
                <a:solidFill>
                  <a:schemeClr val="bg1"/>
                </a:solidFill>
              </a:rPr>
              <a:t>The Asset Indicator</a:t>
            </a:r>
          </a:p>
          <a:p>
            <a:pPr marL="0" indent="0">
              <a:buNone/>
            </a:pPr>
            <a:r>
              <a:rPr lang="en-US" dirty="0">
                <a:solidFill>
                  <a:schemeClr val="bg1"/>
                </a:solidFill>
              </a:rPr>
              <a:t>Two main tourism asset indicators are natural assets and cultural assets. The natural environment provides the benefit of having beach tourism, ecotourism, marine tourism, wildlife viewing, hiking, skiing, hunting and fishing. On the Other hand, cultural assets or environment benefits the tourists visiting archaeological sites, their architectures, museums, sports event etc.</a:t>
            </a:r>
          </a:p>
          <a:p>
            <a:r>
              <a:rPr lang="en-US" b="1" dirty="0">
                <a:solidFill>
                  <a:schemeClr val="bg1"/>
                </a:solidFill>
              </a:rPr>
              <a:t>The Activity Indicator</a:t>
            </a:r>
          </a:p>
          <a:p>
            <a:pPr marL="0" indent="0">
              <a:buNone/>
            </a:pPr>
            <a:r>
              <a:rPr lang="en-US" dirty="0">
                <a:solidFill>
                  <a:schemeClr val="bg1"/>
                </a:solidFill>
              </a:rPr>
              <a:t>Most tourism companies think the total number of tourists and tourist receipts are the main indicators which can be further segregated by the type of trip and transport, the purpose of their trip and their country of origin.</a:t>
            </a:r>
          </a:p>
          <a:p>
            <a:pPr marL="0" indent="0">
              <a:buNone/>
            </a:pPr>
            <a:endParaRPr lang="en-US" dirty="0">
              <a:solidFill>
                <a:schemeClr val="bg1"/>
              </a:solidFill>
            </a:endParaRPr>
          </a:p>
        </p:txBody>
      </p:sp>
    </p:spTree>
    <p:extLst>
      <p:ext uri="{BB962C8B-B14F-4D97-AF65-F5344CB8AC3E}">
        <p14:creationId xmlns:p14="http://schemas.microsoft.com/office/powerpoint/2010/main" xmlns="" val="673534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rPr>
              <a:t>Sustainable Tourism Development Indicators</a:t>
            </a:r>
          </a:p>
        </p:txBody>
      </p:sp>
      <p:sp>
        <p:nvSpPr>
          <p:cNvPr id="3" name="Content Placeholder 2"/>
          <p:cNvSpPr>
            <a:spLocks noGrp="1"/>
          </p:cNvSpPr>
          <p:nvPr>
            <p:ph idx="1"/>
          </p:nvPr>
        </p:nvSpPr>
        <p:spPr/>
        <p:txBody>
          <a:bodyPr>
            <a:normAutofit fontScale="92500" lnSpcReduction="10000"/>
          </a:bodyPr>
          <a:lstStyle/>
          <a:p>
            <a:r>
              <a:rPr lang="en-US" b="1" dirty="0">
                <a:solidFill>
                  <a:schemeClr val="bg1"/>
                </a:solidFill>
              </a:rPr>
              <a:t>Linkages Indicator</a:t>
            </a:r>
          </a:p>
          <a:p>
            <a:pPr marL="0" indent="0" algn="just">
              <a:buNone/>
            </a:pPr>
            <a:r>
              <a:rPr lang="en-US" dirty="0">
                <a:solidFill>
                  <a:schemeClr val="bg1"/>
                </a:solidFill>
              </a:rPr>
              <a:t>Linkages indicator determines the total number of linkages that the tourism activities have with other activities of the economy. Thus it measures indirect positive impact of tourism industry on the overall growth of the local economy.</a:t>
            </a:r>
          </a:p>
          <a:p>
            <a:pPr algn="just"/>
            <a:r>
              <a:rPr lang="en-US" b="1" dirty="0">
                <a:solidFill>
                  <a:schemeClr val="bg1"/>
                </a:solidFill>
              </a:rPr>
              <a:t>Leakages Indicator</a:t>
            </a:r>
          </a:p>
          <a:p>
            <a:pPr marL="0" indent="0" algn="just">
              <a:buNone/>
            </a:pPr>
            <a:r>
              <a:rPr lang="en-US" dirty="0">
                <a:solidFill>
                  <a:schemeClr val="bg1"/>
                </a:solidFill>
              </a:rPr>
              <a:t>Leakages in the tourism industry occur when most of the tourism assets, goods and services are imported from another or outside of the country. In order to be sustainable, tourism companies should minimize using imported products and increase linkages with local products  </a:t>
            </a:r>
          </a:p>
        </p:txBody>
      </p:sp>
    </p:spTree>
    <p:extLst>
      <p:ext uri="{BB962C8B-B14F-4D97-AF65-F5344CB8AC3E}">
        <p14:creationId xmlns:p14="http://schemas.microsoft.com/office/powerpoint/2010/main" xmlns="" val="3155286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dirty="0">
                <a:solidFill>
                  <a:schemeClr val="bg1"/>
                </a:solidFill>
              </a:rPr>
              <a:t>References</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solidFill>
                  <a:schemeClr val="bg1"/>
                </a:solidFill>
              </a:rPr>
              <a:t>Buckley, R., 2015. Adventure Tourism Management. [Place of publication not identified]: </a:t>
            </a:r>
            <a:r>
              <a:rPr lang="en-US" dirty="0" err="1">
                <a:solidFill>
                  <a:schemeClr val="bg1"/>
                </a:solidFill>
              </a:rPr>
              <a:t>Routledge</a:t>
            </a:r>
            <a:r>
              <a:rPr lang="en-US" dirty="0">
                <a:solidFill>
                  <a:schemeClr val="bg1"/>
                </a:solidFill>
              </a:rPr>
              <a:t>.</a:t>
            </a:r>
          </a:p>
          <a:p>
            <a:pPr marL="0" indent="0">
              <a:buNone/>
            </a:pPr>
            <a:r>
              <a:rPr lang="en-US" dirty="0" err="1">
                <a:solidFill>
                  <a:schemeClr val="bg1"/>
                </a:solidFill>
              </a:rPr>
              <a:t>Carlsen</a:t>
            </a:r>
            <a:r>
              <a:rPr lang="en-US" dirty="0">
                <a:solidFill>
                  <a:schemeClr val="bg1"/>
                </a:solidFill>
              </a:rPr>
              <a:t>, J., 2011. Island Tourism. Wallingford, </a:t>
            </a:r>
            <a:r>
              <a:rPr lang="en-US" dirty="0" err="1">
                <a:solidFill>
                  <a:schemeClr val="bg1"/>
                </a:solidFill>
              </a:rPr>
              <a:t>Oxfordshire</a:t>
            </a:r>
            <a:r>
              <a:rPr lang="en-US" dirty="0">
                <a:solidFill>
                  <a:schemeClr val="bg1"/>
                </a:solidFill>
              </a:rPr>
              <a:t> [England]: CABI.</a:t>
            </a:r>
          </a:p>
          <a:p>
            <a:pPr marL="0" indent="0">
              <a:buNone/>
            </a:pPr>
            <a:r>
              <a:rPr lang="en-US" dirty="0">
                <a:solidFill>
                  <a:schemeClr val="bg1"/>
                </a:solidFill>
              </a:rPr>
              <a:t>Chauhan, R., 2013. Tourism Management. New Delhi: A.P.H. Pub. Corp.</a:t>
            </a:r>
          </a:p>
          <a:p>
            <a:pPr marL="0" indent="0">
              <a:buNone/>
            </a:pPr>
            <a:r>
              <a:rPr lang="en-US" dirty="0" err="1">
                <a:solidFill>
                  <a:schemeClr val="bg1"/>
                </a:solidFill>
              </a:rPr>
              <a:t>Cornelisse</a:t>
            </a:r>
            <a:r>
              <a:rPr lang="en-US" dirty="0">
                <a:solidFill>
                  <a:schemeClr val="bg1"/>
                </a:solidFill>
              </a:rPr>
              <a:t>, M., 2019. Moral Claims in Sustainable Tourism Development. Tourism Planning &amp; Development, pp.1-19.</a:t>
            </a:r>
          </a:p>
          <a:p>
            <a:pPr marL="0" indent="0">
              <a:buNone/>
            </a:pPr>
            <a:r>
              <a:rPr lang="en-US" dirty="0">
                <a:solidFill>
                  <a:schemeClr val="bg1"/>
                </a:solidFill>
              </a:rPr>
              <a:t>Dickinson, J. and </a:t>
            </a:r>
            <a:r>
              <a:rPr lang="en-US" dirty="0" err="1">
                <a:solidFill>
                  <a:schemeClr val="bg1"/>
                </a:solidFill>
              </a:rPr>
              <a:t>Peeters</a:t>
            </a:r>
            <a:r>
              <a:rPr lang="en-US" dirty="0">
                <a:solidFill>
                  <a:schemeClr val="bg1"/>
                </a:solidFill>
              </a:rPr>
              <a:t>, P., 2012. Time, Tourism Consumption and Sustainable Development. International Journal of Tourism Research, 16(1), pp.11-21.</a:t>
            </a:r>
          </a:p>
          <a:p>
            <a:pPr marL="0" indent="0">
              <a:buNone/>
            </a:pPr>
            <a:endParaRPr lang="en-US" dirty="0">
              <a:solidFill>
                <a:schemeClr val="bg1"/>
              </a:solidFill>
            </a:endParaRPr>
          </a:p>
        </p:txBody>
      </p:sp>
    </p:spTree>
    <p:extLst>
      <p:ext uri="{BB962C8B-B14F-4D97-AF65-F5344CB8AC3E}">
        <p14:creationId xmlns:p14="http://schemas.microsoft.com/office/powerpoint/2010/main" xmlns="" val="2482876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xmlns=""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178</TotalTime>
  <Words>1217</Words>
  <Application>Microsoft Office PowerPoint</Application>
  <PresentationFormat>Custom</PresentationFormat>
  <Paragraphs>72</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Organic</vt:lpstr>
      <vt:lpstr>Slide 1</vt:lpstr>
      <vt:lpstr>Sustainable Tourism Development</vt:lpstr>
      <vt:lpstr>What Is Sustainable Tourism Development?</vt:lpstr>
      <vt:lpstr>Development of the concept “Sustainability”</vt:lpstr>
      <vt:lpstr>Development of the concept “Sustainability”</vt:lpstr>
      <vt:lpstr>Why Sustainability is important?</vt:lpstr>
      <vt:lpstr>Basic Principles of Sustainable tourism Development</vt:lpstr>
      <vt:lpstr>Basic Principles of Sustainable tourism Development</vt:lpstr>
      <vt:lpstr>Waste Management and Tourist Industry</vt:lpstr>
      <vt:lpstr>Three Pillars of Sustainable Tourism Development</vt:lpstr>
      <vt:lpstr>Three Pillars of Sustainable Tourism Development</vt:lpstr>
      <vt:lpstr>Three Pillars of Sustainable Tourism Development</vt:lpstr>
      <vt:lpstr>Sustainable Tourism Development Indicators</vt:lpstr>
      <vt:lpstr>Sustainable Tourism Development Indicators</vt:lpstr>
      <vt:lpstr>Sustainable Tourism Development Indicators</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Development</dc:title>
  <dc:creator>USER PC</dc:creator>
  <cp:lastModifiedBy>amdad faruki</cp:lastModifiedBy>
  <cp:revision>20</cp:revision>
  <dcterms:created xsi:type="dcterms:W3CDTF">2020-03-15T02:18:50Z</dcterms:created>
  <dcterms:modified xsi:type="dcterms:W3CDTF">2020-03-16T17:06:55Z</dcterms:modified>
</cp:coreProperties>
</file>