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2"/>
  </p:notesMasterIdLst>
  <p:sldIdLst>
    <p:sldId id="257" r:id="rId2"/>
    <p:sldId id="274" r:id="rId3"/>
    <p:sldId id="258" r:id="rId4"/>
    <p:sldId id="259" r:id="rId5"/>
    <p:sldId id="276" r:id="rId6"/>
    <p:sldId id="275" r:id="rId7"/>
    <p:sldId id="261" r:id="rId8"/>
    <p:sldId id="266" r:id="rId9"/>
    <p:sldId id="262" r:id="rId10"/>
    <p:sldId id="267" r:id="rId11"/>
    <p:sldId id="260" r:id="rId12"/>
    <p:sldId id="270" r:id="rId13"/>
    <p:sldId id="272" r:id="rId14"/>
    <p:sldId id="265" r:id="rId15"/>
    <p:sldId id="264" r:id="rId16"/>
    <p:sldId id="269" r:id="rId17"/>
    <p:sldId id="277" r:id="rId18"/>
    <p:sldId id="273" r:id="rId19"/>
    <p:sldId id="271" r:id="rId20"/>
    <p:sldId id="268" r:id="rId21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7500"/>
  </p:normalViewPr>
  <p:slideViewPr>
    <p:cSldViewPr snapToGrid="0" snapToObjects="1">
      <p:cViewPr varScale="1">
        <p:scale>
          <a:sx n="129" d="100"/>
          <a:sy n="129" d="100"/>
        </p:scale>
        <p:origin x="1160" y="17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64C7A-F923-C64F-B1D8-57D789C5A9A4}" type="datetimeFigureOut">
              <a:rPr lang="en-US" smtClean="0"/>
              <a:t>2/28/18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B8999-48F0-7949-8C83-86995A171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99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Often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81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534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Metric montage (pace)</a:t>
            </a:r>
            <a:r>
              <a:rPr lang="mr-IN" dirty="0" smtClean="0"/>
              <a:t>–</a:t>
            </a:r>
            <a:r>
              <a:rPr lang="en-US" dirty="0" smtClean="0"/>
              <a:t> adjusting length</a:t>
            </a:r>
            <a:r>
              <a:rPr lang="en-US" baseline="0" dirty="0" smtClean="0"/>
              <a:t> of shots, shorter tighter shots increase tension</a:t>
            </a:r>
            <a:endParaRPr lang="en-US" dirty="0" smtClean="0"/>
          </a:p>
          <a:p>
            <a:r>
              <a:rPr lang="en-US" dirty="0" smtClean="0"/>
              <a:t>Rhythmic montage (ideas) </a:t>
            </a:r>
            <a:r>
              <a:rPr lang="mr-IN" dirty="0" smtClean="0"/>
              <a:t>–</a:t>
            </a:r>
            <a:r>
              <a:rPr lang="en-US" dirty="0" smtClean="0"/>
              <a:t> visual patterns providing continuity and contrast</a:t>
            </a:r>
            <a:r>
              <a:rPr lang="en-US" baseline="0" dirty="0" smtClean="0"/>
              <a:t> between shots/ideas (</a:t>
            </a:r>
            <a:r>
              <a:rPr lang="en-US" baseline="0" dirty="0" err="1" smtClean="0"/>
              <a:t>soliders</a:t>
            </a:r>
            <a:r>
              <a:rPr lang="en-US" baseline="0" dirty="0" smtClean="0"/>
              <a:t> marching down steps, citizens </a:t>
            </a:r>
            <a:r>
              <a:rPr lang="en-US" baseline="0" dirty="0" err="1" smtClean="0"/>
              <a:t>agains</a:t>
            </a:r>
            <a:r>
              <a:rPr lang="en-US" baseline="0" dirty="0" smtClean="0"/>
              <a:t> them in contrasting visual space)</a:t>
            </a:r>
            <a:endParaRPr lang="en-US" dirty="0" smtClean="0"/>
          </a:p>
          <a:p>
            <a:r>
              <a:rPr lang="en-US" dirty="0" smtClean="0"/>
              <a:t>Tonal montage (emotion) </a:t>
            </a:r>
            <a:r>
              <a:rPr lang="mr-IN" dirty="0" smtClean="0"/>
              <a:t>–</a:t>
            </a:r>
            <a:r>
              <a:rPr lang="en-US" dirty="0" smtClean="0"/>
              <a:t> cuts determined by emotional</a:t>
            </a:r>
            <a:r>
              <a:rPr lang="en-US" baseline="0" dirty="0" smtClean="0"/>
              <a:t> impact sought at that moment of the scene</a:t>
            </a:r>
            <a:endParaRPr lang="en-US" dirty="0" smtClean="0"/>
          </a:p>
          <a:p>
            <a:r>
              <a:rPr lang="en-US" dirty="0" err="1" smtClean="0"/>
              <a:t>Overtonal</a:t>
            </a:r>
            <a:r>
              <a:rPr lang="en-US" dirty="0" smtClean="0"/>
              <a:t> montage </a:t>
            </a:r>
            <a:r>
              <a:rPr lang="mr-IN" dirty="0" smtClean="0"/>
              <a:t>–</a:t>
            </a:r>
            <a:r>
              <a:rPr lang="en-US" dirty="0" smtClean="0"/>
              <a:t> combines all three of the above to create a response in audience</a:t>
            </a:r>
          </a:p>
          <a:p>
            <a:r>
              <a:rPr lang="en-US" dirty="0" smtClean="0"/>
              <a:t>Intellectual montage </a:t>
            </a:r>
            <a:r>
              <a:rPr lang="mr-IN" dirty="0" smtClean="0"/>
              <a:t>–</a:t>
            </a:r>
            <a:r>
              <a:rPr lang="en-US" dirty="0" smtClean="0"/>
              <a:t> symbolic of ideas (lion</a:t>
            </a:r>
            <a:r>
              <a:rPr lang="en-US" baseline="0" dirty="0" smtClean="0"/>
              <a:t> rising at end of Odessa Steps sequence)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4796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=VMWMq4AEyjU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13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 just a rejection of continuity, but a rejection</a:t>
            </a:r>
            <a:r>
              <a:rPr lang="en-US" baseline="0" dirty="0" smtClean="0"/>
              <a:t> of the surety of knowledge of the possibility of knowing, of logic of sense, of the good taste of art</a:t>
            </a:r>
          </a:p>
          <a:p>
            <a:r>
              <a:rPr lang="en-US" baseline="0" dirty="0" smtClean="0"/>
              <a:t>Used for surrealist intentions of shock and to challenge established ideas</a:t>
            </a:r>
          </a:p>
          <a:p>
            <a:r>
              <a:rPr lang="en-US" baseline="0" dirty="0" smtClean="0"/>
              <a:t>Used for musicals/music videos, </a:t>
            </a:r>
            <a:r>
              <a:rPr lang="en-US" baseline="0" dirty="0" err="1" smtClean="0"/>
              <a:t>favouring</a:t>
            </a:r>
            <a:r>
              <a:rPr lang="en-US" baseline="0" dirty="0" smtClean="0"/>
              <a:t> style and sensation over sense and story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5138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=054OIVlmjUM </a:t>
            </a:r>
          </a:p>
          <a:p>
            <a:r>
              <a:rPr lang="en-US" dirty="0" smtClean="0"/>
              <a:t>(Start to 11-38)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6461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=xCIzxvCs4jA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7353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Ellipses</a:t>
            </a:r>
            <a:r>
              <a:rPr lang="en-US" baseline="0" dirty="0" smtClean="0"/>
              <a:t> can be used conventionally to create what you’ll know as the ‘montage sequence’, a collection of shots used to telegraph story information</a:t>
            </a:r>
          </a:p>
          <a:p>
            <a:r>
              <a:rPr lang="en-US" baseline="0" dirty="0" smtClean="0"/>
              <a:t>Ellipses can also be used for less conventional purposes, such as in the experimental work of Stan </a:t>
            </a:r>
            <a:r>
              <a:rPr lang="en-US" baseline="0" dirty="0" err="1" smtClean="0"/>
              <a:t>Brakhage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0529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RCxgqHqakXc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1610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=GzCncB4HpYg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9182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=kHbQr6Xsy8U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1688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=nAcNner6AzY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8064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Also used in the documentary</a:t>
            </a:r>
            <a:r>
              <a:rPr lang="en-US" baseline="0" dirty="0" smtClean="0"/>
              <a:t> form, at it’s most essential form in the archive film. This next example, Penny </a:t>
            </a:r>
            <a:r>
              <a:rPr lang="en-US" baseline="0" dirty="0" err="1" smtClean="0"/>
              <a:t>Woolcock’s</a:t>
            </a:r>
            <a:r>
              <a:rPr lang="en-US" baseline="0" dirty="0" smtClean="0"/>
              <a:t> From The Sea To The Land Beyond (2012), looks at a </a:t>
            </a:r>
            <a:r>
              <a:rPr lang="en-US" baseline="0" dirty="0" err="1" smtClean="0"/>
              <a:t>hitsory</a:t>
            </a:r>
            <a:r>
              <a:rPr lang="en-US" baseline="0" dirty="0" smtClean="0"/>
              <a:t> of Britain’s coast line and how people interact with it in a poetic documentary that allows and expects its audience to create meaning from the montage of shots.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3734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=skPb3l2XhXY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149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73FF3-F032-834F-A265-294B99A568BC}" type="datetimeFigureOut">
              <a:rPr lang="en-US" smtClean="0"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8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M4X01656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Post Production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420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Master Scene Technique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Practical	</a:t>
            </a:r>
          </a:p>
          <a:p>
            <a:pPr lvl="1"/>
            <a:r>
              <a:rPr lang="en-US" dirty="0" smtClean="0"/>
              <a:t>Provides coverage and freedom in edit</a:t>
            </a:r>
          </a:p>
          <a:p>
            <a:pPr lvl="1"/>
            <a:r>
              <a:rPr lang="en-US" dirty="0" smtClean="0"/>
              <a:t>Reduces reliance on director’s vision</a:t>
            </a:r>
          </a:p>
          <a:p>
            <a:r>
              <a:rPr lang="en-US" dirty="0" smtClean="0"/>
              <a:t>Narrative </a:t>
            </a:r>
          </a:p>
          <a:p>
            <a:pPr lvl="1"/>
            <a:r>
              <a:rPr lang="en-US" dirty="0"/>
              <a:t>E</a:t>
            </a:r>
            <a:r>
              <a:rPr lang="en-US" dirty="0" smtClean="0"/>
              <a:t>fficiently communicate story information</a:t>
            </a:r>
          </a:p>
          <a:p>
            <a:pPr lvl="1"/>
            <a:r>
              <a:rPr lang="en-US" dirty="0" smtClean="0"/>
              <a:t>Create seamless illusion of </a:t>
            </a:r>
            <a:r>
              <a:rPr lang="en-US" dirty="0" err="1" smtClean="0"/>
              <a:t>realtime</a:t>
            </a:r>
            <a:r>
              <a:rPr lang="en-US" dirty="0" smtClean="0"/>
              <a:t> reality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829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 </a:t>
            </a:r>
            <a:r>
              <a:rPr lang="en-US" dirty="0" err="1" smtClean="0"/>
              <a:t>ont</a:t>
            </a:r>
            <a:r>
              <a:rPr lang="en-US" dirty="0" smtClean="0"/>
              <a:t> </a:t>
            </a:r>
            <a:r>
              <a:rPr lang="en-US" dirty="0" err="1" smtClean="0"/>
              <a:t>inu</a:t>
            </a:r>
            <a:r>
              <a:rPr lang="en-US" dirty="0" smtClean="0"/>
              <a:t> </a:t>
            </a:r>
            <a:r>
              <a:rPr lang="en-US" dirty="0" err="1" smtClean="0"/>
              <a:t>ity</a:t>
            </a:r>
            <a:r>
              <a:rPr lang="en-US" dirty="0" smtClean="0"/>
              <a:t> in editing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Alternatives (and often complements to) to continuity</a:t>
            </a:r>
          </a:p>
          <a:p>
            <a:r>
              <a:rPr lang="en-US" dirty="0" smtClean="0"/>
              <a:t>Not seamless </a:t>
            </a:r>
            <a:r>
              <a:rPr lang="mr-IN" dirty="0" smtClean="0"/>
              <a:t>–</a:t>
            </a:r>
            <a:r>
              <a:rPr lang="en-US" dirty="0" smtClean="0"/>
              <a:t> disjunctive to create a different response in audience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02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Soviet Montage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Derived from circumstances facing filmmakers in aftermath of Russian revolution</a:t>
            </a:r>
          </a:p>
          <a:p>
            <a:r>
              <a:rPr lang="en-US" dirty="0" smtClean="0"/>
              <a:t>Political pressure to communicate Communist ideology to illiterate population</a:t>
            </a:r>
          </a:p>
          <a:p>
            <a:r>
              <a:rPr lang="en-US" dirty="0" smtClean="0"/>
              <a:t>Initial lack of resources led to theoretical development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08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err="1" smtClean="0"/>
              <a:t>Kuleshov</a:t>
            </a:r>
            <a:r>
              <a:rPr lang="en-US" dirty="0" smtClean="0"/>
              <a:t> Effect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</a:t>
            </a:r>
            <a:r>
              <a:rPr lang="en-US" dirty="0" smtClean="0"/>
              <a:t>mages placed in succession create an idea that is a synthesis of them</a:t>
            </a:r>
          </a:p>
          <a:p>
            <a:r>
              <a:rPr lang="en-US" dirty="0" smtClean="0"/>
              <a:t>Face + food = hunger</a:t>
            </a:r>
          </a:p>
          <a:p>
            <a:r>
              <a:rPr lang="en-US" dirty="0" smtClean="0"/>
              <a:t>Face + corpse = grief</a:t>
            </a:r>
          </a:p>
          <a:p>
            <a:r>
              <a:rPr lang="en-US" dirty="0" smtClean="0"/>
              <a:t>Face + baby = joy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440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Sergei Eisenstein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Metric montage</a:t>
            </a:r>
          </a:p>
          <a:p>
            <a:r>
              <a:rPr lang="en-US" dirty="0" smtClean="0"/>
              <a:t>Rhythmic montage</a:t>
            </a:r>
          </a:p>
          <a:p>
            <a:r>
              <a:rPr lang="en-US" dirty="0" smtClean="0"/>
              <a:t>Tonal montage</a:t>
            </a:r>
          </a:p>
          <a:p>
            <a:r>
              <a:rPr lang="en-US" dirty="0" err="1" smtClean="0"/>
              <a:t>Overtonal</a:t>
            </a:r>
            <a:r>
              <a:rPr lang="en-US" dirty="0" smtClean="0"/>
              <a:t> montage</a:t>
            </a:r>
          </a:p>
          <a:p>
            <a:r>
              <a:rPr lang="en-US" dirty="0" smtClean="0"/>
              <a:t>Intellectual montage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8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Battleship Potemkin (1925)</a:t>
            </a:r>
            <a:endParaRPr lang="en-US" dirty="0"/>
          </a:p>
        </p:txBody>
      </p:sp>
      <p:pic>
        <p:nvPicPr>
          <p:cNvPr id="4" name="Content Placeholder 3" descr="odessa-steps.jpg.size-custom-crop.1086x0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595" r="-315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79279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 dissociation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Rejection of continuity</a:t>
            </a:r>
          </a:p>
          <a:p>
            <a:r>
              <a:rPr lang="en-US" dirty="0" smtClean="0"/>
              <a:t>Disparity between images</a:t>
            </a:r>
          </a:p>
          <a:p>
            <a:r>
              <a:rPr lang="en-US" dirty="0" smtClean="0"/>
              <a:t>Asynchronous (not creating illusion of real time)</a:t>
            </a:r>
          </a:p>
          <a:p>
            <a:r>
              <a:rPr lang="en-US" dirty="0" smtClean="0"/>
              <a:t>Dreamlike/</a:t>
            </a:r>
            <a:r>
              <a:rPr lang="en-US" dirty="0" err="1" smtClean="0"/>
              <a:t>nightmareish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125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 </a:t>
            </a:r>
            <a:r>
              <a:rPr lang="en-US" dirty="0" err="1" smtClean="0"/>
              <a:t>Chien</a:t>
            </a:r>
            <a:r>
              <a:rPr lang="en-US" dirty="0" smtClean="0"/>
              <a:t> </a:t>
            </a:r>
            <a:r>
              <a:rPr lang="en-US" dirty="0" err="1" smtClean="0"/>
              <a:t>Andalou</a:t>
            </a:r>
            <a:r>
              <a:rPr lang="en-US" dirty="0" smtClean="0"/>
              <a:t> (1929)</a:t>
            </a:r>
            <a:endParaRPr lang="en-US" dirty="0"/>
          </a:p>
        </p:txBody>
      </p:sp>
      <p:pic>
        <p:nvPicPr>
          <p:cNvPr id="4" name="Content Placeholder 3" descr="uca1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587" r="-425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34401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Moulin Rouge (2001)</a:t>
            </a:r>
            <a:endParaRPr lang="en-US" dirty="0"/>
          </a:p>
        </p:txBody>
      </p:sp>
      <p:pic>
        <p:nvPicPr>
          <p:cNvPr id="4" name="Content Placeholder 3" descr="2001-Moulin-Rouge-02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45" r="-114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4103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Elliptical montage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Use discontinuity to create ellipsis in time</a:t>
            </a:r>
          </a:p>
          <a:p>
            <a:r>
              <a:rPr lang="en-US" dirty="0" smtClean="0"/>
              <a:t>Shorten timeframes</a:t>
            </a:r>
          </a:p>
          <a:p>
            <a:r>
              <a:rPr lang="en-US" dirty="0" smtClean="0"/>
              <a:t>Use pace akin to Eisenstein’s concepts in </a:t>
            </a:r>
            <a:r>
              <a:rPr lang="en-US" dirty="0" err="1" smtClean="0"/>
              <a:t>overtonal</a:t>
            </a:r>
            <a:r>
              <a:rPr lang="en-US" dirty="0" smtClean="0"/>
              <a:t> montage 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216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Trainspotting (1996)</a:t>
            </a:r>
            <a:endParaRPr lang="en-US" dirty="0"/>
          </a:p>
        </p:txBody>
      </p:sp>
      <p:pic>
        <p:nvPicPr>
          <p:cNvPr id="4" name="Content Placeholder 3" descr="trainspotting.jpe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610" r="-106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90203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Window Water Baby Moving (1959)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200" y="1296987"/>
            <a:ext cx="5689600" cy="3200400"/>
          </a:xfrm>
        </p:spPr>
      </p:pic>
    </p:spTree>
    <p:extLst>
      <p:ext uri="{BB962C8B-B14F-4D97-AF65-F5344CB8AC3E}">
        <p14:creationId xmlns:p14="http://schemas.microsoft.com/office/powerpoint/2010/main" val="1821147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Parallel Action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Intercutting of two or more different parts of action from different locations</a:t>
            </a:r>
          </a:p>
          <a:p>
            <a:r>
              <a:rPr lang="en-US" dirty="0" smtClean="0"/>
              <a:t>Often uses elliptical editing to speed up action in different parts of action</a:t>
            </a:r>
          </a:p>
          <a:p>
            <a:r>
              <a:rPr lang="en-US" dirty="0" smtClean="0"/>
              <a:t>Can create </a:t>
            </a:r>
            <a:r>
              <a:rPr lang="en-US" dirty="0" smtClean="0"/>
              <a:t>tension </a:t>
            </a:r>
          </a:p>
          <a:p>
            <a:r>
              <a:rPr lang="en-US" dirty="0" smtClean="0"/>
              <a:t>Can counterpoint ideas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804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Godfather (1972)</a:t>
            </a:r>
            <a:endParaRPr lang="en-US" dirty="0"/>
          </a:p>
        </p:txBody>
      </p:sp>
      <p:pic>
        <p:nvPicPr>
          <p:cNvPr id="4" name="Content Placeholder 3" descr="al-pacino-THE-GODFATHER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35" r="-1303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87028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Silence Of The Lambs (1991)</a:t>
            </a:r>
            <a:endParaRPr lang="en-US" dirty="0"/>
          </a:p>
        </p:txBody>
      </p:sp>
      <p:pic>
        <p:nvPicPr>
          <p:cNvPr id="4" name="Content Placeholder 3" descr="Silence-Lambs-Buffalo-Bill-House-For-Sale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843" r="-1384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84158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Discontinuity in editing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Soviet montage</a:t>
            </a:r>
          </a:p>
          <a:p>
            <a:r>
              <a:rPr lang="en-US" dirty="0" smtClean="0"/>
              <a:t>Visual dissociation</a:t>
            </a:r>
          </a:p>
          <a:p>
            <a:r>
              <a:rPr lang="en-US" dirty="0" smtClean="0"/>
              <a:t>Elliptical montage</a:t>
            </a:r>
          </a:p>
          <a:p>
            <a:r>
              <a:rPr lang="en-US" dirty="0" smtClean="0"/>
              <a:t>Parallel action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42920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From The Sea To The Land Beyond (2012)</a:t>
            </a:r>
            <a:endParaRPr lang="en-US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283" y="1200150"/>
            <a:ext cx="4525433" cy="3394075"/>
          </a:xfrm>
        </p:spPr>
      </p:pic>
    </p:spTree>
    <p:extLst>
      <p:ext uri="{BB962C8B-B14F-4D97-AF65-F5344CB8AC3E}">
        <p14:creationId xmlns:p14="http://schemas.microsoft.com/office/powerpoint/2010/main" val="211919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Analysing</a:t>
            </a:r>
            <a:r>
              <a:rPr lang="en-US" dirty="0" smtClean="0"/>
              <a:t> discontinuity in film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Select a scene that uses a form of discontinuity</a:t>
            </a:r>
          </a:p>
          <a:p>
            <a:r>
              <a:rPr lang="en-US" dirty="0" err="1" smtClean="0"/>
              <a:t>Screencap</a:t>
            </a:r>
            <a:r>
              <a:rPr lang="en-US" dirty="0" smtClean="0"/>
              <a:t> </a:t>
            </a:r>
            <a:r>
              <a:rPr lang="en-US" dirty="0"/>
              <a:t>each shot and note its duration</a:t>
            </a:r>
          </a:p>
          <a:p>
            <a:r>
              <a:rPr lang="en-US" dirty="0"/>
              <a:t>Use standard conventions for naming shots</a:t>
            </a:r>
          </a:p>
          <a:p>
            <a:r>
              <a:rPr lang="en-US" dirty="0" err="1"/>
              <a:t>Analyse</a:t>
            </a:r>
            <a:r>
              <a:rPr lang="en-US" dirty="0"/>
              <a:t> why you </a:t>
            </a:r>
            <a:r>
              <a:rPr lang="en-US" dirty="0" smtClean="0"/>
              <a:t>think certain shots are used for certain moments</a:t>
            </a:r>
            <a:endParaRPr lang="en-US" dirty="0"/>
          </a:p>
          <a:p>
            <a:r>
              <a:rPr lang="en-US" dirty="0" err="1"/>
              <a:t>Analyse</a:t>
            </a:r>
            <a:r>
              <a:rPr lang="en-US" dirty="0"/>
              <a:t> where key cuts are made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why discontinuity has been used</a:t>
            </a:r>
            <a:endParaRPr lang="en-US" dirty="0"/>
          </a:p>
          <a:p>
            <a:r>
              <a:rPr lang="en-US" dirty="0"/>
              <a:t>Assemble a short 1-2 minute video of </a:t>
            </a:r>
            <a:r>
              <a:rPr lang="en-US" dirty="0" err="1"/>
              <a:t>screencaps</a:t>
            </a:r>
            <a:r>
              <a:rPr lang="en-US" dirty="0"/>
              <a:t>, narration and annotation</a:t>
            </a:r>
          </a:p>
          <a:p>
            <a:r>
              <a:rPr lang="en-US" dirty="0"/>
              <a:t>Upload video and link via </a:t>
            </a:r>
            <a:r>
              <a:rPr lang="en-US" dirty="0" err="1"/>
              <a:t>Trello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196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Feedback Week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Bring both video essays on:</a:t>
            </a:r>
          </a:p>
          <a:p>
            <a:pPr lvl="1"/>
            <a:r>
              <a:rPr lang="en-US" dirty="0" smtClean="0"/>
              <a:t>Continuity in Editing</a:t>
            </a:r>
          </a:p>
          <a:p>
            <a:pPr lvl="1"/>
            <a:r>
              <a:rPr lang="en-US" dirty="0" smtClean="0"/>
              <a:t>Discontinuity in Editing</a:t>
            </a:r>
          </a:p>
          <a:p>
            <a:r>
              <a:rPr lang="en-US" dirty="0" smtClean="0"/>
              <a:t>Individual 20-minute timeslot</a:t>
            </a:r>
          </a:p>
          <a:p>
            <a:r>
              <a:rPr lang="en-US" dirty="0" smtClean="0"/>
              <a:t>Attendance is mandatory</a:t>
            </a:r>
          </a:p>
          <a:p>
            <a:r>
              <a:rPr lang="en-US" dirty="0" smtClean="0"/>
              <a:t>That means you have to be there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554091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441</TotalTime>
  <Words>636</Words>
  <Application>Microsoft Macintosh PowerPoint</Application>
  <PresentationFormat>On-screen Show (16:9)</PresentationFormat>
  <Paragraphs>105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Mangal</vt:lpstr>
      <vt:lpstr>Arial</vt:lpstr>
      <vt:lpstr>Black</vt:lpstr>
      <vt:lpstr>M4X01656</vt:lpstr>
      <vt:lpstr>Master Scene Technique</vt:lpstr>
      <vt:lpstr>Disc ont inu ity in editing</vt:lpstr>
      <vt:lpstr>Soviet Montage</vt:lpstr>
      <vt:lpstr>The Kuleshov Effect</vt:lpstr>
      <vt:lpstr>Sergei Eisenstein</vt:lpstr>
      <vt:lpstr>The Battleship Potemkin (1925)</vt:lpstr>
      <vt:lpstr>Visual dissociation</vt:lpstr>
      <vt:lpstr>Un Chien Andalou (1929)</vt:lpstr>
      <vt:lpstr>Moulin Rouge (2001)</vt:lpstr>
      <vt:lpstr>Elliptical montage</vt:lpstr>
      <vt:lpstr>Trainspotting (1996)</vt:lpstr>
      <vt:lpstr>Window Water Baby Moving (1959)</vt:lpstr>
      <vt:lpstr>Parallel Action</vt:lpstr>
      <vt:lpstr>The Godfather (1972)</vt:lpstr>
      <vt:lpstr>The Silence Of The Lambs (1991)</vt:lpstr>
      <vt:lpstr>Discontinuity in editing</vt:lpstr>
      <vt:lpstr>From The Sea To The Land Beyond (2012)</vt:lpstr>
      <vt:lpstr>Analysing discontinuity in film</vt:lpstr>
      <vt:lpstr>Feedback Week</vt:lpstr>
    </vt:vector>
  </TitlesOfParts>
  <Company>SMU</Company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M4X01656</dc:title>
  <dc:creator>Craig Evans</dc:creator>
  <cp:lastModifiedBy>Christopher Buxton</cp:lastModifiedBy>
  <cp:revision>47</cp:revision>
  <dcterms:created xsi:type="dcterms:W3CDTF">2018-02-27T11:36:31Z</dcterms:created>
  <dcterms:modified xsi:type="dcterms:W3CDTF">2018-02-28T08:41:20Z</dcterms:modified>
</cp:coreProperties>
</file>