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364" r:id="rId2"/>
    <p:sldId id="383" r:id="rId3"/>
    <p:sldId id="387" r:id="rId4"/>
    <p:sldId id="394" r:id="rId5"/>
    <p:sldId id="406" r:id="rId6"/>
    <p:sldId id="403" r:id="rId7"/>
    <p:sldId id="405" r:id="rId8"/>
    <p:sldId id="407" r:id="rId9"/>
    <p:sldId id="402" r:id="rId10"/>
    <p:sldId id="398" r:id="rId11"/>
    <p:sldId id="399" r:id="rId12"/>
    <p:sldId id="408" r:id="rId13"/>
    <p:sldId id="40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  <a:srgbClr val="C4BD97"/>
    <a:srgbClr val="0873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AADAE7-0A8C-4641-8EDC-FF9FA5F98620}" v="2220" dt="2026-07-20T07:07:33.3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892" autoAdjust="0"/>
    <p:restoredTop sz="94689"/>
  </p:normalViewPr>
  <p:slideViewPr>
    <p:cSldViewPr snapToGrid="0" showGuides="1">
      <p:cViewPr varScale="1">
        <p:scale>
          <a:sx n="103" d="100"/>
          <a:sy n="103" d="100"/>
        </p:scale>
        <p:origin x="108" y="5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ket Lata" userId="a23aa05b2f6e84f8" providerId="LiveId" clId="{BCC52DD9-9F1E-4344-A2A5-CCEDEC3850FE}"/>
    <pc:docChg chg="undo custSel addSld modSld">
      <pc:chgData name="Alket Lata" userId="a23aa05b2f6e84f8" providerId="LiveId" clId="{BCC52DD9-9F1E-4344-A2A5-CCEDEC3850FE}" dt="2026-07-20T07:07:33.379" v="3906" actId="255"/>
      <pc:docMkLst>
        <pc:docMk/>
      </pc:docMkLst>
      <pc:sldChg chg="modSp">
        <pc:chgData name="Alket Lata" userId="a23aa05b2f6e84f8" providerId="LiveId" clId="{BCC52DD9-9F1E-4344-A2A5-CCEDEC3850FE}" dt="2026-07-19T19:51:36.356" v="1866" actId="27636"/>
        <pc:sldMkLst>
          <pc:docMk/>
          <pc:sldMk cId="0" sldId="387"/>
        </pc:sldMkLst>
        <pc:spChg chg="mod">
          <ac:chgData name="Alket Lata" userId="a23aa05b2f6e84f8" providerId="LiveId" clId="{BCC52DD9-9F1E-4344-A2A5-CCEDEC3850FE}" dt="2026-07-19T19:51:36.356" v="1866" actId="27636"/>
          <ac:spMkLst>
            <pc:docMk/>
            <pc:sldMk cId="0" sldId="387"/>
            <ac:spMk id="18434" creationId="{6E993329-62CA-9A49-62A4-7E50E4557350}"/>
          </ac:spMkLst>
        </pc:spChg>
      </pc:sldChg>
      <pc:sldChg chg="modSp mod">
        <pc:chgData name="Alket Lata" userId="a23aa05b2f6e84f8" providerId="LiveId" clId="{BCC52DD9-9F1E-4344-A2A5-CCEDEC3850FE}" dt="2026-07-19T21:39:57.878" v="2711" actId="113"/>
        <pc:sldMkLst>
          <pc:docMk/>
          <pc:sldMk cId="0" sldId="394"/>
        </pc:sldMkLst>
        <pc:spChg chg="mod">
          <ac:chgData name="Alket Lata" userId="a23aa05b2f6e84f8" providerId="LiveId" clId="{BCC52DD9-9F1E-4344-A2A5-CCEDEC3850FE}" dt="2026-07-19T21:34:44.454" v="2617" actId="255"/>
          <ac:spMkLst>
            <pc:docMk/>
            <pc:sldMk cId="0" sldId="394"/>
            <ac:spMk id="12" creationId="{2495556A-10F1-7718-2FBD-87E08291F110}"/>
          </ac:spMkLst>
        </pc:spChg>
        <pc:spChg chg="mod">
          <ac:chgData name="Alket Lata" userId="a23aa05b2f6e84f8" providerId="LiveId" clId="{BCC52DD9-9F1E-4344-A2A5-CCEDEC3850FE}" dt="2026-07-19T21:39:57.878" v="2711" actId="113"/>
          <ac:spMkLst>
            <pc:docMk/>
            <pc:sldMk cId="0" sldId="394"/>
            <ac:spMk id="31" creationId="{AE10F5C1-7BEB-64FE-0061-AA6505C8D58D}"/>
          </ac:spMkLst>
        </pc:spChg>
      </pc:sldChg>
      <pc:sldChg chg="modSp mod">
        <pc:chgData name="Alket Lata" userId="a23aa05b2f6e84f8" providerId="LiveId" clId="{BCC52DD9-9F1E-4344-A2A5-CCEDEC3850FE}" dt="2026-07-19T21:57:21.464" v="2864" actId="14100"/>
        <pc:sldMkLst>
          <pc:docMk/>
          <pc:sldMk cId="0" sldId="398"/>
        </pc:sldMkLst>
        <pc:graphicFrameChg chg="modGraphic">
          <ac:chgData name="Alket Lata" userId="a23aa05b2f6e84f8" providerId="LiveId" clId="{BCC52DD9-9F1E-4344-A2A5-CCEDEC3850FE}" dt="2026-07-19T21:57:21.464" v="2864" actId="14100"/>
          <ac:graphicFrameMkLst>
            <pc:docMk/>
            <pc:sldMk cId="0" sldId="398"/>
            <ac:graphicFrameMk id="2" creationId="{2CB8B633-CB22-C40A-5BB9-3D0FD25B4842}"/>
          </ac:graphicFrameMkLst>
        </pc:graphicFrameChg>
      </pc:sldChg>
      <pc:sldChg chg="modSp">
        <pc:chgData name="Alket Lata" userId="a23aa05b2f6e84f8" providerId="LiveId" clId="{BCC52DD9-9F1E-4344-A2A5-CCEDEC3850FE}" dt="2026-07-20T07:07:33.379" v="3906" actId="255"/>
        <pc:sldMkLst>
          <pc:docMk/>
          <pc:sldMk cId="0" sldId="399"/>
        </pc:sldMkLst>
        <pc:spChg chg="mod">
          <ac:chgData name="Alket Lata" userId="a23aa05b2f6e84f8" providerId="LiveId" clId="{BCC52DD9-9F1E-4344-A2A5-CCEDEC3850FE}" dt="2026-07-20T07:07:33.379" v="3906" actId="255"/>
          <ac:spMkLst>
            <pc:docMk/>
            <pc:sldMk cId="0" sldId="399"/>
            <ac:spMk id="12291" creationId="{DA8DF68F-34C4-285F-B4A1-B6E08AE08A8B}"/>
          </ac:spMkLst>
        </pc:spChg>
      </pc:sldChg>
      <pc:sldChg chg="addSp delSp modSp mod">
        <pc:chgData name="Alket Lata" userId="a23aa05b2f6e84f8" providerId="LiveId" clId="{BCC52DD9-9F1E-4344-A2A5-CCEDEC3850FE}" dt="2026-07-20T07:06:59.862" v="3901" actId="20577"/>
        <pc:sldMkLst>
          <pc:docMk/>
          <pc:sldMk cId="0" sldId="400"/>
        </pc:sldMkLst>
        <pc:spChg chg="add del mod">
          <ac:chgData name="Alket Lata" userId="a23aa05b2f6e84f8" providerId="LiveId" clId="{BCC52DD9-9F1E-4344-A2A5-CCEDEC3850FE}" dt="2026-07-19T17:38:51.474" v="1346" actId="478"/>
          <ac:spMkLst>
            <pc:docMk/>
            <pc:sldMk cId="0" sldId="400"/>
            <ac:spMk id="2" creationId="{89392736-CD24-05C6-D188-9DCEB01C4E5E}"/>
          </ac:spMkLst>
        </pc:spChg>
        <pc:spChg chg="add mod">
          <ac:chgData name="Alket Lata" userId="a23aa05b2f6e84f8" providerId="LiveId" clId="{BCC52DD9-9F1E-4344-A2A5-CCEDEC3850FE}" dt="2026-07-20T07:06:59.862" v="3901" actId="20577"/>
          <ac:spMkLst>
            <pc:docMk/>
            <pc:sldMk cId="0" sldId="400"/>
            <ac:spMk id="5" creationId="{23FF36B4-4726-FEF2-0F7A-CD1C0883B6E8}"/>
          </ac:spMkLst>
        </pc:spChg>
        <pc:spChg chg="mod">
          <ac:chgData name="Alket Lata" userId="a23aa05b2f6e84f8" providerId="LiveId" clId="{BCC52DD9-9F1E-4344-A2A5-CCEDEC3850FE}" dt="2026-07-20T07:06:21.014" v="3892" actId="14100"/>
          <ac:spMkLst>
            <pc:docMk/>
            <pc:sldMk cId="0" sldId="400"/>
            <ac:spMk id="13314" creationId="{3D80977B-0105-4BDE-DF54-D9B0E773C891}"/>
          </ac:spMkLst>
        </pc:spChg>
        <pc:spChg chg="del mod">
          <ac:chgData name="Alket Lata" userId="a23aa05b2f6e84f8" providerId="LiveId" clId="{BCC52DD9-9F1E-4344-A2A5-CCEDEC3850FE}" dt="2026-07-19T17:38:32.362" v="1343" actId="478"/>
          <ac:spMkLst>
            <pc:docMk/>
            <pc:sldMk cId="0" sldId="400"/>
            <ac:spMk id="13315" creationId="{50070DAB-396E-DF77-4036-1E44F9E2CD8C}"/>
          </ac:spMkLst>
        </pc:spChg>
      </pc:sldChg>
      <pc:sldChg chg="addSp delSp modSp mod">
        <pc:chgData name="Alket Lata" userId="a23aa05b2f6e84f8" providerId="LiveId" clId="{BCC52DD9-9F1E-4344-A2A5-CCEDEC3850FE}" dt="2026-07-20T07:01:50.286" v="3885" actId="478"/>
        <pc:sldMkLst>
          <pc:docMk/>
          <pc:sldMk cId="1557286457" sldId="402"/>
        </pc:sldMkLst>
        <pc:spChg chg="add del mod">
          <ac:chgData name="Alket Lata" userId="a23aa05b2f6e84f8" providerId="LiveId" clId="{BCC52DD9-9F1E-4344-A2A5-CCEDEC3850FE}" dt="2026-07-19T17:25:55.162" v="1099"/>
          <ac:spMkLst>
            <pc:docMk/>
            <pc:sldMk cId="1557286457" sldId="402"/>
            <ac:spMk id="3" creationId="{FE455E42-7E28-0B98-AC70-B672197C269E}"/>
          </ac:spMkLst>
        </pc:spChg>
        <pc:spChg chg="add del mod">
          <ac:chgData name="Alket Lata" userId="a23aa05b2f6e84f8" providerId="LiveId" clId="{BCC52DD9-9F1E-4344-A2A5-CCEDEC3850FE}" dt="2026-07-19T17:25:55.163" v="1101"/>
          <ac:spMkLst>
            <pc:docMk/>
            <pc:sldMk cId="1557286457" sldId="402"/>
            <ac:spMk id="6" creationId="{6906A2EA-A20F-E0AE-7C80-E7B50DC9AEC0}"/>
          </ac:spMkLst>
        </pc:spChg>
        <pc:spChg chg="add del mod">
          <ac:chgData name="Alket Lata" userId="a23aa05b2f6e84f8" providerId="LiveId" clId="{BCC52DD9-9F1E-4344-A2A5-CCEDEC3850FE}" dt="2026-07-19T17:25:55.163" v="1103"/>
          <ac:spMkLst>
            <pc:docMk/>
            <pc:sldMk cId="1557286457" sldId="402"/>
            <ac:spMk id="7" creationId="{6C764E66-B7A8-0272-7B1E-E8264A760160}"/>
          </ac:spMkLst>
        </pc:spChg>
        <pc:spChg chg="add del mod">
          <ac:chgData name="Alket Lata" userId="a23aa05b2f6e84f8" providerId="LiveId" clId="{BCC52DD9-9F1E-4344-A2A5-CCEDEC3850FE}" dt="2026-07-19T17:25:55.164" v="1105"/>
          <ac:spMkLst>
            <pc:docMk/>
            <pc:sldMk cId="1557286457" sldId="402"/>
            <ac:spMk id="9" creationId="{5C609E2C-92EA-E32D-0404-A3C6A4288D6B}"/>
          </ac:spMkLst>
        </pc:spChg>
        <pc:spChg chg="add mod">
          <ac:chgData name="Alket Lata" userId="a23aa05b2f6e84f8" providerId="LiveId" clId="{BCC52DD9-9F1E-4344-A2A5-CCEDEC3850FE}" dt="2026-07-19T17:30:43.652" v="1230" actId="20577"/>
          <ac:spMkLst>
            <pc:docMk/>
            <pc:sldMk cId="1557286457" sldId="402"/>
            <ac:spMk id="10" creationId="{66C6E7EA-17BD-B9AC-8BF9-9B07521BB7B9}"/>
          </ac:spMkLst>
        </pc:spChg>
        <pc:spChg chg="mod">
          <ac:chgData name="Alket Lata" userId="a23aa05b2f6e84f8" providerId="LiveId" clId="{BCC52DD9-9F1E-4344-A2A5-CCEDEC3850FE}" dt="2026-07-19T17:32:01.829" v="1238" actId="14100"/>
          <ac:spMkLst>
            <pc:docMk/>
            <pc:sldMk cId="1557286457" sldId="402"/>
            <ac:spMk id="12" creationId="{5B7A809D-E1DE-8CD4-E325-2F6B100040A7}"/>
          </ac:spMkLst>
        </pc:spChg>
        <pc:spChg chg="del mod">
          <ac:chgData name="Alket Lata" userId="a23aa05b2f6e84f8" providerId="LiveId" clId="{BCC52DD9-9F1E-4344-A2A5-CCEDEC3850FE}" dt="2026-07-20T07:01:50.286" v="3885" actId="478"/>
          <ac:spMkLst>
            <pc:docMk/>
            <pc:sldMk cId="1557286457" sldId="402"/>
            <ac:spMk id="15" creationId="{FCC1F25A-A936-61C4-CBCD-22CE1E01EDB4}"/>
          </ac:spMkLst>
        </pc:spChg>
      </pc:sldChg>
      <pc:sldChg chg="delSp modSp mod modAnim">
        <pc:chgData name="Alket Lata" userId="a23aa05b2f6e84f8" providerId="LiveId" clId="{BCC52DD9-9F1E-4344-A2A5-CCEDEC3850FE}" dt="2026-07-20T06:59:30.429" v="3881" actId="20577"/>
        <pc:sldMkLst>
          <pc:docMk/>
          <pc:sldMk cId="3139203000" sldId="403"/>
        </pc:sldMkLst>
        <pc:spChg chg="mod">
          <ac:chgData name="Alket Lata" userId="a23aa05b2f6e84f8" providerId="LiveId" clId="{BCC52DD9-9F1E-4344-A2A5-CCEDEC3850FE}" dt="2026-07-20T06:59:30.429" v="3881" actId="20577"/>
          <ac:spMkLst>
            <pc:docMk/>
            <pc:sldMk cId="3139203000" sldId="403"/>
            <ac:spMk id="3" creationId="{CF8CA7A1-3EB7-578F-C019-4766E33954EE}"/>
          </ac:spMkLst>
        </pc:spChg>
        <pc:spChg chg="mod">
          <ac:chgData name="Alket Lata" userId="a23aa05b2f6e84f8" providerId="LiveId" clId="{BCC52DD9-9F1E-4344-A2A5-CCEDEC3850FE}" dt="2026-07-19T16:48:54.910" v="796" actId="14100"/>
          <ac:spMkLst>
            <pc:docMk/>
            <pc:sldMk cId="3139203000" sldId="403"/>
            <ac:spMk id="12" creationId="{A99B9C93-C833-3901-FE9E-BDCB13151192}"/>
          </ac:spMkLst>
        </pc:spChg>
        <pc:spChg chg="mod">
          <ac:chgData name="Alket Lata" userId="a23aa05b2f6e84f8" providerId="LiveId" clId="{BCC52DD9-9F1E-4344-A2A5-CCEDEC3850FE}" dt="2026-07-19T16:47:58.941" v="793" actId="14100"/>
          <ac:spMkLst>
            <pc:docMk/>
            <pc:sldMk cId="3139203000" sldId="403"/>
            <ac:spMk id="13" creationId="{A4D6CD56-808D-3715-AFEB-80CF3EF39247}"/>
          </ac:spMkLst>
        </pc:spChg>
        <pc:spChg chg="mod">
          <ac:chgData name="Alket Lata" userId="a23aa05b2f6e84f8" providerId="LiveId" clId="{BCC52DD9-9F1E-4344-A2A5-CCEDEC3850FE}" dt="2026-07-19T16:47:35.952" v="790" actId="14100"/>
          <ac:spMkLst>
            <pc:docMk/>
            <pc:sldMk cId="3139203000" sldId="403"/>
            <ac:spMk id="14" creationId="{72237C89-5128-FAAC-D184-624D2CA2578B}"/>
          </ac:spMkLst>
        </pc:spChg>
        <pc:spChg chg="mod">
          <ac:chgData name="Alket Lata" userId="a23aa05b2f6e84f8" providerId="LiveId" clId="{BCC52DD9-9F1E-4344-A2A5-CCEDEC3850FE}" dt="2026-07-19T16:47:18.564" v="788" actId="14100"/>
          <ac:spMkLst>
            <pc:docMk/>
            <pc:sldMk cId="3139203000" sldId="403"/>
            <ac:spMk id="15" creationId="{7EFA5C6E-4692-0759-E373-22B93B7FB843}"/>
          </ac:spMkLst>
        </pc:spChg>
        <pc:spChg chg="mod">
          <ac:chgData name="Alket Lata" userId="a23aa05b2f6e84f8" providerId="LiveId" clId="{BCC52DD9-9F1E-4344-A2A5-CCEDEC3850FE}" dt="2026-07-20T06:59:09.411" v="3831" actId="14100"/>
          <ac:spMkLst>
            <pc:docMk/>
            <pc:sldMk cId="3139203000" sldId="403"/>
            <ac:spMk id="16" creationId="{F32C76CF-85EA-4FAF-FCD8-A71A64572906}"/>
          </ac:spMkLst>
        </pc:spChg>
        <pc:picChg chg="del mod">
          <ac:chgData name="Alket Lata" userId="a23aa05b2f6e84f8" providerId="LiveId" clId="{BCC52DD9-9F1E-4344-A2A5-CCEDEC3850FE}" dt="2026-07-19T21:49:47.004" v="2765" actId="478"/>
          <ac:picMkLst>
            <pc:docMk/>
            <pc:sldMk cId="3139203000" sldId="403"/>
            <ac:picMk id="7" creationId="{CE40F9E2-4EDB-DE75-36C6-08F722494C7B}"/>
          </ac:picMkLst>
        </pc:picChg>
      </pc:sldChg>
      <pc:sldChg chg="modSp">
        <pc:chgData name="Alket Lata" userId="a23aa05b2f6e84f8" providerId="LiveId" clId="{BCC52DD9-9F1E-4344-A2A5-CCEDEC3850FE}" dt="2026-07-19T20:26:54.517" v="2245" actId="20577"/>
        <pc:sldMkLst>
          <pc:docMk/>
          <pc:sldMk cId="3017542171" sldId="405"/>
        </pc:sldMkLst>
        <pc:spChg chg="mod">
          <ac:chgData name="Alket Lata" userId="a23aa05b2f6e84f8" providerId="LiveId" clId="{BCC52DD9-9F1E-4344-A2A5-CCEDEC3850FE}" dt="2026-07-19T20:26:54.517" v="2245" actId="20577"/>
          <ac:spMkLst>
            <pc:docMk/>
            <pc:sldMk cId="3017542171" sldId="405"/>
            <ac:spMk id="12" creationId="{225F8B70-F8AC-C381-34AC-28871F66103C}"/>
          </ac:spMkLst>
        </pc:spChg>
      </pc:sldChg>
      <pc:sldChg chg="addSp delSp modSp mod">
        <pc:chgData name="Alket Lata" userId="a23aa05b2f6e84f8" providerId="LiveId" clId="{BCC52DD9-9F1E-4344-A2A5-CCEDEC3850FE}" dt="2026-07-20T06:50:54.809" v="3115" actId="14100"/>
        <pc:sldMkLst>
          <pc:docMk/>
          <pc:sldMk cId="84338509" sldId="406"/>
        </pc:sldMkLst>
        <pc:spChg chg="mod">
          <ac:chgData name="Alket Lata" userId="a23aa05b2f6e84f8" providerId="LiveId" clId="{BCC52DD9-9F1E-4344-A2A5-CCEDEC3850FE}" dt="2026-07-19T07:25:34.920" v="214" actId="14100"/>
          <ac:spMkLst>
            <pc:docMk/>
            <pc:sldMk cId="84338509" sldId="406"/>
            <ac:spMk id="2" creationId="{A2C5D587-2FEA-D265-F162-8CDE5F209539}"/>
          </ac:spMkLst>
        </pc:spChg>
        <pc:graphicFrameChg chg="mod modGraphic">
          <ac:chgData name="Alket Lata" userId="a23aa05b2f6e84f8" providerId="LiveId" clId="{BCC52DD9-9F1E-4344-A2A5-CCEDEC3850FE}" dt="2026-07-19T20:20:26.618" v="2137" actId="20577"/>
          <ac:graphicFrameMkLst>
            <pc:docMk/>
            <pc:sldMk cId="84338509" sldId="406"/>
            <ac:graphicFrameMk id="19" creationId="{2C7B6A0E-7C7D-14AC-575E-24CAFABE76AA}"/>
          </ac:graphicFrameMkLst>
        </pc:graphicFrameChg>
        <pc:graphicFrameChg chg="add del mod modGraphic">
          <ac:chgData name="Alket Lata" userId="a23aa05b2f6e84f8" providerId="LiveId" clId="{BCC52DD9-9F1E-4344-A2A5-CCEDEC3850FE}" dt="2026-07-20T06:50:28.470" v="3113" actId="14100"/>
          <ac:graphicFrameMkLst>
            <pc:docMk/>
            <pc:sldMk cId="84338509" sldId="406"/>
            <ac:graphicFrameMk id="30" creationId="{4BD333F0-DBAB-2499-01F3-A704B5627E5C}"/>
          </ac:graphicFrameMkLst>
        </pc:graphicFrameChg>
        <pc:graphicFrameChg chg="mod modGraphic">
          <ac:chgData name="Alket Lata" userId="a23aa05b2f6e84f8" providerId="LiveId" clId="{BCC52DD9-9F1E-4344-A2A5-CCEDEC3850FE}" dt="2026-07-20T06:50:54.809" v="3115" actId="14100"/>
          <ac:graphicFrameMkLst>
            <pc:docMk/>
            <pc:sldMk cId="84338509" sldId="406"/>
            <ac:graphicFrameMk id="31" creationId="{AE11C802-7B5C-5AB4-B228-6A75F4E292B1}"/>
          </ac:graphicFrameMkLst>
        </pc:graphicFrameChg>
      </pc:sldChg>
      <pc:sldChg chg="modSp mod">
        <pc:chgData name="Alket Lata" userId="a23aa05b2f6e84f8" providerId="LiveId" clId="{BCC52DD9-9F1E-4344-A2A5-CCEDEC3850FE}" dt="2026-07-19T21:53:08.043" v="2812" actId="20577"/>
        <pc:sldMkLst>
          <pc:docMk/>
          <pc:sldMk cId="3796142989" sldId="407"/>
        </pc:sldMkLst>
        <pc:spChg chg="mod">
          <ac:chgData name="Alket Lata" userId="a23aa05b2f6e84f8" providerId="LiveId" clId="{BCC52DD9-9F1E-4344-A2A5-CCEDEC3850FE}" dt="2026-07-19T21:53:08.043" v="2812" actId="20577"/>
          <ac:spMkLst>
            <pc:docMk/>
            <pc:sldMk cId="3796142989" sldId="407"/>
            <ac:spMk id="3" creationId="{8F54F11A-9B8D-94D6-8349-522372E8CFB4}"/>
          </ac:spMkLst>
        </pc:spChg>
        <pc:spChg chg="mod">
          <ac:chgData name="Alket Lata" userId="a23aa05b2f6e84f8" providerId="LiveId" clId="{BCC52DD9-9F1E-4344-A2A5-CCEDEC3850FE}" dt="2026-07-19T21:05:26.916" v="2534" actId="20577"/>
          <ac:spMkLst>
            <pc:docMk/>
            <pc:sldMk cId="3796142989" sldId="407"/>
            <ac:spMk id="4" creationId="{085D0BD7-D47C-C4F4-5196-CDABA39D5474}"/>
          </ac:spMkLst>
        </pc:spChg>
      </pc:sldChg>
      <pc:sldChg chg="addSp delSp modSp new mod modClrScheme chgLayout">
        <pc:chgData name="Alket Lata" userId="a23aa05b2f6e84f8" providerId="LiveId" clId="{BCC52DD9-9F1E-4344-A2A5-CCEDEC3850FE}" dt="2026-07-19T20:46:30.315" v="2481" actId="20577"/>
        <pc:sldMkLst>
          <pc:docMk/>
          <pc:sldMk cId="1068169147" sldId="408"/>
        </pc:sldMkLst>
        <pc:spChg chg="mod">
          <ac:chgData name="Alket Lata" userId="a23aa05b2f6e84f8" providerId="LiveId" clId="{BCC52DD9-9F1E-4344-A2A5-CCEDEC3850FE}" dt="2026-07-19T20:46:30.315" v="2481" actId="20577"/>
          <ac:spMkLst>
            <pc:docMk/>
            <pc:sldMk cId="1068169147" sldId="408"/>
            <ac:spMk id="2" creationId="{E300E336-CCA6-9DF7-420D-7EAFD6DD749E}"/>
          </ac:spMkLst>
        </pc:spChg>
        <pc:spChg chg="del">
          <ac:chgData name="Alket Lata" userId="a23aa05b2f6e84f8" providerId="LiveId" clId="{BCC52DD9-9F1E-4344-A2A5-CCEDEC3850FE}" dt="2026-07-19T20:41:32.179" v="2434" actId="931"/>
          <ac:spMkLst>
            <pc:docMk/>
            <pc:sldMk cId="1068169147" sldId="408"/>
            <ac:spMk id="3" creationId="{6B6896CB-187B-3643-8B4B-D1E390AD93D4}"/>
          </ac:spMkLst>
        </pc:spChg>
        <pc:spChg chg="del mod">
          <ac:chgData name="Alket Lata" userId="a23aa05b2f6e84f8" providerId="LiveId" clId="{BCC52DD9-9F1E-4344-A2A5-CCEDEC3850FE}" dt="2026-07-19T20:44:02.755" v="2455" actId="478"/>
          <ac:spMkLst>
            <pc:docMk/>
            <pc:sldMk cId="1068169147" sldId="408"/>
            <ac:spMk id="4" creationId="{604C241D-BB94-0B65-F1C6-841619651EC5}"/>
          </ac:spMkLst>
        </pc:spChg>
        <pc:spChg chg="mod">
          <ac:chgData name="Alket Lata" userId="a23aa05b2f6e84f8" providerId="LiveId" clId="{BCC52DD9-9F1E-4344-A2A5-CCEDEC3850FE}" dt="2026-07-19T20:45:35.277" v="2462" actId="26606"/>
          <ac:spMkLst>
            <pc:docMk/>
            <pc:sldMk cId="1068169147" sldId="408"/>
            <ac:spMk id="5" creationId="{55B0D57A-F1D5-AFD8-3D22-583B6DCD0B3B}"/>
          </ac:spMkLst>
        </pc:spChg>
        <pc:spChg chg="mod">
          <ac:chgData name="Alket Lata" userId="a23aa05b2f6e84f8" providerId="LiveId" clId="{BCC52DD9-9F1E-4344-A2A5-CCEDEC3850FE}" dt="2026-07-19T20:45:35.277" v="2462" actId="26606"/>
          <ac:spMkLst>
            <pc:docMk/>
            <pc:sldMk cId="1068169147" sldId="408"/>
            <ac:spMk id="6" creationId="{D3A36C35-52F6-5F38-E15B-1508D818F70F}"/>
          </ac:spMkLst>
        </pc:spChg>
        <pc:spChg chg="add mod">
          <ac:chgData name="Alket Lata" userId="a23aa05b2f6e84f8" providerId="LiveId" clId="{BCC52DD9-9F1E-4344-A2A5-CCEDEC3850FE}" dt="2026-07-19T20:45:35.277" v="2462" actId="26606"/>
          <ac:spMkLst>
            <pc:docMk/>
            <pc:sldMk cId="1068169147" sldId="408"/>
            <ac:spMk id="9" creationId="{DA6DCE55-8291-1A8A-8085-E3F3B0CD12A9}"/>
          </ac:spMkLst>
        </pc:spChg>
        <pc:spChg chg="add del mod">
          <ac:chgData name="Alket Lata" userId="a23aa05b2f6e84f8" providerId="LiveId" clId="{BCC52DD9-9F1E-4344-A2A5-CCEDEC3850FE}" dt="2026-07-19T20:45:35.277" v="2462" actId="26606"/>
          <ac:spMkLst>
            <pc:docMk/>
            <pc:sldMk cId="1068169147" sldId="408"/>
            <ac:spMk id="14" creationId="{CB3790D5-A532-47C2-DAB1-1E2C6304E3ED}"/>
          </ac:spMkLst>
        </pc:spChg>
        <pc:spChg chg="add del mod">
          <ac:chgData name="Alket Lata" userId="a23aa05b2f6e84f8" providerId="LiveId" clId="{BCC52DD9-9F1E-4344-A2A5-CCEDEC3850FE}" dt="2026-07-19T20:45:53.706" v="2464" actId="478"/>
          <ac:spMkLst>
            <pc:docMk/>
            <pc:sldMk cId="1068169147" sldId="408"/>
            <ac:spMk id="19" creationId="{9164C512-AD23-70FB-C4FE-0511863933EE}"/>
          </ac:spMkLst>
        </pc:spChg>
        <pc:picChg chg="add mod">
          <ac:chgData name="Alket Lata" userId="a23aa05b2f6e84f8" providerId="LiveId" clId="{BCC52DD9-9F1E-4344-A2A5-CCEDEC3850FE}" dt="2026-07-19T20:45:35.277" v="2462" actId="26606"/>
          <ac:picMkLst>
            <pc:docMk/>
            <pc:sldMk cId="1068169147" sldId="408"/>
            <ac:picMk id="8" creationId="{84604B3D-7A99-AFF7-0D4B-9752213585B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51990E-9650-4C69-A5C8-2E745810BF5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F732A075-0F4C-445F-8ED9-2FEB1890E9D2}">
      <dgm:prSet custT="1"/>
      <dgm:spPr>
        <a:solidFill>
          <a:schemeClr val="bg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pPr>
            <a:buNone/>
          </a:pPr>
          <a:r>
            <a:rPr lang="en-GB" sz="1800" b="1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  <a:r>
            <a: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is the process of exchanging information, ideas, thoughts,</a:t>
          </a:r>
        </a:p>
        <a:p>
          <a:pPr>
            <a:buNone/>
          </a:pPr>
          <a:r>
            <a: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and feelings through verbal and non-verbal methods, including spoken language,</a:t>
          </a:r>
        </a:p>
        <a:p>
          <a:pPr>
            <a:buNone/>
          </a:pPr>
          <a:r>
            <a: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written text, body language, and tone</a:t>
          </a:r>
          <a:r>
            <a:rPr lang="en-GB" sz="18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D5AF3F-1522-4A8B-A704-8BA1FFF1E4C3}" type="sibTrans" cxnId="{0C02A780-CC1D-4637-9272-4A8BCF6C5A02}">
      <dgm:prSet/>
      <dgm:spPr/>
      <dgm:t>
        <a:bodyPr/>
        <a:lstStyle/>
        <a:p>
          <a:endParaRPr lang="en-GB"/>
        </a:p>
      </dgm:t>
    </dgm:pt>
    <dgm:pt modelId="{4CCA4AA3-9304-419C-9A4A-9258EEC7A7C8}" type="parTrans" cxnId="{0C02A780-CC1D-4637-9272-4A8BCF6C5A02}">
      <dgm:prSet/>
      <dgm:spPr/>
      <dgm:t>
        <a:bodyPr/>
        <a:lstStyle/>
        <a:p>
          <a:endParaRPr lang="en-GB"/>
        </a:p>
      </dgm:t>
    </dgm:pt>
    <dgm:pt modelId="{9D6C0112-A3B6-4A67-B18F-B05DDA9DCE36}" type="pres">
      <dgm:prSet presAssocID="{1551990E-9650-4C69-A5C8-2E745810BF51}" presName="linear" presStyleCnt="0">
        <dgm:presLayoutVars>
          <dgm:animLvl val="lvl"/>
          <dgm:resizeHandles val="exact"/>
        </dgm:presLayoutVars>
      </dgm:prSet>
      <dgm:spPr/>
    </dgm:pt>
    <dgm:pt modelId="{906C3B50-4D8D-4011-A650-795E753624D4}" type="pres">
      <dgm:prSet presAssocID="{F732A075-0F4C-445F-8ED9-2FEB1890E9D2}" presName="parentText" presStyleLbl="node1" presStyleIdx="0" presStyleCnt="1" custLinFactNeighborX="0" custLinFactNeighborY="-47394">
        <dgm:presLayoutVars>
          <dgm:chMax val="0"/>
          <dgm:bulletEnabled val="1"/>
        </dgm:presLayoutVars>
      </dgm:prSet>
      <dgm:spPr/>
    </dgm:pt>
  </dgm:ptLst>
  <dgm:cxnLst>
    <dgm:cxn modelId="{5892E312-55FC-4435-B5C9-8642A6D9BE55}" type="presOf" srcId="{1551990E-9650-4C69-A5C8-2E745810BF51}" destId="{9D6C0112-A3B6-4A67-B18F-B05DDA9DCE36}" srcOrd="0" destOrd="0" presId="urn:microsoft.com/office/officeart/2005/8/layout/vList2"/>
    <dgm:cxn modelId="{96E3C069-D089-4F08-B0C9-A2C5A88A6BF5}" type="presOf" srcId="{F732A075-0F4C-445F-8ED9-2FEB1890E9D2}" destId="{906C3B50-4D8D-4011-A650-795E753624D4}" srcOrd="0" destOrd="0" presId="urn:microsoft.com/office/officeart/2005/8/layout/vList2"/>
    <dgm:cxn modelId="{0C02A780-CC1D-4637-9272-4A8BCF6C5A02}" srcId="{1551990E-9650-4C69-A5C8-2E745810BF51}" destId="{F732A075-0F4C-445F-8ED9-2FEB1890E9D2}" srcOrd="0" destOrd="0" parTransId="{4CCA4AA3-9304-419C-9A4A-9258EEC7A7C8}" sibTransId="{02D5AF3F-1522-4A8B-A704-8BA1FFF1E4C3}"/>
    <dgm:cxn modelId="{60CA233C-814E-468F-B72E-76D458C99B14}" type="presParOf" srcId="{9D6C0112-A3B6-4A67-B18F-B05DDA9DCE36}" destId="{906C3B50-4D8D-4011-A650-795E753624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6C3B50-4D8D-4011-A650-795E753624D4}">
      <dsp:nvSpPr>
        <dsp:cNvPr id="0" name=""/>
        <dsp:cNvSpPr/>
      </dsp:nvSpPr>
      <dsp:spPr>
        <a:xfrm>
          <a:off x="0" y="0"/>
          <a:ext cx="8046719" cy="1216800"/>
        </a:xfrm>
        <a:prstGeom prst="roundRect">
          <a:avLst/>
        </a:prstGeom>
        <a:solidFill>
          <a:schemeClr val="bg2">
            <a:lumMod val="75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  <a:r>
            <a:rPr lang="en-GB" sz="14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is the process of exchanging information, ideas, thoughts,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and feelings through verbal and non-verbal methods, including spoken language,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written text, body language, and tone</a:t>
          </a:r>
          <a:r>
            <a:rPr lang="en-GB" sz="1800" b="0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9399"/>
        <a:ext cx="7927921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34042-BADC-4862-A974-D0D3DAB9A70F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C3CF6-B71A-4435-8D4F-E617414DF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0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C3CF6-B71A-4435-8D4F-E617414DF7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144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tividadesdeapoiocurricular.blogspot.com/" TargetMode="External"/><Relationship Id="rId13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12" Type="http://schemas.openxmlformats.org/officeDocument/2006/relationships/hyperlink" Target="https://cdnlogo.com/icon/communication_114560.html" TargetMode="External"/><Relationship Id="rId2" Type="http://schemas.openxmlformats.org/officeDocument/2006/relationships/diagramData" Target="../diagrams/data1.xml"/><Relationship Id="rId16" Type="http://schemas.openxmlformats.org/officeDocument/2006/relationships/hyperlink" Target="https://svgsilh.com/image/2164343.html" TargetMode="Externa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6.png"/><Relationship Id="rId5" Type="http://schemas.openxmlformats.org/officeDocument/2006/relationships/diagramColors" Target="../diagrams/colors1.xml"/><Relationship Id="rId15" Type="http://schemas.openxmlformats.org/officeDocument/2006/relationships/image" Target="../media/image8.svg"/><Relationship Id="rId10" Type="http://schemas.openxmlformats.org/officeDocument/2006/relationships/hyperlink" Target="https://svgsilh.com/image/309417.html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svg"/><Relationship Id="rId14" Type="http://schemas.openxmlformats.org/officeDocument/2006/relationships/hyperlink" Target="http://graphicdesign.stackexchange.com/questions/73877/how-to-convey-the-concept-of-clear-communication-with-an-icon-or-simple-illust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-primer-on-communication-studies/s01-03-communication-principles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aventanaciudadana.cl/vida-comunitaria-y-salud-mental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s://ar.inspiredpencil.com/pictures-2023/animated-reading-gifs" TargetMode="External"/><Relationship Id="rId7" Type="http://schemas.openxmlformats.org/officeDocument/2006/relationships/hyperlink" Target="https://sergiomansilha.blogspot.com/2021/03/a-cultura-da-bondade-e-gentileza-na.html" TargetMode="Externa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stock.adobe.com/images/personal-growth-and-improvement-concept-woman-stands-on-ladder-and-waters-plants-in-head-silhouette-self-development-career-progress-intellectual-activity-cartoon-flat-vector-illustration/517287958" TargetMode="External"/><Relationship Id="rId10" Type="http://schemas.openxmlformats.org/officeDocument/2006/relationships/hyperlink" Target="https://www.picpedia.org/chalkboard/t/therapist.html" TargetMode="External"/><Relationship Id="rId4" Type="http://schemas.openxmlformats.org/officeDocument/2006/relationships/image" Target="../media/image13.jpg"/><Relationship Id="rId9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improve-communications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lackthoughts-jb.blogspot.com/2012/01/stupid-customer-questions.htm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nd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9A50A-C039-5DB5-CA90-41A52ED369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2536" y="1078302"/>
            <a:ext cx="9839864" cy="1621766"/>
          </a:xfrm>
        </p:spPr>
        <p:txBody>
          <a:bodyPr/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4956" y="2978629"/>
            <a:ext cx="8971433" cy="2533898"/>
          </a:xfrm>
        </p:spPr>
        <p:txBody>
          <a:bodyPr/>
          <a:lstStyle/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800" dirty="0">
                <a:solidFill>
                  <a:schemeClr val="tx1"/>
                </a:solidFill>
              </a:rPr>
              <a:t>: 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2800" b="1" i="1" dirty="0">
                <a:solidFill>
                  <a:schemeClr val="tx1"/>
                </a:solidFill>
              </a:rPr>
              <a:t>  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 Alketa Lata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        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2510172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Dilhara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Nadeeshani</a:t>
            </a:r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Mampitiya</a:t>
            </a:r>
            <a:endParaRPr lang="en-GB" altLang="en-US" sz="2800" b="1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 smtClean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confirm that I have not used any form of AI in my assignment. I confirm that I have copies of my drafts, notes and any other resources I have used to prepare my assignment.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40782"/>
          </a:xfrm>
          <a:solidFill>
            <a:schemeClr val="tx1">
              <a:lumMod val="50000"/>
              <a:lumOff val="50000"/>
            </a:schemeClr>
          </a:solidFill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700" b="1" dirty="0"/>
              <a:t>The Importance of  Communication                                                                    in Health and Social Care</a:t>
            </a:r>
            <a:endParaRPr lang="en-US" altLang="en-US" sz="37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940710"/>
            <a:ext cx="7016881" cy="4776508"/>
          </a:xfrm>
        </p:spPr>
        <p:txBody>
          <a:bodyPr wrap="square" anchor="t">
            <a:normAutofit fontScale="25000" lnSpcReduction="20000"/>
          </a:bodyPr>
          <a:lstStyle/>
          <a:p>
            <a:pPr marL="0" indent="0">
              <a:buNone/>
              <a:defRPr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contents:</a:t>
            </a:r>
          </a:p>
          <a:p>
            <a:pPr marL="0" indent="0">
              <a:buNone/>
              <a:defRPr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1.Introduction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  <a:p>
            <a:pPr marL="0" indent="0">
              <a:buNone/>
              <a:defRPr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3. The definition of communication</a:t>
            </a:r>
          </a:p>
          <a:p>
            <a:pPr marL="0" indent="0">
              <a:buNone/>
              <a:defRPr/>
            </a:pPr>
            <a:endParaRPr lang="en-GB" sz="4800" b="1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Applying communication skills in theory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5. Importance of communication in professional practice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Model or framework linked to Fishbone Diagram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Key components of a Fishbone diagram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Use of Communication Skills in a Hospital Ward Setting as a Therapist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How does good communication support my future career?</a:t>
            </a:r>
            <a:br>
              <a:rPr lang="en-GB" sz="4800" dirty="0"/>
            </a:b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 Conclusion</a:t>
            </a:r>
          </a:p>
          <a:p>
            <a:pPr marL="0" indent="0">
              <a:buNone/>
              <a:defRPr/>
            </a:pPr>
            <a:endParaRPr lang="en-GB" sz="48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 References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5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b="1" dirty="0"/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None/>
            </a:pPr>
            <a:br>
              <a:rPr lang="en-GB" dirty="0"/>
            </a:b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64700EF-D02D-F518-4DD7-DE1F8B602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6881" y="1748118"/>
            <a:ext cx="4881196" cy="330797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1FF9244-D570-97A9-1097-D12A6D2ED6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0904548"/>
              </p:ext>
            </p:extLst>
          </p:nvPr>
        </p:nvGraphicFramePr>
        <p:xfrm>
          <a:off x="96254" y="870332"/>
          <a:ext cx="8046719" cy="1434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2495556A-10F1-7718-2FBD-87E08291F110}"/>
              </a:ext>
            </a:extLst>
          </p:cNvPr>
          <p:cNvSpPr/>
          <p:nvPr/>
        </p:nvSpPr>
        <p:spPr>
          <a:xfrm>
            <a:off x="1" y="2983832"/>
            <a:ext cx="5182478" cy="25969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Communication Essential? </a:t>
            </a:r>
          </a:p>
          <a:p>
            <a:pPr algn="ctr"/>
            <a:endParaRPr lang="en-GB" sz="1400" b="1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communication </a:t>
            </a:r>
            <a:r>
              <a:rPr lang="en-GB" sz="16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critical in health and social care and involves clear expression, active listening, and understanding, which are essential for building relationships and facilitating teamwork in settings </a:t>
            </a:r>
            <a:r>
              <a:rPr lang="en-GB" sz="12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(McCabe, 2016)</a:t>
            </a:r>
          </a:p>
          <a:p>
            <a:pPr algn="ctr"/>
            <a:endParaRPr lang="en-GB" sz="1400" b="1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70D4F6-1A93-92D4-9519-F1424450B4AF}"/>
              </a:ext>
            </a:extLst>
          </p:cNvPr>
          <p:cNvSpPr txBox="1"/>
          <p:nvPr/>
        </p:nvSpPr>
        <p:spPr>
          <a:xfrm>
            <a:off x="0" y="-20117"/>
            <a:ext cx="12191999" cy="70788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i="1" dirty="0">
                <a:latin typeface="Arial Black" panose="020B0A04020102020204" pitchFamily="34" charset="0"/>
              </a:rPr>
              <a:t>What is Communication?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17FA8FC-7450-87C5-6667-C3AA4B8E01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83275" y="846138"/>
            <a:ext cx="674378" cy="715249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3067F8B7-659F-C184-ABE2-B763127108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347314" y="793672"/>
            <a:ext cx="674378" cy="71524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6AA6875-AA53-4E2C-5382-F712797B9E4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0336353" y="793672"/>
            <a:ext cx="674377" cy="71524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64F4A3E-9D0E-17E1-856F-ED66FEC531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1245211" y="762924"/>
            <a:ext cx="674377" cy="71525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E10F5C1-7BEB-64FE-0061-AA6505C8D58D}"/>
              </a:ext>
            </a:extLst>
          </p:cNvPr>
          <p:cNvSpPr txBox="1"/>
          <p:nvPr/>
        </p:nvSpPr>
        <p:spPr>
          <a:xfrm>
            <a:off x="5794408" y="3282030"/>
            <a:ext cx="4814325" cy="2062103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GB" sz="16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 communication </a:t>
            </a:r>
            <a:r>
              <a:rPr lang="en-GB" sz="16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health and social care </a:t>
            </a:r>
          </a:p>
          <a:p>
            <a:pPr lvl="0" algn="ctr">
              <a:defRPr/>
            </a:pPr>
            <a:r>
              <a:rPr lang="en-GB" sz="16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refers to misunderstandings, errors, compromised patient safety, and decreased quality of care</a:t>
            </a:r>
            <a:r>
              <a:rPr lang="en-GB" sz="16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between healthcare providers, patients, and their families.</a:t>
            </a:r>
            <a:r>
              <a:rPr lang="en-GB" sz="16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 algn="ctr">
              <a:defRPr/>
            </a:pPr>
            <a:endParaRPr lang="en-GB" sz="1600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defRPr/>
            </a:pPr>
            <a:r>
              <a:rPr lang="en-GB" sz="16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en-GB" sz="16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include language barriers, cultural differences, and inadequate training</a:t>
            </a:r>
            <a:r>
              <a:rPr lang="en-GB" sz="1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400" dirty="0">
              <a:solidFill>
                <a:srgbClr val="1C1C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Graphic 32">
            <a:extLst>
              <a:ext uri="{FF2B5EF4-FFF2-40B4-BE49-F238E27FC236}">
                <a16:creationId xmlns:a16="http://schemas.microsoft.com/office/drawing/2014/main" id="{2A1557DA-FC40-230C-7D8C-3EEC8C4126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9060281" y="1712393"/>
            <a:ext cx="1734220" cy="156963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5D587-2FEA-D265-F162-8CDE5F209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052423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Applying communication skills in theory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A5BDA-78E2-C736-8D3B-5DDCF53F2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0505BF-9931-E273-C27C-56E6780C6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2C7B6A0E-7C7D-14AC-575E-24CAFABE76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5911091"/>
              </p:ext>
            </p:extLst>
          </p:nvPr>
        </p:nvGraphicFramePr>
        <p:xfrm>
          <a:off x="2" y="1052427"/>
          <a:ext cx="2743198" cy="468388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198">
                  <a:extLst>
                    <a:ext uri="{9D8B030D-6E8A-4147-A177-3AD203B41FA5}">
                      <a16:colId xmlns:a16="http://schemas.microsoft.com/office/drawing/2014/main" val="877036497"/>
                    </a:ext>
                  </a:extLst>
                </a:gridCol>
              </a:tblGrid>
              <a:tr h="7011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for Safe and Effective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3813081"/>
                  </a:ext>
                </a:extLst>
              </a:tr>
              <a:tr h="2550544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a. </a:t>
                      </a: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Clarity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b.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communication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c.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Vital treatment 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d.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 is understood 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Helping prevent mistakes.</a:t>
                      </a:r>
                    </a:p>
                    <a:p>
                      <a:pPr marL="0" lvl="0" indent="0">
                        <a:buNone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indent="0">
                        <a:buNone/>
                      </a:pP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Example: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therapists explain what therapy is effective, patients are better prepared to decide and set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917630"/>
                  </a:ext>
                </a:extLst>
              </a:tr>
              <a:tr h="1432200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Trust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</a:p>
                    <a:p>
                      <a:pPr marL="0" lvl="0" indent="0">
                        <a:buNone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 builds trust, leading to better patient treatment and satisfaction.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247379"/>
                  </a:ext>
                </a:extLst>
              </a:tr>
            </a:tbl>
          </a:graphicData>
        </a:graphic>
      </p:graphicFrame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4BD333F0-DBAB-2499-01F3-A704B5627E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4399244"/>
              </p:ext>
            </p:extLst>
          </p:nvPr>
        </p:nvGraphicFramePr>
        <p:xfrm>
          <a:off x="2659225" y="1050696"/>
          <a:ext cx="3620277" cy="471549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20277">
                  <a:extLst>
                    <a:ext uri="{9D8B030D-6E8A-4147-A177-3AD203B41FA5}">
                      <a16:colId xmlns:a16="http://schemas.microsoft.com/office/drawing/2014/main" val="100441012"/>
                    </a:ext>
                  </a:extLst>
                </a:gridCol>
              </a:tblGrid>
              <a:tr h="7277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Good Quality Outcomes for Service Users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9452923"/>
                  </a:ext>
                </a:extLst>
              </a:tr>
              <a:tr h="2501209">
                <a:tc>
                  <a:txBody>
                    <a:bodyPr/>
                    <a:lstStyle/>
                    <a:p>
                      <a:pPr marL="228600" lvl="0" indent="-228600">
                        <a:buAutoNum type="arabicPeriod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Personalised Care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: Good communication allows healthcare providers to gather essential information about a patient's preferences, concerns, and medical history.</a:t>
                      </a:r>
                    </a:p>
                    <a:p>
                      <a:pPr marL="0" lvl="0" indent="0">
                        <a:buNone/>
                      </a:pPr>
                      <a:endParaRPr lang="en-GB" sz="1400" b="0" dirty="0">
                        <a:solidFill>
                          <a:schemeClr val="tx1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2. Example: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/>
                        <a:t> 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400" dirty="0"/>
                        <a:t>A therapist who uses active listening can better understand a client’s needs, leading to better care plans.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610470"/>
                  </a:ext>
                </a:extLst>
              </a:tr>
              <a:tr h="14522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2. Error Reduction: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Clear communication helps prevent mistakes such as medication errors or misdiagnoses </a:t>
                      </a:r>
                      <a:r>
                        <a:rPr lang="en-GB" sz="1050" b="1" dirty="0">
                          <a:solidFill>
                            <a:schemeClr val="tx1"/>
                          </a:solidFill>
                        </a:rPr>
                        <a:t>(The World Health Organisation, 2016).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549932"/>
                  </a:ext>
                </a:extLst>
              </a:tr>
            </a:tbl>
          </a:graphicData>
        </a:graphic>
      </p:graphicFrame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AE11C802-7B5C-5AB4-B228-6A75F4E292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991041"/>
              </p:ext>
            </p:extLst>
          </p:nvPr>
        </p:nvGraphicFramePr>
        <p:xfrm>
          <a:off x="6279502" y="1052428"/>
          <a:ext cx="5912500" cy="471375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912500">
                  <a:extLst>
                    <a:ext uri="{9D8B030D-6E8A-4147-A177-3AD203B41FA5}">
                      <a16:colId xmlns:a16="http://schemas.microsoft.com/office/drawing/2014/main" val="4180362151"/>
                    </a:ext>
                  </a:extLst>
                </a:gridCol>
              </a:tblGrid>
              <a:tr h="53312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Benefits of Communication</a:t>
                      </a:r>
                      <a:endParaRPr lang="en-GB" sz="1400" b="1" dirty="0"/>
                    </a:p>
                    <a:p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5122625"/>
                  </a:ext>
                </a:extLst>
              </a:tr>
              <a:tr h="1115954">
                <a:tc>
                  <a:txBody>
                    <a:bodyPr/>
                    <a:lstStyle/>
                    <a:p>
                      <a:pPr marL="342900" lvl="0" indent="-342900">
                        <a:buAutoNum type="arabicPeriod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For Service Users / </a:t>
                      </a:r>
                      <a:r>
                        <a:rPr lang="en-GB" sz="1400" b="1" dirty="0"/>
                        <a:t>Patients</a:t>
                      </a:r>
                      <a:r>
                        <a:rPr lang="en-GB" sz="1400" dirty="0"/>
                        <a:t>, getting clear information can help them make informed choices about their care</a:t>
                      </a:r>
                    </a:p>
                    <a:p>
                      <a:pPr marL="0" lvl="0" indent="0">
                        <a:buNone/>
                      </a:pPr>
                      <a:endParaRPr lang="en-GB" sz="1400" b="1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Enhanced satisfaction: 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It is created by involvement and respect.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0906614"/>
                  </a:ext>
                </a:extLst>
              </a:tr>
              <a:tr h="30646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Improved</a:t>
                      </a:r>
                      <a:r>
                        <a:rPr kumimoji="0" lang="en-GB" sz="1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 </a:t>
                      </a:r>
                      <a:r>
                        <a:rPr kumimoji="0" lang="en-GB" sz="14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teamwork for staff and colleagues: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Open communication helps healthcare teams work together.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400" b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Reduced stress: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Clear expectations and information sharing can reduce workplace stress.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400" b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Better outcomes for the organisation: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Organisations with strong communication practices have better patient outcomes and increased safety.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400" b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Reputation</a:t>
                      </a:r>
                      <a:r>
                        <a:rPr kumimoji="0" lang="en-GB" sz="14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</a:rPr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 strengthens an organisation’s reputation.</a:t>
                      </a:r>
                      <a:endParaRPr kumimoji="0" lang="en-GB" sz="1400" b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823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38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CC258-BED5-E513-8496-9F96950C0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858" y="-44669"/>
            <a:ext cx="10123516" cy="1151326"/>
          </a:xfrm>
          <a:solidFill>
            <a:schemeClr val="bg2"/>
          </a:solidFill>
        </p:spPr>
        <p:txBody>
          <a:bodyPr/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professional practice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CA7A1-3EB7-578F-C019-4766E3395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6657"/>
            <a:ext cx="12171873" cy="4575686"/>
          </a:xfrm>
        </p:spPr>
        <p:txBody>
          <a:bodyPr/>
          <a:lstStyle/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Courses in communication, psychology, or specific training.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Workshops, seminars, and certification programs.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Engaging in roles that require direct interaction with patients and colleagues helps gain real-world practice and feedback.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Everyday interactions, whether in personal or professional contexts.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Reflecting and thinking about past communication experiences, asking for feedback.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(McGowan &amp; McCoy, 2015; World Health Organisation, 2019).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D0624-D61F-1E3D-990E-ED080DE7C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F72698-210C-FCEA-9F89-DFE019878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99B9C93-C833-3901-FE9E-BDCB13151192}"/>
              </a:ext>
            </a:extLst>
          </p:cNvPr>
          <p:cNvSpPr/>
          <p:nvPr/>
        </p:nvSpPr>
        <p:spPr>
          <a:xfrm>
            <a:off x="139959" y="1106657"/>
            <a:ext cx="1723346" cy="74324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Formal Education</a:t>
            </a:r>
            <a:endParaRPr lang="en-GB" sz="14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D6CD56-808D-3715-AFEB-80CF3EF39247}"/>
              </a:ext>
            </a:extLst>
          </p:cNvPr>
          <p:cNvSpPr/>
          <p:nvPr/>
        </p:nvSpPr>
        <p:spPr>
          <a:xfrm>
            <a:off x="102637" y="1923691"/>
            <a:ext cx="1795174" cy="74079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Professional Training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2237C89-5128-FAAC-D184-624D2CA2578B}"/>
              </a:ext>
            </a:extLst>
          </p:cNvPr>
          <p:cNvSpPr/>
          <p:nvPr/>
        </p:nvSpPr>
        <p:spPr>
          <a:xfrm>
            <a:off x="139959" y="2782025"/>
            <a:ext cx="1723346" cy="74079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ctr"/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 Experience</a:t>
            </a:r>
            <a:endParaRPr lang="en-GB" sz="14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EFA5C6E-4692-0759-E373-22B93B7FB843}"/>
              </a:ext>
            </a:extLst>
          </p:cNvPr>
          <p:cNvSpPr/>
          <p:nvPr/>
        </p:nvSpPr>
        <p:spPr>
          <a:xfrm>
            <a:off x="65315" y="3634778"/>
            <a:ext cx="1832495" cy="833213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Personal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Experiences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endParaRPr lang="en-GB" sz="14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32C76CF-85EA-4FAF-FCD8-A71A64572906}"/>
              </a:ext>
            </a:extLst>
          </p:cNvPr>
          <p:cNvSpPr/>
          <p:nvPr/>
        </p:nvSpPr>
        <p:spPr>
          <a:xfrm>
            <a:off x="65315" y="4579950"/>
            <a:ext cx="1716832" cy="91507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Reflective Practice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39203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4FB5-34A8-4B30-B9A1-00643F431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244" y="0"/>
            <a:ext cx="10849155" cy="1000664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Model or framework linked to Fishbone Diagram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25F8B70-F8AC-C381-34AC-28871F661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000664"/>
            <a:ext cx="3116135" cy="4710023"/>
          </a:xfrm>
          <a:solidFill>
            <a:schemeClr val="accent5">
              <a:lumMod val="20000"/>
              <a:lumOff val="80000"/>
            </a:schemeClr>
          </a:solidFill>
          <a:effectLst/>
        </p:spPr>
        <p:txBody>
          <a:bodyPr/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Fishbone Diagram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is a simple visual tool that helps professionals identify the root which causes the problem so they can improve practice safely and effectively</a:t>
            </a:r>
            <a:r>
              <a:rPr lang="en-GB" sz="1600" dirty="0"/>
              <a:t>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	In practice,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team uses the fishbone model after a misunderstanding with a service user due to factors such as language barriers, rushed assessments, and unclear documentation. They can improve communication strategies for the future.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F48A241-13E3-675A-2744-8E3BFD8884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3133726" y="1099172"/>
            <a:ext cx="8119132" cy="446342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89D09-3DBD-7831-7867-498F692536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C46B7C-B7FC-2A0E-7631-325FB43FA6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AA2F32-FDCD-6A27-0BA8-EE924E6FEAA9}"/>
              </a:ext>
            </a:extLst>
          </p:cNvPr>
          <p:cNvSpPr txBox="1"/>
          <p:nvPr/>
        </p:nvSpPr>
        <p:spPr>
          <a:xfrm>
            <a:off x="4572000" y="2309485"/>
            <a:ext cx="10382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</a:rPr>
              <a:t>Methods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91171A-CD1A-2A69-E5CC-BAC228A8F698}"/>
              </a:ext>
            </a:extLst>
          </p:cNvPr>
          <p:cNvSpPr txBox="1"/>
          <p:nvPr/>
        </p:nvSpPr>
        <p:spPr>
          <a:xfrm>
            <a:off x="6091240" y="2309485"/>
            <a:ext cx="9810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D3C1BB-9ADF-D04C-C95E-C162CA3BCA18}"/>
              </a:ext>
            </a:extLst>
          </p:cNvPr>
          <p:cNvSpPr txBox="1"/>
          <p:nvPr/>
        </p:nvSpPr>
        <p:spPr>
          <a:xfrm>
            <a:off x="5276850" y="1490335"/>
            <a:ext cx="5331883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Cause     &amp;       Effect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977160E-A116-C2B3-4A9F-EB1446BD5F24}"/>
              </a:ext>
            </a:extLst>
          </p:cNvPr>
          <p:cNvSpPr txBox="1"/>
          <p:nvPr/>
        </p:nvSpPr>
        <p:spPr>
          <a:xfrm>
            <a:off x="7607829" y="2294391"/>
            <a:ext cx="6699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C7AE47-D1EC-399C-52F4-C0F0DF6C3AD9}"/>
              </a:ext>
            </a:extLst>
          </p:cNvPr>
          <p:cNvSpPr txBox="1"/>
          <p:nvPr/>
        </p:nvSpPr>
        <p:spPr>
          <a:xfrm>
            <a:off x="10096500" y="3009900"/>
            <a:ext cx="895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Problem ??????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35BB5E9-E53C-6389-1BD1-F0867F22F820}"/>
              </a:ext>
            </a:extLst>
          </p:cNvPr>
          <p:cNvSpPr txBox="1"/>
          <p:nvPr/>
        </p:nvSpPr>
        <p:spPr>
          <a:xfrm>
            <a:off x="4681989" y="4228727"/>
            <a:ext cx="1238250" cy="423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35C3FA9-DBE5-6E72-E112-FCED9DBA302E}"/>
              </a:ext>
            </a:extLst>
          </p:cNvPr>
          <p:cNvSpPr txBox="1"/>
          <p:nvPr/>
        </p:nvSpPr>
        <p:spPr>
          <a:xfrm>
            <a:off x="6177414" y="4413393"/>
            <a:ext cx="123824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Inter"/>
              </a:rPr>
              <a:t>t</a:t>
            </a:r>
            <a:endParaRPr lang="en-GB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67036E-671A-6647-9681-D80031FA4596}"/>
              </a:ext>
            </a:extLst>
          </p:cNvPr>
          <p:cNvSpPr txBox="1"/>
          <p:nvPr/>
        </p:nvSpPr>
        <p:spPr>
          <a:xfrm>
            <a:off x="7581900" y="4405699"/>
            <a:ext cx="8032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</p:spTree>
    <p:extLst>
      <p:ext uri="{BB962C8B-B14F-4D97-AF65-F5344CB8AC3E}">
        <p14:creationId xmlns:p14="http://schemas.microsoft.com/office/powerpoint/2010/main" val="3017542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EA2B-B1F3-B2C8-549E-B5C6BBE24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947" y="327805"/>
            <a:ext cx="5072333" cy="646332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components of a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4F11A-9B8D-94D6-8349-522372E8CF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226917"/>
            <a:ext cx="6223518" cy="4467828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People: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include skills, training, motivation, and communication.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Processes: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focuses on performance or quality.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3. Equipment: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focuses on maintenance, usability, and reliability.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4. Environment: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involves external factors such as workplace conditions and organisational culture.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5. Methods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includes the method they are using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5D0BD7-D47C-C4F4-5196-CDABA39D54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79721" y="1328466"/>
            <a:ext cx="5265351" cy="4123210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Promotes reflective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by helping staff analyse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communication or care went wrong.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Improves safety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because it highlights hidden risks (e.g., unclear instructions, noisy environment, lack of training).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Strengthens teamwork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as professionals explore causes together.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Supports person‑centred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by ensuring barriers to good communication or care are identified and removed.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FE580B-9C7E-7353-7A5B-D318C9027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E9158-FFB4-B1E4-B8D9-BF896DF971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BF7BB2-922C-2ED7-E765-8AEF68E7BE19}"/>
              </a:ext>
            </a:extLst>
          </p:cNvPr>
          <p:cNvSpPr txBox="1"/>
          <p:nvPr/>
        </p:nvSpPr>
        <p:spPr>
          <a:xfrm>
            <a:off x="6918384" y="327805"/>
            <a:ext cx="4770407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the Fishbone diagram supports good practice in health and social care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9EB917-8F1D-8F72-2360-50626F140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73617" y="171032"/>
            <a:ext cx="1722406" cy="13730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96142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"/>
            <a:ext cx="12191999" cy="500332"/>
          </a:xfrm>
          <a:solidFill>
            <a:schemeClr val="bg1">
              <a:lumMod val="85000"/>
            </a:schemeClr>
          </a:solidFill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of Communication Skills in a Hospital Ward Setting as a Therapist</a:t>
            </a:r>
            <a:br>
              <a:rPr lang="en-GB" sz="2400" dirty="0"/>
            </a:br>
            <a:endParaRPr lang="en-GB" sz="2400" b="1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5B7A809D-E1DE-8CD4-E325-2F6B100040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45456" y="419878"/>
            <a:ext cx="8646543" cy="5296789"/>
          </a:xfrm>
        </p:spPr>
        <p:txBody>
          <a:bodyPr/>
          <a:lstStyle/>
          <a:p>
            <a:pPr marL="0" indent="0">
              <a:buNone/>
            </a:pPr>
            <a:endParaRPr lang="en-GB" sz="14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Using the Skill: 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1- Call Language Line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introduce myself in a friendly way and take the time to listen through the interpreter without rushing. 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2- Use open-ended questions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encourage the patient to express their feelings and worries.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3- Understanding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their fears.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4-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Provide clear, compassionate responses,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reassuring them about the support they will receive during recovery. 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Guiding Actions: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1-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Using strong communication skills, such as active listening, empathy, and clear explanations, leads to trust.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Prioritising the patient’s emotional and physical needs leads to ensuring that the care plan is patient-centred.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Care: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essential. </a:t>
            </a:r>
          </a:p>
          <a:p>
            <a:pPr marL="0" indent="0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ED3AE2-70B0-730B-B2F2-92FC4FC1C423}"/>
              </a:ext>
            </a:extLst>
          </p:cNvPr>
          <p:cNvSpPr txBox="1"/>
          <p:nvPr/>
        </p:nvSpPr>
        <p:spPr>
          <a:xfrm>
            <a:off x="2" y="1417639"/>
            <a:ext cx="3545456" cy="11695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a therapist working in a hospital ward, my primary role involves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helping 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patients recover, helping them regain their independence and improving their quality of life</a:t>
            </a:r>
            <a:endParaRPr lang="en-GB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C1C588D6-6314-7654-77D3-6CB15CEB31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2587190"/>
            <a:ext cx="3545456" cy="3129478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6C6E7EA-17BD-B9AC-8BF9-9B07521BB7B9}"/>
              </a:ext>
            </a:extLst>
          </p:cNvPr>
          <p:cNvSpPr txBox="1"/>
          <p:nvPr/>
        </p:nvSpPr>
        <p:spPr>
          <a:xfrm>
            <a:off x="3545457" y="853245"/>
            <a:ext cx="8646541" cy="8679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patient is about to give birth by caesarean section. They feel anxious about their recovery and unsure about holding the baby. They are aware of the pain in the first 3 days associated with moving and are expressing frustration about their limitations. English is not their first language.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861" y="215660"/>
            <a:ext cx="10696754" cy="1138687"/>
          </a:xfrm>
        </p:spPr>
        <p:txBody>
          <a:bodyPr/>
          <a:lstStyle/>
          <a:p>
            <a:r>
              <a:rPr lang="en-GB" sz="2800" b="1" dirty="0"/>
              <a:t>How does communication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7465" y="2147978"/>
            <a:ext cx="6434535" cy="3536829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CB8B633-CB22-C40A-5BB9-3D0FD25B48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7149030"/>
              </p:ext>
            </p:extLst>
          </p:nvPr>
        </p:nvGraphicFramePr>
        <p:xfrm>
          <a:off x="0" y="1009292"/>
          <a:ext cx="5906278" cy="472171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906278">
                  <a:extLst>
                    <a:ext uri="{9D8B030D-6E8A-4147-A177-3AD203B41FA5}">
                      <a16:colId xmlns:a16="http://schemas.microsoft.com/office/drawing/2014/main" val="114003279"/>
                    </a:ext>
                  </a:extLst>
                </a:gridCol>
              </a:tblGrid>
              <a:tr h="120602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My future role in health and social care is to be a therapist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9848701"/>
                  </a:ext>
                </a:extLst>
              </a:tr>
              <a:tr h="65379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Clear communication helps prevent misunderstandings.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30850"/>
                  </a:ext>
                </a:extLst>
              </a:tr>
              <a:tr h="800302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is a strength for me because it has improved over the years, as I had to be present and listen to a lot of therapy sessions.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2842601"/>
                  </a:ext>
                </a:extLst>
              </a:tr>
              <a:tr h="84009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 is always room for improvement because communication is a huge topic</a:t>
                      </a:r>
                      <a:r>
                        <a:rPr lang="en-GB" sz="1600" dirty="0"/>
                        <a:t>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5972046"/>
                  </a:ext>
                </a:extLst>
              </a:tr>
              <a:tr h="1185492">
                <a:tc>
                  <a:txBody>
                    <a:bodyPr/>
                    <a:lstStyle/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communication leads to better outcomes.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558954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BF0EE5F-BAFA-FCA6-EA6A-EE00CDD7C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57465" y="4102718"/>
            <a:ext cx="2547668" cy="15922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8C56A5-0615-566D-0EC5-0235927276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00833" y="4204598"/>
            <a:ext cx="1619485" cy="14802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058735-FCDC-C9A9-373A-FF9EB15DCEFF}"/>
              </a:ext>
            </a:extLst>
          </p:cNvPr>
          <p:cNvSpPr txBox="1"/>
          <p:nvPr/>
        </p:nvSpPr>
        <p:spPr>
          <a:xfrm>
            <a:off x="7493029" y="3309086"/>
            <a:ext cx="2369428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Learning outcomes: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803B9C-D020-5259-1B3E-EEA4192F54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213502" y="4204599"/>
            <a:ext cx="2220313" cy="14802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C8032D6-C374-91CC-879E-84AE2A4888B2}"/>
              </a:ext>
            </a:extLst>
          </p:cNvPr>
          <p:cNvSpPr txBox="1"/>
          <p:nvPr/>
        </p:nvSpPr>
        <p:spPr>
          <a:xfrm>
            <a:off x="8376249" y="6607009"/>
            <a:ext cx="2220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sergiomansilha.blogspot.com/2021/03/a-cultura-da-bondade-e-gentileza-n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D92517B-D7B0-5F70-8587-711C35FBB9F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355031" y="1126405"/>
            <a:ext cx="3937253" cy="188489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4949252-1382-5E05-C50D-406CA1AED9DA}"/>
              </a:ext>
            </a:extLst>
          </p:cNvPr>
          <p:cNvSpPr txBox="1"/>
          <p:nvPr/>
        </p:nvSpPr>
        <p:spPr>
          <a:xfrm>
            <a:off x="9986913" y="6748016"/>
            <a:ext cx="1324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s://www.picpedia.org/chalkboard/t/therapist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50113B2-3AF9-A956-A37F-3E49C2CF7E52}"/>
              </a:ext>
            </a:extLst>
          </p:cNvPr>
          <p:cNvSpPr txBox="1"/>
          <p:nvPr/>
        </p:nvSpPr>
        <p:spPr>
          <a:xfrm>
            <a:off x="6410287" y="3988668"/>
            <a:ext cx="10827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473C83-A2F9-481B-C266-E9FE3B26DCB8}"/>
              </a:ext>
            </a:extLst>
          </p:cNvPr>
          <p:cNvSpPr txBox="1"/>
          <p:nvPr/>
        </p:nvSpPr>
        <p:spPr>
          <a:xfrm>
            <a:off x="9097347" y="4102718"/>
            <a:ext cx="22722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884" y="114300"/>
            <a:ext cx="10980516" cy="115446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/>
              <a:t>Conclusion</a:t>
            </a:r>
            <a:endParaRPr lang="en-GB" altLang="en-US" b="1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385265-26BC-2389-65FB-A1E407370B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81" r="4017" b="3"/>
          <a:stretch>
            <a:fillRect/>
          </a:stretch>
        </p:blipFill>
        <p:spPr>
          <a:xfrm>
            <a:off x="0" y="1148612"/>
            <a:ext cx="5578997" cy="4440629"/>
          </a:xfrm>
          <a:prstGeom prst="rect">
            <a:avLst/>
          </a:prstGeom>
          <a:noFill/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78997" y="1268759"/>
            <a:ext cx="6613003" cy="4320482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conclusion, effective communication among healthcare professionals is crucial for enhancing patient safety and quality of care.</a:t>
            </a:r>
          </a:p>
          <a:p>
            <a:pPr>
              <a:lnSpc>
                <a:spcPct val="9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Addressing these communication challenges through targeted strategies can significantly reduce the risks associated with misunderstandings and errors in patient care and improve outcomes.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Organisation, 2019).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0E336-CCA6-9DF7-420D-7EAFD6DD7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wrap="square" anchor="b"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Thank you!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4604B3D-7A99-AFF7-0D4B-9752213585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068" b="17537"/>
          <a:stretch>
            <a:fillRect/>
          </a:stretch>
        </p:blipFill>
        <p:spPr>
          <a:xfrm>
            <a:off x="2389717" y="612776"/>
            <a:ext cx="7315200" cy="3824337"/>
          </a:xfr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0D57A-F1D5-AFD8-3D22-583B6DCD0B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42C5CC8-B2EB-4FCA-9C2F-BDABBC953608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36C35-52F6-5F38-E15B-1508D818F7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DA9162A-D4C6-4BE6-80AC-343E718106D9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6DCE55-8291-1A8A-8085-E3F3B0CD12A9}"/>
              </a:ext>
            </a:extLst>
          </p:cNvPr>
          <p:cNvSpPr txBox="1"/>
          <p:nvPr/>
        </p:nvSpPr>
        <p:spPr>
          <a:xfrm>
            <a:off x="7008346" y="4237058"/>
            <a:ext cx="269657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ackthoughts-jb.blogspot.com/2012/01/stupid-customer-questi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169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2814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FF36B4-4726-FEF2-0F7A-CD1C0883B6E8}"/>
              </a:ext>
            </a:extLst>
          </p:cNvPr>
          <p:cNvSpPr txBox="1"/>
          <p:nvPr/>
        </p:nvSpPr>
        <p:spPr>
          <a:xfrm>
            <a:off x="0" y="1138335"/>
            <a:ext cx="12192000" cy="4830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ASQ and Kumah, A., Nwogu, C.N., Issah, A.-R., Obot, E.,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Kanamitie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D.T., Sifa, J.S. and Aidoo, L.A. (2024).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What is a fishbone diagram? Ishikawa cause &amp; effect diagram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ASQ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GB" sz="1050" dirty="0">
                <a:solidFill>
                  <a:srgbClr val="4BACC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https://asq.org/quality-resources/fishbone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[Accessed 10 July 2026].</a:t>
            </a:r>
          </a:p>
          <a:p>
            <a:pPr lvl="1">
              <a:lnSpc>
                <a:spcPct val="150000"/>
              </a:lnSpc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BMC Medical Education. (2024). [online]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SpringerLink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BioMed Central. Available at: </a:t>
            </a:r>
            <a:r>
              <a:rPr lang="en-GB" sz="1050" dirty="0">
                <a:solidFill>
                  <a:srgbClr val="4BACC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https://link.springer.com/journal/12909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[Accessed 30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of June 2026].</a:t>
            </a:r>
          </a:p>
          <a:p>
            <a:pPr lvl="1">
              <a:lnSpc>
                <a:spcPct val="150000"/>
              </a:lnSpc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Mielke, K., Frerichs, W.,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Cöllen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K., Lindig, A.,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Härter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M. and Scholl, I. (2026). Development of a Patient‐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communication skills training: A qualitative exploration of Nurse managers” perspectives.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Nursing Open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13(5). doi:10.1002/nop2.70605 [Accessed 10 July 2026].</a:t>
            </a:r>
          </a:p>
          <a:p>
            <a:pPr lvl="1">
              <a:lnSpc>
                <a:spcPct val="150000"/>
              </a:lnSpc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Nadzam, D.M. (2019).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Nursesʼ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role in communication and patient safety.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Care Quality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[online] 24(3), pp.184–188. doi:10.1097/01.ncq.0000356905.87452.62. [Accessed 10 July 2026].</a:t>
            </a:r>
          </a:p>
          <a:p>
            <a:pPr lvl="1">
              <a:lnSpc>
                <a:spcPct val="150000"/>
              </a:lnSpc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(2021).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Overview | patient experience in adult NHS services: Improving the experience of care for people using adult NHS services | guidance | NICE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Nice.org.uk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NICE. Available at: </a:t>
            </a:r>
            <a:r>
              <a:rPr lang="en-GB" sz="1050" dirty="0">
                <a:solidFill>
                  <a:srgbClr val="4BACC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https://www.nice.org.uk/Guidance/CG138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[Accessed 10 July 2026].</a:t>
            </a:r>
          </a:p>
          <a:p>
            <a:pPr>
              <a:lnSpc>
                <a:spcPct val="150000"/>
              </a:lnSpc>
              <a:buNone/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(2019).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Communicating for health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Who.int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solidFill>
                  <a:srgbClr val="4BACC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https://www.who.int/about/communications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[Accessed 15 June 2026].</a:t>
            </a:r>
          </a:p>
          <a:p>
            <a:pPr lvl="1">
              <a:lnSpc>
                <a:spcPct val="150000"/>
              </a:lnSpc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E4482D4-C205-4BCB-8190-319BA460A55E}">
  <we:reference id="wa200006038" version="1.0.0.5" store="en-US" storeType="OMEX"/>
  <we:alternateReferences>
    <we:reference id="wa200006038" version="1.0.0.5" store="wa200006038" storeType="OMEX"/>
  </we:alternateReferences>
  <we:properties>
    <we:property name="pptx_export_from_biorender" value="false"/>
  </we:properties>
  <we:bindings/>
  <we:snapshot xmlns:r="http://schemas.openxmlformats.org/officeDocument/2006/relationships"/>
  <we:extLst>
    <a:ext xmlns:a="http://schemas.openxmlformats.org/drawingml/2006/main" uri="{0858819E-0033-43BF-8937-05EC82904868}">
      <we:backgroundApp state="1" runtimeId="Taskpane.Url"/>
    </a:ext>
  </we:extLst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2673</TotalTime>
  <Words>1614</Words>
  <Application>Microsoft Office PowerPoint</Application>
  <PresentationFormat>Widescreen</PresentationFormat>
  <Paragraphs>232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Arial Black</vt:lpstr>
      <vt:lpstr>Inter</vt:lpstr>
      <vt:lpstr>Myriad Pro</vt:lpstr>
      <vt:lpstr>20140311PresentationUWTSDTemplate</vt:lpstr>
      <vt:lpstr>Module Title:  Professional Career Development within H&amp;SC </vt:lpstr>
      <vt:lpstr>Acknowledge use of AI</vt:lpstr>
      <vt:lpstr>The Importance of  Communication                                                                    in Health and Social Care</vt:lpstr>
      <vt:lpstr> </vt:lpstr>
      <vt:lpstr>Applying communication skills in theory</vt:lpstr>
      <vt:lpstr>Importance of communication in professional practice  </vt:lpstr>
      <vt:lpstr>Model or framework linked to Fishbone Diagram</vt:lpstr>
      <vt:lpstr>Key components of a Fishbone diagram</vt:lpstr>
      <vt:lpstr> Use of Communication Skills in a Hospital Ward Setting as a Therapist </vt:lpstr>
      <vt:lpstr>How does communication support my future career? </vt:lpstr>
      <vt:lpstr>Conclusion</vt:lpstr>
      <vt:lpstr>               Thank you!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Alket Lata</cp:lastModifiedBy>
  <cp:revision>27</cp:revision>
  <dcterms:created xsi:type="dcterms:W3CDTF">2025-02-21T18:28:54Z</dcterms:created>
  <dcterms:modified xsi:type="dcterms:W3CDTF">2026-07-20T07:07:35Z</dcterms:modified>
</cp:coreProperties>
</file>