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30275213" cy="213836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984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40" d="100"/>
          <a:sy n="40" d="100"/>
        </p:scale>
        <p:origin x="10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12698" y="1858421"/>
            <a:ext cx="24866816" cy="10021374"/>
          </a:xfrm>
        </p:spPr>
        <p:txBody>
          <a:bodyPr anchor="b">
            <a:normAutofit/>
          </a:bodyPr>
          <a:lstStyle>
            <a:lvl1pPr algn="ctr">
              <a:defRPr sz="12472">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2712698" y="12117388"/>
            <a:ext cx="24866816" cy="6919302"/>
          </a:xfrm>
        </p:spPr>
        <p:txBody>
          <a:bodyPr anchor="t">
            <a:normAutofit/>
          </a:bodyPr>
          <a:lstStyle>
            <a:lvl1pPr marL="0" indent="0" algn="ctr">
              <a:buNone/>
              <a:defRPr sz="5613">
                <a:gradFill flip="none" rotWithShape="1">
                  <a:gsLst>
                    <a:gs pos="0">
                      <a:schemeClr val="tx1"/>
                    </a:gs>
                    <a:gs pos="100000">
                      <a:schemeClr val="tx1">
                        <a:lumMod val="75000"/>
                      </a:schemeClr>
                    </a:gs>
                  </a:gsLst>
                  <a:lin ang="0" scaled="1"/>
                  <a:tileRect/>
                </a:gradFill>
              </a:defRPr>
            </a:lvl1pPr>
            <a:lvl2pPr marL="1425595" indent="0" algn="ctr">
              <a:buNone/>
              <a:defRPr>
                <a:solidFill>
                  <a:schemeClr val="tx1">
                    <a:tint val="75000"/>
                  </a:schemeClr>
                </a:solidFill>
              </a:defRPr>
            </a:lvl2pPr>
            <a:lvl3pPr marL="2851191" indent="0" algn="ctr">
              <a:buNone/>
              <a:defRPr>
                <a:solidFill>
                  <a:schemeClr val="tx1">
                    <a:tint val="75000"/>
                  </a:schemeClr>
                </a:solidFill>
              </a:defRPr>
            </a:lvl3pPr>
            <a:lvl4pPr marL="4276786" indent="0" algn="ctr">
              <a:buNone/>
              <a:defRPr>
                <a:solidFill>
                  <a:schemeClr val="tx1">
                    <a:tint val="75000"/>
                  </a:schemeClr>
                </a:solidFill>
              </a:defRPr>
            </a:lvl4pPr>
            <a:lvl5pPr marL="5702381" indent="0" algn="ctr">
              <a:buNone/>
              <a:defRPr>
                <a:solidFill>
                  <a:schemeClr val="tx1">
                    <a:tint val="75000"/>
                  </a:schemeClr>
                </a:solidFill>
              </a:defRPr>
            </a:lvl5pPr>
            <a:lvl6pPr marL="7127977" indent="0" algn="ctr">
              <a:buNone/>
              <a:defRPr>
                <a:solidFill>
                  <a:schemeClr val="tx1">
                    <a:tint val="75000"/>
                  </a:schemeClr>
                </a:solidFill>
              </a:defRPr>
            </a:lvl6pPr>
            <a:lvl7pPr marL="8553572" indent="0" algn="ctr">
              <a:buNone/>
              <a:defRPr>
                <a:solidFill>
                  <a:schemeClr val="tx1">
                    <a:tint val="75000"/>
                  </a:schemeClr>
                </a:solidFill>
              </a:defRPr>
            </a:lvl7pPr>
            <a:lvl8pPr marL="9979167" indent="0" algn="ctr">
              <a:buNone/>
              <a:defRPr>
                <a:solidFill>
                  <a:schemeClr val="tx1">
                    <a:tint val="75000"/>
                  </a:schemeClr>
                </a:solidFill>
              </a:defRPr>
            </a:lvl8pPr>
            <a:lvl9pPr marL="1140476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2678936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837090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12698" y="10198220"/>
            <a:ext cx="24866816" cy="5685166"/>
          </a:xfrm>
        </p:spPr>
        <p:txBody>
          <a:bodyPr anchor="b">
            <a:normAutofit/>
          </a:bodyPr>
          <a:lstStyle>
            <a:lvl1pPr algn="r">
              <a:defRPr sz="8731" b="0" cap="all"/>
            </a:lvl1pPr>
          </a:lstStyle>
          <a:p>
            <a:r>
              <a:rPr lang="en-US"/>
              <a:t>Click to edit Master title style</a:t>
            </a:r>
            <a:endParaRPr lang="en-US" dirty="0"/>
          </a:p>
        </p:txBody>
      </p:sp>
      <p:sp>
        <p:nvSpPr>
          <p:cNvPr id="3" name="Text Placeholder 2"/>
          <p:cNvSpPr>
            <a:spLocks noGrp="1"/>
          </p:cNvSpPr>
          <p:nvPr>
            <p:ph type="body" idx="1"/>
          </p:nvPr>
        </p:nvSpPr>
        <p:spPr>
          <a:xfrm>
            <a:off x="2712698" y="15913963"/>
            <a:ext cx="24866816" cy="3112599"/>
          </a:xfrm>
        </p:spPr>
        <p:txBody>
          <a:bodyPr anchor="t">
            <a:normAutofit/>
          </a:bodyPr>
          <a:lstStyle>
            <a:lvl1pPr marL="0" indent="0" algn="r">
              <a:buNone/>
              <a:defRPr sz="5613">
                <a:gradFill flip="none" rotWithShape="1">
                  <a:gsLst>
                    <a:gs pos="0">
                      <a:schemeClr val="tx1"/>
                    </a:gs>
                    <a:gs pos="100000">
                      <a:schemeClr val="tx1">
                        <a:lumMod val="75000"/>
                      </a:schemeClr>
                    </a:gs>
                  </a:gsLst>
                  <a:lin ang="5400000" scaled="0"/>
                  <a:tileRect/>
                </a:gra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66851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709497" y="6425996"/>
            <a:ext cx="12201047" cy="12569914"/>
          </a:xfrm>
        </p:spPr>
        <p:txBody>
          <a:bodyPr>
            <a:normAutofit/>
          </a:bodyPr>
          <a:lstStyle>
            <a:lvl1pPr>
              <a:defRPr sz="4989"/>
            </a:lvl1pPr>
            <a:lvl2pPr>
              <a:defRPr sz="4365"/>
            </a:lvl2pPr>
            <a:lvl3pPr>
              <a:defRPr sz="3742"/>
            </a:lvl3pPr>
            <a:lvl4pPr>
              <a:defRPr sz="3430"/>
            </a:lvl4pPr>
            <a:lvl5pPr>
              <a:defRPr sz="3430"/>
            </a:lvl5pPr>
            <a:lvl6pPr>
              <a:defRPr sz="3430"/>
            </a:lvl6pPr>
            <a:lvl7pPr>
              <a:defRPr sz="3430"/>
            </a:lvl7pPr>
            <a:lvl8pPr>
              <a:defRPr sz="3430"/>
            </a:lvl8pPr>
            <a:lvl9pPr>
              <a:defRPr sz="34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64672" y="6425994"/>
            <a:ext cx="12214840" cy="12569911"/>
          </a:xfrm>
        </p:spPr>
        <p:txBody>
          <a:bodyPr>
            <a:normAutofit/>
          </a:bodyPr>
          <a:lstStyle>
            <a:lvl1pPr>
              <a:defRPr sz="4989"/>
            </a:lvl1pPr>
            <a:lvl2pPr>
              <a:defRPr sz="4365"/>
            </a:lvl2pPr>
            <a:lvl3pPr>
              <a:defRPr sz="3742"/>
            </a:lvl3pPr>
            <a:lvl4pPr>
              <a:defRPr sz="3430"/>
            </a:lvl4pPr>
            <a:lvl5pPr>
              <a:defRPr sz="3430"/>
            </a:lvl5pPr>
            <a:lvl6pPr>
              <a:defRPr sz="3430"/>
            </a:lvl6pPr>
            <a:lvl7pPr>
              <a:defRPr sz="3430"/>
            </a:lvl7pPr>
            <a:lvl8pPr>
              <a:defRPr sz="3430"/>
            </a:lvl8pPr>
            <a:lvl9pPr>
              <a:defRPr sz="34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0CCFE5-36DA-40A8-BC3C-D1B19457E8B2}"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812984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3662912" y="6425995"/>
            <a:ext cx="11247629" cy="2287393"/>
          </a:xfrm>
        </p:spPr>
        <p:txBody>
          <a:bodyPr anchor="b">
            <a:noAutofit/>
          </a:bodyPr>
          <a:lstStyle>
            <a:lvl1pPr marL="0" indent="0">
              <a:buNone/>
              <a:defRPr sz="6860"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709497" y="8686989"/>
            <a:ext cx="12201047" cy="10339575"/>
          </a:xfrm>
        </p:spPr>
        <p:txBody>
          <a:bodyPr anchor="t">
            <a:normAutofit/>
          </a:bodyPr>
          <a:lstStyle>
            <a:lvl1pPr>
              <a:defRPr sz="4989"/>
            </a:lvl1pPr>
            <a:lvl2pPr>
              <a:defRPr sz="4365"/>
            </a:lvl2pPr>
            <a:lvl3pPr>
              <a:defRPr sz="3742"/>
            </a:lvl3pPr>
            <a:lvl4pPr>
              <a:defRPr sz="3430"/>
            </a:lvl4pPr>
            <a:lvl5pPr>
              <a:defRPr sz="3430"/>
            </a:lvl5pPr>
            <a:lvl6pPr>
              <a:defRPr sz="3430"/>
            </a:lvl6pPr>
            <a:lvl7pPr>
              <a:defRPr sz="3430"/>
            </a:lvl7pPr>
            <a:lvl8pPr>
              <a:defRPr sz="3430"/>
            </a:lvl8pPr>
            <a:lvl9pPr>
              <a:defRPr sz="34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257200" y="6425996"/>
            <a:ext cx="11322314" cy="2260993"/>
          </a:xfrm>
        </p:spPr>
        <p:txBody>
          <a:bodyPr anchor="b">
            <a:noAutofit/>
          </a:bodyPr>
          <a:lstStyle>
            <a:lvl1pPr marL="0" indent="0">
              <a:buNone/>
              <a:defRPr sz="6860"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76" y="8686989"/>
            <a:ext cx="12255502" cy="10339575"/>
          </a:xfrm>
        </p:spPr>
        <p:txBody>
          <a:bodyPr anchor="t">
            <a:normAutofit/>
          </a:bodyPr>
          <a:lstStyle>
            <a:lvl1pPr>
              <a:defRPr sz="4989"/>
            </a:lvl1pPr>
            <a:lvl2pPr>
              <a:defRPr sz="4365"/>
            </a:lvl2pPr>
            <a:lvl3pPr>
              <a:defRPr sz="3742"/>
            </a:lvl3pPr>
            <a:lvl4pPr>
              <a:defRPr sz="3430"/>
            </a:lvl4pPr>
            <a:lvl5pPr>
              <a:defRPr sz="3430"/>
            </a:lvl5pPr>
            <a:lvl6pPr>
              <a:defRPr sz="3430"/>
            </a:lvl6pPr>
            <a:lvl7pPr>
              <a:defRPr sz="3430"/>
            </a:lvl7pPr>
            <a:lvl8pPr>
              <a:defRPr sz="3430"/>
            </a:lvl8pPr>
            <a:lvl9pPr>
              <a:defRPr sz="34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0CCFE5-36DA-40A8-BC3C-D1B19457E8B2}" type="datetimeFigureOut">
              <a:rPr lang="en-GB" smtClean="0"/>
              <a:t>20/07/2021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021860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8107"/>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0CCFE5-36DA-40A8-BC3C-D1B19457E8B2}" type="datetimeFigureOut">
              <a:rPr lang="en-GB" smtClean="0"/>
              <a:t>20/07/2021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1261972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0CCFE5-36DA-40A8-BC3C-D1B19457E8B2}" type="datetimeFigureOut">
              <a:rPr lang="en-GB" smtClean="0"/>
              <a:t>20/07/2021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258668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09498" y="5471963"/>
            <a:ext cx="9037280" cy="4276725"/>
          </a:xfrm>
        </p:spPr>
        <p:txBody>
          <a:bodyPr anchor="b">
            <a:normAutofit/>
          </a:bodyPr>
          <a:lstStyle>
            <a:lvl1pPr algn="l">
              <a:defRPr sz="6860" b="0"/>
            </a:lvl1pPr>
          </a:lstStyle>
          <a:p>
            <a:r>
              <a:rPr lang="en-US"/>
              <a:t>Click to edit Master title style</a:t>
            </a:r>
            <a:endParaRPr lang="en-US" dirty="0"/>
          </a:p>
        </p:txBody>
      </p:sp>
      <p:sp>
        <p:nvSpPr>
          <p:cNvPr id="3" name="Content Placeholder 2"/>
          <p:cNvSpPr>
            <a:spLocks noGrp="1"/>
          </p:cNvSpPr>
          <p:nvPr>
            <p:ph idx="1"/>
          </p:nvPr>
        </p:nvSpPr>
        <p:spPr>
          <a:xfrm>
            <a:off x="12677103" y="1858419"/>
            <a:ext cx="14902411" cy="17168142"/>
          </a:xfrm>
        </p:spPr>
        <p:txBody>
          <a:bodyPr anchor="ctr">
            <a:normAutofit/>
          </a:bodyPr>
          <a:lstStyle>
            <a:lvl1pPr>
              <a:defRPr sz="5613"/>
            </a:lvl1pPr>
            <a:lvl2pPr>
              <a:defRPr sz="4989"/>
            </a:lvl2pPr>
            <a:lvl3pPr>
              <a:defRPr sz="4365"/>
            </a:lvl3pPr>
            <a:lvl4pPr>
              <a:defRPr sz="3742"/>
            </a:lvl4pPr>
            <a:lvl5pPr>
              <a:defRPr sz="3430"/>
            </a:lvl5pPr>
            <a:lvl6pPr>
              <a:defRPr sz="3430"/>
            </a:lvl6pPr>
            <a:lvl7pPr>
              <a:defRPr sz="3430"/>
            </a:lvl7pPr>
            <a:lvl8pPr>
              <a:defRPr sz="3430"/>
            </a:lvl8pPr>
            <a:lvl9pPr>
              <a:defRPr sz="34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709498" y="9748688"/>
            <a:ext cx="9037280" cy="5702300"/>
          </a:xfrm>
        </p:spPr>
        <p:txBody>
          <a:bodyPr>
            <a:normAutofit/>
          </a:bodyPr>
          <a:lstStyle>
            <a:lvl1pPr marL="0" indent="0">
              <a:buNone/>
              <a:defRPr sz="4989"/>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380CCFE5-36DA-40A8-BC3C-D1B19457E8B2}"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2100427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09498" y="5918908"/>
            <a:ext cx="14646935" cy="4276725"/>
          </a:xfrm>
        </p:spPr>
        <p:txBody>
          <a:bodyPr anchor="b">
            <a:normAutofit/>
          </a:bodyPr>
          <a:lstStyle>
            <a:lvl1pPr algn="l">
              <a:defRPr sz="7483"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8261284" y="-57023"/>
            <a:ext cx="8277549" cy="21526183"/>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4" name="Text Placeholder 3"/>
          <p:cNvSpPr>
            <a:spLocks noGrp="1"/>
          </p:cNvSpPr>
          <p:nvPr>
            <p:ph type="body" sz="half" idx="2"/>
          </p:nvPr>
        </p:nvSpPr>
        <p:spPr>
          <a:xfrm>
            <a:off x="2706091" y="10195633"/>
            <a:ext cx="14646935" cy="5702300"/>
          </a:xfrm>
        </p:spPr>
        <p:txBody>
          <a:bodyPr>
            <a:normAutofit/>
          </a:bodyPr>
          <a:lstStyle>
            <a:lvl1pPr marL="0" indent="0">
              <a:buNone/>
              <a:defRPr sz="4989"/>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a:xfrm>
            <a:off x="14977519" y="19273776"/>
            <a:ext cx="2378915" cy="1138480"/>
          </a:xfrm>
        </p:spPr>
        <p:txBody>
          <a:bodyPr/>
          <a:lstStyle/>
          <a:p>
            <a:fld id="{380CCFE5-36DA-40A8-BC3C-D1B19457E8B2}" type="datetimeFigureOut">
              <a:rPr lang="en-GB" smtClean="0"/>
              <a:t>20/07/2021</a:t>
            </a:fld>
            <a:endParaRPr lang="en-GB"/>
          </a:p>
        </p:txBody>
      </p:sp>
      <p:sp>
        <p:nvSpPr>
          <p:cNvPr id="6" name="Footer Placeholder 5"/>
          <p:cNvSpPr>
            <a:spLocks noGrp="1"/>
          </p:cNvSpPr>
          <p:nvPr>
            <p:ph type="ftr" sz="quarter" idx="11"/>
          </p:nvPr>
        </p:nvSpPr>
        <p:spPr>
          <a:xfrm>
            <a:off x="2709499" y="19273776"/>
            <a:ext cx="12268017" cy="1138480"/>
          </a:xfrm>
        </p:spPr>
        <p:txBody>
          <a:bodyPr/>
          <a:lstStyle/>
          <a:p>
            <a:endParaRPr lang="en-GB"/>
          </a:p>
        </p:txBody>
      </p:sp>
      <p:sp>
        <p:nvSpPr>
          <p:cNvPr id="7" name="Slide Number Placeholder 6"/>
          <p:cNvSpPr>
            <a:spLocks noGrp="1"/>
          </p:cNvSpPr>
          <p:nvPr>
            <p:ph type="sldNum" sz="quarter" idx="12"/>
          </p:nvPr>
        </p:nvSpPr>
        <p:spPr>
          <a:xfrm>
            <a:off x="26567830" y="19273774"/>
            <a:ext cx="1010452" cy="1026620"/>
          </a:xfrm>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40067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38373" y="13649243"/>
            <a:ext cx="24544003" cy="2829651"/>
          </a:xfrm>
        </p:spPr>
        <p:txBody>
          <a:bodyPr anchor="b">
            <a:normAutofit/>
          </a:bodyPr>
          <a:lstStyle>
            <a:lvl1pPr algn="l">
              <a:defRPr sz="623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038376" y="3106170"/>
            <a:ext cx="24174569" cy="92953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4" name="Text Placeholder 3"/>
          <p:cNvSpPr>
            <a:spLocks noGrp="1"/>
          </p:cNvSpPr>
          <p:nvPr>
            <p:ph type="body" sz="half" idx="2"/>
          </p:nvPr>
        </p:nvSpPr>
        <p:spPr>
          <a:xfrm>
            <a:off x="3038373" y="16478892"/>
            <a:ext cx="24544003" cy="2547670"/>
          </a:xfrm>
        </p:spPr>
        <p:txBody>
          <a:bodyPr>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380CCFE5-36DA-40A8-BC3C-D1B19457E8B2}" type="datetimeFigureOut">
              <a:rPr lang="en-GB" smtClean="0"/>
              <a:t>20/07/2021</a:t>
            </a:fld>
            <a:endParaRPr lang="en-GB"/>
          </a:p>
        </p:txBody>
      </p:sp>
      <p:sp>
        <p:nvSpPr>
          <p:cNvPr id="6" name="Footer Placeholder 5"/>
          <p:cNvSpPr>
            <a:spLocks noGrp="1"/>
          </p:cNvSpPr>
          <p:nvPr>
            <p:ph type="ftr" sz="quarter" idx="11"/>
          </p:nvPr>
        </p:nvSpPr>
        <p:spPr>
          <a:xfrm>
            <a:off x="3038375" y="19273776"/>
            <a:ext cx="17671394" cy="1138480"/>
          </a:xfrm>
        </p:spPr>
        <p:txBody>
          <a:bodyPr/>
          <a:lstStyle/>
          <a:p>
            <a:endParaRPr lang="en-GB"/>
          </a:p>
        </p:txBody>
      </p:sp>
      <p:sp>
        <p:nvSpPr>
          <p:cNvPr id="7" name="Slide Number Placeholder 6"/>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48798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709496" y="1858417"/>
            <a:ext cx="24870021" cy="9783779"/>
          </a:xfrm>
        </p:spPr>
        <p:txBody>
          <a:bodyPr anchor="ctr">
            <a:normAutofit/>
          </a:bodyPr>
          <a:lstStyle>
            <a:lvl1pPr algn="l">
              <a:defRPr sz="8731" b="0" cap="all"/>
            </a:lvl1pPr>
          </a:lstStyle>
          <a:p>
            <a:r>
              <a:rPr lang="en-US"/>
              <a:t>Click to edit Master title style</a:t>
            </a:r>
            <a:endParaRPr lang="en-US" dirty="0"/>
          </a:p>
        </p:txBody>
      </p:sp>
      <p:sp>
        <p:nvSpPr>
          <p:cNvPr id="3" name="Text Placeholder 2"/>
          <p:cNvSpPr>
            <a:spLocks noGrp="1"/>
          </p:cNvSpPr>
          <p:nvPr>
            <p:ph type="body" idx="1"/>
          </p:nvPr>
        </p:nvSpPr>
        <p:spPr>
          <a:xfrm>
            <a:off x="2709496" y="13542962"/>
            <a:ext cx="24870021" cy="5483600"/>
          </a:xfrm>
        </p:spPr>
        <p:txBody>
          <a:bodyPr anchor="ctr">
            <a:normAutofit/>
          </a:bodyPr>
          <a:lstStyle>
            <a:lvl1pPr marL="0" indent="0" algn="l">
              <a:buNone/>
              <a:defRPr sz="5613">
                <a:gradFill flip="none" rotWithShape="1">
                  <a:gsLst>
                    <a:gs pos="0">
                      <a:schemeClr val="tx1"/>
                    </a:gs>
                    <a:gs pos="100000">
                      <a:schemeClr val="tx1">
                        <a:lumMod val="75000"/>
                      </a:schemeClr>
                    </a:gs>
                  </a:gsLst>
                  <a:lin ang="5400000" scaled="0"/>
                  <a:tileRect/>
                </a:gra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46894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932986" y="2682388"/>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4945" dirty="0">
                <a:solidFill>
                  <a:schemeClr val="accent1"/>
                </a:solidFill>
              </a:rPr>
              <a:t>“</a:t>
            </a:r>
          </a:p>
        </p:txBody>
      </p:sp>
      <p:sp>
        <p:nvSpPr>
          <p:cNvPr id="15" name="TextBox 14"/>
          <p:cNvSpPr txBox="1"/>
          <p:nvPr/>
        </p:nvSpPr>
        <p:spPr>
          <a:xfrm>
            <a:off x="26119399" y="9310274"/>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4945" dirty="0">
                <a:solidFill>
                  <a:schemeClr val="accent1"/>
                </a:solidFill>
              </a:rPr>
              <a:t>”</a:t>
            </a:r>
          </a:p>
        </p:txBody>
      </p:sp>
      <p:sp>
        <p:nvSpPr>
          <p:cNvPr id="2" name="Title 1"/>
          <p:cNvSpPr>
            <a:spLocks noGrp="1"/>
          </p:cNvSpPr>
          <p:nvPr>
            <p:ph type="title"/>
          </p:nvPr>
        </p:nvSpPr>
        <p:spPr>
          <a:xfrm>
            <a:off x="3592177" y="1858419"/>
            <a:ext cx="23090859" cy="9491607"/>
          </a:xfrm>
        </p:spPr>
        <p:txBody>
          <a:bodyPr anchor="ctr">
            <a:normAutofit/>
          </a:bodyPr>
          <a:lstStyle>
            <a:lvl1pPr algn="l">
              <a:defRPr sz="8731"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159981" y="11382792"/>
            <a:ext cx="21955251" cy="1187979"/>
          </a:xfrm>
        </p:spPr>
        <p:txBody>
          <a:bodyPr anchor="ctr">
            <a:normAutofit/>
          </a:bodyPr>
          <a:lstStyle>
            <a:lvl1pPr marL="0" indent="0">
              <a:buFontTx/>
              <a:buNone/>
              <a:defRPr sz="4365"/>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US"/>
              <a:t>Click to edit Master text styles</a:t>
            </a:r>
          </a:p>
        </p:txBody>
      </p:sp>
      <p:sp>
        <p:nvSpPr>
          <p:cNvPr id="3" name="Text Placeholder 2"/>
          <p:cNvSpPr>
            <a:spLocks noGrp="1"/>
          </p:cNvSpPr>
          <p:nvPr>
            <p:ph type="body" idx="1"/>
          </p:nvPr>
        </p:nvSpPr>
        <p:spPr>
          <a:xfrm>
            <a:off x="2709497" y="14471538"/>
            <a:ext cx="24870018" cy="4514321"/>
          </a:xfrm>
        </p:spPr>
        <p:txBody>
          <a:bodyPr anchor="ctr">
            <a:normAutofit/>
          </a:bodyPr>
          <a:lstStyle>
            <a:lvl1pPr marL="0" indent="0" algn="l">
              <a:buNone/>
              <a:defRPr sz="5613">
                <a:gradFill flip="none" rotWithShape="1">
                  <a:gsLst>
                    <a:gs pos="0">
                      <a:schemeClr val="tx1"/>
                    </a:gs>
                    <a:gs pos="100000">
                      <a:schemeClr val="tx1">
                        <a:lumMod val="75000"/>
                      </a:schemeClr>
                    </a:gs>
                  </a:gsLst>
                  <a:lin ang="0" scaled="1"/>
                  <a:tileRect/>
                </a:gra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934402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709496" y="11236119"/>
            <a:ext cx="24872882" cy="4579800"/>
          </a:xfrm>
        </p:spPr>
        <p:txBody>
          <a:bodyPr anchor="b">
            <a:normAutofit/>
          </a:bodyPr>
          <a:lstStyle>
            <a:lvl1pPr algn="l">
              <a:defRPr sz="8731" b="0" cap="all"/>
            </a:lvl1pPr>
          </a:lstStyle>
          <a:p>
            <a:r>
              <a:rPr lang="en-US"/>
              <a:t>Click to edit Master title style</a:t>
            </a:r>
            <a:endParaRPr lang="en-US" dirty="0"/>
          </a:p>
        </p:txBody>
      </p:sp>
      <p:sp>
        <p:nvSpPr>
          <p:cNvPr id="3" name="Text Placeholder 2"/>
          <p:cNvSpPr>
            <a:spLocks noGrp="1"/>
          </p:cNvSpPr>
          <p:nvPr>
            <p:ph type="body" idx="1"/>
          </p:nvPr>
        </p:nvSpPr>
        <p:spPr>
          <a:xfrm>
            <a:off x="2718331" y="15815919"/>
            <a:ext cx="24872885" cy="3210643"/>
          </a:xfrm>
        </p:spPr>
        <p:txBody>
          <a:bodyPr anchor="t">
            <a:normAutofit/>
          </a:bodyPr>
          <a:lstStyle>
            <a:lvl1pPr marL="0" indent="0" algn="l">
              <a:buNone/>
              <a:defRPr sz="5613">
                <a:gradFill flip="none" rotWithShape="1">
                  <a:gsLst>
                    <a:gs pos="0">
                      <a:schemeClr val="tx1"/>
                    </a:gs>
                    <a:gs pos="100000">
                      <a:schemeClr val="tx1">
                        <a:lumMod val="75000"/>
                      </a:schemeClr>
                    </a:gs>
                  </a:gsLst>
                  <a:lin ang="5400000" scaled="0"/>
                  <a:tileRect/>
                </a:gra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27237588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extBox 12"/>
          <p:cNvSpPr txBox="1"/>
          <p:nvPr/>
        </p:nvSpPr>
        <p:spPr>
          <a:xfrm>
            <a:off x="1932986" y="2350549"/>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4945" dirty="0">
                <a:solidFill>
                  <a:schemeClr val="accent1"/>
                </a:solidFill>
              </a:rPr>
              <a:t>“</a:t>
            </a:r>
          </a:p>
        </p:txBody>
      </p:sp>
      <p:sp>
        <p:nvSpPr>
          <p:cNvPr id="16" name="TextBox 15"/>
          <p:cNvSpPr txBox="1"/>
          <p:nvPr/>
        </p:nvSpPr>
        <p:spPr>
          <a:xfrm>
            <a:off x="26115207" y="8978435"/>
            <a:ext cx="1514155" cy="1823364"/>
          </a:xfrm>
          <a:prstGeom prst="rect">
            <a:avLst/>
          </a:prstGeom>
        </p:spPr>
        <p:txBody>
          <a:bodyPr vert="horz" lIns="285115" tIns="142558" rIns="285115" bIns="14255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4945" dirty="0">
                <a:solidFill>
                  <a:schemeClr val="accent1"/>
                </a:solidFill>
              </a:rPr>
              <a:t>”</a:t>
            </a:r>
          </a:p>
        </p:txBody>
      </p:sp>
      <p:sp>
        <p:nvSpPr>
          <p:cNvPr id="2" name="Title 1"/>
          <p:cNvSpPr>
            <a:spLocks noGrp="1"/>
          </p:cNvSpPr>
          <p:nvPr>
            <p:ph type="title"/>
          </p:nvPr>
        </p:nvSpPr>
        <p:spPr>
          <a:xfrm>
            <a:off x="3592177" y="1858419"/>
            <a:ext cx="23090859" cy="8868901"/>
          </a:xfrm>
        </p:spPr>
        <p:txBody>
          <a:bodyPr anchor="ctr">
            <a:normAutofit/>
          </a:bodyPr>
          <a:lstStyle>
            <a:lvl1pPr algn="l">
              <a:defRPr sz="8731"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709496" y="12117387"/>
            <a:ext cx="24872882" cy="3285377"/>
          </a:xfrm>
        </p:spPr>
        <p:txBody>
          <a:bodyPr vert="horz" lIns="91440" tIns="45720" rIns="91440" bIns="45720" rtlCol="0" anchor="b">
            <a:normAutofit/>
          </a:bodyPr>
          <a:lstStyle>
            <a:lvl1pPr>
              <a:buNone/>
              <a:defRPr lang="en-US" sz="6236" b="0" cap="all" dirty="0">
                <a:ln w="3175" cmpd="sng">
                  <a:noFill/>
                </a:ln>
                <a:gradFill flip="none" rotWithShape="1">
                  <a:gsLst>
                    <a:gs pos="0">
                      <a:schemeClr val="tx1"/>
                    </a:gs>
                    <a:gs pos="100000">
                      <a:schemeClr val="tx1">
                        <a:lumMod val="75000"/>
                      </a:schemeClr>
                    </a:gs>
                  </a:gsLst>
                  <a:lin ang="0" scaled="1"/>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709496" y="15402764"/>
            <a:ext cx="24872882" cy="3623798"/>
          </a:xfrm>
        </p:spPr>
        <p:txBody>
          <a:bodyPr anchor="t">
            <a:normAutofit/>
          </a:bodyPr>
          <a:lstStyle>
            <a:lvl1pPr marL="0" indent="0" algn="l">
              <a:buNone/>
              <a:defRPr sz="4989">
                <a:gradFill flip="none" rotWithShape="1">
                  <a:gsLst>
                    <a:gs pos="0">
                      <a:schemeClr val="tx1"/>
                    </a:gs>
                    <a:gs pos="100000">
                      <a:schemeClr val="tx1">
                        <a:lumMod val="75000"/>
                      </a:schemeClr>
                    </a:gs>
                  </a:gsLst>
                  <a:lin ang="5400000" scaled="0"/>
                  <a:tileRect/>
                </a:gradFill>
              </a:defRPr>
            </a:lvl1pPr>
            <a:lvl2pPr marL="1425595" indent="0">
              <a:buNone/>
              <a:defRPr sz="4989">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905031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09494" y="1858419"/>
            <a:ext cx="24870018" cy="8595803"/>
          </a:xfrm>
        </p:spPr>
        <p:txBody>
          <a:bodyPr vert="horz" lIns="91440" tIns="45720" rIns="91440" bIns="45720" rtlCol="0" anchor="ctr">
            <a:normAutofit/>
          </a:bodyPr>
          <a:lstStyle>
            <a:lvl1pPr>
              <a:defRPr lang="en-US" sz="8731"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2709494" y="11483616"/>
            <a:ext cx="24870018" cy="3271723"/>
          </a:xfrm>
        </p:spPr>
        <p:txBody>
          <a:bodyPr vert="horz" lIns="91440" tIns="45720" rIns="91440" bIns="45720" rtlCol="0" anchor="b">
            <a:normAutofit/>
          </a:bodyPr>
          <a:lstStyle>
            <a:lvl1pPr>
              <a:buNone/>
              <a:defRPr lang="en-US" sz="7483"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709496" y="14755337"/>
            <a:ext cx="24870015" cy="4271225"/>
          </a:xfrm>
        </p:spPr>
        <p:txBody>
          <a:bodyPr anchor="t">
            <a:normAutofit/>
          </a:bodyPr>
          <a:lstStyle>
            <a:lvl1pPr marL="0" indent="0" algn="l">
              <a:buNone/>
              <a:defRPr sz="4989">
                <a:gradFill flip="none" rotWithShape="1">
                  <a:gsLst>
                    <a:gs pos="0">
                      <a:schemeClr val="tx1"/>
                    </a:gs>
                    <a:gs pos="100000">
                      <a:schemeClr val="tx1">
                        <a:lumMod val="75000"/>
                      </a:schemeClr>
                    </a:gs>
                  </a:gsLst>
                  <a:lin ang="5400000" scaled="0"/>
                  <a:tileRect/>
                </a:gradFill>
              </a:defRPr>
            </a:lvl1pPr>
            <a:lvl2pPr marL="1425595" indent="0">
              <a:buNone/>
              <a:defRPr sz="4989">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3566290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2709497" y="1858417"/>
            <a:ext cx="24870018" cy="4092386"/>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13374033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92296" y="1858417"/>
            <a:ext cx="5887218" cy="1716814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709498" y="1858417"/>
            <a:ext cx="18621166" cy="1716814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0CCFE5-36DA-40A8-BC3C-D1B19457E8B2}"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5FCAB5-F4BF-4343-823A-DAFC286FAD28}" type="slidenum">
              <a:rPr lang="en-GB" smtClean="0"/>
              <a:t>‹#›</a:t>
            </a:fld>
            <a:endParaRPr lang="en-GB"/>
          </a:p>
        </p:txBody>
      </p:sp>
    </p:spTree>
    <p:extLst>
      <p:ext uri="{BB962C8B-B14F-4D97-AF65-F5344CB8AC3E}">
        <p14:creationId xmlns:p14="http://schemas.microsoft.com/office/powerpoint/2010/main" val="4041034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09497" y="1858417"/>
            <a:ext cx="24870018" cy="409238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709499" y="6425994"/>
            <a:ext cx="24870015" cy="12600568"/>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1692296" y="19264159"/>
            <a:ext cx="4262713" cy="1138480"/>
          </a:xfrm>
          <a:prstGeom prst="rect">
            <a:avLst/>
          </a:prstGeom>
        </p:spPr>
        <p:txBody>
          <a:bodyPr vert="horz" lIns="91440" tIns="45720" rIns="91440" bIns="45720" rtlCol="0" anchor="ctr"/>
          <a:lstStyle>
            <a:lvl1pPr algn="r">
              <a:defRPr sz="2494" b="1" i="0">
                <a:solidFill>
                  <a:schemeClr val="tx1">
                    <a:lumMod val="75000"/>
                  </a:schemeClr>
                </a:solidFill>
                <a:effectLst>
                  <a:outerShdw blurRad="50800" dist="38100" dir="2700000" algn="tl" rotWithShape="0">
                    <a:srgbClr val="000000">
                      <a:alpha val="43000"/>
                    </a:srgbClr>
                  </a:outerShdw>
                </a:effectLst>
                <a:latin typeface="+mn-lt"/>
              </a:defRPr>
            </a:lvl1pPr>
          </a:lstStyle>
          <a:p>
            <a:fld id="{380CCFE5-36DA-40A8-BC3C-D1B19457E8B2}" type="datetimeFigureOut">
              <a:rPr lang="en-GB" smtClean="0"/>
              <a:t>20/07/2021</a:t>
            </a:fld>
            <a:endParaRPr lang="en-GB"/>
          </a:p>
        </p:txBody>
      </p:sp>
      <p:sp>
        <p:nvSpPr>
          <p:cNvPr id="5" name="Footer Placeholder 4"/>
          <p:cNvSpPr>
            <a:spLocks noGrp="1"/>
          </p:cNvSpPr>
          <p:nvPr>
            <p:ph type="ftr" sz="quarter" idx="3"/>
          </p:nvPr>
        </p:nvSpPr>
        <p:spPr>
          <a:xfrm>
            <a:off x="2709498" y="19264159"/>
            <a:ext cx="18621166" cy="1138480"/>
          </a:xfrm>
          <a:prstGeom prst="rect">
            <a:avLst/>
          </a:prstGeom>
        </p:spPr>
        <p:txBody>
          <a:bodyPr vert="horz" lIns="91440" tIns="45720" rIns="91440" bIns="45720" rtlCol="0" anchor="ctr"/>
          <a:lstStyle>
            <a:lvl1pPr algn="l">
              <a:defRPr sz="2494"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26213363" y="19264159"/>
            <a:ext cx="1369016" cy="1138480"/>
          </a:xfrm>
          <a:prstGeom prst="rect">
            <a:avLst/>
          </a:prstGeom>
        </p:spPr>
        <p:txBody>
          <a:bodyPr vert="horz" lIns="91440" tIns="45720" rIns="91440" bIns="45720" rtlCol="0" anchor="ctr"/>
          <a:lstStyle>
            <a:lvl1pPr algn="r">
              <a:defRPr sz="2494" b="1" i="0">
                <a:solidFill>
                  <a:schemeClr val="tx1">
                    <a:lumMod val="75000"/>
                  </a:schemeClr>
                </a:solidFill>
                <a:effectLst>
                  <a:outerShdw blurRad="50800" dist="38100" dir="2700000" algn="tl" rotWithShape="0">
                    <a:srgbClr val="000000">
                      <a:alpha val="43000"/>
                    </a:srgbClr>
                  </a:outerShdw>
                </a:effectLst>
                <a:latin typeface="+mn-lt"/>
              </a:defRPr>
            </a:lvl1pPr>
          </a:lstStyle>
          <a:p>
            <a:fld id="{8C5FCAB5-F4BF-4343-823A-DAFC286FAD28}" type="slidenum">
              <a:rPr lang="en-GB" smtClean="0"/>
              <a:t>‹#›</a:t>
            </a:fld>
            <a:endParaRPr lang="en-GB"/>
          </a:p>
        </p:txBody>
      </p:sp>
    </p:spTree>
    <p:extLst>
      <p:ext uri="{BB962C8B-B14F-4D97-AF65-F5344CB8AC3E}">
        <p14:creationId xmlns:p14="http://schemas.microsoft.com/office/powerpoint/2010/main" val="4417863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1425595" rtl="0" eaLnBrk="1" latinLnBrk="0" hangingPunct="1">
        <a:spcBef>
          <a:spcPct val="0"/>
        </a:spcBef>
        <a:buNone/>
        <a:defRPr sz="8731" kern="1200" cap="all">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90997" indent="-890997" algn="l" defTabSz="1425595" rtl="0" eaLnBrk="1" latinLnBrk="0" hangingPunct="1">
        <a:spcBef>
          <a:spcPct val="20000"/>
        </a:spcBef>
        <a:spcAft>
          <a:spcPts val="1871"/>
        </a:spcAft>
        <a:buClr>
          <a:schemeClr val="tx1"/>
        </a:buClr>
        <a:buSzPct val="130000"/>
        <a:buFont typeface="Arial"/>
        <a:buChar char="•"/>
        <a:defRPr sz="561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2316592" indent="-890997" algn="l" defTabSz="1425595" rtl="0" eaLnBrk="1" latinLnBrk="0" hangingPunct="1">
        <a:spcBef>
          <a:spcPct val="20000"/>
        </a:spcBef>
        <a:spcAft>
          <a:spcPts val="1871"/>
        </a:spcAft>
        <a:buClr>
          <a:schemeClr val="tx1"/>
        </a:buClr>
        <a:buSzPct val="130000"/>
        <a:buFont typeface="Arial"/>
        <a:buChar char="•"/>
        <a:defRPr sz="4989"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3742188" indent="-890997" algn="l" defTabSz="1425595" rtl="0" eaLnBrk="1" latinLnBrk="0" hangingPunct="1">
        <a:spcBef>
          <a:spcPct val="20000"/>
        </a:spcBef>
        <a:spcAft>
          <a:spcPts val="1871"/>
        </a:spcAft>
        <a:buClr>
          <a:schemeClr val="tx1"/>
        </a:buClr>
        <a:buSzPct val="130000"/>
        <a:buFont typeface="Arial"/>
        <a:buChar char="•"/>
        <a:defRPr sz="4365"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4811384" indent="-534598" algn="l" defTabSz="1425595" rtl="0" eaLnBrk="1" latinLnBrk="0" hangingPunct="1">
        <a:spcBef>
          <a:spcPct val="20000"/>
        </a:spcBef>
        <a:spcAft>
          <a:spcPts val="1871"/>
        </a:spcAft>
        <a:buClr>
          <a:schemeClr val="tx1"/>
        </a:buClr>
        <a:buSzPct val="130000"/>
        <a:buFont typeface="Arial"/>
        <a:buChar char="•"/>
        <a:defRPr sz="4365"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6236980" indent="-534598" algn="l" defTabSz="1425595" rtl="0" eaLnBrk="1" latinLnBrk="0" hangingPunct="1">
        <a:spcBef>
          <a:spcPct val="20000"/>
        </a:spcBef>
        <a:spcAft>
          <a:spcPts val="1871"/>
        </a:spcAft>
        <a:buClr>
          <a:schemeClr val="tx1"/>
        </a:buClr>
        <a:buSzPct val="130000"/>
        <a:buFont typeface="Arial"/>
        <a:buChar char="•"/>
        <a:defRPr sz="3742"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7840774" indent="-712798" algn="l" defTabSz="1425595" rtl="0" eaLnBrk="1" latinLnBrk="0" hangingPunct="1">
        <a:spcBef>
          <a:spcPct val="20000"/>
        </a:spcBef>
        <a:spcAft>
          <a:spcPts val="1871"/>
        </a:spcAft>
        <a:buClr>
          <a:schemeClr val="tx1"/>
        </a:buClr>
        <a:buSzPct val="130000"/>
        <a:buFont typeface="Arial"/>
        <a:buChar char="•"/>
        <a:defRPr sz="343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9266370" indent="-712798" algn="l" defTabSz="1425595" rtl="0" eaLnBrk="1" latinLnBrk="0" hangingPunct="1">
        <a:spcBef>
          <a:spcPct val="20000"/>
        </a:spcBef>
        <a:spcAft>
          <a:spcPts val="1871"/>
        </a:spcAft>
        <a:buClr>
          <a:schemeClr val="tx1"/>
        </a:buClr>
        <a:buSzPct val="130000"/>
        <a:buFont typeface="Arial"/>
        <a:buChar char="•"/>
        <a:defRPr sz="343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10691965" indent="-712798" algn="l" defTabSz="1425595" rtl="0" eaLnBrk="1" latinLnBrk="0" hangingPunct="1">
        <a:spcBef>
          <a:spcPct val="20000"/>
        </a:spcBef>
        <a:spcAft>
          <a:spcPts val="1871"/>
        </a:spcAft>
        <a:buClr>
          <a:schemeClr val="tx1"/>
        </a:buClr>
        <a:buSzPct val="130000"/>
        <a:buFont typeface="Arial"/>
        <a:buChar char="•"/>
        <a:defRPr sz="343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12117560" indent="-712798" algn="l" defTabSz="1425595" rtl="0" eaLnBrk="1" latinLnBrk="0" hangingPunct="1">
        <a:spcBef>
          <a:spcPct val="20000"/>
        </a:spcBef>
        <a:spcAft>
          <a:spcPts val="1871"/>
        </a:spcAft>
        <a:buClr>
          <a:schemeClr val="tx1"/>
        </a:buClr>
        <a:buSzPct val="100000"/>
        <a:buFont typeface="Arial"/>
        <a:buChar char="•"/>
        <a:defRPr sz="343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1425595" rtl="0" eaLnBrk="1" latinLnBrk="0" hangingPunct="1">
        <a:defRPr sz="5613" kern="1200">
          <a:solidFill>
            <a:schemeClr val="tx1"/>
          </a:solidFill>
          <a:latin typeface="+mn-lt"/>
          <a:ea typeface="+mn-ea"/>
          <a:cs typeface="+mn-cs"/>
        </a:defRPr>
      </a:lvl1pPr>
      <a:lvl2pPr marL="1425595" algn="l" defTabSz="1425595" rtl="0" eaLnBrk="1" latinLnBrk="0" hangingPunct="1">
        <a:defRPr sz="5613" kern="1200">
          <a:solidFill>
            <a:schemeClr val="tx1"/>
          </a:solidFill>
          <a:latin typeface="+mn-lt"/>
          <a:ea typeface="+mn-ea"/>
          <a:cs typeface="+mn-cs"/>
        </a:defRPr>
      </a:lvl2pPr>
      <a:lvl3pPr marL="2851191" algn="l" defTabSz="1425595" rtl="0" eaLnBrk="1" latinLnBrk="0" hangingPunct="1">
        <a:defRPr sz="5613" kern="1200">
          <a:solidFill>
            <a:schemeClr val="tx1"/>
          </a:solidFill>
          <a:latin typeface="+mn-lt"/>
          <a:ea typeface="+mn-ea"/>
          <a:cs typeface="+mn-cs"/>
        </a:defRPr>
      </a:lvl3pPr>
      <a:lvl4pPr marL="4276786" algn="l" defTabSz="1425595" rtl="0" eaLnBrk="1" latinLnBrk="0" hangingPunct="1">
        <a:defRPr sz="5613" kern="1200">
          <a:solidFill>
            <a:schemeClr val="tx1"/>
          </a:solidFill>
          <a:latin typeface="+mn-lt"/>
          <a:ea typeface="+mn-ea"/>
          <a:cs typeface="+mn-cs"/>
        </a:defRPr>
      </a:lvl4pPr>
      <a:lvl5pPr marL="5702381" algn="l" defTabSz="1425595" rtl="0" eaLnBrk="1" latinLnBrk="0" hangingPunct="1">
        <a:defRPr sz="5613" kern="1200">
          <a:solidFill>
            <a:schemeClr val="tx1"/>
          </a:solidFill>
          <a:latin typeface="+mn-lt"/>
          <a:ea typeface="+mn-ea"/>
          <a:cs typeface="+mn-cs"/>
        </a:defRPr>
      </a:lvl5pPr>
      <a:lvl6pPr marL="7127977" algn="l" defTabSz="1425595" rtl="0" eaLnBrk="1" latinLnBrk="0" hangingPunct="1">
        <a:defRPr sz="5613" kern="1200">
          <a:solidFill>
            <a:schemeClr val="tx1"/>
          </a:solidFill>
          <a:latin typeface="+mn-lt"/>
          <a:ea typeface="+mn-ea"/>
          <a:cs typeface="+mn-cs"/>
        </a:defRPr>
      </a:lvl6pPr>
      <a:lvl7pPr marL="8553572" algn="l" defTabSz="1425595" rtl="0" eaLnBrk="1" latinLnBrk="0" hangingPunct="1">
        <a:defRPr sz="5613" kern="1200">
          <a:solidFill>
            <a:schemeClr val="tx1"/>
          </a:solidFill>
          <a:latin typeface="+mn-lt"/>
          <a:ea typeface="+mn-ea"/>
          <a:cs typeface="+mn-cs"/>
        </a:defRPr>
      </a:lvl7pPr>
      <a:lvl8pPr marL="9979167" algn="l" defTabSz="1425595" rtl="0" eaLnBrk="1" latinLnBrk="0" hangingPunct="1">
        <a:defRPr sz="5613" kern="1200">
          <a:solidFill>
            <a:schemeClr val="tx1"/>
          </a:solidFill>
          <a:latin typeface="+mn-lt"/>
          <a:ea typeface="+mn-ea"/>
          <a:cs typeface="+mn-cs"/>
        </a:defRPr>
      </a:lvl8pPr>
      <a:lvl9pPr marL="11404763" algn="l" defTabSz="1425595"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17" Type="http://schemas.openxmlformats.org/officeDocument/2006/relationships/image" Target="../media/image17.png"/><Relationship Id="rId2" Type="http://schemas.openxmlformats.org/officeDocument/2006/relationships/image" Target="../media/image2.png"/><Relationship Id="rId16"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37AB7BE-F75F-4B46-8AF1-AF297EDCD2EB}"/>
              </a:ext>
            </a:extLst>
          </p:cNvPr>
          <p:cNvPicPr>
            <a:picLocks noChangeAspect="1"/>
          </p:cNvPicPr>
          <p:nvPr/>
        </p:nvPicPr>
        <p:blipFill>
          <a:blip r:embed="rId2"/>
          <a:stretch>
            <a:fillRect/>
          </a:stretch>
        </p:blipFill>
        <p:spPr>
          <a:xfrm>
            <a:off x="23493184" y="28754"/>
            <a:ext cx="6782029" cy="2047109"/>
          </a:xfrm>
          <a:prstGeom prst="rect">
            <a:avLst/>
          </a:prstGeom>
        </p:spPr>
      </p:pic>
      <p:pic>
        <p:nvPicPr>
          <p:cNvPr id="13" name="Picture 12">
            <a:extLst>
              <a:ext uri="{FF2B5EF4-FFF2-40B4-BE49-F238E27FC236}">
                <a16:creationId xmlns:a16="http://schemas.microsoft.com/office/drawing/2014/main" id="{F2F84112-F663-46C2-9CC6-2961B79BEFF9}"/>
              </a:ext>
            </a:extLst>
          </p:cNvPr>
          <p:cNvPicPr>
            <a:picLocks noChangeAspect="1"/>
          </p:cNvPicPr>
          <p:nvPr/>
        </p:nvPicPr>
        <p:blipFill>
          <a:blip r:embed="rId3"/>
          <a:stretch>
            <a:fillRect/>
          </a:stretch>
        </p:blipFill>
        <p:spPr>
          <a:xfrm>
            <a:off x="0" y="28754"/>
            <a:ext cx="6609031" cy="2047109"/>
          </a:xfrm>
          <a:prstGeom prst="rect">
            <a:avLst/>
          </a:prstGeom>
        </p:spPr>
      </p:pic>
      <p:pic>
        <p:nvPicPr>
          <p:cNvPr id="15" name="Picture 14">
            <a:extLst>
              <a:ext uri="{FF2B5EF4-FFF2-40B4-BE49-F238E27FC236}">
                <a16:creationId xmlns:a16="http://schemas.microsoft.com/office/drawing/2014/main" id="{60F36628-7CF6-4E45-A182-8F0226F30835}"/>
              </a:ext>
            </a:extLst>
          </p:cNvPr>
          <p:cNvPicPr>
            <a:picLocks noChangeAspect="1"/>
          </p:cNvPicPr>
          <p:nvPr/>
        </p:nvPicPr>
        <p:blipFill>
          <a:blip r:embed="rId4"/>
          <a:stretch>
            <a:fillRect/>
          </a:stretch>
        </p:blipFill>
        <p:spPr>
          <a:xfrm>
            <a:off x="19108117" y="28754"/>
            <a:ext cx="2147733" cy="3494676"/>
          </a:xfrm>
          <a:prstGeom prst="rect">
            <a:avLst/>
          </a:prstGeom>
        </p:spPr>
      </p:pic>
      <p:sp>
        <p:nvSpPr>
          <p:cNvPr id="19" name="Rectangle 18">
            <a:extLst>
              <a:ext uri="{FF2B5EF4-FFF2-40B4-BE49-F238E27FC236}">
                <a16:creationId xmlns:a16="http://schemas.microsoft.com/office/drawing/2014/main" id="{656541DA-347A-4ECB-818F-A9FB83F6BC97}"/>
              </a:ext>
            </a:extLst>
          </p:cNvPr>
          <p:cNvSpPr/>
          <p:nvPr/>
        </p:nvSpPr>
        <p:spPr>
          <a:xfrm>
            <a:off x="11110685" y="1099854"/>
            <a:ext cx="8056605" cy="155251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21" name="TextBox 20">
            <a:extLst>
              <a:ext uri="{FF2B5EF4-FFF2-40B4-BE49-F238E27FC236}">
                <a16:creationId xmlns:a16="http://schemas.microsoft.com/office/drawing/2014/main" id="{5B74E179-F406-4C03-8D0F-1241B7C66D47}"/>
              </a:ext>
            </a:extLst>
          </p:cNvPr>
          <p:cNvSpPr txBox="1"/>
          <p:nvPr/>
        </p:nvSpPr>
        <p:spPr>
          <a:xfrm>
            <a:off x="11224508" y="1019388"/>
            <a:ext cx="7883609" cy="1323439"/>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Development of a Network Cyber Security Tool</a:t>
            </a:r>
          </a:p>
        </p:txBody>
      </p:sp>
      <p:sp>
        <p:nvSpPr>
          <p:cNvPr id="26" name="Rectangle 25">
            <a:extLst>
              <a:ext uri="{FF2B5EF4-FFF2-40B4-BE49-F238E27FC236}">
                <a16:creationId xmlns:a16="http://schemas.microsoft.com/office/drawing/2014/main" id="{3C00DBD0-8C6E-4BD7-9E09-DAAD6FC6C9BA}"/>
              </a:ext>
            </a:extLst>
          </p:cNvPr>
          <p:cNvSpPr/>
          <p:nvPr/>
        </p:nvSpPr>
        <p:spPr>
          <a:xfrm>
            <a:off x="-3" y="20557671"/>
            <a:ext cx="30275213" cy="7511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18203D6B-4F51-4393-BA8A-9CBAE592BBFD}"/>
              </a:ext>
            </a:extLst>
          </p:cNvPr>
          <p:cNvSpPr txBox="1"/>
          <p:nvPr/>
        </p:nvSpPr>
        <p:spPr>
          <a:xfrm>
            <a:off x="261258" y="20662455"/>
            <a:ext cx="5505995"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Paul Weaver</a:t>
            </a:r>
          </a:p>
        </p:txBody>
      </p:sp>
      <p:sp>
        <p:nvSpPr>
          <p:cNvPr id="28" name="TextBox 27">
            <a:extLst>
              <a:ext uri="{FF2B5EF4-FFF2-40B4-BE49-F238E27FC236}">
                <a16:creationId xmlns:a16="http://schemas.microsoft.com/office/drawing/2014/main" id="{39601EB2-EB89-4182-AEA6-2830FA41CAB2}"/>
              </a:ext>
            </a:extLst>
          </p:cNvPr>
          <p:cNvSpPr txBox="1"/>
          <p:nvPr/>
        </p:nvSpPr>
        <p:spPr>
          <a:xfrm>
            <a:off x="10762057" y="20557671"/>
            <a:ext cx="8751097"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BSc(Hons) Computing (Networks and Cyber Security)</a:t>
            </a:r>
          </a:p>
        </p:txBody>
      </p:sp>
      <p:sp>
        <p:nvSpPr>
          <p:cNvPr id="31" name="TextBox 30">
            <a:extLst>
              <a:ext uri="{FF2B5EF4-FFF2-40B4-BE49-F238E27FC236}">
                <a16:creationId xmlns:a16="http://schemas.microsoft.com/office/drawing/2014/main" id="{81EFA206-EFA1-46A3-91FF-7471902CBF31}"/>
              </a:ext>
            </a:extLst>
          </p:cNvPr>
          <p:cNvSpPr txBox="1"/>
          <p:nvPr/>
        </p:nvSpPr>
        <p:spPr>
          <a:xfrm flipH="1">
            <a:off x="25089250" y="20557671"/>
            <a:ext cx="4924705"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cerberusdev@protonmail.com</a:t>
            </a:r>
          </a:p>
        </p:txBody>
      </p:sp>
      <p:sp>
        <p:nvSpPr>
          <p:cNvPr id="36" name="Rectangle 35">
            <a:extLst>
              <a:ext uri="{FF2B5EF4-FFF2-40B4-BE49-F238E27FC236}">
                <a16:creationId xmlns:a16="http://schemas.microsoft.com/office/drawing/2014/main" id="{3700B7E6-996C-443A-A236-1BADDFD40EE9}"/>
              </a:ext>
            </a:extLst>
          </p:cNvPr>
          <p:cNvSpPr/>
          <p:nvPr/>
        </p:nvSpPr>
        <p:spPr>
          <a:xfrm>
            <a:off x="-3" y="2767767"/>
            <a:ext cx="6609031" cy="7511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7" name="Picture 36">
            <a:extLst>
              <a:ext uri="{FF2B5EF4-FFF2-40B4-BE49-F238E27FC236}">
                <a16:creationId xmlns:a16="http://schemas.microsoft.com/office/drawing/2014/main" id="{22F34D44-C2AC-4520-8677-F89E9FCC9AEA}"/>
              </a:ext>
            </a:extLst>
          </p:cNvPr>
          <p:cNvPicPr>
            <a:picLocks noChangeAspect="1"/>
          </p:cNvPicPr>
          <p:nvPr/>
        </p:nvPicPr>
        <p:blipFill>
          <a:blip r:embed="rId5"/>
          <a:stretch>
            <a:fillRect/>
          </a:stretch>
        </p:blipFill>
        <p:spPr>
          <a:xfrm>
            <a:off x="23666180" y="2752794"/>
            <a:ext cx="6609029" cy="766088"/>
          </a:xfrm>
          <a:prstGeom prst="rect">
            <a:avLst/>
          </a:prstGeom>
        </p:spPr>
      </p:pic>
      <p:sp>
        <p:nvSpPr>
          <p:cNvPr id="38" name="TextBox 37">
            <a:extLst>
              <a:ext uri="{FF2B5EF4-FFF2-40B4-BE49-F238E27FC236}">
                <a16:creationId xmlns:a16="http://schemas.microsoft.com/office/drawing/2014/main" id="{5B8E1EDB-B940-40FE-9C86-B58EE41C216A}"/>
              </a:ext>
            </a:extLst>
          </p:cNvPr>
          <p:cNvSpPr txBox="1"/>
          <p:nvPr/>
        </p:nvSpPr>
        <p:spPr>
          <a:xfrm>
            <a:off x="0" y="2874228"/>
            <a:ext cx="6074228" cy="523220"/>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Supervisor: Nitheesh Kalimurthy</a:t>
            </a:r>
          </a:p>
        </p:txBody>
      </p:sp>
      <p:sp>
        <p:nvSpPr>
          <p:cNvPr id="39" name="TextBox 38">
            <a:extLst>
              <a:ext uri="{FF2B5EF4-FFF2-40B4-BE49-F238E27FC236}">
                <a16:creationId xmlns:a16="http://schemas.microsoft.com/office/drawing/2014/main" id="{6E25BDC1-0088-4091-8C9E-5F8DFDF26929}"/>
              </a:ext>
            </a:extLst>
          </p:cNvPr>
          <p:cNvSpPr txBox="1"/>
          <p:nvPr/>
        </p:nvSpPr>
        <p:spPr>
          <a:xfrm>
            <a:off x="23666180" y="2874228"/>
            <a:ext cx="6347775"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Second Marker: DR Carlene Campbell</a:t>
            </a:r>
          </a:p>
        </p:txBody>
      </p:sp>
      <p:pic>
        <p:nvPicPr>
          <p:cNvPr id="40" name="Picture 39">
            <a:extLst>
              <a:ext uri="{FF2B5EF4-FFF2-40B4-BE49-F238E27FC236}">
                <a16:creationId xmlns:a16="http://schemas.microsoft.com/office/drawing/2014/main" id="{4166ADF7-088B-4E4E-BB1E-36F529B3494A}"/>
              </a:ext>
            </a:extLst>
          </p:cNvPr>
          <p:cNvPicPr>
            <a:picLocks noChangeAspect="1"/>
          </p:cNvPicPr>
          <p:nvPr/>
        </p:nvPicPr>
        <p:blipFill>
          <a:blip r:embed="rId6"/>
          <a:stretch>
            <a:fillRect/>
          </a:stretch>
        </p:blipFill>
        <p:spPr>
          <a:xfrm>
            <a:off x="9019357" y="113265"/>
            <a:ext cx="2145978" cy="3493311"/>
          </a:xfrm>
          <a:prstGeom prst="rect">
            <a:avLst/>
          </a:prstGeom>
        </p:spPr>
      </p:pic>
      <p:sp>
        <p:nvSpPr>
          <p:cNvPr id="2" name="Rectangle 1">
            <a:extLst>
              <a:ext uri="{FF2B5EF4-FFF2-40B4-BE49-F238E27FC236}">
                <a16:creationId xmlns:a16="http://schemas.microsoft.com/office/drawing/2014/main" id="{5ED5FC53-13B7-4737-A966-58A149B60EFF}"/>
              </a:ext>
            </a:extLst>
          </p:cNvPr>
          <p:cNvSpPr/>
          <p:nvPr/>
        </p:nvSpPr>
        <p:spPr>
          <a:xfrm>
            <a:off x="1248283" y="4259450"/>
            <a:ext cx="4518972" cy="3962698"/>
          </a:xfrm>
          <a:prstGeom prst="rect">
            <a:avLst/>
          </a:prstGeom>
          <a:solidFill>
            <a:schemeClr val="accent1">
              <a:lumMod val="20000"/>
              <a:lumOff val="8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chemeClr val="bg1"/>
              </a:solidFill>
            </a:endParaRPr>
          </a:p>
          <a:p>
            <a:pPr algn="ctr"/>
            <a:r>
              <a:rPr lang="en-GB" sz="1400" b="1" dirty="0">
                <a:solidFill>
                  <a:schemeClr val="bg1"/>
                </a:solidFill>
                <a:latin typeface="Times New Roman" panose="02020603050405020304" pitchFamily="18" charset="0"/>
                <a:cs typeface="Times New Roman" panose="02020603050405020304" pitchFamily="18" charset="0"/>
              </a:rPr>
              <a:t>Designed and Developed with the end user in mind Cerberus is a GUI (Graphical User Interface) application for protecting Network infrastructure and Cyber Security. Closing the performance gap between GUI and CLI (Command Line Interface) applications Cerberus has been developed using TAP (Task-based Asynchronous Pattern) which has greatly reduced the time of completing the complex tasks which it has been made for. Using an arsenal of tools Cerberus consists of defensive, reconnaissance and attack features alongside of the capability of becoming fully automated with its own IDS (Intrusion Detection System) taking away the need of user interaction when needed.</a:t>
            </a:r>
          </a:p>
        </p:txBody>
      </p:sp>
      <p:pic>
        <p:nvPicPr>
          <p:cNvPr id="3" name="Picture 2">
            <a:extLst>
              <a:ext uri="{FF2B5EF4-FFF2-40B4-BE49-F238E27FC236}">
                <a16:creationId xmlns:a16="http://schemas.microsoft.com/office/drawing/2014/main" id="{1F68BB1A-F14C-4D4C-8434-86F2CD2161C9}"/>
              </a:ext>
            </a:extLst>
          </p:cNvPr>
          <p:cNvPicPr>
            <a:picLocks noChangeAspect="1"/>
          </p:cNvPicPr>
          <p:nvPr/>
        </p:nvPicPr>
        <p:blipFill>
          <a:blip r:embed="rId7"/>
          <a:stretch>
            <a:fillRect/>
          </a:stretch>
        </p:blipFill>
        <p:spPr>
          <a:xfrm>
            <a:off x="1248280" y="4259450"/>
            <a:ext cx="4518973" cy="617927"/>
          </a:xfrm>
          <a:prstGeom prst="rect">
            <a:avLst/>
          </a:prstGeom>
        </p:spPr>
      </p:pic>
      <p:sp>
        <p:nvSpPr>
          <p:cNvPr id="9" name="Rectangle 8">
            <a:extLst>
              <a:ext uri="{FF2B5EF4-FFF2-40B4-BE49-F238E27FC236}">
                <a16:creationId xmlns:a16="http://schemas.microsoft.com/office/drawing/2014/main" id="{DEAB8F1C-94D5-4ADB-81C5-46207823FF23}"/>
              </a:ext>
            </a:extLst>
          </p:cNvPr>
          <p:cNvSpPr/>
          <p:nvPr/>
        </p:nvSpPr>
        <p:spPr>
          <a:xfrm>
            <a:off x="1248276" y="8531485"/>
            <a:ext cx="4518973" cy="10755385"/>
          </a:xfrm>
          <a:prstGeom prst="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latin typeface="Times New Roman" panose="02020603050405020304" pitchFamily="18" charset="0"/>
                <a:cs typeface="Times New Roman" panose="02020603050405020304" pitchFamily="18" charset="0"/>
              </a:rPr>
              <a:t>Aims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	Device sensor on USB ports for unknown connections thus protecting device from physical attacks.</a:t>
            </a:r>
          </a:p>
          <a:p>
            <a:pPr algn="ctr"/>
            <a:r>
              <a:rPr lang="en-GB" sz="1400" b="1" dirty="0">
                <a:solidFill>
                  <a:schemeClr val="bg1"/>
                </a:solidFill>
                <a:latin typeface="Times New Roman" panose="02020603050405020304" pitchFamily="18" charset="0"/>
                <a:cs typeface="Times New Roman" panose="02020603050405020304" pitchFamily="18" charset="0"/>
              </a:rPr>
              <a:t>•	Show information of local network infrastructure for abnormalities.</a:t>
            </a:r>
          </a:p>
          <a:p>
            <a:pPr algn="ctr"/>
            <a:r>
              <a:rPr lang="en-GB" sz="1400" b="1" dirty="0">
                <a:solidFill>
                  <a:schemeClr val="bg1"/>
                </a:solidFill>
                <a:latin typeface="Times New Roman" panose="02020603050405020304" pitchFamily="18" charset="0"/>
                <a:cs typeface="Times New Roman" panose="02020603050405020304" pitchFamily="18" charset="0"/>
              </a:rPr>
              <a:t>•	Secure login database which automatically allows only authorised users to access Cerberus’s functions by implementing an access database alongside Visual Studio 2019 C#.</a:t>
            </a:r>
          </a:p>
          <a:p>
            <a:pPr algn="ctr"/>
            <a:r>
              <a:rPr lang="en-GB" sz="1400" b="1" dirty="0">
                <a:solidFill>
                  <a:schemeClr val="bg1"/>
                </a:solidFill>
                <a:latin typeface="Times New Roman" panose="02020603050405020304" pitchFamily="18" charset="0"/>
                <a:cs typeface="Times New Roman" panose="02020603050405020304" pitchFamily="18" charset="0"/>
              </a:rPr>
              <a:t>•	256-bit File Encryption to protect files from attackers.</a:t>
            </a:r>
          </a:p>
          <a:p>
            <a:pPr algn="ctr"/>
            <a:r>
              <a:rPr lang="en-GB" sz="1400" b="1" dirty="0">
                <a:solidFill>
                  <a:schemeClr val="bg1"/>
                </a:solidFill>
                <a:latin typeface="Times New Roman" panose="02020603050405020304" pitchFamily="18" charset="0"/>
                <a:cs typeface="Times New Roman" panose="02020603050405020304" pitchFamily="18" charset="0"/>
              </a:rPr>
              <a:t>•	Port scanner to scan an alleged attacker’s device for open ports to launch a successful counterattack.</a:t>
            </a:r>
          </a:p>
          <a:p>
            <a:pPr algn="ctr"/>
            <a:r>
              <a:rPr lang="en-GB" sz="1400" b="1" dirty="0">
                <a:solidFill>
                  <a:schemeClr val="bg1"/>
                </a:solidFill>
                <a:latin typeface="Times New Roman" panose="02020603050405020304" pitchFamily="18" charset="0"/>
                <a:cs typeface="Times New Roman" panose="02020603050405020304" pitchFamily="18" charset="0"/>
              </a:rPr>
              <a:t>•	IDS (Intrusion Detection System) to make Cerberus smart to work automatically on its own without user and gather evidence for prosecution.</a:t>
            </a:r>
          </a:p>
          <a:p>
            <a:pPr algn="ctr"/>
            <a:r>
              <a:rPr lang="en-GB" sz="1400" b="1" dirty="0">
                <a:solidFill>
                  <a:schemeClr val="bg1"/>
                </a:solidFill>
                <a:latin typeface="Times New Roman" panose="02020603050405020304" pitchFamily="18" charset="0"/>
                <a:cs typeface="Times New Roman" panose="02020603050405020304" pitchFamily="18" charset="0"/>
              </a:rPr>
              <a:t>•	Counterattack tool</a:t>
            </a:r>
          </a:p>
          <a:p>
            <a:pPr algn="ctr"/>
            <a:r>
              <a:rPr lang="en-GB" sz="1400" b="1" dirty="0">
                <a:solidFill>
                  <a:schemeClr val="bg1"/>
                </a:solidFill>
                <a:latin typeface="Times New Roman" panose="02020603050405020304" pitchFamily="18" charset="0"/>
                <a:cs typeface="Times New Roman" panose="02020603050405020304" pitchFamily="18" charset="0"/>
              </a:rPr>
              <a:t>.</a:t>
            </a:r>
          </a:p>
          <a:p>
            <a:pPr algn="ctr"/>
            <a:r>
              <a:rPr lang="en-GB" sz="1400" b="1" dirty="0">
                <a:solidFill>
                  <a:schemeClr val="bg1"/>
                </a:solidFill>
                <a:latin typeface="Times New Roman" panose="02020603050405020304" pitchFamily="18" charset="0"/>
                <a:cs typeface="Times New Roman" panose="02020603050405020304" pitchFamily="18" charset="0"/>
              </a:rPr>
              <a:t>Objectives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	To work efficiently across all types of networks without causing performance issues to network users or systems.</a:t>
            </a:r>
          </a:p>
          <a:p>
            <a:pPr algn="ctr"/>
            <a:r>
              <a:rPr lang="en-GB" sz="1400" b="1" dirty="0">
                <a:solidFill>
                  <a:schemeClr val="bg1"/>
                </a:solidFill>
                <a:latin typeface="Times New Roman" panose="02020603050405020304" pitchFamily="18" charset="0"/>
                <a:cs typeface="Times New Roman" panose="02020603050405020304" pitchFamily="18" charset="0"/>
              </a:rPr>
              <a:t>•	Be cross platform compatible.</a:t>
            </a:r>
          </a:p>
          <a:p>
            <a:pPr algn="ctr"/>
            <a:r>
              <a:rPr lang="en-GB" sz="1400" b="1" dirty="0">
                <a:solidFill>
                  <a:schemeClr val="bg1"/>
                </a:solidFill>
                <a:latin typeface="Times New Roman" panose="02020603050405020304" pitchFamily="18" charset="0"/>
                <a:cs typeface="Times New Roman" panose="02020603050405020304" pitchFamily="18" charset="0"/>
              </a:rPr>
              <a:t>•	Be user friendly by implementing a GUI thus allowing people to use without having to attend any lessons on how to use Cerberus.</a:t>
            </a:r>
          </a:p>
          <a:p>
            <a:pPr algn="ctr"/>
            <a:r>
              <a:rPr lang="en-GB" sz="1400" b="1" dirty="0">
                <a:solidFill>
                  <a:schemeClr val="bg1"/>
                </a:solidFill>
                <a:latin typeface="Times New Roman" panose="02020603050405020304" pitchFamily="18" charset="0"/>
                <a:cs typeface="Times New Roman" panose="02020603050405020304" pitchFamily="18" charset="0"/>
              </a:rPr>
              <a:t>•	Work in an ethical manner in respect to all international laws in relation to the use of Cerberus.</a:t>
            </a:r>
          </a:p>
          <a:p>
            <a:pPr algn="ctr"/>
            <a:r>
              <a:rPr lang="en-GB" sz="1400" b="1" dirty="0">
                <a:solidFill>
                  <a:schemeClr val="bg1"/>
                </a:solidFill>
                <a:latin typeface="Times New Roman" panose="02020603050405020304" pitchFamily="18" charset="0"/>
                <a:cs typeface="Times New Roman" panose="02020603050405020304" pitchFamily="18" charset="0"/>
              </a:rPr>
              <a:t>•	Bring cybercrime levels down by gathering evidence on all attempts.</a:t>
            </a:r>
          </a:p>
          <a:p>
            <a:pPr algn="ctr"/>
            <a:r>
              <a:rPr lang="en-GB" sz="1400" b="1" dirty="0">
                <a:solidFill>
                  <a:schemeClr val="bg1"/>
                </a:solidFill>
                <a:latin typeface="Times New Roman" panose="02020603050405020304" pitchFamily="18" charset="0"/>
                <a:cs typeface="Times New Roman" panose="02020603050405020304" pitchFamily="18" charset="0"/>
              </a:rPr>
              <a:t>•	Be capable of expansion and adapt to future attacks such as new Virus’s and new forms of potential attacks.</a:t>
            </a:r>
          </a:p>
          <a:p>
            <a:pPr algn="ctr"/>
            <a:r>
              <a:rPr lang="en-GB" sz="1400" b="1" dirty="0">
                <a:solidFill>
                  <a:schemeClr val="bg1"/>
                </a:solidFill>
                <a:latin typeface="Times New Roman" panose="02020603050405020304" pitchFamily="18" charset="0"/>
                <a:cs typeface="Times New Roman" panose="02020603050405020304" pitchFamily="18" charset="0"/>
              </a:rPr>
              <a:t>•	Capability of launching successful counter attacks when and if ever needed.</a:t>
            </a:r>
          </a:p>
          <a:p>
            <a:pPr algn="ctr"/>
            <a:r>
              <a:rPr lang="en-GB" sz="1400" b="1" dirty="0">
                <a:solidFill>
                  <a:schemeClr val="bg1"/>
                </a:solidFill>
                <a:latin typeface="Times New Roman" panose="02020603050405020304" pitchFamily="18" charset="0"/>
                <a:cs typeface="Times New Roman" panose="02020603050405020304" pitchFamily="18" charset="0"/>
              </a:rPr>
              <a:t>•	Successfully defend and protect users and their data on their respected home networks.</a:t>
            </a:r>
          </a:p>
          <a:p>
            <a:pPr algn="ctr"/>
            <a:r>
              <a:rPr lang="en-GB" sz="1400" b="1" dirty="0">
                <a:solidFill>
                  <a:schemeClr val="bg1"/>
                </a:solidFill>
                <a:latin typeface="Times New Roman" panose="02020603050405020304" pitchFamily="18" charset="0"/>
                <a:cs typeface="Times New Roman" panose="02020603050405020304" pitchFamily="18" charset="0"/>
              </a:rPr>
              <a:t>•	Cerberus is to be a self-sufficient Cyber defence tool capable of defending small home network infrastructure.</a:t>
            </a:r>
          </a:p>
          <a:p>
            <a:pPr algn="ctr"/>
            <a:r>
              <a:rPr lang="en-GB" sz="1400" b="1" dirty="0">
                <a:solidFill>
                  <a:schemeClr val="bg1"/>
                </a:solidFill>
                <a:latin typeface="Times New Roman" panose="02020603050405020304" pitchFamily="18" charset="0"/>
                <a:cs typeface="Times New Roman" panose="02020603050405020304" pitchFamily="18" charset="0"/>
              </a:rPr>
              <a:t>•	Reduce cybercrime.</a:t>
            </a:r>
          </a:p>
        </p:txBody>
      </p:sp>
      <p:pic>
        <p:nvPicPr>
          <p:cNvPr id="11" name="Picture 10">
            <a:extLst>
              <a:ext uri="{FF2B5EF4-FFF2-40B4-BE49-F238E27FC236}">
                <a16:creationId xmlns:a16="http://schemas.microsoft.com/office/drawing/2014/main" id="{7199B237-63E1-483B-B5E4-3B8AE376837F}"/>
              </a:ext>
            </a:extLst>
          </p:cNvPr>
          <p:cNvPicPr>
            <a:picLocks noChangeAspect="1"/>
          </p:cNvPicPr>
          <p:nvPr/>
        </p:nvPicPr>
        <p:blipFill>
          <a:blip r:embed="rId8"/>
          <a:stretch>
            <a:fillRect/>
          </a:stretch>
        </p:blipFill>
        <p:spPr>
          <a:xfrm>
            <a:off x="1248276" y="8531484"/>
            <a:ext cx="4518977" cy="617927"/>
          </a:xfrm>
          <a:prstGeom prst="rect">
            <a:avLst/>
          </a:prstGeom>
        </p:spPr>
      </p:pic>
      <p:sp>
        <p:nvSpPr>
          <p:cNvPr id="14" name="Rectangle 13">
            <a:extLst>
              <a:ext uri="{FF2B5EF4-FFF2-40B4-BE49-F238E27FC236}">
                <a16:creationId xmlns:a16="http://schemas.microsoft.com/office/drawing/2014/main" id="{8928EE32-AAB2-4E53-9480-F86F4FA2CC5F}"/>
              </a:ext>
            </a:extLst>
          </p:cNvPr>
          <p:cNvSpPr/>
          <p:nvPr/>
        </p:nvSpPr>
        <p:spPr>
          <a:xfrm>
            <a:off x="6808302" y="4210786"/>
            <a:ext cx="4518972" cy="4629081"/>
          </a:xfrm>
          <a:prstGeom prst="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latin typeface="Times New Roman" panose="02020603050405020304" pitchFamily="18" charset="0"/>
                <a:cs typeface="Times New Roman" panose="02020603050405020304" pitchFamily="18" charset="0"/>
              </a:rPr>
              <a:t>Methodology Used:</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Waterfall Methodology</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Tools used:</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Visual Studio 2019</a:t>
            </a: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.NET framework 4.7</a:t>
            </a: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Ubuntu Server 10.4</a:t>
            </a: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Paint</a:t>
            </a: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Putty</a:t>
            </a: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FileZilla</a:t>
            </a: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Notepad</a:t>
            </a:r>
          </a:p>
          <a:p>
            <a:pPr algn="ctr"/>
            <a:endParaRPr lang="en-GB" dirty="0">
              <a:solidFill>
                <a:schemeClr val="bg1"/>
              </a:solidFill>
            </a:endParaRPr>
          </a:p>
        </p:txBody>
      </p:sp>
      <p:pic>
        <p:nvPicPr>
          <p:cNvPr id="16" name="Picture 15">
            <a:extLst>
              <a:ext uri="{FF2B5EF4-FFF2-40B4-BE49-F238E27FC236}">
                <a16:creationId xmlns:a16="http://schemas.microsoft.com/office/drawing/2014/main" id="{C4F50E3A-C134-4C46-A502-C0DC4962D36C}"/>
              </a:ext>
            </a:extLst>
          </p:cNvPr>
          <p:cNvPicPr>
            <a:picLocks noChangeAspect="1"/>
          </p:cNvPicPr>
          <p:nvPr/>
        </p:nvPicPr>
        <p:blipFill>
          <a:blip r:embed="rId9"/>
          <a:stretch>
            <a:fillRect/>
          </a:stretch>
        </p:blipFill>
        <p:spPr>
          <a:xfrm>
            <a:off x="6808302" y="4210786"/>
            <a:ext cx="4518972" cy="863901"/>
          </a:xfrm>
          <a:prstGeom prst="rect">
            <a:avLst/>
          </a:prstGeom>
        </p:spPr>
      </p:pic>
      <p:sp>
        <p:nvSpPr>
          <p:cNvPr id="18" name="Rectangle 17">
            <a:extLst>
              <a:ext uri="{FF2B5EF4-FFF2-40B4-BE49-F238E27FC236}">
                <a16:creationId xmlns:a16="http://schemas.microsoft.com/office/drawing/2014/main" id="{B5190781-60F7-490A-8E98-80AF2C377EF2}"/>
              </a:ext>
            </a:extLst>
          </p:cNvPr>
          <p:cNvSpPr/>
          <p:nvPr/>
        </p:nvSpPr>
        <p:spPr>
          <a:xfrm>
            <a:off x="6759871" y="9149411"/>
            <a:ext cx="4518972" cy="7480198"/>
          </a:xfrm>
          <a:prstGeom prst="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3C977353-6780-49F4-B8BE-A391343259B9}"/>
              </a:ext>
            </a:extLst>
          </p:cNvPr>
          <p:cNvPicPr>
            <a:picLocks noChangeAspect="1"/>
          </p:cNvPicPr>
          <p:nvPr/>
        </p:nvPicPr>
        <p:blipFill>
          <a:blip r:embed="rId10"/>
          <a:stretch>
            <a:fillRect/>
          </a:stretch>
        </p:blipFill>
        <p:spPr>
          <a:xfrm>
            <a:off x="6628919" y="9149411"/>
            <a:ext cx="4780876" cy="749873"/>
          </a:xfrm>
          <a:prstGeom prst="rect">
            <a:avLst/>
          </a:prstGeom>
        </p:spPr>
      </p:pic>
      <p:sp>
        <p:nvSpPr>
          <p:cNvPr id="23" name="TextBox 22">
            <a:extLst>
              <a:ext uri="{FF2B5EF4-FFF2-40B4-BE49-F238E27FC236}">
                <a16:creationId xmlns:a16="http://schemas.microsoft.com/office/drawing/2014/main" id="{DC16E134-1961-47B6-B685-B9BB2AAE9516}"/>
              </a:ext>
            </a:extLst>
          </p:cNvPr>
          <p:cNvSpPr txBox="1"/>
          <p:nvPr/>
        </p:nvSpPr>
        <p:spPr>
          <a:xfrm>
            <a:off x="6953261" y="9899284"/>
            <a:ext cx="4108994" cy="6340197"/>
          </a:xfrm>
          <a:prstGeom prst="rect">
            <a:avLst/>
          </a:prstGeom>
          <a:noFill/>
        </p:spPr>
        <p:txBody>
          <a:bodyPr wrap="square" rtlCol="0">
            <a:spAutoFit/>
          </a:bodyPr>
          <a:lstStyle/>
          <a:p>
            <a:pPr algn="ctr"/>
            <a:r>
              <a:rPr lang="en-GB" sz="1400" b="1" dirty="0">
                <a:solidFill>
                  <a:schemeClr val="bg1"/>
                </a:solidFill>
                <a:latin typeface="Times New Roman" panose="02020603050405020304" pitchFamily="18" charset="0"/>
                <a:cs typeface="Times New Roman" panose="02020603050405020304" pitchFamily="18" charset="0"/>
              </a:rPr>
              <a:t>Consisting of the following features  Cerberus has become a well rounded Network and Cyber Security tool:</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Secure user login which only allows verified users to access its features.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File encryptor to encrypt and decrypt files at 256 bit encryption.</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Network scanner  which provides information about devices connected to a network.</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USB detection notifying user of any connections.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Navigation form for easy navigation between tools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VPN (with no logs and on Cerberus own server) for an extra layer of protection against hackers </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Port scanner to locate open ports on attackers systems ready to launch a counter attack</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DDOSS tool to launch a counter attack.</a:t>
            </a: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Antivirus to detect viruses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400" b="1" dirty="0">
                <a:solidFill>
                  <a:schemeClr val="bg1"/>
                </a:solidFill>
                <a:latin typeface="Times New Roman" panose="02020603050405020304" pitchFamily="18" charset="0"/>
                <a:cs typeface="Times New Roman" panose="02020603050405020304" pitchFamily="18" charset="0"/>
              </a:rPr>
              <a:t>A fully functional GUI for easy end user use</a:t>
            </a:r>
          </a:p>
        </p:txBody>
      </p:sp>
      <p:pic>
        <p:nvPicPr>
          <p:cNvPr id="24" name="Picture 23">
            <a:extLst>
              <a:ext uri="{FF2B5EF4-FFF2-40B4-BE49-F238E27FC236}">
                <a16:creationId xmlns:a16="http://schemas.microsoft.com/office/drawing/2014/main" id="{4EB1627D-A978-471E-9DFA-182C0E6ED4DB}"/>
              </a:ext>
            </a:extLst>
          </p:cNvPr>
          <p:cNvPicPr>
            <a:picLocks noChangeAspect="1"/>
          </p:cNvPicPr>
          <p:nvPr/>
        </p:nvPicPr>
        <p:blipFill>
          <a:blip r:embed="rId11"/>
          <a:stretch>
            <a:fillRect/>
          </a:stretch>
        </p:blipFill>
        <p:spPr>
          <a:xfrm>
            <a:off x="6759870" y="16811825"/>
            <a:ext cx="4518973" cy="2691225"/>
          </a:xfrm>
          <a:prstGeom prst="rect">
            <a:avLst/>
          </a:prstGeom>
        </p:spPr>
      </p:pic>
      <p:sp>
        <p:nvSpPr>
          <p:cNvPr id="25" name="TextBox 24">
            <a:extLst>
              <a:ext uri="{FF2B5EF4-FFF2-40B4-BE49-F238E27FC236}">
                <a16:creationId xmlns:a16="http://schemas.microsoft.com/office/drawing/2014/main" id="{3641FC1A-FB9B-4227-B8FC-97FE663B526B}"/>
              </a:ext>
            </a:extLst>
          </p:cNvPr>
          <p:cNvSpPr txBox="1"/>
          <p:nvPr/>
        </p:nvSpPr>
        <p:spPr>
          <a:xfrm>
            <a:off x="6609028" y="19571081"/>
            <a:ext cx="5043041" cy="369332"/>
          </a:xfrm>
          <a:prstGeom prst="rect">
            <a:avLst/>
          </a:prstGeom>
          <a:noFill/>
        </p:spPr>
        <p:txBody>
          <a:bodyPr wrap="square" rtlCol="0">
            <a:spAutoFit/>
          </a:bodyPr>
          <a:lstStyle/>
          <a:p>
            <a:pPr algn="ctr"/>
            <a:r>
              <a:rPr lang="en-GB" sz="1400" i="1" dirty="0">
                <a:latin typeface="Times New Roman" panose="02020603050405020304" pitchFamily="18" charset="0"/>
                <a:cs typeface="Times New Roman" panose="02020603050405020304" pitchFamily="18" charset="0"/>
              </a:rPr>
              <a:t>(Fig 1. Kaspersky Global Cyber attack map</a:t>
            </a:r>
            <a:r>
              <a:rPr lang="en-GB" dirty="0"/>
              <a:t>)</a:t>
            </a:r>
          </a:p>
        </p:txBody>
      </p:sp>
      <p:pic>
        <p:nvPicPr>
          <p:cNvPr id="29" name="Picture 28">
            <a:extLst>
              <a:ext uri="{FF2B5EF4-FFF2-40B4-BE49-F238E27FC236}">
                <a16:creationId xmlns:a16="http://schemas.microsoft.com/office/drawing/2014/main" id="{343AAE87-B11C-4746-BD73-64A7146A0C90}"/>
              </a:ext>
            </a:extLst>
          </p:cNvPr>
          <p:cNvPicPr>
            <a:picLocks noChangeAspect="1"/>
          </p:cNvPicPr>
          <p:nvPr/>
        </p:nvPicPr>
        <p:blipFill>
          <a:blip r:embed="rId12"/>
          <a:stretch>
            <a:fillRect/>
          </a:stretch>
        </p:blipFill>
        <p:spPr>
          <a:xfrm>
            <a:off x="13643962" y="4140688"/>
            <a:ext cx="5922048" cy="5301187"/>
          </a:xfrm>
          <a:prstGeom prst="rect">
            <a:avLst/>
          </a:prstGeom>
        </p:spPr>
      </p:pic>
      <p:pic>
        <p:nvPicPr>
          <p:cNvPr id="30" name="Picture 29">
            <a:extLst>
              <a:ext uri="{FF2B5EF4-FFF2-40B4-BE49-F238E27FC236}">
                <a16:creationId xmlns:a16="http://schemas.microsoft.com/office/drawing/2014/main" id="{C6A27319-488A-4992-AF71-8326672B4A82}"/>
              </a:ext>
            </a:extLst>
          </p:cNvPr>
          <p:cNvPicPr>
            <a:picLocks noChangeAspect="1"/>
          </p:cNvPicPr>
          <p:nvPr/>
        </p:nvPicPr>
        <p:blipFill>
          <a:blip r:embed="rId13"/>
          <a:stretch>
            <a:fillRect/>
          </a:stretch>
        </p:blipFill>
        <p:spPr>
          <a:xfrm>
            <a:off x="11954122" y="10027987"/>
            <a:ext cx="9301728" cy="4868564"/>
          </a:xfrm>
          <a:prstGeom prst="rect">
            <a:avLst/>
          </a:prstGeom>
        </p:spPr>
      </p:pic>
      <p:pic>
        <p:nvPicPr>
          <p:cNvPr id="41" name="Picture 40">
            <a:extLst>
              <a:ext uri="{FF2B5EF4-FFF2-40B4-BE49-F238E27FC236}">
                <a16:creationId xmlns:a16="http://schemas.microsoft.com/office/drawing/2014/main" id="{9A2F963D-9B5D-4681-BB4E-9A90C887F512}"/>
              </a:ext>
            </a:extLst>
          </p:cNvPr>
          <p:cNvPicPr>
            <a:picLocks noChangeAspect="1"/>
          </p:cNvPicPr>
          <p:nvPr/>
        </p:nvPicPr>
        <p:blipFill>
          <a:blip r:embed="rId14"/>
          <a:stretch>
            <a:fillRect/>
          </a:stretch>
        </p:blipFill>
        <p:spPr>
          <a:xfrm>
            <a:off x="14140617" y="15532314"/>
            <a:ext cx="4928736" cy="3989241"/>
          </a:xfrm>
          <a:prstGeom prst="rect">
            <a:avLst/>
          </a:prstGeom>
        </p:spPr>
      </p:pic>
      <p:sp>
        <p:nvSpPr>
          <p:cNvPr id="43" name="TextBox 42">
            <a:extLst>
              <a:ext uri="{FF2B5EF4-FFF2-40B4-BE49-F238E27FC236}">
                <a16:creationId xmlns:a16="http://schemas.microsoft.com/office/drawing/2014/main" id="{C71DF66F-3461-4CEA-943A-4E288A32049F}"/>
              </a:ext>
            </a:extLst>
          </p:cNvPr>
          <p:cNvSpPr txBox="1"/>
          <p:nvPr/>
        </p:nvSpPr>
        <p:spPr>
          <a:xfrm>
            <a:off x="14751437" y="9524347"/>
            <a:ext cx="3707097" cy="307777"/>
          </a:xfrm>
          <a:prstGeom prst="rect">
            <a:avLst/>
          </a:prstGeom>
          <a:noFill/>
        </p:spPr>
        <p:txBody>
          <a:bodyPr wrap="square" rtlCol="0">
            <a:spAutoFit/>
          </a:bodyPr>
          <a:lstStyle/>
          <a:p>
            <a:pPr algn="ctr"/>
            <a:r>
              <a:rPr lang="en-GB" sz="1400" i="1" dirty="0">
                <a:latin typeface="Times New Roman" panose="02020603050405020304" pitchFamily="18" charset="0"/>
                <a:cs typeface="Times New Roman" panose="02020603050405020304" pitchFamily="18" charset="0"/>
              </a:rPr>
              <a:t>(Fig 2. Cerberus Login screen</a:t>
            </a:r>
            <a:r>
              <a:rPr lang="en-GB" sz="1400" dirty="0"/>
              <a:t>)</a:t>
            </a:r>
          </a:p>
        </p:txBody>
      </p:sp>
      <p:sp>
        <p:nvSpPr>
          <p:cNvPr id="44" name="TextBox 43">
            <a:extLst>
              <a:ext uri="{FF2B5EF4-FFF2-40B4-BE49-F238E27FC236}">
                <a16:creationId xmlns:a16="http://schemas.microsoft.com/office/drawing/2014/main" id="{8D19F7F5-636E-4644-B222-BCE379209008}"/>
              </a:ext>
            </a:extLst>
          </p:cNvPr>
          <p:cNvSpPr txBox="1"/>
          <p:nvPr/>
        </p:nvSpPr>
        <p:spPr>
          <a:xfrm>
            <a:off x="15198590" y="14927571"/>
            <a:ext cx="2820409" cy="369332"/>
          </a:xfrm>
          <a:prstGeom prst="rect">
            <a:avLst/>
          </a:prstGeom>
          <a:noFill/>
        </p:spPr>
        <p:txBody>
          <a:bodyPr wrap="square" rtlCol="0">
            <a:spAutoFit/>
          </a:bodyPr>
          <a:lstStyle/>
          <a:p>
            <a:r>
              <a:rPr lang="en-GB" dirty="0"/>
              <a:t>(</a:t>
            </a:r>
            <a:r>
              <a:rPr lang="en-GB" sz="1400" i="1" dirty="0">
                <a:latin typeface="Times New Roman" panose="02020603050405020304" pitchFamily="18" charset="0"/>
                <a:cs typeface="Times New Roman" panose="02020603050405020304" pitchFamily="18" charset="0"/>
              </a:rPr>
              <a:t>Fig 3. Cerberus Navigation form</a:t>
            </a:r>
            <a:r>
              <a:rPr lang="en-GB" dirty="0"/>
              <a:t>)</a:t>
            </a:r>
          </a:p>
        </p:txBody>
      </p:sp>
      <p:sp>
        <p:nvSpPr>
          <p:cNvPr id="45" name="TextBox 44">
            <a:extLst>
              <a:ext uri="{FF2B5EF4-FFF2-40B4-BE49-F238E27FC236}">
                <a16:creationId xmlns:a16="http://schemas.microsoft.com/office/drawing/2014/main" id="{B986B737-4197-434D-BB85-45813E79880F}"/>
              </a:ext>
            </a:extLst>
          </p:cNvPr>
          <p:cNvSpPr txBox="1"/>
          <p:nvPr/>
        </p:nvSpPr>
        <p:spPr>
          <a:xfrm>
            <a:off x="14140617" y="19691159"/>
            <a:ext cx="4928736" cy="307777"/>
          </a:xfrm>
          <a:prstGeom prst="rect">
            <a:avLst/>
          </a:prstGeom>
          <a:noFill/>
        </p:spPr>
        <p:txBody>
          <a:bodyPr wrap="square" rtlCol="0">
            <a:spAutoFit/>
          </a:bodyPr>
          <a:lstStyle/>
          <a:p>
            <a:pPr algn="ctr"/>
            <a:r>
              <a:rPr lang="en-GB" sz="1400" i="1" dirty="0">
                <a:latin typeface="Times New Roman" panose="02020603050405020304" pitchFamily="18" charset="0"/>
                <a:cs typeface="Times New Roman" panose="02020603050405020304" pitchFamily="18" charset="0"/>
              </a:rPr>
              <a:t>(Fig 4. Cerberus Port Scanner)</a:t>
            </a:r>
          </a:p>
        </p:txBody>
      </p:sp>
      <p:sp>
        <p:nvSpPr>
          <p:cNvPr id="46" name="Rectangle 45">
            <a:extLst>
              <a:ext uri="{FF2B5EF4-FFF2-40B4-BE49-F238E27FC236}">
                <a16:creationId xmlns:a16="http://schemas.microsoft.com/office/drawing/2014/main" id="{A995823E-40BF-4A33-B5F4-ACB8F5C2AC35}"/>
              </a:ext>
            </a:extLst>
          </p:cNvPr>
          <p:cNvSpPr/>
          <p:nvPr/>
        </p:nvSpPr>
        <p:spPr>
          <a:xfrm>
            <a:off x="23617645" y="4121887"/>
            <a:ext cx="4914946" cy="5592157"/>
          </a:xfrm>
          <a:prstGeom prst="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 name="Picture 46">
            <a:extLst>
              <a:ext uri="{FF2B5EF4-FFF2-40B4-BE49-F238E27FC236}">
                <a16:creationId xmlns:a16="http://schemas.microsoft.com/office/drawing/2014/main" id="{0333F293-1A66-4204-8388-C484C2D38D10}"/>
              </a:ext>
            </a:extLst>
          </p:cNvPr>
          <p:cNvPicPr>
            <a:picLocks noChangeAspect="1"/>
          </p:cNvPicPr>
          <p:nvPr/>
        </p:nvPicPr>
        <p:blipFill>
          <a:blip r:embed="rId15"/>
          <a:stretch>
            <a:fillRect/>
          </a:stretch>
        </p:blipFill>
        <p:spPr>
          <a:xfrm>
            <a:off x="23466910" y="4082165"/>
            <a:ext cx="5297499" cy="749873"/>
          </a:xfrm>
          <a:prstGeom prst="rect">
            <a:avLst/>
          </a:prstGeom>
        </p:spPr>
      </p:pic>
      <p:sp>
        <p:nvSpPr>
          <p:cNvPr id="48" name="Rectangle 47">
            <a:extLst>
              <a:ext uri="{FF2B5EF4-FFF2-40B4-BE49-F238E27FC236}">
                <a16:creationId xmlns:a16="http://schemas.microsoft.com/office/drawing/2014/main" id="{7145803A-0902-4564-9B17-C7AA18178F44}"/>
              </a:ext>
            </a:extLst>
          </p:cNvPr>
          <p:cNvSpPr/>
          <p:nvPr/>
        </p:nvSpPr>
        <p:spPr>
          <a:xfrm>
            <a:off x="23493184" y="10027987"/>
            <a:ext cx="5065680" cy="8003339"/>
          </a:xfrm>
          <a:prstGeom prst="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pic>
        <p:nvPicPr>
          <p:cNvPr id="49" name="Picture 48">
            <a:extLst>
              <a:ext uri="{FF2B5EF4-FFF2-40B4-BE49-F238E27FC236}">
                <a16:creationId xmlns:a16="http://schemas.microsoft.com/office/drawing/2014/main" id="{3220E058-DDB4-42D9-A9CD-D136F439F8E2}"/>
              </a:ext>
            </a:extLst>
          </p:cNvPr>
          <p:cNvPicPr>
            <a:picLocks noChangeAspect="1"/>
          </p:cNvPicPr>
          <p:nvPr/>
        </p:nvPicPr>
        <p:blipFill>
          <a:blip r:embed="rId16"/>
          <a:stretch>
            <a:fillRect/>
          </a:stretch>
        </p:blipFill>
        <p:spPr>
          <a:xfrm>
            <a:off x="23321951" y="9941939"/>
            <a:ext cx="5442459" cy="766088"/>
          </a:xfrm>
          <a:prstGeom prst="rect">
            <a:avLst/>
          </a:prstGeom>
        </p:spPr>
      </p:pic>
      <p:sp>
        <p:nvSpPr>
          <p:cNvPr id="50" name="TextBox 49">
            <a:extLst>
              <a:ext uri="{FF2B5EF4-FFF2-40B4-BE49-F238E27FC236}">
                <a16:creationId xmlns:a16="http://schemas.microsoft.com/office/drawing/2014/main" id="{0307E8A3-1F7A-4AC7-8AE3-B855367FC39C}"/>
              </a:ext>
            </a:extLst>
          </p:cNvPr>
          <p:cNvSpPr txBox="1"/>
          <p:nvPr/>
        </p:nvSpPr>
        <p:spPr>
          <a:xfrm>
            <a:off x="23852777" y="4873248"/>
            <a:ext cx="4284617" cy="4524315"/>
          </a:xfrm>
          <a:prstGeom prst="rect">
            <a:avLst/>
          </a:prstGeom>
          <a:noFill/>
        </p:spPr>
        <p:txBody>
          <a:bodyPr wrap="square" rtlCol="0">
            <a:spAutoFit/>
          </a:bodyPr>
          <a:lstStyle/>
          <a:p>
            <a:pPr algn="ctr"/>
            <a:r>
              <a:rPr lang="en-GB" sz="1400" b="1" dirty="0">
                <a:solidFill>
                  <a:schemeClr val="bg1"/>
                </a:solidFill>
                <a:latin typeface="Times New Roman" panose="02020603050405020304" pitchFamily="18" charset="0"/>
                <a:cs typeface="Times New Roman" panose="02020603050405020304" pitchFamily="18" charset="0"/>
              </a:rPr>
              <a:t>After implementation  6 different users have tested Cerberus all of which provided positive feedback</a:t>
            </a:r>
            <a:r>
              <a:rPr lang="en-GB" b="1" dirty="0">
                <a:solidFill>
                  <a:schemeClr val="bg1"/>
                </a:solidFill>
              </a:rPr>
              <a:t>.</a:t>
            </a:r>
          </a:p>
          <a:p>
            <a:pPr algn="ctr"/>
            <a:endParaRPr lang="en-GB" b="1" dirty="0">
              <a:solidFill>
                <a:schemeClr val="bg1"/>
              </a:solidFill>
            </a:endParaRPr>
          </a:p>
          <a:p>
            <a:pPr algn="ctr"/>
            <a:r>
              <a:rPr lang="en-GB" sz="1400" b="1" dirty="0">
                <a:solidFill>
                  <a:schemeClr val="bg1"/>
                </a:solidFill>
                <a:latin typeface="Times New Roman" panose="02020603050405020304" pitchFamily="18" charset="0"/>
                <a:cs typeface="Times New Roman" panose="02020603050405020304" pitchFamily="18" charset="0"/>
              </a:rPr>
              <a:t>Throughout the development process excel was used as my own testing like a check list  to make sure all features were working before moving on to the next feature development</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Wireshark was used to test the VPN and DDOSS tool.</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IoT (Internet of things devices and an isolated home network was used to test the Port Scanner, Network scanner and DDOSS tool.</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The file encryptor has been tested using text files,  .png files and folders.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The antivirus has been tested by using one of many recognised MD5 hash in the antivirus reference .txt file to which it successfully detected.</a:t>
            </a:r>
          </a:p>
        </p:txBody>
      </p:sp>
      <p:sp>
        <p:nvSpPr>
          <p:cNvPr id="51" name="TextBox 50">
            <a:extLst>
              <a:ext uri="{FF2B5EF4-FFF2-40B4-BE49-F238E27FC236}">
                <a16:creationId xmlns:a16="http://schemas.microsoft.com/office/drawing/2014/main" id="{48933FCF-4DF2-4140-AD1E-7603B91AD5E1}"/>
              </a:ext>
            </a:extLst>
          </p:cNvPr>
          <p:cNvSpPr txBox="1"/>
          <p:nvPr/>
        </p:nvSpPr>
        <p:spPr>
          <a:xfrm>
            <a:off x="23617645" y="10794075"/>
            <a:ext cx="4869227" cy="7417415"/>
          </a:xfrm>
          <a:prstGeom prst="rect">
            <a:avLst/>
          </a:prstGeom>
          <a:noFill/>
        </p:spPr>
        <p:txBody>
          <a:bodyPr wrap="square" rtlCol="0">
            <a:spAutoFit/>
          </a:bodyPr>
          <a:lstStyle/>
          <a:p>
            <a:pPr algn="ctr"/>
            <a:r>
              <a:rPr lang="en-GB" sz="1400" b="1" dirty="0">
                <a:solidFill>
                  <a:schemeClr val="bg1"/>
                </a:solidFill>
                <a:latin typeface="Times New Roman" panose="02020603050405020304" pitchFamily="18" charset="0"/>
                <a:cs typeface="Times New Roman" panose="02020603050405020304" pitchFamily="18" charset="0"/>
              </a:rPr>
              <a:t>Overall Cerberus has been a success with all mentioned implemented features being successful.</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The way in which Cerberus has been designed can arguably be a major game changer in the next generation of cyber security solutions due to its capability of expansion and the capability of autonomously launching counter attacks which is evidently becoming more necessary due to the lack of security on commonly sold IoT devices which opens the doors for security breaches by cyber criminals with malicious intent.</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Due to the ever changing world in Cyber Security  it is crucial that defences are implemented and are continuously updated to mitigate new threats as they are found from making solutions cross platform compatible to re engineering all ready successful solutions to make them more efficient at performing their tasks to make room for more added features to protect against new threats alongside the old as they are discovered without interfering with the end users system  performance, this is why Cerberus has been developed the way it has as now it can be implemented in many ways such implementing Razor to turn it into web based security application or developing its own hardware solution with a smaller lighter installation installed on the users systems where it can communicate with Cerberus main system to send data and launch its main features.</a:t>
            </a:r>
          </a:p>
          <a:p>
            <a:pPr algn="ctr"/>
            <a:endParaRPr lang="en-GB" sz="1400" b="1" dirty="0">
              <a:solidFill>
                <a:schemeClr val="bg1"/>
              </a:solidFill>
              <a:latin typeface="Times New Roman" panose="02020603050405020304" pitchFamily="18" charset="0"/>
              <a:cs typeface="Times New Roman" panose="02020603050405020304" pitchFamily="18" charset="0"/>
            </a:endParaRPr>
          </a:p>
          <a:p>
            <a:pPr algn="ctr"/>
            <a:r>
              <a:rPr lang="en-GB" sz="1400" b="1" dirty="0">
                <a:solidFill>
                  <a:schemeClr val="bg1"/>
                </a:solidFill>
                <a:latin typeface="Times New Roman" panose="02020603050405020304" pitchFamily="18" charset="0"/>
                <a:cs typeface="Times New Roman" panose="02020603050405020304" pitchFamily="18" charset="0"/>
              </a:rPr>
              <a:t>New features are already in the development process which will be included in Cerberus V2.0 which will have more offensive capabilities along with added features to the already implemented features which also includes graphical interfaces such as performance monitoring.</a:t>
            </a:r>
          </a:p>
          <a:p>
            <a:pPr algn="ctr"/>
            <a:endParaRPr lang="en-GB" sz="1400" b="1" dirty="0">
              <a:solidFill>
                <a:schemeClr val="bg1"/>
              </a:solidFill>
              <a:latin typeface="Times New Roman" panose="02020603050405020304" pitchFamily="18" charset="0"/>
              <a:cs typeface="Times New Roman" panose="02020603050405020304" pitchFamily="18" charset="0"/>
            </a:endParaRPr>
          </a:p>
        </p:txBody>
      </p:sp>
      <p:pic>
        <p:nvPicPr>
          <p:cNvPr id="53" name="Picture 52">
            <a:extLst>
              <a:ext uri="{FF2B5EF4-FFF2-40B4-BE49-F238E27FC236}">
                <a16:creationId xmlns:a16="http://schemas.microsoft.com/office/drawing/2014/main" id="{1ED0DDDB-9163-407C-8B64-19A779CEE632}"/>
              </a:ext>
            </a:extLst>
          </p:cNvPr>
          <p:cNvPicPr>
            <a:picLocks noChangeAspect="1"/>
          </p:cNvPicPr>
          <p:nvPr/>
        </p:nvPicPr>
        <p:blipFill>
          <a:blip r:embed="rId17"/>
          <a:stretch>
            <a:fillRect/>
          </a:stretch>
        </p:blipFill>
        <p:spPr>
          <a:xfrm>
            <a:off x="25345430" y="18297538"/>
            <a:ext cx="1299309" cy="1317108"/>
          </a:xfrm>
          <a:prstGeom prst="rect">
            <a:avLst/>
          </a:prstGeom>
        </p:spPr>
      </p:pic>
      <p:sp>
        <p:nvSpPr>
          <p:cNvPr id="54" name="TextBox 53">
            <a:extLst>
              <a:ext uri="{FF2B5EF4-FFF2-40B4-BE49-F238E27FC236}">
                <a16:creationId xmlns:a16="http://schemas.microsoft.com/office/drawing/2014/main" id="{2B3E8225-CF0B-4DEF-B49B-7E3B7CD4A34C}"/>
              </a:ext>
            </a:extLst>
          </p:cNvPr>
          <p:cNvSpPr txBox="1"/>
          <p:nvPr/>
        </p:nvSpPr>
        <p:spPr>
          <a:xfrm>
            <a:off x="24484193" y="19885725"/>
            <a:ext cx="3136130" cy="307777"/>
          </a:xfrm>
          <a:prstGeom prst="rect">
            <a:avLst/>
          </a:prstGeom>
          <a:noFill/>
        </p:spPr>
        <p:txBody>
          <a:bodyPr wrap="square" rtlCol="0">
            <a:spAutoFit/>
          </a:bodyPr>
          <a:lstStyle/>
          <a:p>
            <a:pPr algn="ctr"/>
            <a:r>
              <a:rPr lang="en-GB" sz="1400" i="1" dirty="0">
                <a:latin typeface="Times New Roman" panose="02020603050405020304" pitchFamily="18" charset="0"/>
                <a:cs typeface="Times New Roman" panose="02020603050405020304" pitchFamily="18" charset="0"/>
              </a:rPr>
              <a:t>(Fig 5. QR code to developers LinkedIn)</a:t>
            </a:r>
          </a:p>
        </p:txBody>
      </p:sp>
    </p:spTree>
    <p:extLst>
      <p:ext uri="{BB962C8B-B14F-4D97-AF65-F5344CB8AC3E}">
        <p14:creationId xmlns:p14="http://schemas.microsoft.com/office/powerpoint/2010/main" val="4885181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335</TotalTime>
  <Words>1004</Words>
  <Application>Microsoft Office PowerPoint</Application>
  <PresentationFormat>Custom</PresentationFormat>
  <Paragraphs>87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Times New Roman</vt:lpstr>
      <vt:lpstr>Mesh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Weaver (1903439)</dc:creator>
  <cp:lastModifiedBy>Paul Weaver (1903439)</cp:lastModifiedBy>
  <cp:revision>33</cp:revision>
  <dcterms:created xsi:type="dcterms:W3CDTF">2021-07-19T17:46:58Z</dcterms:created>
  <dcterms:modified xsi:type="dcterms:W3CDTF">2021-07-20T11:58:23Z</dcterms:modified>
</cp:coreProperties>
</file>