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notesMasterIdLst>
    <p:notesMasterId r:id="rId9"/>
  </p:notesMasterIdLst>
  <p:sldIdLst>
    <p:sldId id="813" r:id="rId3"/>
    <p:sldId id="809" r:id="rId4"/>
    <p:sldId id="808" r:id="rId5"/>
    <p:sldId id="810" r:id="rId6"/>
    <p:sldId id="811" r:id="rId7"/>
    <p:sldId id="81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5E5BBA-F23A-3F55-45AA-3D414852B634}" v="23" dt="2024-04-23T09:38:31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8F62B9-F9C0-4F71-986E-69EF631FE02E}" type="datetimeFigureOut">
              <a:t>23/04/2024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9CC2BE-18AF-40E4-8F07-23E63A558C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254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409575" y="1219200"/>
            <a:ext cx="5849938" cy="3290888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15462" indent="-2743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00471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41594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982716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31634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880551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29468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778385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94968E-1D2D-4A3C-844E-0C8CF14A5C65}" type="slidenum">
              <a:rPr lang="en-GB" altLang="en-US" smtClean="0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3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723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409575" y="1219200"/>
            <a:ext cx="5849938" cy="3290888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15462" indent="-2743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00471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41594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982716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31634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880551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29468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778385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94968E-1D2D-4A3C-844E-0C8CF14A5C65}" type="slidenum">
              <a:rPr lang="en-GB" altLang="en-US" smtClean="0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2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75663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409575" y="1219200"/>
            <a:ext cx="5849938" cy="3290888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15462" indent="-2743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00471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41594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982716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31634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880551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29468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778385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94968E-1D2D-4A3C-844E-0C8CF14A5C65}" type="slidenum">
              <a:rPr lang="en-GB" altLang="en-US" smtClean="0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3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17385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409575" y="1219200"/>
            <a:ext cx="5849938" cy="3290888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15462" indent="-2743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00471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41594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982716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31634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880551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29468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778385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94968E-1D2D-4A3C-844E-0C8CF14A5C65}" type="slidenum">
              <a:rPr lang="en-GB" altLang="en-US" smtClean="0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4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4440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409575" y="1219200"/>
            <a:ext cx="5849938" cy="3290888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15462" indent="-2743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00471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41594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982716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31634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880551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29468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778385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94968E-1D2D-4A3C-844E-0C8CF14A5C65}" type="slidenum">
              <a:rPr lang="en-GB" altLang="en-US" smtClean="0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5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89329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409575" y="1219200"/>
            <a:ext cx="5849938" cy="3290888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15462" indent="-2743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00471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41594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982716" indent="-21978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31634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880551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29468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778385" indent="-21978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94968E-1D2D-4A3C-844E-0C8CF14A5C65}" type="slidenum">
              <a:rPr lang="en-GB" altLang="en-US" smtClean="0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6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9296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8CD6836-0CF5-4DDD-99A0-73CCEDCE000A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FD5BA49-B40D-4C64-BA58-FB510662B1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73719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77813E0-CC1B-4ADF-B6E8-CC889B0D4AF7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9D5374F-8A3F-4C1E-B578-4FAF7EA27D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80703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78D3DF-CE0E-4AC2-BCEA-60E87D1D8432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88446CA-50E7-4C6D-A0E0-5890274F0BD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64789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497B6C7-97EA-4D33-9E2C-277A5386D3C8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FF55AB6-7490-457E-ADD9-518E957B7B8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74962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A1185AB-4CF0-469A-AF97-76BE8F92717E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52B1D46-8007-4352-97CD-707FED67C97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5430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B04C52A-24F5-445A-9460-EBE985A713BC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95EC82B-00AE-48DA-979C-25549D0AA7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78287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A9DABAF-A6CB-41C2-B5F2-438650F8D612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68EA446C-B393-4BC9-92B8-148E45EC080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20231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F1E8475-1E45-4492-82A8-F3AC27E2DE18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4A7FBB5-37AD-4012-9A2E-016D84E428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51597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34C1347-5087-4197-A213-AB424D9686C2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BAFC5BE-FDE0-48E9-A2B2-A006DCAE2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46640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0774BF2-EDD0-4E20-B593-1DABCBCBE6DB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6715729-A482-4D36-96B0-56B0070B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22400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29403C5-1AD1-489F-9845-A7EA081E456C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6EB46A37-7543-413C-8562-55CD7120FB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946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fld id="{FE55748E-841E-472F-A4C9-DA17B6C2A8C6}" type="datetimeFigureOut">
              <a:rPr lang="en-GB"/>
              <a:pPr>
                <a:defRPr/>
              </a:pPr>
              <a:t>23/04/2024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B104983-78BF-4251-A392-024D3E60D69F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5337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Kolb's Learning Cycle - Business Consultancy at INSPIRING Business  Performance">
            <a:extLst>
              <a:ext uri="{FF2B5EF4-FFF2-40B4-BE49-F238E27FC236}">
                <a16:creationId xmlns:a16="http://schemas.microsoft.com/office/drawing/2014/main" id="{156FE814-9529-8AE7-3C71-EE5DDAF371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6923" y="242844"/>
            <a:ext cx="7319982" cy="5391131"/>
          </a:xfrm>
          <a:prstGeom prst="rect">
            <a:avLst/>
          </a:prstGeom>
        </p:spPr>
      </p:pic>
      <p:sp>
        <p:nvSpPr>
          <p:cNvPr id="33795" name="Rectangle 7"/>
          <p:cNvSpPr>
            <a:spLocks noChangeArrowheads="1"/>
          </p:cNvSpPr>
          <p:nvPr/>
        </p:nvSpPr>
        <p:spPr bwMode="auto">
          <a:xfrm>
            <a:off x="1328714" y="258570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1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6" name="TextBox 1"/>
          <p:cNvSpPr txBox="1">
            <a:spLocks noChangeArrowheads="1"/>
          </p:cNvSpPr>
          <p:nvPr/>
        </p:nvSpPr>
        <p:spPr bwMode="auto">
          <a:xfrm>
            <a:off x="769944" y="1865060"/>
            <a:ext cx="4556259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3200" b="1">
                <a:latin typeface="Arial"/>
                <a:cs typeface="Arial"/>
              </a:rPr>
              <a:t>Applying Kolb's Learning Cycle (1984) to a Learning Area</a:t>
            </a:r>
          </a:p>
        </p:txBody>
      </p:sp>
    </p:spTree>
    <p:extLst>
      <p:ext uri="{BB962C8B-B14F-4D97-AF65-F5344CB8AC3E}">
        <p14:creationId xmlns:p14="http://schemas.microsoft.com/office/powerpoint/2010/main" val="755340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Kolb's Learning Cycle - Business Consultancy at INSPIRING Business  Performance">
            <a:extLst>
              <a:ext uri="{FF2B5EF4-FFF2-40B4-BE49-F238E27FC236}">
                <a16:creationId xmlns:a16="http://schemas.microsoft.com/office/drawing/2014/main" id="{156FE814-9529-8AE7-3C71-EE5DDAF371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1317" y="1713182"/>
            <a:ext cx="4561758" cy="3362710"/>
          </a:xfrm>
          <a:prstGeom prst="rect">
            <a:avLst/>
          </a:prstGeom>
        </p:spPr>
      </p:pic>
      <p:sp>
        <p:nvSpPr>
          <p:cNvPr id="33795" name="Rectangle 7"/>
          <p:cNvSpPr>
            <a:spLocks noChangeArrowheads="1"/>
          </p:cNvSpPr>
          <p:nvPr/>
        </p:nvSpPr>
        <p:spPr bwMode="auto">
          <a:xfrm>
            <a:off x="1328714" y="258570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1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6" name="TextBox 1"/>
          <p:cNvSpPr txBox="1">
            <a:spLocks noChangeArrowheads="1"/>
          </p:cNvSpPr>
          <p:nvPr/>
        </p:nvSpPr>
        <p:spPr bwMode="auto">
          <a:xfrm>
            <a:off x="1961239" y="383990"/>
            <a:ext cx="82804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3200" b="1">
                <a:latin typeface="Arial"/>
                <a:cs typeface="Arial"/>
              </a:rPr>
              <a:t>Applying Kolb's Learning Cycle (1984) to a Learning Area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F3AF9F-40BF-0314-52FD-0289226BFD7D}"/>
              </a:ext>
            </a:extLst>
          </p:cNvPr>
          <p:cNvSpPr txBox="1"/>
          <p:nvPr/>
        </p:nvSpPr>
        <p:spPr>
          <a:xfrm>
            <a:off x="4905974" y="1714708"/>
            <a:ext cx="4881147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cs typeface="Arial"/>
              </a:rPr>
              <a:t>Think of a specific incident / critical incident / a situation where you felt you learned a lot from the experience.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cs typeface="Arial"/>
              </a:rPr>
              <a:t>Introduce the theme and explain the context</a:t>
            </a:r>
            <a:endParaRPr lang="en-GB" sz="1800"/>
          </a:p>
          <a:p>
            <a:pPr marL="742950" lvl="1" indent="-285750">
              <a:buFont typeface="Arial"/>
              <a:buChar char="•"/>
            </a:pPr>
            <a:r>
              <a:rPr lang="en-GB" sz="1800">
                <a:latin typeface="Arial"/>
                <a:cs typeface="Arial"/>
              </a:rPr>
              <a:t>Was it within your current job role? Was it within the last 5 years?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cs typeface="Arial"/>
              </a:rPr>
              <a:t>Establish a benchmark </a:t>
            </a:r>
          </a:p>
          <a:p>
            <a:pPr marL="742950" lvl="1" indent="-285750">
              <a:buFont typeface="Arial"/>
              <a:buChar char="•"/>
            </a:pPr>
            <a:r>
              <a:rPr lang="en-GB" sz="1800">
                <a:latin typeface="Arial"/>
                <a:cs typeface="Arial"/>
              </a:rPr>
              <a:t>e.g. if you are critically analysing the learning you have gained whilst undertaking a particular project, make it clear to the reader what prior knowledge and skills you had before commencing the project.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25EAF4-75D5-ACDB-BD7E-4389ED5C98F3}"/>
              </a:ext>
            </a:extLst>
          </p:cNvPr>
          <p:cNvSpPr txBox="1"/>
          <p:nvPr/>
        </p:nvSpPr>
        <p:spPr>
          <a:xfrm>
            <a:off x="5293618" y="1290540"/>
            <a:ext cx="4439548" cy="369332"/>
          </a:xfrm>
          <a:prstGeom prst="rect">
            <a:avLst/>
          </a:prstGeom>
          <a:solidFill>
            <a:srgbClr val="59B0AE"/>
          </a:solidFill>
          <a:ln w="57150">
            <a:solidFill>
              <a:srgbClr val="59595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800">
                <a:solidFill>
                  <a:schemeClr val="bg1"/>
                </a:solidFill>
                <a:latin typeface="Arial"/>
                <a:ea typeface="+mn-lt"/>
                <a:cs typeface="+mn-lt"/>
              </a:rPr>
              <a:t>Concrete Experience (Your Introduction)  </a:t>
            </a:r>
            <a:endParaRPr lang="en-US" sz="180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7349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Kolb's Learning Cycle - Business Consultancy at INSPIRING Business  Performance">
            <a:extLst>
              <a:ext uri="{FF2B5EF4-FFF2-40B4-BE49-F238E27FC236}">
                <a16:creationId xmlns:a16="http://schemas.microsoft.com/office/drawing/2014/main" id="{156FE814-9529-8AE7-3C71-EE5DDAF371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669" y="1678721"/>
            <a:ext cx="5446290" cy="4017493"/>
          </a:xfrm>
          <a:prstGeom prst="rect">
            <a:avLst/>
          </a:prstGeom>
        </p:spPr>
      </p:pic>
      <p:sp>
        <p:nvSpPr>
          <p:cNvPr id="33795" name="Rectangle 7"/>
          <p:cNvSpPr>
            <a:spLocks noChangeArrowheads="1"/>
          </p:cNvSpPr>
          <p:nvPr/>
        </p:nvSpPr>
        <p:spPr bwMode="auto">
          <a:xfrm>
            <a:off x="1328714" y="258570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1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6" name="TextBox 1"/>
          <p:cNvSpPr txBox="1">
            <a:spLocks noChangeArrowheads="1"/>
          </p:cNvSpPr>
          <p:nvPr/>
        </p:nvSpPr>
        <p:spPr bwMode="auto">
          <a:xfrm>
            <a:off x="2063750" y="476250"/>
            <a:ext cx="82804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3200" b="1">
                <a:latin typeface="Arial"/>
                <a:cs typeface="Arial"/>
              </a:rPr>
              <a:t>Applying Kolb's Learning Cycle (1984) to a Learning Area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F3AF9F-40BF-0314-52FD-0289226BFD7D}"/>
              </a:ext>
            </a:extLst>
          </p:cNvPr>
          <p:cNvSpPr txBox="1"/>
          <p:nvPr/>
        </p:nvSpPr>
        <p:spPr>
          <a:xfrm>
            <a:off x="5280394" y="1481881"/>
            <a:ext cx="5134882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sz="1800">
              <a:latin typeface="Arial"/>
              <a:ea typeface="+mn-lt"/>
              <a:cs typeface="+mn-lt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This is where you need to provide sufficient information in order for the reader to understand the context. Consider the following questions:</a:t>
            </a:r>
            <a:endParaRPr lang="en-GB" sz="18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What happened?</a:t>
            </a:r>
            <a:endParaRPr lang="en-GB" sz="18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When and where did it happen?</a:t>
            </a:r>
            <a:endParaRPr lang="en-GB" sz="18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Who was present?</a:t>
            </a:r>
            <a:endParaRPr lang="en-GB" sz="18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What did you do?</a:t>
            </a:r>
            <a:endParaRPr lang="en-GB" sz="18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Were you developing existing knowledge? Was this something new that involved extensive learning?</a:t>
            </a:r>
            <a:endParaRPr lang="en-GB" sz="180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What was the outcome of the situation?</a:t>
            </a:r>
            <a:endParaRPr lang="en-GB" sz="18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What emotions were you experiencing? 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How did you react?</a:t>
            </a:r>
            <a:endParaRPr lang="en-GB" sz="1800">
              <a:latin typeface="Arial"/>
            </a:endParaRPr>
          </a:p>
          <a:p>
            <a:pPr lvl="1"/>
            <a:endParaRPr lang="en-GB" sz="18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D3A14B-9301-2655-0C8B-8B7125D3A28F}"/>
              </a:ext>
            </a:extLst>
          </p:cNvPr>
          <p:cNvSpPr txBox="1"/>
          <p:nvPr/>
        </p:nvSpPr>
        <p:spPr>
          <a:xfrm>
            <a:off x="5615253" y="1295072"/>
            <a:ext cx="4110875" cy="369332"/>
          </a:xfrm>
          <a:prstGeom prst="rect">
            <a:avLst/>
          </a:prstGeom>
          <a:solidFill>
            <a:srgbClr val="59B0AE"/>
          </a:solidFill>
          <a:ln w="57150">
            <a:solidFill>
              <a:srgbClr val="59595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800">
                <a:solidFill>
                  <a:schemeClr val="bg1"/>
                </a:solidFill>
                <a:latin typeface="Arial"/>
                <a:ea typeface="+mn-lt"/>
                <a:cs typeface="+mn-lt"/>
              </a:rPr>
              <a:t>Concrete Experience (continued)  </a:t>
            </a:r>
            <a:endParaRPr lang="en-US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68221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Kolb's Learning Cycle - Business Consultancy at INSPIRING Business  Performance">
            <a:extLst>
              <a:ext uri="{FF2B5EF4-FFF2-40B4-BE49-F238E27FC236}">
                <a16:creationId xmlns:a16="http://schemas.microsoft.com/office/drawing/2014/main" id="{156FE814-9529-8AE7-3C71-EE5DDAF371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669" y="1678721"/>
            <a:ext cx="5446290" cy="4017493"/>
          </a:xfrm>
          <a:prstGeom prst="rect">
            <a:avLst/>
          </a:prstGeom>
        </p:spPr>
      </p:pic>
      <p:sp>
        <p:nvSpPr>
          <p:cNvPr id="33795" name="Rectangle 7"/>
          <p:cNvSpPr>
            <a:spLocks noChangeArrowheads="1"/>
          </p:cNvSpPr>
          <p:nvPr/>
        </p:nvSpPr>
        <p:spPr bwMode="auto">
          <a:xfrm>
            <a:off x="1328714" y="258570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1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6" name="TextBox 1"/>
          <p:cNvSpPr txBox="1">
            <a:spLocks noChangeArrowheads="1"/>
          </p:cNvSpPr>
          <p:nvPr/>
        </p:nvSpPr>
        <p:spPr bwMode="auto">
          <a:xfrm>
            <a:off x="1961239" y="394241"/>
            <a:ext cx="82804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3200" b="1">
                <a:latin typeface="Arial"/>
                <a:cs typeface="Arial"/>
              </a:rPr>
              <a:t>Applying Kolb's Learning Cycle (1984) to a Learning Area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F3AF9F-40BF-0314-52FD-0289226BFD7D}"/>
              </a:ext>
            </a:extLst>
          </p:cNvPr>
          <p:cNvSpPr txBox="1"/>
          <p:nvPr/>
        </p:nvSpPr>
        <p:spPr>
          <a:xfrm>
            <a:off x="5280394" y="1481881"/>
            <a:ext cx="5134882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sz="1800">
              <a:latin typeface="Arial"/>
              <a:ea typeface="+mn-lt"/>
              <a:cs typeface="+mn-lt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What sense can you make from the situation? Consider the following questions:</a:t>
            </a:r>
            <a:endParaRPr lang="en-GB" sz="18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What thoughts and feelings emerged during and after the experience?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How did your perspective or understanding evolve as you reflected on the situation?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What were the significant aspects of the experience that stood out to you?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Did you notice any patterns or trends in how you were acquiring learning? </a:t>
            </a:r>
          </a:p>
          <a:p>
            <a:pPr marL="285750" indent="-285750">
              <a:buFont typeface="Arial"/>
              <a:buChar char="•"/>
            </a:pPr>
            <a:endParaRPr lang="en-GB" sz="1800">
              <a:latin typeface="Arial"/>
              <a:cs typeface="Arial"/>
            </a:endParaRPr>
          </a:p>
          <a:p>
            <a:pPr lvl="1"/>
            <a:endParaRPr lang="en-GB" sz="18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ED9B33-BF62-6B2D-53EC-8DBA430B850B}"/>
              </a:ext>
            </a:extLst>
          </p:cNvPr>
          <p:cNvSpPr txBox="1"/>
          <p:nvPr/>
        </p:nvSpPr>
        <p:spPr>
          <a:xfrm>
            <a:off x="5615253" y="1295072"/>
            <a:ext cx="4110875" cy="369332"/>
          </a:xfrm>
          <a:prstGeom prst="rect">
            <a:avLst/>
          </a:prstGeom>
          <a:solidFill>
            <a:srgbClr val="B48501"/>
          </a:solidFill>
          <a:ln w="57150">
            <a:solidFill>
              <a:srgbClr val="59595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800">
                <a:solidFill>
                  <a:schemeClr val="bg1"/>
                </a:solidFill>
                <a:latin typeface="Arial"/>
                <a:ea typeface="+mn-lt"/>
                <a:cs typeface="+mn-lt"/>
              </a:rPr>
              <a:t>Reflective Observation  </a:t>
            </a:r>
            <a:endParaRPr lang="en-US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49535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Kolb's Learning Cycle - Business Consultancy at INSPIRING Business  Performance">
            <a:extLst>
              <a:ext uri="{FF2B5EF4-FFF2-40B4-BE49-F238E27FC236}">
                <a16:creationId xmlns:a16="http://schemas.microsoft.com/office/drawing/2014/main" id="{156FE814-9529-8AE7-3C71-EE5DDAF371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669" y="1678721"/>
            <a:ext cx="5446290" cy="4017493"/>
          </a:xfrm>
          <a:prstGeom prst="rect">
            <a:avLst/>
          </a:prstGeom>
        </p:spPr>
      </p:pic>
      <p:sp>
        <p:nvSpPr>
          <p:cNvPr id="33795" name="Rectangle 7"/>
          <p:cNvSpPr>
            <a:spLocks noChangeArrowheads="1"/>
          </p:cNvSpPr>
          <p:nvPr/>
        </p:nvSpPr>
        <p:spPr bwMode="auto">
          <a:xfrm>
            <a:off x="1328714" y="258570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1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6" name="TextBox 1"/>
          <p:cNvSpPr txBox="1">
            <a:spLocks noChangeArrowheads="1"/>
          </p:cNvSpPr>
          <p:nvPr/>
        </p:nvSpPr>
        <p:spPr bwMode="auto">
          <a:xfrm>
            <a:off x="2063750" y="476250"/>
            <a:ext cx="82804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3200" b="1">
                <a:latin typeface="Arial"/>
                <a:cs typeface="Arial"/>
              </a:rPr>
              <a:t>Applying Kolb's Learning Cycle (1984) to a Learning Area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F3AF9F-40BF-0314-52FD-0289226BFD7D}"/>
              </a:ext>
            </a:extLst>
          </p:cNvPr>
          <p:cNvSpPr txBox="1"/>
          <p:nvPr/>
        </p:nvSpPr>
        <p:spPr>
          <a:xfrm>
            <a:off x="5280394" y="1481881"/>
            <a:ext cx="5134882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sz="1800">
              <a:latin typeface="Arial"/>
              <a:ea typeface="+mn-lt"/>
              <a:cs typeface="+mn-lt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What have you learnt from the experience? Consider the following questions:</a:t>
            </a:r>
            <a:endParaRPr lang="en-GB" sz="18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How does this experience relate to existing knowledge or theories? </a:t>
            </a:r>
            <a:r>
              <a:rPr lang="en-GB" sz="1800">
                <a:latin typeface="Arial"/>
                <a:ea typeface="+mn-lt"/>
                <a:cs typeface="+mn-lt"/>
              </a:rPr>
              <a:t>What concepts, theories, or principles can you identify that align with your experiential learning? Does the theory support your learning or offer a different perspective?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What conclusions can you draw from the experience?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What difference has this learning made to your professional practice? </a:t>
            </a:r>
          </a:p>
          <a:p>
            <a:pPr marL="285750" indent="-285750">
              <a:buFont typeface="Arial"/>
              <a:buChar char="•"/>
            </a:pPr>
            <a:endParaRPr lang="en-GB" sz="1800">
              <a:latin typeface="Arial"/>
              <a:cs typeface="Arial"/>
            </a:endParaRPr>
          </a:p>
          <a:p>
            <a:pPr lvl="1"/>
            <a:endParaRPr lang="en-GB" sz="18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3B88B2-4047-B081-06B6-7CDC826F0952}"/>
              </a:ext>
            </a:extLst>
          </p:cNvPr>
          <p:cNvSpPr txBox="1"/>
          <p:nvPr/>
        </p:nvSpPr>
        <p:spPr>
          <a:xfrm>
            <a:off x="5615253" y="1295072"/>
            <a:ext cx="4110875" cy="369332"/>
          </a:xfrm>
          <a:prstGeom prst="rect">
            <a:avLst/>
          </a:prstGeom>
          <a:solidFill>
            <a:srgbClr val="E75153"/>
          </a:solidFill>
          <a:ln w="57150">
            <a:solidFill>
              <a:srgbClr val="59595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800">
                <a:solidFill>
                  <a:schemeClr val="bg1"/>
                </a:solidFill>
                <a:latin typeface="Arial"/>
                <a:ea typeface="+mn-lt"/>
                <a:cs typeface="+mn-lt"/>
              </a:rPr>
              <a:t>Abstract Conceptualisation  </a:t>
            </a:r>
            <a:endParaRPr lang="en-US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30720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Kolb's Learning Cycle - Business Consultancy at INSPIRING Business  Performance">
            <a:extLst>
              <a:ext uri="{FF2B5EF4-FFF2-40B4-BE49-F238E27FC236}">
                <a16:creationId xmlns:a16="http://schemas.microsoft.com/office/drawing/2014/main" id="{156FE814-9529-8AE7-3C71-EE5DDAF371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669" y="1678721"/>
            <a:ext cx="5446290" cy="4017493"/>
          </a:xfrm>
          <a:prstGeom prst="rect">
            <a:avLst/>
          </a:prstGeom>
        </p:spPr>
      </p:pic>
      <p:sp>
        <p:nvSpPr>
          <p:cNvPr id="33795" name="Rectangle 7"/>
          <p:cNvSpPr>
            <a:spLocks noChangeArrowheads="1"/>
          </p:cNvSpPr>
          <p:nvPr/>
        </p:nvSpPr>
        <p:spPr bwMode="auto">
          <a:xfrm>
            <a:off x="1328714" y="258570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180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6" name="TextBox 1"/>
          <p:cNvSpPr txBox="1">
            <a:spLocks noChangeArrowheads="1"/>
          </p:cNvSpPr>
          <p:nvPr/>
        </p:nvSpPr>
        <p:spPr bwMode="auto">
          <a:xfrm>
            <a:off x="2063750" y="476250"/>
            <a:ext cx="82804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3200" b="1">
                <a:latin typeface="Arial"/>
                <a:cs typeface="Arial"/>
              </a:rPr>
              <a:t>Applying Kolb's Learning Cycle (1984) to a Learning Area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F3AF9F-40BF-0314-52FD-0289226BFD7D}"/>
              </a:ext>
            </a:extLst>
          </p:cNvPr>
          <p:cNvSpPr txBox="1"/>
          <p:nvPr/>
        </p:nvSpPr>
        <p:spPr>
          <a:xfrm>
            <a:off x="5452705" y="1642704"/>
            <a:ext cx="5134882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sz="1800">
              <a:latin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How will you use your learning in the future?</a:t>
            </a:r>
            <a:endParaRPr lang="en-GB" sz="1800">
              <a:latin typeface="Arial"/>
              <a:ea typeface="+mn-lt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+mn-lt"/>
              </a:rPr>
              <a:t>Consider the following questions:</a:t>
            </a:r>
            <a:endParaRPr lang="en-GB" sz="18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What changes or adjustments would you  make based on your learning from this experience?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How can you apply the new knowledge or insights gained?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What strategies or actions can you  implement in future similar situations?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latin typeface="Arial"/>
                <a:ea typeface="+mn-lt"/>
                <a:cs typeface="+mn-lt"/>
              </a:rPr>
              <a:t>How can you further develop your learning within this specialist area?</a:t>
            </a:r>
          </a:p>
          <a:p>
            <a:pPr marL="285750" indent="-285750">
              <a:buFont typeface="Arial"/>
              <a:buChar char="•"/>
            </a:pPr>
            <a:endParaRPr lang="en-GB" sz="1800">
              <a:latin typeface="Arial"/>
              <a:cs typeface="Arial"/>
            </a:endParaRPr>
          </a:p>
          <a:p>
            <a:pPr lvl="1"/>
            <a:endParaRPr lang="en-GB" sz="18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0E2C78-D428-DDF4-227C-CC977F725E63}"/>
              </a:ext>
            </a:extLst>
          </p:cNvPr>
          <p:cNvSpPr txBox="1"/>
          <p:nvPr/>
        </p:nvSpPr>
        <p:spPr>
          <a:xfrm>
            <a:off x="5615253" y="1295072"/>
            <a:ext cx="4110875" cy="369332"/>
          </a:xfrm>
          <a:prstGeom prst="rect">
            <a:avLst/>
          </a:prstGeom>
          <a:solidFill>
            <a:srgbClr val="ED7D31"/>
          </a:solidFill>
          <a:ln w="57150">
            <a:solidFill>
              <a:srgbClr val="59595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800">
                <a:solidFill>
                  <a:schemeClr val="bg1"/>
                </a:solidFill>
                <a:latin typeface="Arial"/>
                <a:cs typeface="Arial"/>
              </a:rPr>
              <a:t>Active Experimentation </a:t>
            </a:r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3533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office theme</vt:lpstr>
      <vt:lpstr>2_20140311PresentationUWTSDTemplate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24</cp:revision>
  <dcterms:created xsi:type="dcterms:W3CDTF">2024-04-23T09:36:46Z</dcterms:created>
  <dcterms:modified xsi:type="dcterms:W3CDTF">2024-04-23T09:39:09Z</dcterms:modified>
</cp:coreProperties>
</file>