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8" autoAdjust="0"/>
    <p:restoredTop sz="66296" autoAdjust="0"/>
  </p:normalViewPr>
  <p:slideViewPr>
    <p:cSldViewPr snapToGrid="0">
      <p:cViewPr varScale="1">
        <p:scale>
          <a:sx n="59" d="100"/>
          <a:sy n="59" d="100"/>
        </p:scale>
        <p:origin x="153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3BD599-6199-4927-945F-AEDE4F244301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39685-D498-43F1-AB1A-5A7F362C65E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78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393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5359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6454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5250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285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4197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0794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846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6516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39685-D498-43F1-AB1A-5A7F362C65E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9912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ED1AF-4E86-1550-E080-0D7CBC2C82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28B601-EFAA-BB68-E510-E07928B7B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8C4E0-F25C-0760-890A-951B41F9D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AF029-4123-3C40-4831-B1CA0612A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2783FC-5516-C9BC-D2F0-CC121EBEF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533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C21BF-F832-03AE-1C9B-1E92E4D13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FEB0A-D362-1AE4-8011-8826DF6D7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B7416-2D7C-859B-E5B4-A194B1B44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2544-AFB4-0513-E570-E8ECED83D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9748C-5392-5864-1836-CD12463D7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811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0265E-6F52-D261-E7A2-CE14F3F64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23686-C162-B327-ADCC-C731B4FDC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2BA70-0FF5-3099-A51C-532099A95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5730FC-E9F8-06F4-4761-A1CB3A82C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21C73-79F4-2809-B176-AAF9DAC13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092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A62CE-4640-5399-97F7-6757859FB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A69F2-780D-ED5D-8F03-6EB083E464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1C81EF-C58C-5A0A-D6F2-2061E9C9C0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51B447-2370-D692-F061-91CEEFF84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D1D724-0A2D-1090-5BA8-E17EE145C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D60381-4CCF-AD82-3BFC-14D8DA88A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18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D9062-E133-F307-69B2-2C96BEBA8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23168C-2B1C-23A3-35BB-11CA4AADAE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5870C0-0890-C57D-CAAC-0801A171F2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912E6D-90A0-A739-FB14-19118CA406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6EECE-E525-A33F-635D-7379011C8A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4135EA-96F0-9B34-D35D-DF48D6D27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AA759F-61D4-F63F-95F1-D5BFD0E65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1833FE-1160-0725-766B-D315B9B3B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918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A902A-EDFD-1212-52B9-D783EC3C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031294-F016-44D3-37EE-3C386875C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915744-915E-D312-9319-026C0E514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BE2184-8D2C-423D-3CBB-3356F1C8A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616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7D6E52-FD82-4261-2350-BCD120FA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ADB629-2C8B-E9E2-CB11-63561B4FF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AFAE5-9F8E-2A8B-7BCF-F7AF5A34C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984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E20D4-98B1-A89D-6086-93D857E47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67968-20CD-B455-75C0-D40A2DCA8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5E535E-8EE6-7944-F2D7-52162F47BE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1471E6-C01F-3EF6-AE5D-D9ECC8853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E53176-0C4D-F092-2BCE-A5083C1F5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E4C7C-4B3A-5485-3C3E-B0FF5C7AC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805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BF45B-95F7-D60D-52B3-95025ECA9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7ABD66-B1FD-0CCC-3896-8A45103FB2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02CEAC-6ADB-55FD-17B6-7E645F30F0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37849B-7C7C-512C-CB9E-3BE8F05F1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38F2B-E992-A43C-4F08-507A9D1FE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DFB83-09EF-2B3C-5768-42190E212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841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26B0D-62A9-67F2-C8D1-288214205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7B2C79-0F74-836A-F671-DA21D6B3F0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1EC84-E4BE-00C3-A40A-32C7B8A7D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FD44D-0721-1581-B7CE-FA76E9A2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4754A-91E9-6B47-B710-9E0563EDB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465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42937F-E3B7-066E-0EA3-C0F92D90A5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87A86-FD86-A34A-8E2C-3974EA7090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27657-8B93-2E6A-C39A-82AD95E40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F47A6-A6AD-C5EE-0136-A56C28A57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74A2D-5125-FD70-3156-E1DFE22B3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408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490642-FA2A-0B68-BDF8-614E611EC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08EDBA-AE7D-9D76-0E85-1D31E36C92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56C4B5-6FE8-8ED4-BB13-33238AE04E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580482-B419-46C4-BDB1-1F316A66117A}" type="datetimeFigureOut">
              <a:rPr lang="en-GB" smtClean="0"/>
              <a:pPr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B137A-EB7D-8A82-4AB7-0EAD10451E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4281B2-6504-4A5D-03DC-E923174059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D5B9E-48DA-48A8-A08D-F8E8175FAB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435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hyperlink" Target="https://www.indeed.com/viewjob?jk=ceeccdefce06ad77&amp;tk=1g8sm5chb2ihn000&amp;from=serp&amp;vjs=3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yjobsearch.com/careers/hotel-manager/" TargetMode="External"/><Relationship Id="rId5" Type="http://schemas.openxmlformats.org/officeDocument/2006/relationships/hyperlink" Target="https://espmetalcrafts.com/blog/entry/8-skills-hotel-managers-should-have%C2%A0" TargetMode="External"/><Relationship Id="rId4" Type="http://schemas.openxmlformats.org/officeDocument/2006/relationships/hyperlink" Target="https://leg.wa.gov/JointCommittees/Archive/CEOTF/Documents/Background/CareerReadyBrief_ACT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082D3-3EB1-1B9E-F3DB-F820519356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9400" y="3771078"/>
            <a:ext cx="5562600" cy="1370920"/>
          </a:xfrm>
        </p:spPr>
        <p:txBody>
          <a:bodyPr>
            <a:normAutofit/>
          </a:bodyPr>
          <a:lstStyle/>
          <a:p>
            <a:r>
              <a:rPr lang="en-GB" dirty="0"/>
              <a:t>My future career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B1089D-69A2-CD12-6B70-AAFF8181DA4C}"/>
              </a:ext>
            </a:extLst>
          </p:cNvPr>
          <p:cNvSpPr txBox="1"/>
          <p:nvPr/>
        </p:nvSpPr>
        <p:spPr>
          <a:xfrm>
            <a:off x="7968343" y="5371279"/>
            <a:ext cx="33310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Diana Decheva</a:t>
            </a:r>
          </a:p>
          <a:p>
            <a:r>
              <a:rPr lang="en-GB" sz="4000" dirty="0"/>
              <a:t>2129230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2B6C88-8F14-D63A-FEA0-AA6B02F06A18}"/>
              </a:ext>
            </a:extLst>
          </p:cNvPr>
          <p:cNvSpPr txBox="1"/>
          <p:nvPr/>
        </p:nvSpPr>
        <p:spPr>
          <a:xfrm>
            <a:off x="3369128" y="5986011"/>
            <a:ext cx="2726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BMSW4001</a:t>
            </a:r>
          </a:p>
        </p:txBody>
      </p:sp>
    </p:spTree>
    <p:extLst>
      <p:ext uri="{BB962C8B-B14F-4D97-AF65-F5344CB8AC3E}">
        <p14:creationId xmlns:p14="http://schemas.microsoft.com/office/powerpoint/2010/main" val="3238882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6C8C-C753-2EDE-79A7-A9E1C7EAF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999F9-A779-16E6-4BD9-889D3F67D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3924526"/>
            <a:ext cx="7859486" cy="2568349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Aim of presentation</a:t>
            </a:r>
          </a:p>
          <a:p>
            <a:r>
              <a:rPr lang="en-GB" dirty="0">
                <a:solidFill>
                  <a:schemeClr val="bg1"/>
                </a:solidFill>
              </a:rPr>
              <a:t>Future career prospect – Hotel Manager</a:t>
            </a:r>
          </a:p>
          <a:p>
            <a:r>
              <a:rPr lang="en-GB" dirty="0">
                <a:solidFill>
                  <a:schemeClr val="bg1"/>
                </a:solidFill>
              </a:rPr>
              <a:t>Content</a:t>
            </a:r>
          </a:p>
          <a:p>
            <a:r>
              <a:rPr lang="en-GB" dirty="0">
                <a:solidFill>
                  <a:schemeClr val="bg1"/>
                </a:solidFill>
              </a:rPr>
              <a:t>Academic and 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1090051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DAC9E-F3A8-F342-55DD-6BCE65F4F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371" y="169182"/>
            <a:ext cx="10515600" cy="1325563"/>
          </a:xfrm>
        </p:spPr>
        <p:txBody>
          <a:bodyPr/>
          <a:lstStyle/>
          <a:p>
            <a:r>
              <a:rPr lang="en-GB" dirty="0"/>
              <a:t>Main skills needed for pursued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BFD10-C17A-48AF-1187-478B71FFD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71" y="1253331"/>
            <a:ext cx="5546272" cy="2926783"/>
          </a:xfrm>
          <a:solidFill>
            <a:schemeClr val="tx2">
              <a:lumMod val="20000"/>
              <a:lumOff val="80000"/>
              <a:alpha val="74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1">
                    <a:alpha val="99000"/>
                  </a:schemeClr>
                </a:solidFill>
              </a:rPr>
              <a:t>Communication</a:t>
            </a:r>
          </a:p>
          <a:p>
            <a:r>
              <a:rPr lang="en-GB" dirty="0">
                <a:solidFill>
                  <a:schemeClr val="tx1">
                    <a:alpha val="99000"/>
                  </a:schemeClr>
                </a:solidFill>
              </a:rPr>
              <a:t>Emotional intelligence</a:t>
            </a:r>
          </a:p>
          <a:p>
            <a:r>
              <a:rPr lang="en-GB" dirty="0">
                <a:solidFill>
                  <a:schemeClr val="tx1">
                    <a:alpha val="99000"/>
                  </a:schemeClr>
                </a:solidFill>
              </a:rPr>
              <a:t>Critical thinking</a:t>
            </a:r>
          </a:p>
          <a:p>
            <a:r>
              <a:rPr lang="en-GB" dirty="0">
                <a:solidFill>
                  <a:schemeClr val="tx1">
                    <a:alpha val="99000"/>
                  </a:schemeClr>
                </a:solidFill>
              </a:rPr>
              <a:t>Leadership and ability to motivate</a:t>
            </a:r>
          </a:p>
          <a:p>
            <a:r>
              <a:rPr lang="en-GB" dirty="0">
                <a:solidFill>
                  <a:schemeClr val="tx1">
                    <a:alpha val="99000"/>
                  </a:schemeClr>
                </a:solidFill>
              </a:rPr>
              <a:t>Teamwork</a:t>
            </a:r>
          </a:p>
          <a:p>
            <a:r>
              <a:rPr lang="en-GB" dirty="0">
                <a:solidFill>
                  <a:schemeClr val="tx1">
                    <a:alpha val="99000"/>
                  </a:schemeClr>
                </a:solidFill>
              </a:rPr>
              <a:t>Problem-solving</a:t>
            </a:r>
          </a:p>
          <a:p>
            <a:r>
              <a:rPr lang="en-GB" dirty="0">
                <a:solidFill>
                  <a:schemeClr val="tx1">
                    <a:alpha val="99000"/>
                  </a:schemeClr>
                </a:solidFill>
              </a:rPr>
              <a:t>Discipline, time management and organisation</a:t>
            </a:r>
          </a:p>
          <a:p>
            <a:endParaRPr lang="en-GB" dirty="0">
              <a:solidFill>
                <a:schemeClr val="tx1">
                  <a:alpha val="99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43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27050-403B-2887-BE6F-3CFD5FF6E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343" y="234496"/>
            <a:ext cx="7957457" cy="1325563"/>
          </a:xfrm>
        </p:spPr>
        <p:txBody>
          <a:bodyPr/>
          <a:lstStyle/>
          <a:p>
            <a:r>
              <a:rPr lang="en-GB" dirty="0"/>
              <a:t>Responsibilities of hotel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12AE9-36EA-523A-CB10-BB61F4444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6343" y="1253330"/>
            <a:ext cx="8605157" cy="5147469"/>
          </a:xfrm>
          <a:solidFill>
            <a:schemeClr val="accent1">
              <a:lumMod val="20000"/>
              <a:lumOff val="80000"/>
              <a:alpha val="68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Setting budgets</a:t>
            </a:r>
          </a:p>
          <a:p>
            <a:r>
              <a:rPr lang="en-GB" dirty="0"/>
              <a:t>Monitoring and controlling of performance against pre-set targets</a:t>
            </a:r>
          </a:p>
          <a:p>
            <a:r>
              <a:rPr lang="en-GB" dirty="0"/>
              <a:t>Implementing courses of action in case of disruption</a:t>
            </a:r>
          </a:p>
          <a:p>
            <a:r>
              <a:rPr lang="en-GB" dirty="0"/>
              <a:t>Managing and motivating staff</a:t>
            </a:r>
          </a:p>
          <a:p>
            <a:r>
              <a:rPr lang="en-GB" dirty="0"/>
              <a:t>Setting targets</a:t>
            </a:r>
          </a:p>
          <a:p>
            <a:r>
              <a:rPr lang="en-GB" dirty="0"/>
              <a:t>Develop plans and reports</a:t>
            </a:r>
          </a:p>
          <a:p>
            <a:r>
              <a:rPr lang="en-GB" dirty="0"/>
              <a:t>Organising marketing campaigns</a:t>
            </a:r>
          </a:p>
          <a:p>
            <a:r>
              <a:rPr lang="en-GB" dirty="0"/>
              <a:t>Handling customer complaints</a:t>
            </a:r>
          </a:p>
          <a:p>
            <a:r>
              <a:rPr lang="en-GB" dirty="0"/>
              <a:t>Assessing feedback</a:t>
            </a:r>
          </a:p>
          <a:p>
            <a:r>
              <a:rPr lang="en-GB" dirty="0"/>
              <a:t>Ensuring compliance with laws, customer requirements and the expectations of other stakeholder groups</a:t>
            </a:r>
          </a:p>
        </p:txBody>
      </p:sp>
    </p:spTree>
    <p:extLst>
      <p:ext uri="{BB962C8B-B14F-4D97-AF65-F5344CB8AC3E}">
        <p14:creationId xmlns:p14="http://schemas.microsoft.com/office/powerpoint/2010/main" val="1335749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D8FC9-F03D-A75C-9E88-EBB62034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Currently possessed skills - evaluation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39C37B3-D017-5436-16EC-53B72C84F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4678600"/>
              </p:ext>
            </p:extLst>
          </p:nvPr>
        </p:nvGraphicFramePr>
        <p:xfrm>
          <a:off x="674914" y="3857625"/>
          <a:ext cx="10515600" cy="28448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66265275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8425818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708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Communication skills</a:t>
                      </a:r>
                    </a:p>
                    <a:p>
                      <a:r>
                        <a:rPr lang="en-GB" dirty="0"/>
                        <a:t>Problem solving</a:t>
                      </a:r>
                    </a:p>
                    <a:p>
                      <a:r>
                        <a:rPr lang="en-GB" dirty="0"/>
                        <a:t>Emotional intelligence</a:t>
                      </a:r>
                    </a:p>
                    <a:p>
                      <a:r>
                        <a:rPr lang="en-GB" dirty="0"/>
                        <a:t>Critical thinking</a:t>
                      </a:r>
                    </a:p>
                    <a:p>
                      <a:r>
                        <a:rPr lang="en-GB" dirty="0"/>
                        <a:t>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Leadership and motivation</a:t>
                      </a:r>
                    </a:p>
                    <a:p>
                      <a:r>
                        <a:rPr lang="en-GB" dirty="0"/>
                        <a:t>Discipline</a:t>
                      </a:r>
                    </a:p>
                    <a:p>
                      <a:r>
                        <a:rPr lang="en-GB" dirty="0"/>
                        <a:t>Time management</a:t>
                      </a:r>
                    </a:p>
                    <a:p>
                      <a:r>
                        <a:rPr lang="en-GB" dirty="0"/>
                        <a:t>Organisation/planning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4019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240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Further education/qualification</a:t>
                      </a:r>
                    </a:p>
                    <a:p>
                      <a:r>
                        <a:rPr lang="en-GB" dirty="0"/>
                        <a:t>Additional courses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Ineffective planning and time management</a:t>
                      </a:r>
                    </a:p>
                    <a:p>
                      <a:r>
                        <a:rPr lang="en-GB" dirty="0"/>
                        <a:t>New wave of COVID-19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9601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290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E102-1B7E-3489-34BE-8F710CE5A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24291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Sample job ad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85E477-CE27-F72B-0310-05D6ED0E65F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5176" y="365125"/>
            <a:ext cx="4177124" cy="552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230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01A8D-000D-D7DF-F109-4D15A4ED5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029" y="169182"/>
            <a:ext cx="10515600" cy="1325563"/>
          </a:xfrm>
        </p:spPr>
        <p:txBody>
          <a:bodyPr/>
          <a:lstStyle/>
          <a:p>
            <a:r>
              <a:rPr lang="en-GB" dirty="0"/>
              <a:t>Evaluative comparison between own and required skills and 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6E008-15F6-3247-BC91-D789F4186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029" y="1494745"/>
            <a:ext cx="6656614" cy="13255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Lack of experience</a:t>
            </a:r>
          </a:p>
          <a:p>
            <a:r>
              <a:rPr lang="en-GB" dirty="0"/>
              <a:t>No qualification obtained</a:t>
            </a:r>
          </a:p>
          <a:p>
            <a:r>
              <a:rPr lang="en-GB" dirty="0"/>
              <a:t>Insufficient knowledge of the industry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180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7E84C-B99B-020A-CA32-02C0B7235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3928" y="365125"/>
            <a:ext cx="7679871" cy="1325563"/>
          </a:xfrm>
        </p:spPr>
        <p:txBody>
          <a:bodyPr/>
          <a:lstStyle/>
          <a:p>
            <a:r>
              <a:rPr lang="en-GB" dirty="0"/>
              <a:t>How can gaps be filled?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12DC1-3E48-DDBF-8F54-E7994C2FF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1384754"/>
            <a:ext cx="5257800" cy="2615746"/>
          </a:xfrm>
        </p:spPr>
        <p:txBody>
          <a:bodyPr/>
          <a:lstStyle/>
          <a:p>
            <a:r>
              <a:rPr lang="en-GB" dirty="0"/>
              <a:t>Career path planning</a:t>
            </a:r>
          </a:p>
          <a:p>
            <a:r>
              <a:rPr lang="en-GB" dirty="0"/>
              <a:t>Apprenticeship position in hospitality industry</a:t>
            </a:r>
          </a:p>
          <a:p>
            <a:r>
              <a:rPr lang="en-GB" dirty="0"/>
              <a:t>Own research</a:t>
            </a:r>
          </a:p>
          <a:p>
            <a:r>
              <a:rPr lang="en-GB" dirty="0"/>
              <a:t>Completion of additional courses</a:t>
            </a:r>
          </a:p>
        </p:txBody>
      </p:sp>
    </p:spTree>
    <p:extLst>
      <p:ext uri="{BB962C8B-B14F-4D97-AF65-F5344CB8AC3E}">
        <p14:creationId xmlns:p14="http://schemas.microsoft.com/office/powerpoint/2010/main" val="1948626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F5526-3733-B4FA-6CDF-19179C566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3656" y="500062"/>
            <a:ext cx="3091543" cy="1325563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77E6F-58CE-51D1-1868-E8000BD16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3070" y="1825625"/>
            <a:ext cx="4740729" cy="3660775"/>
          </a:xfrm>
          <a:solidFill>
            <a:schemeClr val="accent2">
              <a:lumMod val="20000"/>
              <a:lumOff val="80000"/>
              <a:alpha val="56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I understand the requirements of my desired job</a:t>
            </a:r>
          </a:p>
          <a:p>
            <a:r>
              <a:rPr lang="en-GB" dirty="0"/>
              <a:t>I realise the skill and knowledge gaps that I have</a:t>
            </a:r>
          </a:p>
          <a:p>
            <a:r>
              <a:rPr lang="en-GB" dirty="0"/>
              <a:t>I have a plan on how to improve them, so that I can be effective in this career field</a:t>
            </a:r>
          </a:p>
        </p:txBody>
      </p:sp>
    </p:spTree>
    <p:extLst>
      <p:ext uri="{BB962C8B-B14F-4D97-AF65-F5344CB8AC3E}">
        <p14:creationId xmlns:p14="http://schemas.microsoft.com/office/powerpoint/2010/main" val="2501492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A163A-668A-CCB9-15A5-40E2742BE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7CC1F-868F-B84E-0D8D-0FC34EE22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Career Ready (2010) </a:t>
            </a:r>
            <a:r>
              <a:rPr lang="en-GB" sz="2800" i="1" dirty="0"/>
              <a:t>Academic, Employability and Technical Skills</a:t>
            </a:r>
            <a:r>
              <a:rPr lang="en-GB" sz="2800" dirty="0"/>
              <a:t>. [online] Available: </a:t>
            </a:r>
            <a:r>
              <a:rPr lang="en-GB" sz="2800" dirty="0">
                <a:hlinkClick r:id="rId4"/>
              </a:rPr>
              <a:t>https://leg.wa.gov/JointCommittees/Archive/CEOTF/Documents/Background/CareerReadyBrief_ACTE.pdf</a:t>
            </a:r>
            <a:r>
              <a:rPr lang="en-GB" sz="2800" dirty="0"/>
              <a:t> [Accessed 20 July 2022]</a:t>
            </a:r>
          </a:p>
          <a:p>
            <a:r>
              <a:rPr lang="en-GB" dirty="0"/>
              <a:t>ESP (2017) </a:t>
            </a:r>
            <a:r>
              <a:rPr lang="en-GB" i="1" dirty="0"/>
              <a:t>8 Skills Hotel Managers Should Have</a:t>
            </a:r>
            <a:r>
              <a:rPr lang="en-GB" dirty="0"/>
              <a:t>. [online] Available: </a:t>
            </a:r>
            <a:r>
              <a:rPr lang="en-GB" dirty="0">
                <a:hlinkClick r:id="rId5"/>
              </a:rPr>
              <a:t>https://espmetalcrafts.com/blog/entry/8-skills-hotel-managers-should-have%C2%A0</a:t>
            </a:r>
            <a:r>
              <a:rPr lang="en-GB" dirty="0"/>
              <a:t> [Accessed 20 July 2022]</a:t>
            </a:r>
          </a:p>
          <a:p>
            <a:r>
              <a:rPr lang="en-GB" sz="2800" dirty="0" err="1"/>
              <a:t>Helling</a:t>
            </a:r>
            <a:r>
              <a:rPr lang="en-GB" sz="2800" dirty="0"/>
              <a:t>, B. (20</a:t>
            </a:r>
            <a:r>
              <a:rPr lang="en-GB" dirty="0"/>
              <a:t>22) </a:t>
            </a:r>
            <a:r>
              <a:rPr lang="en-GB" i="1" dirty="0"/>
              <a:t>Hotel Manager</a:t>
            </a:r>
            <a:r>
              <a:rPr lang="en-GB" dirty="0"/>
              <a:t>. [online] Available: </a:t>
            </a:r>
            <a:r>
              <a:rPr lang="en-GB" dirty="0">
                <a:hlinkClick r:id="rId6"/>
              </a:rPr>
              <a:t>https://www.myjobsearch.com/careers/hotel-manager/</a:t>
            </a:r>
            <a:r>
              <a:rPr lang="en-GB" dirty="0"/>
              <a:t> [Accessed 20 July 2022]</a:t>
            </a:r>
            <a:endParaRPr lang="bg-BG" dirty="0"/>
          </a:p>
          <a:p>
            <a:r>
              <a:rPr lang="en-GB" sz="2800" dirty="0"/>
              <a:t>Indeed (2022) </a:t>
            </a:r>
            <a:r>
              <a:rPr lang="en-GB" sz="2800" i="1" dirty="0"/>
              <a:t>Hotel General Manager</a:t>
            </a:r>
            <a:r>
              <a:rPr lang="en-GB" sz="2800" dirty="0"/>
              <a:t>. [online] Available: </a:t>
            </a:r>
            <a:r>
              <a:rPr lang="en-GB" sz="2800" dirty="0">
                <a:hlinkClick r:id="rId7"/>
              </a:rPr>
              <a:t>https://www.indeed.com/viewjob?jk=ceeccdefce06ad77&amp;tk=1g8sm5chb2ihn000&amp;from=serp&amp;vjs=3</a:t>
            </a:r>
            <a:r>
              <a:rPr lang="en-GB" sz="2800" dirty="0"/>
              <a:t> [Accessed 20 July 2022]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658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1003</TotalTime>
  <Words>395</Words>
  <Application>Microsoft Office PowerPoint</Application>
  <PresentationFormat>Widescreen</PresentationFormat>
  <Paragraphs>75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My future career</vt:lpstr>
      <vt:lpstr>Introduction</vt:lpstr>
      <vt:lpstr>Main skills needed for pursued career</vt:lpstr>
      <vt:lpstr>Responsibilities of hotel managers</vt:lpstr>
      <vt:lpstr>Currently possessed skills - evaluation</vt:lpstr>
      <vt:lpstr>Sample job ad</vt:lpstr>
      <vt:lpstr>Evaluative comparison between own and required skills and competencies</vt:lpstr>
      <vt:lpstr>How can gaps be filled?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Author</dc:creator>
  <cp:lastModifiedBy>Diana Nikolaeva Decheva (2129230)</cp:lastModifiedBy>
  <cp:revision>20</cp:revision>
  <dcterms:created xsi:type="dcterms:W3CDTF">2022-07-25T17:58:08Z</dcterms:created>
  <dcterms:modified xsi:type="dcterms:W3CDTF">2022-08-12T15:04:21Z</dcterms:modified>
</cp:coreProperties>
</file>