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258" r:id="rId3"/>
    <p:sldId id="259" r:id="rId4"/>
    <p:sldId id="260" r:id="rId5"/>
    <p:sldId id="270" r:id="rId6"/>
    <p:sldId id="269" r:id="rId7"/>
    <p:sldId id="265" r:id="rId8"/>
    <p:sldId id="271" r:id="rId9"/>
    <p:sldId id="268" r:id="rId10"/>
    <p:sldId id="286" r:id="rId11"/>
    <p:sldId id="288" r:id="rId12"/>
    <p:sldId id="287" r:id="rId13"/>
    <p:sldId id="289" r:id="rId14"/>
    <p:sldId id="295" r:id="rId15"/>
    <p:sldId id="354" r:id="rId16"/>
    <p:sldId id="353" r:id="rId17"/>
    <p:sldId id="296" r:id="rId18"/>
    <p:sldId id="352" r:id="rId19"/>
    <p:sldId id="290" r:id="rId20"/>
    <p:sldId id="293" r:id="rId21"/>
    <p:sldId id="291" r:id="rId22"/>
    <p:sldId id="292" r:id="rId23"/>
    <p:sldId id="294" r:id="rId24"/>
    <p:sldId id="283" r:id="rId25"/>
    <p:sldId id="284" r:id="rId26"/>
    <p:sldId id="285"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0D1D7E-D8AA-48FE-BD29-FF2F934DE248}" v="40" dt="2024-07-08T07:58:38.1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67" d="100"/>
          <a:sy n="67" d="100"/>
        </p:scale>
        <p:origin x="39" y="741"/>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 Id="rId8" Type="http://schemas.openxmlformats.org/officeDocument/2006/relationships/slide" Target="slides/slide7.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1"/>
    <c:plotArea>
      <c:layout/>
      <c:barChart>
        <c:barDir val="col"/>
        <c:grouping val="clustered"/>
        <c:varyColors val="0"/>
        <c:ser>
          <c:idx val="0"/>
          <c:order val="0"/>
          <c:tx>
            <c:strRef>
              <c:f>Sheet1!$B$1</c:f>
              <c:strCache>
                <c:ptCount val="1"/>
                <c:pt idx="0">
                  <c:v>Series 1</c:v>
                </c:pt>
              </c:strCache>
            </c:strRef>
          </c:tx>
          <c:spPr>
            <a:gradFill rotWithShape="1">
              <a:gsLst>
                <a:gs pos="0">
                  <a:schemeClr val="accent1">
                    <a:satMod val="103000"/>
                    <a:lumMod val="102000"/>
                    <a:tint val="94000"/>
                  </a:schemeClr>
                </a:gs>
                <a:gs pos="50000">
                  <a:schemeClr val="accent1">
                    <a:satMod val="110000"/>
                    <a:lumMod val="100000"/>
                    <a:shade val="100000"/>
                  </a:schemeClr>
                </a:gs>
                <a:gs pos="100000">
                  <a:schemeClr val="accent1">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Sheet1!$A$2:$A$5</c:f>
              <c:strCache>
                <c:ptCount val="4"/>
                <c:pt idx="0">
                  <c:v>Category 1</c:v>
                </c:pt>
                <c:pt idx="1">
                  <c:v>Category 2</c:v>
                </c:pt>
                <c:pt idx="2">
                  <c:v>Category 3</c:v>
                </c:pt>
                <c:pt idx="3">
                  <c:v>Category 4</c:v>
                </c:pt>
              </c:strCache>
            </c:strRef>
          </c:cat>
          <c:val>
            <c:numRef>
              <c:f>Sheet1!$B$2:$B$5</c:f>
              <c:numCache>
                <c:formatCode>General</c:formatCode>
                <c:ptCount val="4"/>
                <c:pt idx="0">
                  <c:v>4.3</c:v>
                </c:pt>
                <c:pt idx="1">
                  <c:v>2.5</c:v>
                </c:pt>
                <c:pt idx="2">
                  <c:v>3.5</c:v>
                </c:pt>
                <c:pt idx="3">
                  <c:v>4.5</c:v>
                </c:pt>
              </c:numCache>
            </c:numRef>
          </c:val>
          <c:extLst>
            <c:ext xmlns:c16="http://schemas.microsoft.com/office/drawing/2014/chart" uri="{C3380CC4-5D6E-409C-BE32-E72D297353CC}">
              <c16:uniqueId val="{00000000-2552-4F87-9EF2-E94771089691}"/>
            </c:ext>
          </c:extLst>
        </c:ser>
        <c:ser>
          <c:idx val="1"/>
          <c:order val="1"/>
          <c:tx>
            <c:strRef>
              <c:f>Sheet1!$C$1</c:f>
              <c:strCache>
                <c:ptCount val="1"/>
                <c:pt idx="0">
                  <c:v>Series 2</c:v>
                </c:pt>
              </c:strCache>
            </c:strRef>
          </c:tx>
          <c:spPr>
            <a:gradFill rotWithShape="1">
              <a:gsLst>
                <a:gs pos="0">
                  <a:schemeClr val="accent2">
                    <a:satMod val="103000"/>
                    <a:lumMod val="102000"/>
                    <a:tint val="94000"/>
                  </a:schemeClr>
                </a:gs>
                <a:gs pos="50000">
                  <a:schemeClr val="accent2">
                    <a:satMod val="110000"/>
                    <a:lumMod val="100000"/>
                    <a:shade val="100000"/>
                  </a:schemeClr>
                </a:gs>
                <a:gs pos="100000">
                  <a:schemeClr val="accent2">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Sheet1!$A$2:$A$5</c:f>
              <c:strCache>
                <c:ptCount val="4"/>
                <c:pt idx="0">
                  <c:v>Category 1</c:v>
                </c:pt>
                <c:pt idx="1">
                  <c:v>Category 2</c:v>
                </c:pt>
                <c:pt idx="2">
                  <c:v>Category 3</c:v>
                </c:pt>
                <c:pt idx="3">
                  <c:v>Category 4</c:v>
                </c:pt>
              </c:strCache>
            </c:strRef>
          </c:cat>
          <c:val>
            <c:numRef>
              <c:f>Sheet1!$C$2:$C$5</c:f>
              <c:numCache>
                <c:formatCode>General</c:formatCode>
                <c:ptCount val="4"/>
                <c:pt idx="0">
                  <c:v>2.4</c:v>
                </c:pt>
                <c:pt idx="1">
                  <c:v>4.4000000000000004</c:v>
                </c:pt>
                <c:pt idx="2">
                  <c:v>1.8</c:v>
                </c:pt>
                <c:pt idx="3">
                  <c:v>2.8</c:v>
                </c:pt>
              </c:numCache>
            </c:numRef>
          </c:val>
          <c:extLst>
            <c:ext xmlns:c16="http://schemas.microsoft.com/office/drawing/2014/chart" uri="{C3380CC4-5D6E-409C-BE32-E72D297353CC}">
              <c16:uniqueId val="{00000001-2552-4F87-9EF2-E94771089691}"/>
            </c:ext>
          </c:extLst>
        </c:ser>
        <c:ser>
          <c:idx val="2"/>
          <c:order val="2"/>
          <c:tx>
            <c:strRef>
              <c:f>Sheet1!$D$1</c:f>
              <c:strCache>
                <c:ptCount val="1"/>
                <c:pt idx="0">
                  <c:v>Series 3</c:v>
                </c:pt>
              </c:strCache>
            </c:strRef>
          </c:tx>
          <c:spPr>
            <a:gradFill rotWithShape="1">
              <a:gsLst>
                <a:gs pos="0">
                  <a:schemeClr val="accent3">
                    <a:satMod val="103000"/>
                    <a:lumMod val="102000"/>
                    <a:tint val="94000"/>
                  </a:schemeClr>
                </a:gs>
                <a:gs pos="50000">
                  <a:schemeClr val="accent3">
                    <a:satMod val="110000"/>
                    <a:lumMod val="100000"/>
                    <a:shade val="100000"/>
                  </a:schemeClr>
                </a:gs>
                <a:gs pos="100000">
                  <a:schemeClr val="accent3">
                    <a:lumMod val="99000"/>
                    <a:satMod val="120000"/>
                    <a:shade val="78000"/>
                  </a:schemeClr>
                </a:gs>
              </a:gsLst>
              <a:lin ang="5400000" scaled="0"/>
            </a:gradFill>
            <a:ln>
              <a:noFill/>
            </a:ln>
            <a:effectLst>
              <a:outerShdw blurRad="57150" dist="19050" dir="5400000" algn="ctr" rotWithShape="0">
                <a:srgbClr val="000000">
                  <a:alpha val="63000"/>
                </a:srgbClr>
              </a:outerShdw>
            </a:effectLst>
          </c:spPr>
          <c:invertIfNegative val="0"/>
          <c:cat>
            <c:strRef>
              <c:f>Sheet1!$A$2:$A$5</c:f>
              <c:strCache>
                <c:ptCount val="4"/>
                <c:pt idx="0">
                  <c:v>Category 1</c:v>
                </c:pt>
                <c:pt idx="1">
                  <c:v>Category 2</c:v>
                </c:pt>
                <c:pt idx="2">
                  <c:v>Category 3</c:v>
                </c:pt>
                <c:pt idx="3">
                  <c:v>Category 4</c:v>
                </c:pt>
              </c:strCache>
            </c:strRef>
          </c:cat>
          <c:val>
            <c:numRef>
              <c:f>Sheet1!$D$2:$D$5</c:f>
              <c:numCache>
                <c:formatCode>General</c:formatCode>
                <c:ptCount val="4"/>
                <c:pt idx="0">
                  <c:v>2</c:v>
                </c:pt>
                <c:pt idx="1">
                  <c:v>2</c:v>
                </c:pt>
                <c:pt idx="2">
                  <c:v>3</c:v>
                </c:pt>
                <c:pt idx="3">
                  <c:v>5</c:v>
                </c:pt>
              </c:numCache>
            </c:numRef>
          </c:val>
          <c:extLst>
            <c:ext xmlns:c16="http://schemas.microsoft.com/office/drawing/2014/chart" uri="{C3380CC4-5D6E-409C-BE32-E72D297353CC}">
              <c16:uniqueId val="{00000002-2552-4F87-9EF2-E94771089691}"/>
            </c:ext>
          </c:extLst>
        </c:ser>
        <c:dLbls>
          <c:showLegendKey val="0"/>
          <c:showVal val="0"/>
          <c:showCatName val="0"/>
          <c:showSerName val="0"/>
          <c:showPercent val="0"/>
          <c:showBubbleSize val="0"/>
        </c:dLbls>
        <c:gapWidth val="100"/>
        <c:overlap val="-24"/>
        <c:axId val="323258712"/>
        <c:axId val="323257928"/>
      </c:barChart>
      <c:catAx>
        <c:axId val="323258712"/>
        <c:scaling>
          <c:orientation val="minMax"/>
        </c:scaling>
        <c:delete val="0"/>
        <c:axPos val="b"/>
        <c:numFmt formatCode="General" sourceLinked="1"/>
        <c:majorTickMark val="none"/>
        <c:minorTickMark val="none"/>
        <c:tickLblPos val="nextTo"/>
        <c:spPr>
          <a:noFill/>
          <a:ln w="12700"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3257928"/>
        <c:crosses val="autoZero"/>
        <c:auto val="1"/>
        <c:lblAlgn val="ctr"/>
        <c:lblOffset val="100"/>
        <c:noMultiLvlLbl val="0"/>
      </c:catAx>
      <c:valAx>
        <c:axId val="323257928"/>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323258712"/>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340">
  <cs:axisTitle>
    <cs:lnRef idx="0"/>
    <cs:fillRef idx="0"/>
    <cs:effectRef idx="0"/>
    <cs:fontRef idx="minor">
      <a:schemeClr val="tx1">
        <a:lumMod val="65000"/>
        <a:lumOff val="35000"/>
      </a:schemeClr>
    </cs:fontRef>
    <cs:defRPr sz="1197" kern="1200"/>
  </cs:axisTitle>
  <cs:categoryAxis>
    <cs:lnRef idx="0"/>
    <cs:fillRef idx="0"/>
    <cs:effectRef idx="0"/>
    <cs:fontRef idx="minor">
      <a:schemeClr val="tx1">
        <a:lumMod val="65000"/>
        <a:lumOff val="35000"/>
      </a:schemeClr>
    </cs:fontRef>
    <cs:spPr>
      <a:ln w="12700"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2"/>
    </cs:fontRef>
    <cs:spPr>
      <a:solidFill>
        <a:schemeClr val="bg1"/>
      </a:solidFill>
      <a:ln w="9525" cap="flat" cmpd="sng" algn="ctr">
        <a:solidFill>
          <a:schemeClr val="tx1">
            <a:lumMod val="15000"/>
            <a:lumOff val="85000"/>
          </a:schemeClr>
        </a:solidFill>
        <a:round/>
      </a:ln>
    </cs:spPr>
    <cs:defRPr sz="1197"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3">
      <cs:styleClr val="auto"/>
    </cs:fillRef>
    <cs:effectRef idx="3"/>
    <cs:fontRef idx="minor">
      <a:schemeClr val="lt1"/>
    </cs:fontRef>
  </cs:dataPoint>
  <cs:dataPoint3D>
    <cs:lnRef idx="0"/>
    <cs:fillRef idx="3">
      <cs:styleClr val="auto"/>
    </cs:fillRef>
    <cs:effectRef idx="3"/>
    <cs:fontRef idx="minor">
      <a:schemeClr val="lt1"/>
    </cs:fontRef>
  </cs:dataPoint3D>
  <cs:dataPointLine>
    <cs:lnRef idx="0">
      <cs:styleClr val="auto"/>
    </cs:lnRef>
    <cs:fillRef idx="3"/>
    <cs:effectRef idx="3"/>
    <cs:fontRef idx="minor">
      <a:schemeClr val="lt1"/>
    </cs:fontRef>
    <cs:spPr>
      <a:ln w="34925" cap="rnd">
        <a:solidFill>
          <a:schemeClr val="phClr"/>
        </a:solidFill>
        <a:round/>
      </a:ln>
    </cs:spPr>
  </cs:dataPointLine>
  <cs:dataPointMarker>
    <cs:lnRef idx="0">
      <cs:styleClr val="auto"/>
    </cs:lnRef>
    <cs:fillRef idx="3">
      <cs:styleClr val="auto"/>
    </cs:fillRef>
    <cs:effectRef idx="3"/>
    <cs:fontRef idx="minor">
      <a:schemeClr val="lt1"/>
    </cs:fontRef>
    <cs:spPr>
      <a:ln w="9525">
        <a:solidFill>
          <a:schemeClr val="phClr"/>
        </a:solidFill>
        <a:round/>
      </a:ln>
    </cs:spPr>
  </cs:dataPointMarker>
  <cs:dataPointMarkerLayout symbol="circle" size="6"/>
  <cs:dataPointWireframe>
    <cs:lnRef idx="0">
      <cs:styleClr val="auto"/>
    </cs:lnRef>
    <cs:fillRef idx="3"/>
    <cs:effectRef idx="3"/>
    <cs:fontRef idx="minor">
      <a:schemeClr val="lt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lt1"/>
    </cs:fontRef>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cs:lnRef idx="0"/>
    <cs:fillRef idx="0"/>
    <cs:effectRef idx="0"/>
    <cs:fontRef idx="minor">
      <a:schemeClr val="lt1"/>
    </cs:fontRef>
  </cs:plotArea>
  <cs:plotArea3D>
    <cs:lnRef idx="0"/>
    <cs:fillRef idx="0"/>
    <cs:effectRef idx="0"/>
    <cs:fontRef idx="minor">
      <a:schemeClr val="lt1"/>
    </cs:fontRef>
  </cs:plotArea3D>
  <cs:seriesAxis>
    <cs:lnRef idx="0"/>
    <cs:fillRef idx="0"/>
    <cs:effectRef idx="0"/>
    <cs:fontRef idx="minor">
      <a:schemeClr val="lt1">
        <a:lumMod val="85000"/>
      </a:schemeClr>
    </cs:fontRef>
    <cs:spPr>
      <a:ln w="12700" cap="flat" cmpd="sng" algn="ctr">
        <a:solidFill>
          <a:schemeClr val="tx1">
            <a:lumMod val="15000"/>
            <a:lumOff val="85000"/>
          </a:schemeClr>
        </a:solidFill>
        <a:round/>
      </a:ln>
    </cs:spPr>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2128" b="1" kern="1200" spc="100" baseline="0"/>
  </cs:title>
  <cs:trendline>
    <cs:lnRef idx="0">
      <cs:styleClr val="auto"/>
    </cs:lnRef>
    <cs:fillRef idx="0"/>
    <cs:effectRef idx="0"/>
    <cs:fontRef idx="minor">
      <a:schemeClr val="lt1"/>
    </cs:fontRef>
    <cs:spPr>
      <a:ln w="19050" cap="rnd">
        <a:solidFill>
          <a:schemeClr val="phClr"/>
        </a:solidFill>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lt1"/>
    </cs:fontRef>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F442EA2-39BA-4C9A-AD59-755D4917D532}" type="doc">
      <dgm:prSet loTypeId="urn:diagrams.loki3.com/BracketList+Icon" loCatId="list" qsTypeId="urn:microsoft.com/office/officeart/2005/8/quickstyle/simple1" qsCatId="simple" csTypeId="urn:microsoft.com/office/officeart/2005/8/colors/colorful2" csCatId="colorful" phldr="1"/>
      <dgm:spPr/>
      <dgm:t>
        <a:bodyPr/>
        <a:lstStyle/>
        <a:p>
          <a:endParaRPr lang="en-US"/>
        </a:p>
      </dgm:t>
    </dgm:pt>
    <dgm:pt modelId="{4DF9FE7B-F642-4898-A360-D4E3814E1A3D}">
      <dgm:prSet phldrT="[Text]"/>
      <dgm:spPr/>
      <dgm:t>
        <a:bodyPr/>
        <a:lstStyle/>
        <a:p>
          <a:r>
            <a:rPr lang="en-US"/>
            <a:t>Group A</a:t>
          </a:r>
          <a:endParaRPr lang="en-US" dirty="0"/>
        </a:p>
      </dgm:t>
    </dgm:pt>
    <dgm:pt modelId="{1C10F06D-860A-4604-A7AD-02E614FE3976}" type="parTrans" cxnId="{EBD8BE8D-6018-43E2-B081-034BB5656EB6}">
      <dgm:prSet/>
      <dgm:spPr/>
      <dgm:t>
        <a:bodyPr/>
        <a:lstStyle/>
        <a:p>
          <a:endParaRPr lang="en-US"/>
        </a:p>
      </dgm:t>
    </dgm:pt>
    <dgm:pt modelId="{43C18EFF-81FC-4D70-8C6B-E95FF3730413}" type="sibTrans" cxnId="{EBD8BE8D-6018-43E2-B081-034BB5656EB6}">
      <dgm:prSet/>
      <dgm:spPr/>
      <dgm:t>
        <a:bodyPr/>
        <a:lstStyle/>
        <a:p>
          <a:endParaRPr lang="en-US"/>
        </a:p>
      </dgm:t>
    </dgm:pt>
    <dgm:pt modelId="{EFF2750D-B4B3-474C-8B62-8B638DC31F7E}">
      <dgm:prSet phldrT="[Text]"/>
      <dgm:spPr/>
      <dgm:t>
        <a:bodyPr/>
        <a:lstStyle/>
        <a:p>
          <a:r>
            <a:rPr lang="en-US" dirty="0"/>
            <a:t>Task 1</a:t>
          </a:r>
        </a:p>
      </dgm:t>
    </dgm:pt>
    <dgm:pt modelId="{AEBC78E6-CDDC-4C8F-A157-3C51E907FACD}" type="parTrans" cxnId="{A058DDA2-48CA-4E5B-B389-F71A59C262B0}">
      <dgm:prSet/>
      <dgm:spPr/>
      <dgm:t>
        <a:bodyPr/>
        <a:lstStyle/>
        <a:p>
          <a:endParaRPr lang="en-US"/>
        </a:p>
      </dgm:t>
    </dgm:pt>
    <dgm:pt modelId="{75C067D7-FCD2-4969-8F27-4BBDA88E75ED}" type="sibTrans" cxnId="{A058DDA2-48CA-4E5B-B389-F71A59C262B0}">
      <dgm:prSet/>
      <dgm:spPr/>
      <dgm:t>
        <a:bodyPr/>
        <a:lstStyle/>
        <a:p>
          <a:endParaRPr lang="en-US"/>
        </a:p>
      </dgm:t>
    </dgm:pt>
    <dgm:pt modelId="{789CD6DB-3A68-4A41-90BD-4F0CBB3617D1}">
      <dgm:prSet phldrT="[Text]"/>
      <dgm:spPr/>
      <dgm:t>
        <a:bodyPr/>
        <a:lstStyle/>
        <a:p>
          <a:r>
            <a:rPr lang="en-US" dirty="0"/>
            <a:t>Task 2</a:t>
          </a:r>
        </a:p>
      </dgm:t>
    </dgm:pt>
    <dgm:pt modelId="{C0BEB5FF-8DFB-40B9-A228-C0C6097DDDC4}" type="parTrans" cxnId="{62C10234-45D3-426A-8820-4C0D1D8CBA21}">
      <dgm:prSet/>
      <dgm:spPr/>
      <dgm:t>
        <a:bodyPr/>
        <a:lstStyle/>
        <a:p>
          <a:endParaRPr lang="en-US"/>
        </a:p>
      </dgm:t>
    </dgm:pt>
    <dgm:pt modelId="{1A702531-A59F-4EE2-8246-E2EB0955D8B1}" type="sibTrans" cxnId="{62C10234-45D3-426A-8820-4C0D1D8CBA21}">
      <dgm:prSet/>
      <dgm:spPr/>
      <dgm:t>
        <a:bodyPr/>
        <a:lstStyle/>
        <a:p>
          <a:endParaRPr lang="en-US"/>
        </a:p>
      </dgm:t>
    </dgm:pt>
    <dgm:pt modelId="{3929B1E1-4BC4-4C73-ABE8-27CEF96A3652}">
      <dgm:prSet phldrT="[Text]"/>
      <dgm:spPr/>
      <dgm:t>
        <a:bodyPr/>
        <a:lstStyle/>
        <a:p>
          <a:r>
            <a:rPr lang="en-US" dirty="0"/>
            <a:t>Group B</a:t>
          </a:r>
        </a:p>
      </dgm:t>
    </dgm:pt>
    <dgm:pt modelId="{F356CC76-9117-4B79-A270-BBBAFD3E9C79}" type="parTrans" cxnId="{1339090C-9A95-4C05-841C-FA3AF987601B}">
      <dgm:prSet/>
      <dgm:spPr/>
      <dgm:t>
        <a:bodyPr/>
        <a:lstStyle/>
        <a:p>
          <a:endParaRPr lang="en-US"/>
        </a:p>
      </dgm:t>
    </dgm:pt>
    <dgm:pt modelId="{19BA0C22-38BB-4E9F-89D5-0FF5FF9F12CE}" type="sibTrans" cxnId="{1339090C-9A95-4C05-841C-FA3AF987601B}">
      <dgm:prSet/>
      <dgm:spPr/>
      <dgm:t>
        <a:bodyPr/>
        <a:lstStyle/>
        <a:p>
          <a:endParaRPr lang="en-US"/>
        </a:p>
      </dgm:t>
    </dgm:pt>
    <dgm:pt modelId="{99E0600D-9954-43F4-8926-13B8777FAAA1}">
      <dgm:prSet phldrT="[Text]"/>
      <dgm:spPr/>
      <dgm:t>
        <a:bodyPr/>
        <a:lstStyle/>
        <a:p>
          <a:r>
            <a:rPr lang="en-US" dirty="0"/>
            <a:t>Task 1</a:t>
          </a:r>
        </a:p>
      </dgm:t>
    </dgm:pt>
    <dgm:pt modelId="{BE23F476-2C5C-42ED-BF2B-CD5FC7ADDDF6}" type="parTrans" cxnId="{09FCCB9D-A30A-4326-970E-26252D39327F}">
      <dgm:prSet/>
      <dgm:spPr/>
      <dgm:t>
        <a:bodyPr/>
        <a:lstStyle/>
        <a:p>
          <a:endParaRPr lang="en-US"/>
        </a:p>
      </dgm:t>
    </dgm:pt>
    <dgm:pt modelId="{C44937DC-4907-4769-AA8B-1B3E7391D7B0}" type="sibTrans" cxnId="{09FCCB9D-A30A-4326-970E-26252D39327F}">
      <dgm:prSet/>
      <dgm:spPr/>
      <dgm:t>
        <a:bodyPr/>
        <a:lstStyle/>
        <a:p>
          <a:endParaRPr lang="en-US"/>
        </a:p>
      </dgm:t>
    </dgm:pt>
    <dgm:pt modelId="{0791135C-9DAB-47F6-BE9C-A3E56A2DDA50}">
      <dgm:prSet phldrT="[Text]"/>
      <dgm:spPr/>
      <dgm:t>
        <a:bodyPr/>
        <a:lstStyle/>
        <a:p>
          <a:r>
            <a:rPr lang="en-US" dirty="0"/>
            <a:t>Task 2</a:t>
          </a:r>
        </a:p>
      </dgm:t>
    </dgm:pt>
    <dgm:pt modelId="{D6057E63-9793-4991-97C1-30FC405E95A5}" type="parTrans" cxnId="{B3B26E9A-58E5-497B-BD59-F5567958C609}">
      <dgm:prSet/>
      <dgm:spPr/>
      <dgm:t>
        <a:bodyPr/>
        <a:lstStyle/>
        <a:p>
          <a:endParaRPr lang="en-US"/>
        </a:p>
      </dgm:t>
    </dgm:pt>
    <dgm:pt modelId="{B670C2A7-83CB-4F4C-BC19-A3A7C066A822}" type="sibTrans" cxnId="{B3B26E9A-58E5-497B-BD59-F5567958C609}">
      <dgm:prSet/>
      <dgm:spPr/>
      <dgm:t>
        <a:bodyPr/>
        <a:lstStyle/>
        <a:p>
          <a:endParaRPr lang="en-US"/>
        </a:p>
      </dgm:t>
    </dgm:pt>
    <dgm:pt modelId="{60CDF8D0-D4FC-4467-A51E-79C5A58B0B2C}">
      <dgm:prSet phldrT="[Text]"/>
      <dgm:spPr/>
      <dgm:t>
        <a:bodyPr/>
        <a:lstStyle/>
        <a:p>
          <a:r>
            <a:rPr lang="en-US" dirty="0"/>
            <a:t>Group C</a:t>
          </a:r>
        </a:p>
      </dgm:t>
    </dgm:pt>
    <dgm:pt modelId="{E12A269F-AB82-486A-9077-80F2BBBE48C2}" type="parTrans" cxnId="{2BA65DEC-E719-4ED3-8135-48349D42DD04}">
      <dgm:prSet/>
      <dgm:spPr/>
      <dgm:t>
        <a:bodyPr/>
        <a:lstStyle/>
        <a:p>
          <a:endParaRPr lang="en-US"/>
        </a:p>
      </dgm:t>
    </dgm:pt>
    <dgm:pt modelId="{3F7FD59D-A716-4310-A89A-AB6F740D9FFF}" type="sibTrans" cxnId="{2BA65DEC-E719-4ED3-8135-48349D42DD04}">
      <dgm:prSet/>
      <dgm:spPr/>
      <dgm:t>
        <a:bodyPr/>
        <a:lstStyle/>
        <a:p>
          <a:endParaRPr lang="en-US"/>
        </a:p>
      </dgm:t>
    </dgm:pt>
    <dgm:pt modelId="{50629C12-7464-4473-ADEF-1A284F8A9957}">
      <dgm:prSet phldrT="[Text]"/>
      <dgm:spPr/>
      <dgm:t>
        <a:bodyPr/>
        <a:lstStyle/>
        <a:p>
          <a:r>
            <a:rPr lang="en-US" dirty="0"/>
            <a:t>Task 1</a:t>
          </a:r>
        </a:p>
      </dgm:t>
    </dgm:pt>
    <dgm:pt modelId="{9D1CB46C-0CFA-4B27-9224-267431FBD094}" type="parTrans" cxnId="{1D32FCC9-657C-4348-9C0D-52115D559FEB}">
      <dgm:prSet/>
      <dgm:spPr/>
      <dgm:t>
        <a:bodyPr/>
        <a:lstStyle/>
        <a:p>
          <a:endParaRPr lang="en-US"/>
        </a:p>
      </dgm:t>
    </dgm:pt>
    <dgm:pt modelId="{4576BCC5-0598-4332-A2E7-87AC3ADD4EB8}" type="sibTrans" cxnId="{1D32FCC9-657C-4348-9C0D-52115D559FEB}">
      <dgm:prSet/>
      <dgm:spPr/>
      <dgm:t>
        <a:bodyPr/>
        <a:lstStyle/>
        <a:p>
          <a:endParaRPr lang="en-US"/>
        </a:p>
      </dgm:t>
    </dgm:pt>
    <dgm:pt modelId="{C2971AEE-5DF8-429C-ACA9-A3F2720D9B92}" type="pres">
      <dgm:prSet presAssocID="{3F442EA2-39BA-4C9A-AD59-755D4917D532}" presName="Name0" presStyleCnt="0">
        <dgm:presLayoutVars>
          <dgm:dir/>
          <dgm:animLvl val="lvl"/>
          <dgm:resizeHandles val="exact"/>
        </dgm:presLayoutVars>
      </dgm:prSet>
      <dgm:spPr/>
    </dgm:pt>
    <dgm:pt modelId="{DA128BD5-FADB-43B0-8A17-820D0E8D379D}" type="pres">
      <dgm:prSet presAssocID="{4DF9FE7B-F642-4898-A360-D4E3814E1A3D}" presName="linNode" presStyleCnt="0"/>
      <dgm:spPr/>
    </dgm:pt>
    <dgm:pt modelId="{80350D80-5080-42A7-B300-15B87136D2C1}" type="pres">
      <dgm:prSet presAssocID="{4DF9FE7B-F642-4898-A360-D4E3814E1A3D}" presName="parTx" presStyleLbl="revTx" presStyleIdx="0" presStyleCnt="3">
        <dgm:presLayoutVars>
          <dgm:chMax val="1"/>
          <dgm:bulletEnabled val="1"/>
        </dgm:presLayoutVars>
      </dgm:prSet>
      <dgm:spPr/>
    </dgm:pt>
    <dgm:pt modelId="{FE38482E-203E-47B2-A926-112E70AF820B}" type="pres">
      <dgm:prSet presAssocID="{4DF9FE7B-F642-4898-A360-D4E3814E1A3D}" presName="bracket" presStyleLbl="parChTrans1D1" presStyleIdx="0" presStyleCnt="3"/>
      <dgm:spPr/>
    </dgm:pt>
    <dgm:pt modelId="{F1258DD3-C16F-45A2-AA62-55E478C7FC6B}" type="pres">
      <dgm:prSet presAssocID="{4DF9FE7B-F642-4898-A360-D4E3814E1A3D}" presName="spH" presStyleCnt="0"/>
      <dgm:spPr/>
    </dgm:pt>
    <dgm:pt modelId="{926E1933-8ADB-4A86-B20C-C57379DFFE2E}" type="pres">
      <dgm:prSet presAssocID="{4DF9FE7B-F642-4898-A360-D4E3814E1A3D}" presName="desTx" presStyleLbl="node1" presStyleIdx="0" presStyleCnt="3">
        <dgm:presLayoutVars>
          <dgm:bulletEnabled val="1"/>
        </dgm:presLayoutVars>
      </dgm:prSet>
      <dgm:spPr/>
    </dgm:pt>
    <dgm:pt modelId="{D03C7766-8AB6-4F8E-B217-8FE1ED73AFB8}" type="pres">
      <dgm:prSet presAssocID="{43C18EFF-81FC-4D70-8C6B-E95FF3730413}" presName="spV" presStyleCnt="0"/>
      <dgm:spPr/>
    </dgm:pt>
    <dgm:pt modelId="{A55A2662-9B2E-455F-ADE8-6C6E676C2875}" type="pres">
      <dgm:prSet presAssocID="{3929B1E1-4BC4-4C73-ABE8-27CEF96A3652}" presName="linNode" presStyleCnt="0"/>
      <dgm:spPr/>
    </dgm:pt>
    <dgm:pt modelId="{E5F4DB3F-2418-45E9-B405-13F33606FB96}" type="pres">
      <dgm:prSet presAssocID="{3929B1E1-4BC4-4C73-ABE8-27CEF96A3652}" presName="parTx" presStyleLbl="revTx" presStyleIdx="1" presStyleCnt="3">
        <dgm:presLayoutVars>
          <dgm:chMax val="1"/>
          <dgm:bulletEnabled val="1"/>
        </dgm:presLayoutVars>
      </dgm:prSet>
      <dgm:spPr/>
    </dgm:pt>
    <dgm:pt modelId="{0B5A2342-7BE0-4615-9DEE-D6D0F8C9DA12}" type="pres">
      <dgm:prSet presAssocID="{3929B1E1-4BC4-4C73-ABE8-27CEF96A3652}" presName="bracket" presStyleLbl="parChTrans1D1" presStyleIdx="1" presStyleCnt="3"/>
      <dgm:spPr/>
    </dgm:pt>
    <dgm:pt modelId="{5FBF2528-E2D0-4455-B388-5650B4CCEAFA}" type="pres">
      <dgm:prSet presAssocID="{3929B1E1-4BC4-4C73-ABE8-27CEF96A3652}" presName="spH" presStyleCnt="0"/>
      <dgm:spPr/>
    </dgm:pt>
    <dgm:pt modelId="{CDC34BE3-87FC-4861-9194-7EA2F3231DB6}" type="pres">
      <dgm:prSet presAssocID="{3929B1E1-4BC4-4C73-ABE8-27CEF96A3652}" presName="desTx" presStyleLbl="node1" presStyleIdx="1" presStyleCnt="3">
        <dgm:presLayoutVars>
          <dgm:bulletEnabled val="1"/>
        </dgm:presLayoutVars>
      </dgm:prSet>
      <dgm:spPr/>
    </dgm:pt>
    <dgm:pt modelId="{0DF9799E-BD4B-4BF5-A811-A51EF4E5D8E4}" type="pres">
      <dgm:prSet presAssocID="{19BA0C22-38BB-4E9F-89D5-0FF5FF9F12CE}" presName="spV" presStyleCnt="0"/>
      <dgm:spPr/>
    </dgm:pt>
    <dgm:pt modelId="{014CD134-859A-48F3-8BB4-59A1A98CD0B5}" type="pres">
      <dgm:prSet presAssocID="{60CDF8D0-D4FC-4467-A51E-79C5A58B0B2C}" presName="linNode" presStyleCnt="0"/>
      <dgm:spPr/>
    </dgm:pt>
    <dgm:pt modelId="{1FAAE4A4-825E-4971-AF86-1AEB5FE74E5A}" type="pres">
      <dgm:prSet presAssocID="{60CDF8D0-D4FC-4467-A51E-79C5A58B0B2C}" presName="parTx" presStyleLbl="revTx" presStyleIdx="2" presStyleCnt="3">
        <dgm:presLayoutVars>
          <dgm:chMax val="1"/>
          <dgm:bulletEnabled val="1"/>
        </dgm:presLayoutVars>
      </dgm:prSet>
      <dgm:spPr/>
    </dgm:pt>
    <dgm:pt modelId="{3DC00C96-F14C-4213-9333-195D9BD91F21}" type="pres">
      <dgm:prSet presAssocID="{60CDF8D0-D4FC-4467-A51E-79C5A58B0B2C}" presName="bracket" presStyleLbl="parChTrans1D1" presStyleIdx="2" presStyleCnt="3"/>
      <dgm:spPr/>
    </dgm:pt>
    <dgm:pt modelId="{E961F8E6-6DA0-42D6-83D5-B294EF58DB08}" type="pres">
      <dgm:prSet presAssocID="{60CDF8D0-D4FC-4467-A51E-79C5A58B0B2C}" presName="spH" presStyleCnt="0"/>
      <dgm:spPr/>
    </dgm:pt>
    <dgm:pt modelId="{45E9E006-77B7-437E-B526-C916F5918EE5}" type="pres">
      <dgm:prSet presAssocID="{60CDF8D0-D4FC-4467-A51E-79C5A58B0B2C}" presName="desTx" presStyleLbl="node1" presStyleIdx="2" presStyleCnt="3">
        <dgm:presLayoutVars>
          <dgm:bulletEnabled val="1"/>
        </dgm:presLayoutVars>
      </dgm:prSet>
      <dgm:spPr/>
    </dgm:pt>
  </dgm:ptLst>
  <dgm:cxnLst>
    <dgm:cxn modelId="{E158F500-A186-4ADF-A831-0D0BF5F41D7E}" type="presOf" srcId="{789CD6DB-3A68-4A41-90BD-4F0CBB3617D1}" destId="{926E1933-8ADB-4A86-B20C-C57379DFFE2E}" srcOrd="0" destOrd="1" presId="urn:diagrams.loki3.com/BracketList+Icon"/>
    <dgm:cxn modelId="{1339090C-9A95-4C05-841C-FA3AF987601B}" srcId="{3F442EA2-39BA-4C9A-AD59-755D4917D532}" destId="{3929B1E1-4BC4-4C73-ABE8-27CEF96A3652}" srcOrd="1" destOrd="0" parTransId="{F356CC76-9117-4B79-A270-BBBAFD3E9C79}" sibTransId="{19BA0C22-38BB-4E9F-89D5-0FF5FF9F12CE}"/>
    <dgm:cxn modelId="{783F6610-014A-4C5E-9E68-E7E4CF8A3181}" type="presOf" srcId="{EFF2750D-B4B3-474C-8B62-8B638DC31F7E}" destId="{926E1933-8ADB-4A86-B20C-C57379DFFE2E}" srcOrd="0" destOrd="0" presId="urn:diagrams.loki3.com/BracketList+Icon"/>
    <dgm:cxn modelId="{CD6E2E22-660A-4116-9F6E-735D4BB094D4}" type="presOf" srcId="{99E0600D-9954-43F4-8926-13B8777FAAA1}" destId="{CDC34BE3-87FC-4861-9194-7EA2F3231DB6}" srcOrd="0" destOrd="0" presId="urn:diagrams.loki3.com/BracketList+Icon"/>
    <dgm:cxn modelId="{62C10234-45D3-426A-8820-4C0D1D8CBA21}" srcId="{4DF9FE7B-F642-4898-A360-D4E3814E1A3D}" destId="{789CD6DB-3A68-4A41-90BD-4F0CBB3617D1}" srcOrd="1" destOrd="0" parTransId="{C0BEB5FF-8DFB-40B9-A228-C0C6097DDDC4}" sibTransId="{1A702531-A59F-4EE2-8246-E2EB0955D8B1}"/>
    <dgm:cxn modelId="{E900D85C-CC69-4D6E-97D1-2D0289BAC8CD}" type="presOf" srcId="{50629C12-7464-4473-ADEF-1A284F8A9957}" destId="{45E9E006-77B7-437E-B526-C916F5918EE5}" srcOrd="0" destOrd="0" presId="urn:diagrams.loki3.com/BracketList+Icon"/>
    <dgm:cxn modelId="{4BACFC5D-A6B2-4CFC-B2B6-BD6F2A99FFFC}" type="presOf" srcId="{3F442EA2-39BA-4C9A-AD59-755D4917D532}" destId="{C2971AEE-5DF8-429C-ACA9-A3F2720D9B92}" srcOrd="0" destOrd="0" presId="urn:diagrams.loki3.com/BracketList+Icon"/>
    <dgm:cxn modelId="{FD12A953-694F-46D2-B3D2-5B5073EF030C}" type="presOf" srcId="{4DF9FE7B-F642-4898-A360-D4E3814E1A3D}" destId="{80350D80-5080-42A7-B300-15B87136D2C1}" srcOrd="0" destOrd="0" presId="urn:diagrams.loki3.com/BracketList+Icon"/>
    <dgm:cxn modelId="{B717BD8A-5CFB-4D56-A843-BF429626A393}" type="presOf" srcId="{60CDF8D0-D4FC-4467-A51E-79C5A58B0B2C}" destId="{1FAAE4A4-825E-4971-AF86-1AEB5FE74E5A}" srcOrd="0" destOrd="0" presId="urn:diagrams.loki3.com/BracketList+Icon"/>
    <dgm:cxn modelId="{EBD8BE8D-6018-43E2-B081-034BB5656EB6}" srcId="{3F442EA2-39BA-4C9A-AD59-755D4917D532}" destId="{4DF9FE7B-F642-4898-A360-D4E3814E1A3D}" srcOrd="0" destOrd="0" parTransId="{1C10F06D-860A-4604-A7AD-02E614FE3976}" sibTransId="{43C18EFF-81FC-4D70-8C6B-E95FF3730413}"/>
    <dgm:cxn modelId="{B3B26E9A-58E5-497B-BD59-F5567958C609}" srcId="{3929B1E1-4BC4-4C73-ABE8-27CEF96A3652}" destId="{0791135C-9DAB-47F6-BE9C-A3E56A2DDA50}" srcOrd="1" destOrd="0" parTransId="{D6057E63-9793-4991-97C1-30FC405E95A5}" sibTransId="{B670C2A7-83CB-4F4C-BC19-A3A7C066A822}"/>
    <dgm:cxn modelId="{09FCCB9D-A30A-4326-970E-26252D39327F}" srcId="{3929B1E1-4BC4-4C73-ABE8-27CEF96A3652}" destId="{99E0600D-9954-43F4-8926-13B8777FAAA1}" srcOrd="0" destOrd="0" parTransId="{BE23F476-2C5C-42ED-BF2B-CD5FC7ADDDF6}" sibTransId="{C44937DC-4907-4769-AA8B-1B3E7391D7B0}"/>
    <dgm:cxn modelId="{A058DDA2-48CA-4E5B-B389-F71A59C262B0}" srcId="{4DF9FE7B-F642-4898-A360-D4E3814E1A3D}" destId="{EFF2750D-B4B3-474C-8B62-8B638DC31F7E}" srcOrd="0" destOrd="0" parTransId="{AEBC78E6-CDDC-4C8F-A157-3C51E907FACD}" sibTransId="{75C067D7-FCD2-4969-8F27-4BBDA88E75ED}"/>
    <dgm:cxn modelId="{8843A7BD-683E-4D1A-9D9C-928599204EC5}" type="presOf" srcId="{0791135C-9DAB-47F6-BE9C-A3E56A2DDA50}" destId="{CDC34BE3-87FC-4861-9194-7EA2F3231DB6}" srcOrd="0" destOrd="1" presId="urn:diagrams.loki3.com/BracketList+Icon"/>
    <dgm:cxn modelId="{1D32FCC9-657C-4348-9C0D-52115D559FEB}" srcId="{60CDF8D0-D4FC-4467-A51E-79C5A58B0B2C}" destId="{50629C12-7464-4473-ADEF-1A284F8A9957}" srcOrd="0" destOrd="0" parTransId="{9D1CB46C-0CFA-4B27-9224-267431FBD094}" sibTransId="{4576BCC5-0598-4332-A2E7-87AC3ADD4EB8}"/>
    <dgm:cxn modelId="{7F7CA1E5-921E-425B-BDE8-CA9A59EF144C}" type="presOf" srcId="{3929B1E1-4BC4-4C73-ABE8-27CEF96A3652}" destId="{E5F4DB3F-2418-45E9-B405-13F33606FB96}" srcOrd="0" destOrd="0" presId="urn:diagrams.loki3.com/BracketList+Icon"/>
    <dgm:cxn modelId="{2BA65DEC-E719-4ED3-8135-48349D42DD04}" srcId="{3F442EA2-39BA-4C9A-AD59-755D4917D532}" destId="{60CDF8D0-D4FC-4467-A51E-79C5A58B0B2C}" srcOrd="2" destOrd="0" parTransId="{E12A269F-AB82-486A-9077-80F2BBBE48C2}" sibTransId="{3F7FD59D-A716-4310-A89A-AB6F740D9FFF}"/>
    <dgm:cxn modelId="{81EA000E-3FE8-418A-A661-611F3E39474C}" type="presParOf" srcId="{C2971AEE-5DF8-429C-ACA9-A3F2720D9B92}" destId="{DA128BD5-FADB-43B0-8A17-820D0E8D379D}" srcOrd="0" destOrd="0" presId="urn:diagrams.loki3.com/BracketList+Icon"/>
    <dgm:cxn modelId="{5959407F-9A82-4796-BACD-57361BF1EC28}" type="presParOf" srcId="{DA128BD5-FADB-43B0-8A17-820D0E8D379D}" destId="{80350D80-5080-42A7-B300-15B87136D2C1}" srcOrd="0" destOrd="0" presId="urn:diagrams.loki3.com/BracketList+Icon"/>
    <dgm:cxn modelId="{2B35D1CB-B71C-4727-BC02-943D35651A95}" type="presParOf" srcId="{DA128BD5-FADB-43B0-8A17-820D0E8D379D}" destId="{FE38482E-203E-47B2-A926-112E70AF820B}" srcOrd="1" destOrd="0" presId="urn:diagrams.loki3.com/BracketList+Icon"/>
    <dgm:cxn modelId="{29985B9D-5A0A-4E46-ABB6-A01D403BFDFB}" type="presParOf" srcId="{DA128BD5-FADB-43B0-8A17-820D0E8D379D}" destId="{F1258DD3-C16F-45A2-AA62-55E478C7FC6B}" srcOrd="2" destOrd="0" presId="urn:diagrams.loki3.com/BracketList+Icon"/>
    <dgm:cxn modelId="{D2F7F6A4-BAF4-4497-AE97-C6AD0E581988}" type="presParOf" srcId="{DA128BD5-FADB-43B0-8A17-820D0E8D379D}" destId="{926E1933-8ADB-4A86-B20C-C57379DFFE2E}" srcOrd="3" destOrd="0" presId="urn:diagrams.loki3.com/BracketList+Icon"/>
    <dgm:cxn modelId="{E648DA10-27A4-4E51-9517-07E4B85F373F}" type="presParOf" srcId="{C2971AEE-5DF8-429C-ACA9-A3F2720D9B92}" destId="{D03C7766-8AB6-4F8E-B217-8FE1ED73AFB8}" srcOrd="1" destOrd="0" presId="urn:diagrams.loki3.com/BracketList+Icon"/>
    <dgm:cxn modelId="{E352E5B1-6CD6-499E-B0D7-D12ED6ACA45A}" type="presParOf" srcId="{C2971AEE-5DF8-429C-ACA9-A3F2720D9B92}" destId="{A55A2662-9B2E-455F-ADE8-6C6E676C2875}" srcOrd="2" destOrd="0" presId="urn:diagrams.loki3.com/BracketList+Icon"/>
    <dgm:cxn modelId="{F49F2271-98B8-490C-9E45-A88385E3797A}" type="presParOf" srcId="{A55A2662-9B2E-455F-ADE8-6C6E676C2875}" destId="{E5F4DB3F-2418-45E9-B405-13F33606FB96}" srcOrd="0" destOrd="0" presId="urn:diagrams.loki3.com/BracketList+Icon"/>
    <dgm:cxn modelId="{505216C8-BFFE-49C2-AA72-E6F8FC782D6B}" type="presParOf" srcId="{A55A2662-9B2E-455F-ADE8-6C6E676C2875}" destId="{0B5A2342-7BE0-4615-9DEE-D6D0F8C9DA12}" srcOrd="1" destOrd="0" presId="urn:diagrams.loki3.com/BracketList+Icon"/>
    <dgm:cxn modelId="{0526A882-39FA-4BA9-B575-289DDA17673D}" type="presParOf" srcId="{A55A2662-9B2E-455F-ADE8-6C6E676C2875}" destId="{5FBF2528-E2D0-4455-B388-5650B4CCEAFA}" srcOrd="2" destOrd="0" presId="urn:diagrams.loki3.com/BracketList+Icon"/>
    <dgm:cxn modelId="{DE7A9EF7-FB42-436B-B0D6-F8B7CE22C63D}" type="presParOf" srcId="{A55A2662-9B2E-455F-ADE8-6C6E676C2875}" destId="{CDC34BE3-87FC-4861-9194-7EA2F3231DB6}" srcOrd="3" destOrd="0" presId="urn:diagrams.loki3.com/BracketList+Icon"/>
    <dgm:cxn modelId="{8006207D-F27C-41B6-9C24-1A703F485251}" type="presParOf" srcId="{C2971AEE-5DF8-429C-ACA9-A3F2720D9B92}" destId="{0DF9799E-BD4B-4BF5-A811-A51EF4E5D8E4}" srcOrd="3" destOrd="0" presId="urn:diagrams.loki3.com/BracketList+Icon"/>
    <dgm:cxn modelId="{C1FDF909-5DA6-4018-8974-ACC9E0CA04FC}" type="presParOf" srcId="{C2971AEE-5DF8-429C-ACA9-A3F2720D9B92}" destId="{014CD134-859A-48F3-8BB4-59A1A98CD0B5}" srcOrd="4" destOrd="0" presId="urn:diagrams.loki3.com/BracketList+Icon"/>
    <dgm:cxn modelId="{8FF41FF8-A06F-4F48-B70C-D2BC7AC3422D}" type="presParOf" srcId="{014CD134-859A-48F3-8BB4-59A1A98CD0B5}" destId="{1FAAE4A4-825E-4971-AF86-1AEB5FE74E5A}" srcOrd="0" destOrd="0" presId="urn:diagrams.loki3.com/BracketList+Icon"/>
    <dgm:cxn modelId="{B53FF877-9E1C-4911-A119-2ECDCFF588F1}" type="presParOf" srcId="{014CD134-859A-48F3-8BB4-59A1A98CD0B5}" destId="{3DC00C96-F14C-4213-9333-195D9BD91F21}" srcOrd="1" destOrd="0" presId="urn:diagrams.loki3.com/BracketList+Icon"/>
    <dgm:cxn modelId="{22913F33-C9C5-4553-9897-D8C6CA162EA6}" type="presParOf" srcId="{014CD134-859A-48F3-8BB4-59A1A98CD0B5}" destId="{E961F8E6-6DA0-42D6-83D5-B294EF58DB08}" srcOrd="2" destOrd="0" presId="urn:diagrams.loki3.com/BracketList+Icon"/>
    <dgm:cxn modelId="{0DB64D4A-3857-4AAE-82C7-63821C2BC35A}" type="presParOf" srcId="{014CD134-859A-48F3-8BB4-59A1A98CD0B5}" destId="{45E9E006-77B7-437E-B526-C916F5918EE5}" srcOrd="3" destOrd="0" presId="urn:diagrams.loki3.com/BracketList+Icon"/>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0350D80-5080-42A7-B300-15B87136D2C1}">
      <dsp:nvSpPr>
        <dsp:cNvPr id="0" name=""/>
        <dsp:cNvSpPr/>
      </dsp:nvSpPr>
      <dsp:spPr>
        <a:xfrm>
          <a:off x="2330" y="725372"/>
          <a:ext cx="1192237" cy="83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63500" rIns="177800" bIns="63500" numCol="1" spcCol="1270" anchor="ctr" anchorCtr="0">
          <a:noAutofit/>
        </a:bodyPr>
        <a:lstStyle/>
        <a:p>
          <a:pPr marL="0" lvl="0" indent="0" algn="r" defTabSz="1111250">
            <a:lnSpc>
              <a:spcPct val="90000"/>
            </a:lnSpc>
            <a:spcBef>
              <a:spcPct val="0"/>
            </a:spcBef>
            <a:spcAft>
              <a:spcPct val="35000"/>
            </a:spcAft>
            <a:buNone/>
          </a:pPr>
          <a:r>
            <a:rPr lang="en-US" sz="2500" kern="1200"/>
            <a:t>Group A</a:t>
          </a:r>
          <a:endParaRPr lang="en-US" sz="2500" kern="1200" dirty="0"/>
        </a:p>
      </dsp:txBody>
      <dsp:txXfrm>
        <a:off x="2330" y="725372"/>
        <a:ext cx="1192237" cy="835312"/>
      </dsp:txXfrm>
    </dsp:sp>
    <dsp:sp modelId="{FE38482E-203E-47B2-A926-112E70AF820B}">
      <dsp:nvSpPr>
        <dsp:cNvPr id="0" name=""/>
        <dsp:cNvSpPr/>
      </dsp:nvSpPr>
      <dsp:spPr>
        <a:xfrm>
          <a:off x="1194568" y="660113"/>
          <a:ext cx="238447" cy="965830"/>
        </a:xfrm>
        <a:prstGeom prst="leftBrace">
          <a:avLst>
            <a:gd name="adj1" fmla="val 35000"/>
            <a:gd name="adj2" fmla="val 50000"/>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26E1933-8ADB-4A86-B20C-C57379DFFE2E}">
      <dsp:nvSpPr>
        <dsp:cNvPr id="0" name=""/>
        <dsp:cNvSpPr/>
      </dsp:nvSpPr>
      <dsp:spPr>
        <a:xfrm>
          <a:off x="1528394" y="660113"/>
          <a:ext cx="3242886" cy="965830"/>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t>Task 1</a:t>
          </a:r>
        </a:p>
        <a:p>
          <a:pPr marL="228600" lvl="1" indent="-228600" algn="l" defTabSz="1111250">
            <a:lnSpc>
              <a:spcPct val="90000"/>
            </a:lnSpc>
            <a:spcBef>
              <a:spcPct val="0"/>
            </a:spcBef>
            <a:spcAft>
              <a:spcPct val="15000"/>
            </a:spcAft>
            <a:buChar char="•"/>
          </a:pPr>
          <a:r>
            <a:rPr lang="en-US" sz="2500" kern="1200" dirty="0"/>
            <a:t>Task 2</a:t>
          </a:r>
        </a:p>
      </dsp:txBody>
      <dsp:txXfrm>
        <a:off x="1528394" y="660113"/>
        <a:ext cx="3242886" cy="965830"/>
      </dsp:txXfrm>
    </dsp:sp>
    <dsp:sp modelId="{E5F4DB3F-2418-45E9-B405-13F33606FB96}">
      <dsp:nvSpPr>
        <dsp:cNvPr id="0" name=""/>
        <dsp:cNvSpPr/>
      </dsp:nvSpPr>
      <dsp:spPr>
        <a:xfrm>
          <a:off x="2330" y="1781202"/>
          <a:ext cx="1192237" cy="83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63500" rIns="177800" bIns="63500" numCol="1" spcCol="1270" anchor="ctr" anchorCtr="0">
          <a:noAutofit/>
        </a:bodyPr>
        <a:lstStyle/>
        <a:p>
          <a:pPr marL="0" lvl="0" indent="0" algn="r" defTabSz="1111250">
            <a:lnSpc>
              <a:spcPct val="90000"/>
            </a:lnSpc>
            <a:spcBef>
              <a:spcPct val="0"/>
            </a:spcBef>
            <a:spcAft>
              <a:spcPct val="35000"/>
            </a:spcAft>
            <a:buNone/>
          </a:pPr>
          <a:r>
            <a:rPr lang="en-US" sz="2500" kern="1200" dirty="0"/>
            <a:t>Group B</a:t>
          </a:r>
        </a:p>
      </dsp:txBody>
      <dsp:txXfrm>
        <a:off x="2330" y="1781202"/>
        <a:ext cx="1192237" cy="835312"/>
      </dsp:txXfrm>
    </dsp:sp>
    <dsp:sp modelId="{0B5A2342-7BE0-4615-9DEE-D6D0F8C9DA12}">
      <dsp:nvSpPr>
        <dsp:cNvPr id="0" name=""/>
        <dsp:cNvSpPr/>
      </dsp:nvSpPr>
      <dsp:spPr>
        <a:xfrm>
          <a:off x="1194568" y="1715943"/>
          <a:ext cx="238447" cy="965830"/>
        </a:xfrm>
        <a:prstGeom prst="leftBrace">
          <a:avLst>
            <a:gd name="adj1" fmla="val 35000"/>
            <a:gd name="adj2" fmla="val 50000"/>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DC34BE3-87FC-4861-9194-7EA2F3231DB6}">
      <dsp:nvSpPr>
        <dsp:cNvPr id="0" name=""/>
        <dsp:cNvSpPr/>
      </dsp:nvSpPr>
      <dsp:spPr>
        <a:xfrm>
          <a:off x="1528394" y="1715943"/>
          <a:ext cx="3242886" cy="965830"/>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t>Task 1</a:t>
          </a:r>
        </a:p>
        <a:p>
          <a:pPr marL="228600" lvl="1" indent="-228600" algn="l" defTabSz="1111250">
            <a:lnSpc>
              <a:spcPct val="90000"/>
            </a:lnSpc>
            <a:spcBef>
              <a:spcPct val="0"/>
            </a:spcBef>
            <a:spcAft>
              <a:spcPct val="15000"/>
            </a:spcAft>
            <a:buChar char="•"/>
          </a:pPr>
          <a:r>
            <a:rPr lang="en-US" sz="2500" kern="1200" dirty="0"/>
            <a:t>Task 2</a:t>
          </a:r>
        </a:p>
      </dsp:txBody>
      <dsp:txXfrm>
        <a:off x="1528394" y="1715943"/>
        <a:ext cx="3242886" cy="965830"/>
      </dsp:txXfrm>
    </dsp:sp>
    <dsp:sp modelId="{1FAAE4A4-825E-4971-AF86-1AEB5FE74E5A}">
      <dsp:nvSpPr>
        <dsp:cNvPr id="0" name=""/>
        <dsp:cNvSpPr/>
      </dsp:nvSpPr>
      <dsp:spPr>
        <a:xfrm>
          <a:off x="2330" y="2771773"/>
          <a:ext cx="1192237" cy="835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77800" tIns="63500" rIns="177800" bIns="63500" numCol="1" spcCol="1270" anchor="ctr" anchorCtr="0">
          <a:noAutofit/>
        </a:bodyPr>
        <a:lstStyle/>
        <a:p>
          <a:pPr marL="0" lvl="0" indent="0" algn="r" defTabSz="1111250">
            <a:lnSpc>
              <a:spcPct val="90000"/>
            </a:lnSpc>
            <a:spcBef>
              <a:spcPct val="0"/>
            </a:spcBef>
            <a:spcAft>
              <a:spcPct val="35000"/>
            </a:spcAft>
            <a:buNone/>
          </a:pPr>
          <a:r>
            <a:rPr lang="en-US" sz="2500" kern="1200" dirty="0"/>
            <a:t>Group C</a:t>
          </a:r>
        </a:p>
      </dsp:txBody>
      <dsp:txXfrm>
        <a:off x="2330" y="2771773"/>
        <a:ext cx="1192237" cy="835312"/>
      </dsp:txXfrm>
    </dsp:sp>
    <dsp:sp modelId="{3DC00C96-F14C-4213-9333-195D9BD91F21}">
      <dsp:nvSpPr>
        <dsp:cNvPr id="0" name=""/>
        <dsp:cNvSpPr/>
      </dsp:nvSpPr>
      <dsp:spPr>
        <a:xfrm>
          <a:off x="1194568" y="2771773"/>
          <a:ext cx="238447" cy="835312"/>
        </a:xfrm>
        <a:prstGeom prst="leftBrace">
          <a:avLst>
            <a:gd name="adj1" fmla="val 35000"/>
            <a:gd name="adj2" fmla="val 50000"/>
          </a:avLst>
        </a:prstGeom>
        <a:noFill/>
        <a:ln w="12700" cap="flat" cmpd="sng" algn="ctr">
          <a:solidFill>
            <a:schemeClr val="accent2">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45E9E006-77B7-437E-B526-C916F5918EE5}">
      <dsp:nvSpPr>
        <dsp:cNvPr id="0" name=""/>
        <dsp:cNvSpPr/>
      </dsp:nvSpPr>
      <dsp:spPr>
        <a:xfrm>
          <a:off x="1528394" y="2771773"/>
          <a:ext cx="3242886" cy="835312"/>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228600" lvl="1" indent="-228600" algn="l" defTabSz="1111250">
            <a:lnSpc>
              <a:spcPct val="90000"/>
            </a:lnSpc>
            <a:spcBef>
              <a:spcPct val="0"/>
            </a:spcBef>
            <a:spcAft>
              <a:spcPct val="15000"/>
            </a:spcAft>
            <a:buChar char="•"/>
          </a:pPr>
          <a:r>
            <a:rPr lang="en-US" sz="2500" kern="1200" dirty="0"/>
            <a:t>Task 1</a:t>
          </a:r>
        </a:p>
      </dsp:txBody>
      <dsp:txXfrm>
        <a:off x="1528394" y="2771773"/>
        <a:ext cx="3242886" cy="835312"/>
      </dsp:txXfrm>
    </dsp:sp>
  </dsp:spTree>
</dsp:drawing>
</file>

<file path=ppt/diagrams/layout1.xml><?xml version="1.0" encoding="utf-8"?>
<dgm:layoutDef xmlns:dgm="http://schemas.openxmlformats.org/drawingml/2006/diagram" xmlns:a="http://schemas.openxmlformats.org/drawingml/2006/main" uniqueId="urn:diagrams.loki3.com/BracketList+Icon">
  <dgm:title val="Vertical Bracket List"/>
  <dgm:desc val="Use to show grouped blocks of information.  Works well with large amounts of Level 2 text."/>
  <dgm:catLst>
    <dgm:cat type="list" pri="4110"/>
    <dgm:cat type="officeonline" pri="3000"/>
  </dgm:catLst>
  <dgm:sampData>
    <dgm:dataModel>
      <dgm:ptLst>
        <dgm:pt modelId="0" type="doc"/>
        <dgm:pt modelId="1">
          <dgm:prSet phldr="1"/>
        </dgm:pt>
        <dgm:pt modelId="11">
          <dgm:prSet phldr="1"/>
        </dgm:pt>
        <dgm:pt modelId="2">
          <dgm:prSet phldr="1"/>
        </dgm:pt>
        <dgm:pt modelId="21">
          <dgm:prSet phldr="1"/>
        </dgm:pt>
      </dgm:ptLst>
      <dgm:cxnLst>
        <dgm:cxn modelId="3" srcId="0" destId="1" srcOrd="0" destOrd="0"/>
        <dgm:cxn modelId="4" srcId="1" destId="11" srcOrd="0" destOrd="0"/>
        <dgm:cxn modelId="5" srcId="0" destId="2" srcOrd="0" destOrd="0"/>
        <dgm:cxn modelId="6" srcId="2" destId="21" srcOrd="0" destOrd="0"/>
      </dgm:cxnLst>
      <dgm:bg/>
      <dgm:whole/>
    </dgm:dataModel>
  </dgm:sampData>
  <dgm:styleData useDef="1">
    <dgm:dataModel>
      <dgm:ptLst/>
      <dgm:bg/>
      <dgm:whole/>
    </dgm:dataModel>
  </dgm:styleData>
  <dgm:clrData useDef="1">
    <dgm:dataModel>
      <dgm:pt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V" refType="primFontSz" refFor="des" refForName="parTx" fact="0.1"/>
      <dgm:constr type="primFontSz" for="des" forName="parTx" val="65"/>
      <dgm:constr type="primFontSz" for="des" forName="desTx" refType="primFontSz" refFor="des" refForName="parTx"/>
      <dgm:constr type="h" for="des" forName="parTx" refType="primFontSz" refFor="des" refForName="parTx" fact="0.55"/>
      <dgm:constr type="h" for="des" forName="bracket" refType="primFontSz" refFor="des" refForName="parTx" fact="0.55"/>
      <dgm:constr type="h" for="des" forName="desTx" refType="primFontSz" refFor="des" refForName="parTx" fact="0.55"/>
    </dgm:constrLst>
    <dgm:ruleLst>
      <dgm:rule type="primFontSz" for="des" forName="parTx" val="5" fact="NaN" max="NaN"/>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Tx" refType="w" fact="0.25"/>
          <dgm:constr type="w" for="ch" forName="bracket" refType="w" fact="0.05"/>
          <dgm:constr type="w" for="ch" forName="spH" refType="w" fact="0.02"/>
          <dgm:constr type="w" for="ch" forName="desTx" refType="w" fact="0.68"/>
          <dgm:constr type="h" for="ch" forName="bracket" refType="h" refFor="ch" refForName="desTx" op="gte"/>
          <dgm:constr type="h" for="ch" forName="bracket" refType="h" refFor="ch" refForName="parTx" op="gte"/>
          <dgm:constr type="h" for="ch" forName="desTx" refType="h" refFor="ch" refForName="parTx" op="gte"/>
        </dgm:constrLst>
        <dgm:ruleLst/>
        <dgm:layoutNode name="parTx" styleLbl="revTx">
          <dgm:varLst>
            <dgm:chMax val="1"/>
            <dgm:bulletEnabled val="1"/>
          </dgm:varLst>
          <dgm:choose name="Name8">
            <dgm:if name="Name9" func="var" arg="dir" op="equ" val="norm">
              <dgm:alg type="tx">
                <dgm:param type="parTxLTRAlign" val="r"/>
              </dgm:alg>
            </dgm:if>
            <dgm:else name="Name10">
              <dgm:alg type="tx">
                <dgm:param type="parTxLTRAlign" val="l"/>
              </dgm:alg>
            </dgm:else>
          </dgm:choose>
          <dgm:shape xmlns:r="http://schemas.openxmlformats.org/officeDocument/2006/relationships" type="rect" r:blip="">
            <dgm:adjLst/>
          </dgm:shape>
          <dgm:presOf axis="self" ptType="node"/>
          <dgm:constrLst>
            <dgm:constr type="tMarg" refType="primFontSz" fact="0.2"/>
            <dgm:constr type="bMarg" refType="primFontSz" fact="0.2"/>
          </dgm:constrLst>
          <dgm:ruleLst>
            <dgm:rule type="h" val="INF" fact="NaN" max="NaN"/>
          </dgm:ruleLst>
        </dgm:layoutNode>
        <dgm:layoutNode name="bracket" styleLbl="parChTrans1D1">
          <dgm:alg type="sp"/>
          <dgm:choose name="Name11">
            <dgm:if name="Name12" func="var" arg="dir" op="equ" val="norm">
              <dgm:shape xmlns:r="http://schemas.openxmlformats.org/officeDocument/2006/relationships" type="leftBrace" r:blip="">
                <dgm:adjLst>
                  <dgm:adj idx="1" val="0.35"/>
                </dgm:adjLst>
              </dgm:shape>
            </dgm:if>
            <dgm:else name="Name13">
              <dgm:shape xmlns:r="http://schemas.openxmlformats.org/officeDocument/2006/relationships" rot="180" type="leftBrace" r:blip="">
                <dgm:adjLst>
                  <dgm:adj idx="1" val="0.35"/>
                </dgm:adjLst>
              </dgm:shape>
            </dgm:else>
          </dgm:choose>
          <dgm:presOf/>
        </dgm:layoutNode>
        <dgm:layoutNode name="spH">
          <dgm:alg type="sp"/>
        </dgm:layoutNode>
        <dgm:choose name="Name14">
          <dgm:if name="Name15" axis="ch" ptType="node" func="cnt" op="gte" val="1">
            <dgm:layoutNode name="desTx" styleLbl="node1">
              <dgm:varLst>
                <dgm:bulletEnabled val="1"/>
              </dgm:varLst>
              <dgm:alg type="tx">
                <dgm:param type="stBulletLvl" val="1"/>
                <dgm:param type="txAnchorVertCh" val="mid"/>
              </dgm:alg>
              <dgm:shape xmlns:r="http://schemas.openxmlformats.org/officeDocument/2006/relationships" type="rect" r:blip="">
                <dgm:adjLst/>
              </dgm:shape>
              <dgm:presOf axis="des" ptType="node"/>
              <dgm:constrLst>
                <dgm:constr type="secFontSz" refType="primFontSz"/>
                <dgm:constr type="tMarg" refType="primFontSz" fact="0.3"/>
                <dgm:constr type="bMarg" refType="primFontSz" fact="0.3"/>
                <dgm:constr type="lMarg" refType="primFontSz" fact="0.3"/>
                <dgm:constr type="rMarg" refType="primFontSz" fact="0.3"/>
              </dgm:constrLst>
              <dgm:ruleLst>
                <dgm:rule type="h" val="INF" fact="NaN" max="NaN"/>
              </dgm:ruleLst>
            </dgm:layoutNode>
          </dgm:if>
          <dgm:else name="Name16"/>
        </dgm:choose>
      </dgm:layoutNode>
      <dgm:forEach name="Name17" axis="followSib" ptType="sibTrans" cnt="1">
        <dgm:layoutNode name="spV">
          <dgm:alg type="sp"/>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DA80DE1-C120-4BBB-9865-762C70DB15A9}" type="datetimeFigureOut">
              <a:rPr lang="en-GB" smtClean="0"/>
              <a:t>08/07/2024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4209186-A095-4D93-A9BE-FCD3F8F664C6}" type="slidenum">
              <a:rPr lang="en-GB" smtClean="0"/>
              <a:t>‹#›</a:t>
            </a:fld>
            <a:endParaRPr lang="en-GB"/>
          </a:p>
        </p:txBody>
      </p:sp>
    </p:spTree>
    <p:extLst>
      <p:ext uri="{BB962C8B-B14F-4D97-AF65-F5344CB8AC3E}">
        <p14:creationId xmlns:p14="http://schemas.microsoft.com/office/powerpoint/2010/main" val="368753641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E214E4-ADE0-C6F7-2747-4CE79989451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3386106-2D66-65D7-C9CD-5137406EC6D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4A6F9E-994F-A76C-3921-00BF5D330B55}"/>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5" name="Footer Placeholder 4">
            <a:extLst>
              <a:ext uri="{FF2B5EF4-FFF2-40B4-BE49-F238E27FC236}">
                <a16:creationId xmlns:a16="http://schemas.microsoft.com/office/drawing/2014/main" id="{D53A9C37-5A6B-2AE6-72D6-1D7D8E2389F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4E19A74-5699-A7BF-A9AA-C50C2916DF17}"/>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9766786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F92935-9F1F-E392-4B55-1EB66F473FD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DFD1C33-D51E-19A4-9E76-BEF15E9D836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9A25993-6A61-640B-7A86-14B35EC4D22F}"/>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5" name="Footer Placeholder 4">
            <a:extLst>
              <a:ext uri="{FF2B5EF4-FFF2-40B4-BE49-F238E27FC236}">
                <a16:creationId xmlns:a16="http://schemas.microsoft.com/office/drawing/2014/main" id="{9F5A5F4B-5795-073F-A9A1-8F16DA8CE06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391989-8773-C642-A26D-5E767361274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54714904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05D8A-EAEE-214E-063F-F7FAA9CBCBB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7F71CA3-B593-CDF2-A728-24064D2CE82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86203F-4423-9FE6-8532-1D3500F33EB1}"/>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5" name="Footer Placeholder 4">
            <a:extLst>
              <a:ext uri="{FF2B5EF4-FFF2-40B4-BE49-F238E27FC236}">
                <a16:creationId xmlns:a16="http://schemas.microsoft.com/office/drawing/2014/main" id="{FE4162EB-6562-51D8-A4E7-CA02D2A5F90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64E5FF-0927-2C24-8176-3EF0733EDC8D}"/>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8750899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432890-3990-7BC4-0F72-2BA4022A068F}"/>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01146C0-0719-BCDB-6F65-A841F5FC0E16}"/>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17C365-89AD-B83B-AAE5-96D541EE9DA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3EC0636-8881-B45C-F0A7-4A36F204A6E6}"/>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6" name="Footer Placeholder 5">
            <a:extLst>
              <a:ext uri="{FF2B5EF4-FFF2-40B4-BE49-F238E27FC236}">
                <a16:creationId xmlns:a16="http://schemas.microsoft.com/office/drawing/2014/main" id="{51AC8F57-C66B-1B7E-9C87-1797527D6C9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108C248-891E-FC0F-14B8-2605E64DF284}"/>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64649402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89A091-5A87-78FE-478D-40ED42574B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E8026F2-431D-53F4-9E85-AB49B65546F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5752A62-999D-A682-BE0E-9112813AEE77}"/>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B93A351-E4A2-C93E-1468-A425F16923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9270BF4-FA8A-F563-F33D-0016996F57A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69CA86C-4978-CB9F-602A-477F136E4DAF}"/>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8" name="Footer Placeholder 7">
            <a:extLst>
              <a:ext uri="{FF2B5EF4-FFF2-40B4-BE49-F238E27FC236}">
                <a16:creationId xmlns:a16="http://schemas.microsoft.com/office/drawing/2014/main" id="{1B667BA1-C8AE-A782-5C60-019E3E128FE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4401140-3246-9759-E46D-3842C50D8C2C}"/>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21116624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F20801-3A04-568A-1713-182BCA6EDF9B}"/>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DEAA12E-D248-8762-2C0F-BF4E7F7F7846}"/>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4" name="Footer Placeholder 3">
            <a:extLst>
              <a:ext uri="{FF2B5EF4-FFF2-40B4-BE49-F238E27FC236}">
                <a16:creationId xmlns:a16="http://schemas.microsoft.com/office/drawing/2014/main" id="{EFCE2603-D29F-8669-E3CB-90E9659DB83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71F305C-0DA1-D00C-E51E-8A5C79B6BCCE}"/>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291752379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1FC90DA-596A-3E66-06F2-5AE76514EFB7}"/>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3" name="Footer Placeholder 2">
            <a:extLst>
              <a:ext uri="{FF2B5EF4-FFF2-40B4-BE49-F238E27FC236}">
                <a16:creationId xmlns:a16="http://schemas.microsoft.com/office/drawing/2014/main" id="{A558EAA7-A66F-2102-5C7F-16A033ED20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CC0F99A-ECA5-14BA-DCC9-4573BE114848}"/>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5634003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68FCBE-2303-62BF-8F2A-A664FD5391D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F41FC15-0621-5D17-67AA-5A938C4D02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B6C0698-4190-02F4-3DB0-B7F478955C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1FE1DE-8EAF-3B4A-195C-AF5CD934BEC4}"/>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6" name="Footer Placeholder 5">
            <a:extLst>
              <a:ext uri="{FF2B5EF4-FFF2-40B4-BE49-F238E27FC236}">
                <a16:creationId xmlns:a16="http://schemas.microsoft.com/office/drawing/2014/main" id="{878157B4-D643-3DB9-D693-0926966A38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44EE982-4151-F271-8EB9-85459EF1896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76066939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83B51C-ED1F-5B49-00CB-1E7AA101F3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021FA226-8C0C-DB09-FC3D-44BAA51600F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9F5357C-B9FF-30C3-DAAE-D18C68A8BE3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6CE0093-9A6F-46F7-1563-4BF4775792E3}"/>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6" name="Footer Placeholder 5">
            <a:extLst>
              <a:ext uri="{FF2B5EF4-FFF2-40B4-BE49-F238E27FC236}">
                <a16:creationId xmlns:a16="http://schemas.microsoft.com/office/drawing/2014/main" id="{6D095071-2EAA-6588-D2A2-28586AB290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43BA0B5-8384-A87C-0140-F99628316A90}"/>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153959455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D0F77-E6B6-F49A-8605-B8D92FCADF7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4FEA991-4A80-647D-B758-F0481D74289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7979C68-6317-0C76-C3CE-995F51717B72}"/>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5" name="Footer Placeholder 4">
            <a:extLst>
              <a:ext uri="{FF2B5EF4-FFF2-40B4-BE49-F238E27FC236}">
                <a16:creationId xmlns:a16="http://schemas.microsoft.com/office/drawing/2014/main" id="{9C24C978-B330-8632-EC0B-6BEF986ECE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D0F262-5846-1510-794C-12DDEECD6516}"/>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3214637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59EDD64-6F35-08A5-FE7E-7F087D71FB3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40F1E9E-8082-4CB3-825F-9966CAA597EC}"/>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5EF07A9-A917-07AA-1F80-9B7D9D74E61A}"/>
              </a:ext>
            </a:extLst>
          </p:cNvPr>
          <p:cNvSpPr>
            <a:spLocks noGrp="1"/>
          </p:cNvSpPr>
          <p:nvPr>
            <p:ph type="dt" sz="half" idx="10"/>
          </p:nvPr>
        </p:nvSpPr>
        <p:spPr/>
        <p:txBody>
          <a:bodyPr/>
          <a:lstStyle/>
          <a:p>
            <a:fld id="{EA16DA8A-8AEC-4339-92E7-CB93A380D081}" type="datetimeFigureOut">
              <a:rPr lang="en-GB" smtClean="0"/>
              <a:t>08/07/2024</a:t>
            </a:fld>
            <a:endParaRPr lang="en-GB"/>
          </a:p>
        </p:txBody>
      </p:sp>
      <p:sp>
        <p:nvSpPr>
          <p:cNvPr id="5" name="Footer Placeholder 4">
            <a:extLst>
              <a:ext uri="{FF2B5EF4-FFF2-40B4-BE49-F238E27FC236}">
                <a16:creationId xmlns:a16="http://schemas.microsoft.com/office/drawing/2014/main" id="{E5DA208E-87DD-857A-C6FA-28A82B6C37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31334B-31BA-FD1A-03CC-A7985684C9AF}"/>
              </a:ext>
            </a:extLst>
          </p:cNvPr>
          <p:cNvSpPr>
            <a:spLocks noGrp="1"/>
          </p:cNvSpPr>
          <p:nvPr>
            <p:ph type="sldNum" sz="quarter" idx="12"/>
          </p:nvPr>
        </p:nvSpPr>
        <p:spPr/>
        <p:txBody>
          <a:bodyPr/>
          <a:lstStyle/>
          <a:p>
            <a:fld id="{6D29BE00-39BA-4FF9-B21F-F04430BBD5EE}" type="slidenum">
              <a:rPr lang="en-GB" smtClean="0"/>
              <a:t>‹#›</a:t>
            </a:fld>
            <a:endParaRPr lang="en-GB"/>
          </a:p>
        </p:txBody>
      </p:sp>
    </p:spTree>
    <p:extLst>
      <p:ext uri="{BB962C8B-B14F-4D97-AF65-F5344CB8AC3E}">
        <p14:creationId xmlns:p14="http://schemas.microsoft.com/office/powerpoint/2010/main" val="4953507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7DDD983-50D6-02CA-5E0F-785B4EB90C8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B91059-199E-1291-43C3-13172D7FEB9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6F6F62A-8111-05E5-7C2A-F488A3605F7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A16DA8A-8AEC-4339-92E7-CB93A380D081}" type="datetimeFigureOut">
              <a:rPr lang="en-GB" smtClean="0"/>
              <a:t>08/07/2024</a:t>
            </a:fld>
            <a:endParaRPr lang="en-GB"/>
          </a:p>
        </p:txBody>
      </p:sp>
      <p:sp>
        <p:nvSpPr>
          <p:cNvPr id="5" name="Footer Placeholder 4">
            <a:extLst>
              <a:ext uri="{FF2B5EF4-FFF2-40B4-BE49-F238E27FC236}">
                <a16:creationId xmlns:a16="http://schemas.microsoft.com/office/drawing/2014/main" id="{586C6CCE-0430-DE19-DF5D-DE78F17E04A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A425233-B70F-8C3B-3D47-A2B51411520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D29BE00-39BA-4FF9-B21F-F04430BBD5EE}" type="slidenum">
              <a:rPr lang="en-GB" smtClean="0"/>
              <a:t>‹#›</a:t>
            </a:fld>
            <a:endParaRPr lang="en-GB"/>
          </a:p>
        </p:txBody>
      </p:sp>
    </p:spTree>
    <p:extLst>
      <p:ext uri="{BB962C8B-B14F-4D97-AF65-F5344CB8AC3E}">
        <p14:creationId xmlns:p14="http://schemas.microsoft.com/office/powerpoint/2010/main" val="46513711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4.png"/><Relationship Id="rId4" Type="http://schemas.openxmlformats.org/officeDocument/2006/relationships/image" Target="../media/image3.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10.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hyperlink" Target="https://www.spss-tutorials.com/spss-correlation-analysis/" TargetMode="Externa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8.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14.xml.rels><?xml version="1.0" encoding="UTF-8" standalone="yes"?>
<Relationships xmlns="http://schemas.openxmlformats.org/package/2006/relationships"><Relationship Id="rId8" Type="http://schemas.openxmlformats.org/officeDocument/2006/relationships/image" Target="../media/image4.png"/><Relationship Id="rId3" Type="http://schemas.openxmlformats.org/officeDocument/2006/relationships/hyperlink" Target="https://www.statisticshowto.datasciencecentral.com/covariance/" TargetMode="External"/><Relationship Id="rId7" Type="http://schemas.openxmlformats.org/officeDocument/2006/relationships/image" Target="../media/image3.png"/><Relationship Id="rId2" Type="http://schemas.openxmlformats.org/officeDocument/2006/relationships/hyperlink" Target="https://www.statisticshowto.datasciencecentral.com/arithmetic-mean/" TargetMode="External"/><Relationship Id="rId1" Type="http://schemas.openxmlformats.org/officeDocument/2006/relationships/slideLayout" Target="../slideLayouts/slideLayout2.xml"/><Relationship Id="rId6" Type="http://schemas.openxmlformats.org/officeDocument/2006/relationships/image" Target="../media/image2.png"/><Relationship Id="rId5" Type="http://schemas.openxmlformats.org/officeDocument/2006/relationships/image" Target="../media/image9.gif"/><Relationship Id="rId4" Type="http://schemas.openxmlformats.org/officeDocument/2006/relationships/hyperlink" Target="https://www.statisticshowto.datasciencecentral.com/probability-and-statistics/variance/"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17.xml.rels><?xml version="1.0" encoding="UTF-8" standalone="yes"?>
<Relationships xmlns="http://schemas.openxmlformats.org/package/2006/relationships"><Relationship Id="rId3" Type="http://schemas.openxmlformats.org/officeDocument/2006/relationships/hyperlink" Target="https://www.statisticshowto.datasciencecentral.com/cronbachs-alpha-spss/" TargetMode="External"/><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hyperlink" Target="https://myjms.mohe.gov.my/index.php/ijssr/article/view/16701/8789" TargetMode="Externa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image" Target="../media/image11.png"/><Relationship Id="rId4" Type="http://schemas.openxmlformats.org/officeDocument/2006/relationships/image" Target="../media/image4.png"/></Relationships>
</file>

<file path=ppt/slides/_rels/slide19.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3.png"/><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7" Type="http://schemas.openxmlformats.org/officeDocument/2006/relationships/image" Target="../media/image4.png"/><Relationship Id="rId2" Type="http://schemas.openxmlformats.org/officeDocument/2006/relationships/image" Target="../media/image14.jpeg"/><Relationship Id="rId1" Type="http://schemas.openxmlformats.org/officeDocument/2006/relationships/slideLayout" Target="../slideLayouts/slideLayout2.xml"/><Relationship Id="rId6" Type="http://schemas.openxmlformats.org/officeDocument/2006/relationships/image" Target="../media/image3.png"/><Relationship Id="rId5" Type="http://schemas.openxmlformats.org/officeDocument/2006/relationships/image" Target="../media/image2.png"/><Relationship Id="rId4" Type="http://schemas.openxmlformats.org/officeDocument/2006/relationships/hyperlink" Target="https://georgemdallas.wordpress.com/2013/10/30/principal-component-analysis-4-dummies-eigenvectors-eigenvalues-and-dimension-reduction/"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2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chart" Target="../charts/chart1.xml"/><Relationship Id="rId1" Type="http://schemas.openxmlformats.org/officeDocument/2006/relationships/slideLayout" Target="../slideLayouts/slideLayout2.xml"/><Relationship Id="rId5" Type="http://schemas.openxmlformats.org/officeDocument/2006/relationships/image" Target="../media/image4.png"/><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4.xml"/><Relationship Id="rId4" Type="http://schemas.openxmlformats.org/officeDocument/2006/relationships/image" Target="../media/image4.png"/></Relationships>
</file>

<file path=ppt/slides/_rels/slide26.xml.rels><?xml version="1.0" encoding="UTF-8" standalone="yes"?>
<Relationships xmlns="http://schemas.openxmlformats.org/package/2006/relationships"><Relationship Id="rId8" Type="http://schemas.openxmlformats.org/officeDocument/2006/relationships/image" Target="../media/image3.png"/><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 Id="rId9" Type="http://schemas.openxmlformats.org/officeDocument/2006/relationships/image" Target="../media/image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704A5D-D31B-5B39-5883-8301CB37E1EB}"/>
              </a:ext>
            </a:extLst>
          </p:cNvPr>
          <p:cNvSpPr>
            <a:spLocks noGrp="1"/>
          </p:cNvSpPr>
          <p:nvPr>
            <p:ph type="ctrTitle"/>
          </p:nvPr>
        </p:nvSpPr>
        <p:spPr>
          <a:xfrm>
            <a:off x="4141694" y="1022470"/>
            <a:ext cx="7806978" cy="1835990"/>
          </a:xfrm>
        </p:spPr>
        <p:txBody>
          <a:bodyPr>
            <a:normAutofit/>
          </a:bodyPr>
          <a:lstStyle/>
          <a:p>
            <a:r>
              <a:rPr lang="en-GB" dirty="0"/>
              <a:t>LCDB7011 Quantitative Research Methods</a:t>
            </a:r>
          </a:p>
        </p:txBody>
      </p:sp>
      <p:sp>
        <p:nvSpPr>
          <p:cNvPr id="3" name="Subtitle 2">
            <a:extLst>
              <a:ext uri="{FF2B5EF4-FFF2-40B4-BE49-F238E27FC236}">
                <a16:creationId xmlns:a16="http://schemas.microsoft.com/office/drawing/2014/main" id="{7656A0CE-8939-C029-9567-593ED79E9120}"/>
              </a:ext>
            </a:extLst>
          </p:cNvPr>
          <p:cNvSpPr>
            <a:spLocks noGrp="1"/>
          </p:cNvSpPr>
          <p:nvPr>
            <p:ph type="subTitle" idx="1"/>
          </p:nvPr>
        </p:nvSpPr>
        <p:spPr>
          <a:xfrm>
            <a:off x="4487475" y="3400033"/>
            <a:ext cx="7317761" cy="2178575"/>
          </a:xfrm>
        </p:spPr>
        <p:txBody>
          <a:bodyPr>
            <a:normAutofit/>
          </a:bodyPr>
          <a:lstStyle/>
          <a:p>
            <a:r>
              <a:rPr lang="en-US" sz="3200" dirty="0">
                <a:latin typeface="Arial" panose="020B0604020202020204" pitchFamily="34" charset="0"/>
                <a:cs typeface="Arial" panose="020B0604020202020204" pitchFamily="34" charset="0"/>
              </a:rPr>
              <a:t>Week 6&amp;7 – Moving beyond the Basics</a:t>
            </a:r>
          </a:p>
          <a:p>
            <a:r>
              <a:rPr lang="en-US" sz="3200" dirty="0">
                <a:latin typeface="Arial" panose="020B0604020202020204" pitchFamily="34" charset="0"/>
                <a:cs typeface="Arial" panose="020B0604020202020204" pitchFamily="34" charset="0"/>
              </a:rPr>
              <a:t>Validity and Reliability</a:t>
            </a:r>
          </a:p>
          <a:p>
            <a:r>
              <a:rPr lang="en-US" sz="3200" dirty="0">
                <a:latin typeface="Arial" panose="020B0604020202020204" pitchFamily="34" charset="0"/>
                <a:cs typeface="Arial" panose="020B0604020202020204" pitchFamily="34" charset="0"/>
              </a:rPr>
              <a:t>Dr. Helen Lee</a:t>
            </a:r>
          </a:p>
          <a:p>
            <a:endParaRPr lang="en-US" dirty="0"/>
          </a:p>
          <a:p>
            <a:endParaRPr lang="en-GB" dirty="0"/>
          </a:p>
        </p:txBody>
      </p:sp>
      <p:pic>
        <p:nvPicPr>
          <p:cNvPr id="11" name="Picture 10">
            <a:extLst>
              <a:ext uri="{FF2B5EF4-FFF2-40B4-BE49-F238E27FC236}">
                <a16:creationId xmlns:a16="http://schemas.microsoft.com/office/drawing/2014/main" id="{B09909A6-D5A4-FE23-0867-CA00A7C1C3A0}"/>
              </a:ext>
            </a:extLst>
          </p:cNvPr>
          <p:cNvPicPr>
            <a:picLocks noChangeAspect="1"/>
          </p:cNvPicPr>
          <p:nvPr/>
        </p:nvPicPr>
        <p:blipFill>
          <a:blip r:embed="rId2"/>
          <a:stretch>
            <a:fillRect/>
          </a:stretch>
        </p:blipFill>
        <p:spPr>
          <a:xfrm>
            <a:off x="0" y="10418"/>
            <a:ext cx="4045296" cy="6847582"/>
          </a:xfrm>
          <a:prstGeom prst="rect">
            <a:avLst/>
          </a:prstGeom>
        </p:spPr>
      </p:pic>
      <p:grpSp>
        <p:nvGrpSpPr>
          <p:cNvPr id="4" name="Group 3">
            <a:extLst>
              <a:ext uri="{FF2B5EF4-FFF2-40B4-BE49-F238E27FC236}">
                <a16:creationId xmlns:a16="http://schemas.microsoft.com/office/drawing/2014/main" id="{9F97D56A-DCE0-BD24-CD6F-A9F9FCCFE1FB}"/>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C4A0EA6F-62D7-B0F3-CB75-6BEA21F8489D}"/>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E890D4F8-E3F7-7E35-C0B6-63BA8A20626A}"/>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C289E83-0135-DBD1-68EA-FB79766A71C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EFB0745E-58B9-0EA2-85BC-5B39153D2910}"/>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001912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3">
            <a:extLst>
              <a:ext uri="{FF2B5EF4-FFF2-40B4-BE49-F238E27FC236}">
                <a16:creationId xmlns:a16="http://schemas.microsoft.com/office/drawing/2014/main" id="{99624094-4AED-DDE7-29BB-B67A4BC49FA2}"/>
              </a:ext>
            </a:extLst>
          </p:cNvPr>
          <p:cNvSpPr>
            <a:spLocks noGrp="1"/>
          </p:cNvSpPr>
          <p:nvPr>
            <p:ph idx="1"/>
          </p:nvPr>
        </p:nvSpPr>
        <p:spPr>
          <a:xfrm>
            <a:off x="1316831" y="139303"/>
            <a:ext cx="9144000" cy="6579393"/>
          </a:xfrm>
        </p:spPr>
        <p:txBody>
          <a:bodyPr>
            <a:normAutofit/>
          </a:bodyPr>
          <a:lstStyle/>
          <a:p>
            <a:pPr algn="ctr">
              <a:buFont typeface="Wingdings 2" panose="05020102010507070707" pitchFamily="18" charset="2"/>
              <a:buNone/>
            </a:pPr>
            <a:r>
              <a:rPr lang="de-DE" altLang="en-US" sz="3200" dirty="0" err="1">
                <a:latin typeface="Times New Roman" panose="02020603050405020304" pitchFamily="18" charset="0"/>
                <a:cs typeface="Times New Roman" panose="02020603050405020304" pitchFamily="18" charset="0"/>
              </a:rPr>
              <a:t>Validity</a:t>
            </a:r>
            <a:r>
              <a:rPr lang="de-DE" altLang="en-US" sz="3200" dirty="0">
                <a:latin typeface="Times New Roman" panose="02020603050405020304" pitchFamily="18" charset="0"/>
                <a:cs typeface="Times New Roman" panose="02020603050405020304" pitchFamily="18" charset="0"/>
              </a:rPr>
              <a:t> of Data</a:t>
            </a: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en-GB" altLang="en-US" sz="3200" dirty="0">
                <a:latin typeface="Times New Roman" panose="02020603050405020304" pitchFamily="18" charset="0"/>
                <a:cs typeface="Times New Roman" panose="02020603050405020304" pitchFamily="18" charset="0"/>
              </a:rPr>
              <a:t>“Validity determines whether the research truly measures what it was intended to measure or how truthful the research results are. In other words, does the research instrument allow you to hit “the bull’s eye” of your research object?” (</a:t>
            </a:r>
            <a:r>
              <a:rPr lang="en-GB" altLang="en-US" sz="3200" dirty="0" err="1">
                <a:latin typeface="Times New Roman" panose="02020603050405020304" pitchFamily="18" charset="0"/>
                <a:cs typeface="Times New Roman" panose="02020603050405020304" pitchFamily="18" charset="0"/>
              </a:rPr>
              <a:t>Joppe</a:t>
            </a:r>
            <a:r>
              <a:rPr lang="en-GB" altLang="en-US" sz="3200" dirty="0">
                <a:latin typeface="Times New Roman" panose="02020603050405020304" pitchFamily="18" charset="0"/>
                <a:cs typeface="Times New Roman" panose="02020603050405020304" pitchFamily="18" charset="0"/>
              </a:rPr>
              <a:t>, 2000, p.1).</a:t>
            </a:r>
          </a:p>
          <a:p>
            <a:pPr>
              <a:buFont typeface="Wingdings 2" panose="05020102010507070707" pitchFamily="18" charset="2"/>
              <a:buNone/>
            </a:pPr>
            <a:endParaRPr lang="de-DE" altLang="en-US" sz="800" dirty="0">
              <a:latin typeface="Times New Roman" panose="02020603050405020304" pitchFamily="18" charset="0"/>
              <a:cs typeface="Times New Roman" panose="02020603050405020304" pitchFamily="18" charset="0"/>
            </a:endParaRPr>
          </a:p>
          <a:p>
            <a:pPr>
              <a:buFont typeface="Wingdings 2" panose="05020102010507070707" pitchFamily="18" charset="2"/>
              <a:buNone/>
            </a:pP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achieve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validity</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two</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forms</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analyses</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would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be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carried</a:t>
            </a:r>
            <a:r>
              <a:rPr lang="de-DE" altLang="en-US" sz="3200" dirty="0">
                <a:latin typeface="Times New Roman" panose="02020603050405020304" pitchFamily="18" charset="0"/>
                <a:cs typeface="Times New Roman" panose="02020603050405020304" pitchFamily="18" charset="0"/>
              </a:rPr>
              <a:t> out:</a:t>
            </a:r>
            <a:endParaRPr lang="en-GB" altLang="en-US" sz="3200" dirty="0">
              <a:latin typeface="Times New Roman" panose="02020603050405020304" pitchFamily="18" charset="0"/>
              <a:cs typeface="Times New Roman" panose="02020603050405020304" pitchFamily="18" charset="0"/>
            </a:endParaRPr>
          </a:p>
          <a:p>
            <a:r>
              <a:rPr lang="en-GB" altLang="en-US" sz="3200" dirty="0">
                <a:latin typeface="Times New Roman" panose="02020603050405020304" pitchFamily="18" charset="0"/>
                <a:cs typeface="Times New Roman" panose="02020603050405020304" pitchFamily="18" charset="0"/>
              </a:rPr>
              <a:t>Correlation Analysis (for Construct validity), and</a:t>
            </a:r>
          </a:p>
          <a:p>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Factor</a:t>
            </a:r>
            <a:r>
              <a:rPr lang="de-DE" altLang="en-US" sz="3200" dirty="0">
                <a:latin typeface="Times New Roman" panose="02020603050405020304" pitchFamily="18" charset="0"/>
                <a:cs typeface="Times New Roman" panose="02020603050405020304" pitchFamily="18" charset="0"/>
              </a:rPr>
              <a:t> Analysis</a:t>
            </a:r>
            <a:endParaRPr lang="en-GB" altLang="en-US" sz="3200" dirty="0">
              <a:latin typeface="Times New Roman" panose="02020603050405020304" pitchFamily="18" charset="0"/>
              <a:cs typeface="Times New Roman" panose="02020603050405020304" pitchFamily="18" charset="0"/>
            </a:endParaRPr>
          </a:p>
          <a:p>
            <a:pPr algn="ctr" eaLnBrk="1" hangingPunct="1">
              <a:buFont typeface="Wingdings 2" panose="05020102010507070707" pitchFamily="18" charset="2"/>
              <a:buNone/>
            </a:pPr>
            <a:endParaRPr lang="en-GB" altLang="en-US" sz="3200" dirty="0">
              <a:latin typeface="Times New Roman" panose="02020603050405020304" pitchFamily="18" charset="0"/>
              <a:cs typeface="Times New Roman" panose="02020603050405020304" pitchFamily="18" charset="0"/>
            </a:endParaRPr>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de-DE" altLang="en-US" dirty="0"/>
          </a:p>
          <a:p>
            <a:pPr eaLnBrk="1" hangingPunct="1">
              <a:buFont typeface="Wingdings" panose="05000000000000000000" pitchFamily="2" charset="2"/>
              <a:buNone/>
            </a:pPr>
            <a:endParaRPr lang="en-GB" altLang="en-US" dirty="0"/>
          </a:p>
        </p:txBody>
      </p:sp>
      <p:grpSp>
        <p:nvGrpSpPr>
          <p:cNvPr id="2" name="Group 1">
            <a:extLst>
              <a:ext uri="{FF2B5EF4-FFF2-40B4-BE49-F238E27FC236}">
                <a16:creationId xmlns:a16="http://schemas.microsoft.com/office/drawing/2014/main" id="{2F85A33F-A132-D97B-0BC7-DFF8D3196B2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EFE83AE-EF2D-CE28-F20C-8156133D28B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C68918-3280-B77E-2133-431AF9C19F6C}"/>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69E0363-C1D6-8348-DC79-A881F85717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855D7574-B5AE-FE4C-0A0F-4752B97E11F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transition advClick="0"/>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Titel 1">
            <a:extLst>
              <a:ext uri="{FF2B5EF4-FFF2-40B4-BE49-F238E27FC236}">
                <a16:creationId xmlns:a16="http://schemas.microsoft.com/office/drawing/2014/main" id="{196FE340-D572-AADB-F595-2F38B27C0F2F}"/>
              </a:ext>
            </a:extLst>
          </p:cNvPr>
          <p:cNvSpPr>
            <a:spLocks noGrp="1"/>
          </p:cNvSpPr>
          <p:nvPr>
            <p:ph type="title"/>
          </p:nvPr>
        </p:nvSpPr>
        <p:spPr>
          <a:xfrm>
            <a:off x="1524000" y="1"/>
            <a:ext cx="86868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8195" name="Inhaltsplatzhalter 2">
            <a:extLst>
              <a:ext uri="{FF2B5EF4-FFF2-40B4-BE49-F238E27FC236}">
                <a16:creationId xmlns:a16="http://schemas.microsoft.com/office/drawing/2014/main" id="{8A8F8864-49DF-D888-30E2-8E317EE22A51}"/>
              </a:ext>
            </a:extLst>
          </p:cNvPr>
          <p:cNvSpPr>
            <a:spLocks noGrp="1"/>
          </p:cNvSpPr>
          <p:nvPr>
            <p:ph idx="1"/>
          </p:nvPr>
        </p:nvSpPr>
        <p:spPr>
          <a:xfrm>
            <a:off x="1524000" y="1196976"/>
            <a:ext cx="9144000" cy="5661025"/>
          </a:xfrm>
        </p:spPr>
        <p:txBody>
          <a:bodyPr/>
          <a:lstStyle/>
          <a:p>
            <a:r>
              <a:rPr lang="en-GB" altLang="en-US" sz="3600"/>
              <a:t> </a:t>
            </a:r>
            <a:r>
              <a:rPr lang="en-GB" altLang="en-US" sz="3600">
                <a:latin typeface="Times New Roman" panose="02020603050405020304" pitchFamily="18" charset="0"/>
                <a:cs typeface="Times New Roman" panose="02020603050405020304" pitchFamily="18" charset="0"/>
              </a:rPr>
              <a:t>Understanding how to run Correlation Analysis</a:t>
            </a:r>
          </a:p>
          <a:p>
            <a:pPr>
              <a:buFont typeface="Wingdings 2" panose="05020102010507070707" pitchFamily="18" charset="2"/>
              <a:buNone/>
            </a:pPr>
            <a:endParaRPr lang="en-GB" altLang="en-US" sz="800">
              <a:latin typeface="Times New Roman" panose="02020603050405020304" pitchFamily="18" charset="0"/>
              <a:cs typeface="Times New Roman" panose="02020603050405020304" pitchFamily="18" charset="0"/>
            </a:endParaRPr>
          </a:p>
          <a:p>
            <a:r>
              <a:rPr lang="de-DE" altLang="en-US" sz="3600"/>
              <a:t>Correlation ranges between -1 and +1</a:t>
            </a:r>
            <a:endParaRPr lang="en-GB" altLang="en-US" sz="3600"/>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+ve correlation = X correlates  positively with Y</a:t>
            </a:r>
          </a:p>
          <a:p>
            <a:pPr>
              <a:buFont typeface="Wingdings 2" panose="05020102010507070707" pitchFamily="18" charset="2"/>
              <a:buNone/>
            </a:pPr>
            <a:r>
              <a:rPr lang="de-DE" altLang="en-US" sz="3600">
                <a:latin typeface="Times New Roman" panose="02020603050405020304" pitchFamily="18" charset="0"/>
                <a:cs typeface="Times New Roman" panose="02020603050405020304" pitchFamily="18" charset="0"/>
              </a:rPr>
              <a:t>-ve correlation = X correlates negatively with Y</a:t>
            </a:r>
          </a:p>
          <a:p>
            <a:pPr>
              <a:buFont typeface="Wingdings 2" panose="05020102010507070707" pitchFamily="18" charset="2"/>
              <a:buNone/>
            </a:pPr>
            <a:endParaRPr lang="en-GB" altLang="en-US" sz="800">
              <a:latin typeface="Times New Roman" panose="02020603050405020304" pitchFamily="18" charset="0"/>
              <a:cs typeface="Times New Roman" panose="02020603050405020304" pitchFamily="18" charset="0"/>
            </a:endParaRPr>
          </a:p>
          <a:p>
            <a:pPr>
              <a:buFont typeface="Wingdings 2" panose="05020102010507070707" pitchFamily="18" charset="2"/>
              <a:buNone/>
            </a:pPr>
            <a:endParaRPr lang="en-GB" altLang="en-US" sz="3200"/>
          </a:p>
          <a:p>
            <a:pPr>
              <a:buFont typeface="Wingdings 2" panose="05020102010507070707" pitchFamily="18" charset="2"/>
              <a:buNone/>
            </a:pPr>
            <a:endParaRPr lang="en-GB" altLang="en-US" sz="3200">
              <a:latin typeface="Times New Roman" panose="02020603050405020304" pitchFamily="18" charset="0"/>
              <a:cs typeface="Times New Roman" panose="02020603050405020304" pitchFamily="18" charset="0"/>
            </a:endParaRPr>
          </a:p>
        </p:txBody>
      </p:sp>
      <p:grpSp>
        <p:nvGrpSpPr>
          <p:cNvPr id="2" name="Group 1">
            <a:extLst>
              <a:ext uri="{FF2B5EF4-FFF2-40B4-BE49-F238E27FC236}">
                <a16:creationId xmlns:a16="http://schemas.microsoft.com/office/drawing/2014/main" id="{132E9583-6D06-6E6A-AD49-75AD8F191F58}"/>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27A0E638-4BD5-057F-D0DA-F0B4018990B4}"/>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817FDB1A-BB0C-9133-68E6-AA0FD07E9C01}"/>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D89FA7C7-9A0C-6F0A-7264-06EBBEDD0D0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B3ED7908-E23B-862E-03E4-7A741432A95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el 1">
            <a:extLst>
              <a:ext uri="{FF2B5EF4-FFF2-40B4-BE49-F238E27FC236}">
                <a16:creationId xmlns:a16="http://schemas.microsoft.com/office/drawing/2014/main" id="{72688D2E-EAD8-AC26-AF5B-FDB3AC8BDE0E}"/>
              </a:ext>
            </a:extLst>
          </p:cNvPr>
          <p:cNvSpPr>
            <a:spLocks noGrp="1"/>
          </p:cNvSpPr>
          <p:nvPr>
            <p:ph type="title"/>
          </p:nvPr>
        </p:nvSpPr>
        <p:spPr>
          <a:xfrm>
            <a:off x="1524000" y="71439"/>
            <a:ext cx="9144000" cy="477837"/>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7171" name="Inhaltsplatzhalter 4">
            <a:extLst>
              <a:ext uri="{FF2B5EF4-FFF2-40B4-BE49-F238E27FC236}">
                <a16:creationId xmlns:a16="http://schemas.microsoft.com/office/drawing/2014/main" id="{EBE81EAB-D337-B3AA-93A5-2B9D17BBCDE4}"/>
              </a:ext>
            </a:extLst>
          </p:cNvPr>
          <p:cNvSpPr>
            <a:spLocks noGrp="1"/>
          </p:cNvSpPr>
          <p:nvPr>
            <p:ph idx="1"/>
          </p:nvPr>
        </p:nvSpPr>
        <p:spPr>
          <a:xfrm>
            <a:off x="1524000" y="981076"/>
            <a:ext cx="8686800" cy="5876925"/>
          </a:xfrm>
        </p:spPr>
        <p:txBody>
          <a:bodyPr/>
          <a:lstStyle/>
          <a:p>
            <a:pPr>
              <a:defRPr/>
            </a:pPr>
            <a:r>
              <a:rPr lang="en-GB" sz="3600" dirty="0">
                <a:latin typeface="Times New Roman" pitchFamily="18" charset="0"/>
                <a:cs typeface="Times New Roman" pitchFamily="18" charset="0"/>
              </a:rPr>
              <a:t>Correlation Analysis  can be used to:</a:t>
            </a:r>
          </a:p>
          <a:p>
            <a:pPr marL="514350" indent="-514350">
              <a:buFont typeface="+mj-lt"/>
              <a:buAutoNum type="arabicPeriod"/>
              <a:defRPr/>
            </a:pPr>
            <a:r>
              <a:rPr lang="de-DE" sz="3200" dirty="0">
                <a:latin typeface="Times New Roman" pitchFamily="18" charset="0"/>
                <a:cs typeface="Times New Roman" pitchFamily="18" charset="0"/>
              </a:rPr>
              <a:t>Understand inter-item correlation of measurement items (or variables) for a construct. Checking the commonality between the items (variables) for a construct (factor).</a:t>
            </a:r>
          </a:p>
          <a:p>
            <a:pPr marL="514350" indent="-514350">
              <a:buFont typeface="+mj-lt"/>
              <a:buAutoNum type="arabicPeriod"/>
              <a:defRPr/>
            </a:pPr>
            <a:endParaRPr lang="de-DE" sz="3200" dirty="0">
              <a:latin typeface="Times New Roman" pitchFamily="18" charset="0"/>
              <a:cs typeface="Times New Roman" pitchFamily="18" charset="0"/>
            </a:endParaRPr>
          </a:p>
          <a:p>
            <a:pPr marL="514350" indent="-514350">
              <a:buFont typeface="+mj-lt"/>
              <a:buAutoNum type="arabicPeriod"/>
              <a:defRPr/>
            </a:pPr>
            <a:r>
              <a:rPr lang="de-DE" sz="3200" dirty="0">
                <a:latin typeface="Times New Roman" pitchFamily="18" charset="0"/>
                <a:cs typeface="Times New Roman" pitchFamily="18" charset="0"/>
              </a:rPr>
              <a:t>To understand the degree of correlation between the constructs.</a:t>
            </a:r>
          </a:p>
          <a:p>
            <a:pPr marL="514350" indent="-514350">
              <a:buNone/>
              <a:defRPr/>
            </a:pPr>
            <a:endParaRPr lang="en-GB" sz="3200" dirty="0">
              <a:latin typeface="Times New Roman" pitchFamily="18" charset="0"/>
              <a:cs typeface="Times New Roman" pitchFamily="18" charset="0"/>
            </a:endParaRPr>
          </a:p>
        </p:txBody>
      </p:sp>
      <p:grpSp>
        <p:nvGrpSpPr>
          <p:cNvPr id="2" name="Group 1">
            <a:extLst>
              <a:ext uri="{FF2B5EF4-FFF2-40B4-BE49-F238E27FC236}">
                <a16:creationId xmlns:a16="http://schemas.microsoft.com/office/drawing/2014/main" id="{D8120270-3DB6-ACFB-365C-16837A5780F7}"/>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71FA91BC-ECD5-3E9C-89D6-0D1EE0AF004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601014A4-9D72-37CE-C1F4-5DB786A37382}"/>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32A58B2F-4ECC-C830-578A-22BEDACC359E}"/>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69C5AEAE-7284-DDB1-C6EB-CE5C258FD38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Titel 1">
            <a:extLst>
              <a:ext uri="{FF2B5EF4-FFF2-40B4-BE49-F238E27FC236}">
                <a16:creationId xmlns:a16="http://schemas.microsoft.com/office/drawing/2014/main" id="{1E94BA08-B7D1-E982-8039-E65EDA35132C}"/>
              </a:ext>
            </a:extLst>
          </p:cNvPr>
          <p:cNvSpPr>
            <a:spLocks noGrp="1"/>
          </p:cNvSpPr>
          <p:nvPr>
            <p:ph type="title"/>
          </p:nvPr>
        </p:nvSpPr>
        <p:spPr>
          <a:xfrm>
            <a:off x="1847850" y="1"/>
            <a:ext cx="82296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Correlation Analysis</a:t>
            </a:r>
            <a:endParaRPr lang="en-GB" altLang="en-US" sz="3600">
              <a:latin typeface="Times New Roman" panose="02020603050405020304" pitchFamily="18" charset="0"/>
              <a:cs typeface="Times New Roman" panose="02020603050405020304" pitchFamily="18" charset="0"/>
            </a:endParaRPr>
          </a:p>
        </p:txBody>
      </p:sp>
      <p:sp>
        <p:nvSpPr>
          <p:cNvPr id="10243" name="Inhaltsplatzhalter 2">
            <a:extLst>
              <a:ext uri="{FF2B5EF4-FFF2-40B4-BE49-F238E27FC236}">
                <a16:creationId xmlns:a16="http://schemas.microsoft.com/office/drawing/2014/main" id="{47185D94-D5E2-F90C-E399-1ED9913E5C4A}"/>
              </a:ext>
            </a:extLst>
          </p:cNvPr>
          <p:cNvSpPr>
            <a:spLocks noGrp="1"/>
          </p:cNvSpPr>
          <p:nvPr>
            <p:ph idx="1"/>
          </p:nvPr>
        </p:nvSpPr>
        <p:spPr>
          <a:xfrm>
            <a:off x="1150145" y="549276"/>
            <a:ext cx="10358436" cy="5365749"/>
          </a:xfrm>
        </p:spPr>
        <p:txBody>
          <a:bodyPr/>
          <a:lstStyle/>
          <a:p>
            <a:r>
              <a:rPr lang="en-GB" altLang="en-US" sz="3200" dirty="0">
                <a:latin typeface="Times New Roman" panose="02020603050405020304" pitchFamily="18" charset="0"/>
                <a:cs typeface="Times New Roman" panose="02020603050405020304" pitchFamily="18" charset="0"/>
              </a:rPr>
              <a:t>Correlation analysis of the measurement variables should be done before doing the factor analysis (</a:t>
            </a:r>
            <a:r>
              <a:rPr lang="en-GB" altLang="en-US" sz="3200" dirty="0" err="1">
                <a:latin typeface="Times New Roman" panose="02020603050405020304" pitchFamily="18" charset="0"/>
                <a:cs typeface="Times New Roman" panose="02020603050405020304" pitchFamily="18" charset="0"/>
              </a:rPr>
              <a:t>Rummel</a:t>
            </a:r>
            <a:r>
              <a:rPr lang="en-GB" altLang="en-US" sz="3200" dirty="0">
                <a:latin typeface="Times New Roman" panose="02020603050405020304" pitchFamily="18" charset="0"/>
                <a:cs typeface="Times New Roman" panose="02020603050405020304" pitchFamily="18" charset="0"/>
              </a:rPr>
              <a:t>, 1970; Rietveld &amp; Van Hout, 1993).</a:t>
            </a:r>
          </a:p>
          <a:p>
            <a:r>
              <a:rPr lang="fr-FR" altLang="en-US" sz="3200" dirty="0">
                <a:latin typeface="Times New Roman" panose="02020603050405020304" pitchFamily="18" charset="0"/>
                <a:cs typeface="Times New Roman" panose="02020603050405020304" pitchFamily="18" charset="0"/>
              </a:rPr>
              <a:t>The </a:t>
            </a:r>
            <a:r>
              <a:rPr lang="fr-FR" altLang="en-US" sz="3200" dirty="0" err="1">
                <a:latin typeface="Times New Roman" panose="02020603050405020304" pitchFamily="18" charset="0"/>
                <a:cs typeface="Times New Roman" panose="02020603050405020304" pitchFamily="18" charset="0"/>
              </a:rPr>
              <a:t>correlation</a:t>
            </a:r>
            <a:r>
              <a:rPr lang="fr-FR" altLang="en-US" sz="3200" dirty="0">
                <a:latin typeface="Times New Roman" panose="02020603050405020304" pitchFamily="18" charset="0"/>
                <a:cs typeface="Times New Roman" panose="02020603050405020304" pitchFamily="18" charset="0"/>
              </a:rPr>
              <a:t> technique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should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be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used</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to</a:t>
            </a:r>
            <a:r>
              <a:rPr lang="de-DE" altLang="en-US" sz="3200" dirty="0">
                <a:latin typeface="Times New Roman" panose="02020603050405020304" pitchFamily="18" charset="0"/>
                <a:cs typeface="Times New Roman" panose="02020603050405020304" pitchFamily="18" charset="0"/>
              </a:rPr>
              <a:t> check </a:t>
            </a:r>
            <a:r>
              <a:rPr lang="en-GB" altLang="en-US" sz="3200" dirty="0">
                <a:latin typeface="Times New Roman" panose="02020603050405020304" pitchFamily="18" charset="0"/>
                <a:cs typeface="Times New Roman" panose="02020603050405020304" pitchFamily="18" charset="0"/>
              </a:rPr>
              <a:t>the strength and direction of associations between variables, and validate data to ensure parsimony towards </a:t>
            </a:r>
            <a:r>
              <a:rPr lang="fr-FR" altLang="en-US" sz="3200" dirty="0">
                <a:latin typeface="Times New Roman" panose="02020603050405020304" pitchFamily="18" charset="0"/>
                <a:cs typeface="Times New Roman" panose="02020603050405020304" pitchFamily="18" charset="0"/>
              </a:rPr>
              <a:t>(</a:t>
            </a:r>
            <a:r>
              <a:rPr lang="fr-FR" altLang="en-US" sz="3200" dirty="0" err="1">
                <a:latin typeface="Times New Roman" panose="02020603050405020304" pitchFamily="18" charset="0"/>
                <a:cs typeface="Times New Roman" panose="02020603050405020304" pitchFamily="18" charset="0"/>
              </a:rPr>
              <a:t>Hair</a:t>
            </a:r>
            <a:r>
              <a:rPr lang="fr-FR" altLang="en-US" sz="3200" dirty="0">
                <a:latin typeface="Times New Roman" panose="02020603050405020304" pitchFamily="18" charset="0"/>
                <a:cs typeface="Times New Roman" panose="02020603050405020304" pitchFamily="18" charset="0"/>
              </a:rPr>
              <a:t> et al, 1992)</a:t>
            </a:r>
            <a:r>
              <a:rPr lang="en-GB" altLang="en-US" sz="3200" dirty="0">
                <a:latin typeface="Times New Roman" panose="02020603050405020304" pitchFamily="18" charset="0"/>
                <a:cs typeface="Times New Roman" panose="02020603050405020304" pitchFamily="18" charset="0"/>
              </a:rPr>
              <a:t>: </a:t>
            </a:r>
          </a:p>
          <a:p>
            <a:pPr>
              <a:buFont typeface="Wingdings" panose="05000000000000000000" pitchFamily="2" charset="2"/>
              <a:buChar char="q"/>
            </a:pPr>
            <a:r>
              <a:rPr lang="de-DE" altLang="en-US" sz="3200" dirty="0">
                <a:latin typeface="Times New Roman" panose="02020603050405020304" pitchFamily="18" charset="0"/>
                <a:cs typeface="Times New Roman" panose="02020603050405020304" pitchFamily="18" charset="0"/>
              </a:rPr>
              <a:t> Checking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strength</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relationships</a:t>
            </a:r>
            <a:r>
              <a:rPr lang="de-DE" altLang="en-US" sz="3200" dirty="0">
                <a:latin typeface="Times New Roman" panose="02020603050405020304" pitchFamily="18" charset="0"/>
                <a:cs typeface="Times New Roman" panose="02020603050405020304" pitchFamily="18" charset="0"/>
              </a:rPr>
              <a:t>,</a:t>
            </a:r>
          </a:p>
          <a:p>
            <a:pPr>
              <a:buFont typeface="Wingdings" panose="05000000000000000000" pitchFamily="2" charset="2"/>
              <a:buChar char="q"/>
            </a:pP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Examining</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statistical</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significance</a:t>
            </a:r>
            <a:r>
              <a:rPr lang="de-DE" altLang="en-US" sz="3200" dirty="0">
                <a:latin typeface="Times New Roman" panose="02020603050405020304" pitchFamily="18" charset="0"/>
                <a:cs typeface="Times New Roman" panose="02020603050405020304" pitchFamily="18" charset="0"/>
              </a:rPr>
              <a:t> of </a:t>
            </a:r>
            <a:r>
              <a:rPr lang="de-DE" altLang="en-US" sz="3200" dirty="0" err="1">
                <a:latin typeface="Times New Roman" panose="02020603050405020304" pitchFamily="18" charset="0"/>
                <a:cs typeface="Times New Roman" panose="02020603050405020304" pitchFamily="18" charset="0"/>
              </a:rPr>
              <a:t>the</a:t>
            </a:r>
            <a:r>
              <a:rPr lang="de-DE" altLang="en-US" sz="3200" dirty="0">
                <a:latin typeface="Times New Roman" panose="02020603050405020304" pitchFamily="18" charset="0"/>
                <a:cs typeface="Times New Roman" panose="02020603050405020304" pitchFamily="18" charset="0"/>
              </a:rPr>
              <a:t> </a:t>
            </a:r>
            <a:r>
              <a:rPr lang="de-DE" altLang="en-US" sz="3200" dirty="0" err="1">
                <a:latin typeface="Times New Roman" panose="02020603050405020304" pitchFamily="18" charset="0"/>
                <a:cs typeface="Times New Roman" panose="02020603050405020304" pitchFamily="18" charset="0"/>
              </a:rPr>
              <a:t>relationships</a:t>
            </a:r>
            <a:endParaRPr lang="en-GB" altLang="en-US" sz="3200" i="1" dirty="0">
              <a:latin typeface="Times New Roman" panose="02020603050405020304" pitchFamily="18" charset="0"/>
              <a:cs typeface="Times New Roman" panose="02020603050405020304" pitchFamily="18" charset="0"/>
            </a:endParaRPr>
          </a:p>
          <a:p>
            <a:r>
              <a:rPr lang="en-GB" altLang="en-US" dirty="0">
                <a:latin typeface="Times New Roman" panose="02020603050405020304" pitchFamily="18" charset="0"/>
                <a:cs typeface="Times New Roman" panose="02020603050405020304" pitchFamily="18" charset="0"/>
              </a:rPr>
              <a:t>Near zero values indicate weak relationships, while values nearer to +1 or -1 suggest stronger relationship (Field, 2005)</a:t>
            </a:r>
          </a:p>
        </p:txBody>
      </p:sp>
      <p:grpSp>
        <p:nvGrpSpPr>
          <p:cNvPr id="2" name="Group 1">
            <a:extLst>
              <a:ext uri="{FF2B5EF4-FFF2-40B4-BE49-F238E27FC236}">
                <a16:creationId xmlns:a16="http://schemas.microsoft.com/office/drawing/2014/main" id="{6847A129-F514-2DE7-1D17-9B7A74FE6DD5}"/>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DE0B244-FF88-F132-9E45-1FA7695FA31F}"/>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1D3D65B2-22B6-9395-9933-AF9892098C9B}"/>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1CD4FBB8-C94C-02BC-6DA6-E941A0A25A1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297D3487-BDB9-155E-9644-003C2BD5573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Titel 1">
            <a:extLst>
              <a:ext uri="{FF2B5EF4-FFF2-40B4-BE49-F238E27FC236}">
                <a16:creationId xmlns:a16="http://schemas.microsoft.com/office/drawing/2014/main" id="{F8961E07-1326-8CEF-1FBB-3DC9893B3057}"/>
              </a:ext>
            </a:extLst>
          </p:cNvPr>
          <p:cNvSpPr>
            <a:spLocks noGrp="1"/>
          </p:cNvSpPr>
          <p:nvPr>
            <p:ph type="title"/>
          </p:nvPr>
        </p:nvSpPr>
        <p:spPr>
          <a:xfrm>
            <a:off x="1524000" y="1"/>
            <a:ext cx="9144000" cy="765175"/>
          </a:xfrm>
        </p:spPr>
        <p:txBody>
          <a:bodyPr/>
          <a:lstStyle/>
          <a:p>
            <a:pPr algn="ctr"/>
            <a:r>
              <a:rPr lang="de-DE" altLang="en-US" sz="3600">
                <a:latin typeface="Times New Roman" panose="02020603050405020304" pitchFamily="18" charset="0"/>
                <a:cs typeface="Times New Roman" panose="02020603050405020304" pitchFamily="18" charset="0"/>
              </a:rPr>
              <a:t>Correlation Analysis can also be used to:</a:t>
            </a:r>
            <a:endParaRPr lang="en-GB" altLang="en-US" sz="3600">
              <a:latin typeface="Times New Roman" panose="02020603050405020304" pitchFamily="18" charset="0"/>
              <a:cs typeface="Times New Roman" panose="02020603050405020304" pitchFamily="18" charset="0"/>
            </a:endParaRPr>
          </a:p>
        </p:txBody>
      </p:sp>
      <p:sp>
        <p:nvSpPr>
          <p:cNvPr id="3" name="Inhaltsplatzhalter 2">
            <a:extLst>
              <a:ext uri="{FF2B5EF4-FFF2-40B4-BE49-F238E27FC236}">
                <a16:creationId xmlns:a16="http://schemas.microsoft.com/office/drawing/2014/main" id="{3C408C73-7F36-B26D-A869-82465644D98A}"/>
              </a:ext>
            </a:extLst>
          </p:cNvPr>
          <p:cNvSpPr>
            <a:spLocks noGrp="1"/>
          </p:cNvSpPr>
          <p:nvPr>
            <p:ph idx="1"/>
          </p:nvPr>
        </p:nvSpPr>
        <p:spPr>
          <a:xfrm>
            <a:off x="1524000" y="1052514"/>
            <a:ext cx="8686800" cy="5616575"/>
          </a:xfrm>
        </p:spPr>
        <p:txBody>
          <a:bodyPr/>
          <a:lstStyle/>
          <a:p>
            <a:pPr marL="514350" indent="-514350">
              <a:buNone/>
              <a:defRPr/>
            </a:pPr>
            <a:r>
              <a:rPr lang="de-DE" sz="3600" dirty="0">
                <a:latin typeface="Times New Roman" pitchFamily="18" charset="0"/>
                <a:cs typeface="Times New Roman" pitchFamily="18" charset="0"/>
              </a:rPr>
              <a:t>To gauge relationship (association) between two factors. In other words, to </a:t>
            </a:r>
            <a:r>
              <a:rPr lang="de-DE" sz="3600" dirty="0" err="1">
                <a:latin typeface="Times New Roman" pitchFamily="18" charset="0"/>
                <a:cs typeface="Times New Roman" pitchFamily="18" charset="0"/>
              </a:rPr>
              <a:t>test</a:t>
            </a:r>
            <a:r>
              <a:rPr lang="de-DE" sz="3600" dirty="0">
                <a:latin typeface="Times New Roman" pitchFamily="18" charset="0"/>
                <a:cs typeface="Times New Roman" pitchFamily="18" charset="0"/>
              </a:rPr>
              <a:t> hypotheses.</a:t>
            </a:r>
          </a:p>
          <a:p>
            <a:pPr marL="514350" indent="-514350">
              <a:buNone/>
              <a:defRPr/>
            </a:pPr>
            <a:endParaRPr lang="en-GB" sz="3600" dirty="0">
              <a:latin typeface="Times New Roman" pitchFamily="18" charset="0"/>
              <a:cs typeface="Times New Roman" pitchFamily="18" charset="0"/>
            </a:endParaRPr>
          </a:p>
          <a:p>
            <a:pPr>
              <a:defRPr/>
            </a:pPr>
            <a:r>
              <a:rPr lang="de-DE" sz="3600" dirty="0">
                <a:latin typeface="Times New Roman" pitchFamily="18" charset="0"/>
                <a:cs typeface="Times New Roman" pitchFamily="18" charset="0"/>
              </a:rPr>
              <a:t>Correlation Analysis </a:t>
            </a:r>
            <a:r>
              <a:rPr lang="de-DE" sz="3600" dirty="0" err="1">
                <a:latin typeface="Times New Roman" pitchFamily="18" charset="0"/>
                <a:cs typeface="Times New Roman" pitchFamily="18" charset="0"/>
              </a:rPr>
              <a:t>is</a:t>
            </a:r>
            <a:r>
              <a:rPr lang="de-DE" sz="3600" dirty="0">
                <a:latin typeface="Times New Roman" pitchFamily="18" charset="0"/>
                <a:cs typeface="Times New Roman" pitchFamily="18" charset="0"/>
              </a:rPr>
              <a:t> not adequate for </a:t>
            </a:r>
            <a:r>
              <a:rPr lang="de-DE" sz="3600" dirty="0" err="1">
                <a:latin typeface="Times New Roman" pitchFamily="18" charset="0"/>
                <a:cs typeface="Times New Roman" pitchFamily="18" charset="0"/>
              </a:rPr>
              <a:t>testing</a:t>
            </a:r>
            <a:r>
              <a:rPr lang="de-DE" sz="3600" dirty="0">
                <a:latin typeface="Times New Roman" pitchFamily="18" charset="0"/>
                <a:cs typeface="Times New Roman" pitchFamily="18" charset="0"/>
              </a:rPr>
              <a:t> hypotheses because </a:t>
            </a:r>
            <a:r>
              <a:rPr lang="de-DE" sz="3600" dirty="0" err="1">
                <a:latin typeface="Times New Roman" pitchFamily="18" charset="0"/>
                <a:cs typeface="Times New Roman" pitchFamily="18" charset="0"/>
              </a:rPr>
              <a:t>it</a:t>
            </a:r>
            <a:r>
              <a:rPr lang="de-DE" sz="3600" dirty="0">
                <a:latin typeface="Times New Roman" pitchFamily="18" charset="0"/>
                <a:cs typeface="Times New Roman" pitchFamily="18" charset="0"/>
              </a:rPr>
              <a:t> does not consider associated multi-</a:t>
            </a:r>
            <a:r>
              <a:rPr lang="de-DE" sz="3600" dirty="0" err="1">
                <a:latin typeface="Times New Roman" pitchFamily="18" charset="0"/>
                <a:cs typeface="Times New Roman" pitchFamily="18" charset="0"/>
              </a:rPr>
              <a:t>collinearity</a:t>
            </a:r>
            <a:r>
              <a:rPr lang="de-DE" sz="3600" dirty="0">
                <a:latin typeface="Times New Roman" pitchFamily="18" charset="0"/>
                <a:cs typeface="Times New Roman" pitchFamily="18" charset="0"/>
              </a:rPr>
              <a:t> factors. </a:t>
            </a:r>
            <a:r>
              <a:rPr lang="de-DE" sz="3600" dirty="0" err="1">
                <a:latin typeface="Times New Roman" pitchFamily="18" charset="0"/>
                <a:cs typeface="Times New Roman" pitchFamily="18" charset="0"/>
              </a:rPr>
              <a:t>Thus</a:t>
            </a:r>
            <a:r>
              <a:rPr lang="de-DE" sz="3600" dirty="0">
                <a:latin typeface="Times New Roman" pitchFamily="18" charset="0"/>
                <a:cs typeface="Times New Roman" pitchFamily="18" charset="0"/>
              </a:rPr>
              <a:t>, discriminant validity </a:t>
            </a:r>
            <a:r>
              <a:rPr lang="de-DE" sz="3600" dirty="0" err="1">
                <a:latin typeface="Times New Roman" pitchFamily="18" charset="0"/>
                <a:cs typeface="Times New Roman" pitchFamily="18" charset="0"/>
              </a:rPr>
              <a:t>cannot</a:t>
            </a:r>
            <a:r>
              <a:rPr lang="de-DE" sz="3600" dirty="0">
                <a:latin typeface="Times New Roman" pitchFamily="18" charset="0"/>
                <a:cs typeface="Times New Roman" pitchFamily="18" charset="0"/>
              </a:rPr>
              <a:t> </a:t>
            </a:r>
            <a:r>
              <a:rPr lang="de-DE" sz="3600" dirty="0" err="1">
                <a:latin typeface="Times New Roman" pitchFamily="18" charset="0"/>
                <a:cs typeface="Times New Roman" pitchFamily="18" charset="0"/>
              </a:rPr>
              <a:t>be</a:t>
            </a:r>
            <a:r>
              <a:rPr lang="de-DE" sz="3600" dirty="0">
                <a:latin typeface="Times New Roman" pitchFamily="18" charset="0"/>
                <a:cs typeface="Times New Roman" pitchFamily="18" charset="0"/>
              </a:rPr>
              <a:t> </a:t>
            </a:r>
            <a:r>
              <a:rPr lang="de-DE" sz="3600" dirty="0" err="1">
                <a:latin typeface="Times New Roman" pitchFamily="18" charset="0"/>
                <a:cs typeface="Times New Roman" pitchFamily="18" charset="0"/>
              </a:rPr>
              <a:t>ensured</a:t>
            </a:r>
            <a:r>
              <a:rPr lang="de-DE" sz="3600" dirty="0">
                <a:latin typeface="Times New Roman" pitchFamily="18" charset="0"/>
                <a:cs typeface="Times New Roman" pitchFamily="18" charset="0"/>
              </a:rPr>
              <a:t>.</a:t>
            </a:r>
            <a:endParaRPr lang="en-GB" sz="3600" dirty="0">
              <a:latin typeface="Times New Roman" pitchFamily="18" charset="0"/>
              <a:cs typeface="Times New Roman" pitchFamily="18" charset="0"/>
            </a:endParaRPr>
          </a:p>
          <a:p>
            <a:pPr>
              <a:defRPr/>
            </a:pPr>
            <a:endParaRPr lang="en-GB" sz="3600" dirty="0"/>
          </a:p>
        </p:txBody>
      </p:sp>
      <p:grpSp>
        <p:nvGrpSpPr>
          <p:cNvPr id="2" name="Group 1">
            <a:extLst>
              <a:ext uri="{FF2B5EF4-FFF2-40B4-BE49-F238E27FC236}">
                <a16:creationId xmlns:a16="http://schemas.microsoft.com/office/drawing/2014/main" id="{D321F0FE-0549-A5E2-B6B2-B59EDE638A93}"/>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A8B3D25F-4589-C596-06DE-2F349B03A21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4E54A8A1-8DF4-733B-4480-5B73C150A4DC}"/>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14E03E13-073B-5164-A9D5-F2D52845E34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D9F6C95F-4A02-A9D4-3FDA-9E54D46235DE}"/>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Inhaltsplatzhalter 2">
            <a:extLst>
              <a:ext uri="{FF2B5EF4-FFF2-40B4-BE49-F238E27FC236}">
                <a16:creationId xmlns:a16="http://schemas.microsoft.com/office/drawing/2014/main" id="{3CB34C4E-02FD-DE99-C4AF-BA3627F6FEAD}"/>
              </a:ext>
            </a:extLst>
          </p:cNvPr>
          <p:cNvSpPr>
            <a:spLocks noGrp="1"/>
          </p:cNvSpPr>
          <p:nvPr>
            <p:ph idx="1"/>
          </p:nvPr>
        </p:nvSpPr>
        <p:spPr>
          <a:xfrm>
            <a:off x="1524000" y="0"/>
            <a:ext cx="9144000" cy="7029450"/>
          </a:xfrm>
        </p:spPr>
        <p:txBody>
          <a:bodyPr/>
          <a:lstStyle/>
          <a:p>
            <a:pPr algn="ctr">
              <a:buFont typeface="Wingdings 2" panose="05020102010507070707" pitchFamily="18" charset="2"/>
              <a:buNone/>
              <a:defRPr/>
            </a:pPr>
            <a:r>
              <a:rPr lang="de-DE" sz="3200" dirty="0">
                <a:latin typeface="Times New Roman" pitchFamily="18" charset="0"/>
                <a:cs typeface="Times New Roman" pitchFamily="18" charset="0"/>
              </a:rPr>
              <a:t>Factor Analysis</a:t>
            </a:r>
          </a:p>
          <a:p>
            <a:pPr algn="ctr">
              <a:buFont typeface="Wingdings 2" panose="05020102010507070707" pitchFamily="18" charset="2"/>
              <a:buNone/>
              <a:defRPr/>
            </a:pPr>
            <a:endParaRPr lang="de-DE" sz="3200" dirty="0">
              <a:latin typeface="Times New Roman" pitchFamily="18" charset="0"/>
              <a:cs typeface="Times New Roman" pitchFamily="18" charset="0"/>
            </a:endParaRPr>
          </a:p>
          <a:p>
            <a:pPr>
              <a:defRPr/>
            </a:pPr>
            <a:r>
              <a:rPr lang="en-GB" sz="3200" dirty="0">
                <a:latin typeface="Times New Roman" pitchFamily="18" charset="0"/>
                <a:cs typeface="Times New Roman" pitchFamily="18" charset="0"/>
              </a:rPr>
              <a:t>As </a:t>
            </a:r>
            <a:r>
              <a:rPr lang="en-GB" sz="3200" dirty="0" err="1">
                <a:latin typeface="Times New Roman" pitchFamily="18" charset="0"/>
                <a:cs typeface="Times New Roman" pitchFamily="18" charset="0"/>
              </a:rPr>
              <a:t>Gorsuch</a:t>
            </a:r>
            <a:r>
              <a:rPr lang="en-GB" sz="3200" dirty="0">
                <a:latin typeface="Times New Roman" pitchFamily="18" charset="0"/>
                <a:cs typeface="Times New Roman" pitchFamily="18" charset="0"/>
              </a:rPr>
              <a:t> (1983) commented, “all scientists are united in a common goal: they seek to summarise data so that the empirical relationships can be grasped by the human mind” (p. 2). </a:t>
            </a:r>
          </a:p>
          <a:p>
            <a:pPr>
              <a:defRPr/>
            </a:pPr>
            <a:r>
              <a:rPr lang="de-DE" sz="3200" dirty="0">
                <a:latin typeface="Times New Roman" pitchFamily="18" charset="0"/>
                <a:cs typeface="Times New Roman" pitchFamily="18" charset="0"/>
              </a:rPr>
              <a:t>Factor Analysis:</a:t>
            </a:r>
          </a:p>
          <a:p>
            <a:pPr marL="514350" indent="-514350">
              <a:buFont typeface="+mj-lt"/>
              <a:buAutoNum type="arabicPeriod"/>
              <a:defRPr/>
            </a:pPr>
            <a:r>
              <a:rPr lang="en-GB" sz="3200" dirty="0">
                <a:latin typeface="Times New Roman" pitchFamily="18" charset="0"/>
                <a:cs typeface="Times New Roman" pitchFamily="18" charset="0"/>
              </a:rPr>
              <a:t>Analytical approach designed to analyze interrelationships (</a:t>
            </a:r>
            <a:r>
              <a:rPr lang="en-GB" sz="3200" dirty="0" err="1">
                <a:latin typeface="Times New Roman" pitchFamily="18" charset="0"/>
                <a:cs typeface="Times New Roman" pitchFamily="18" charset="0"/>
              </a:rPr>
              <a:t>Reyment</a:t>
            </a:r>
            <a:r>
              <a:rPr lang="en-GB" sz="3200" dirty="0">
                <a:latin typeface="Times New Roman" pitchFamily="18" charset="0"/>
                <a:cs typeface="Times New Roman" pitchFamily="18" charset="0"/>
              </a:rPr>
              <a:t> &amp; </a:t>
            </a:r>
            <a:r>
              <a:rPr lang="en-GB" sz="3200" dirty="0" err="1">
                <a:latin typeface="Times New Roman" pitchFamily="18" charset="0"/>
                <a:cs typeface="Times New Roman" pitchFamily="18" charset="0"/>
              </a:rPr>
              <a:t>Joreskog</a:t>
            </a:r>
            <a:r>
              <a:rPr lang="en-GB" sz="3200" dirty="0">
                <a:latin typeface="Times New Roman" pitchFamily="18" charset="0"/>
                <a:cs typeface="Times New Roman" pitchFamily="18" charset="0"/>
              </a:rPr>
              <a:t>, 1993), </a:t>
            </a:r>
          </a:p>
          <a:p>
            <a:pPr marL="514350" indent="-514350">
              <a:buFont typeface="+mj-lt"/>
              <a:buAutoNum type="arabicPeriod"/>
              <a:defRPr/>
            </a:pPr>
            <a:r>
              <a:rPr lang="en-GB" sz="3200" dirty="0">
                <a:latin typeface="Times New Roman" pitchFamily="18" charset="0"/>
                <a:cs typeface="Times New Roman" pitchFamily="18" charset="0"/>
              </a:rPr>
              <a:t>a number of related statistical techniques which help determine characteristics that go together (</a:t>
            </a:r>
            <a:r>
              <a:rPr lang="en-GB" sz="3200" dirty="0" err="1">
                <a:latin typeface="Times New Roman" pitchFamily="18" charset="0"/>
                <a:cs typeface="Times New Roman" pitchFamily="18" charset="0"/>
              </a:rPr>
              <a:t>Bryman</a:t>
            </a:r>
            <a:r>
              <a:rPr lang="en-GB" sz="3200" dirty="0">
                <a:latin typeface="Times New Roman" pitchFamily="18" charset="0"/>
                <a:cs typeface="Times New Roman" pitchFamily="18" charset="0"/>
              </a:rPr>
              <a:t> &amp; Cramer, 1990).</a:t>
            </a:r>
          </a:p>
          <a:p>
            <a:pPr>
              <a:buFont typeface="Wingdings 2" panose="05020102010507070707" pitchFamily="18" charset="2"/>
              <a:buNone/>
              <a:defRPr/>
            </a:pPr>
            <a:endParaRPr lang="en-GB" dirty="0">
              <a:latin typeface="Times New Roman" pitchFamily="18" charset="0"/>
              <a:cs typeface="Times New Roman" pitchFamily="18" charset="0"/>
            </a:endParaRPr>
          </a:p>
          <a:p>
            <a:pPr>
              <a:defRPr/>
            </a:pPr>
            <a:endParaRPr lang="de-DE" dirty="0">
              <a:latin typeface="Times New Roman" pitchFamily="18" charset="0"/>
              <a:cs typeface="Times New Roman" pitchFamily="18" charset="0"/>
            </a:endParaRPr>
          </a:p>
        </p:txBody>
      </p:sp>
      <p:grpSp>
        <p:nvGrpSpPr>
          <p:cNvPr id="2" name="Group 1">
            <a:extLst>
              <a:ext uri="{FF2B5EF4-FFF2-40B4-BE49-F238E27FC236}">
                <a16:creationId xmlns:a16="http://schemas.microsoft.com/office/drawing/2014/main" id="{50229F20-BFE0-1DFC-DD10-477D20F6A522}"/>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5C966D9D-3F62-4B0F-45A5-44DA7314852C}"/>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B9E32D2F-7B67-FCAC-56B3-820746055B26}"/>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CC2A20ED-585C-F4D1-69E5-88D2134AD5B3}"/>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E9A51B64-E51E-0CBE-E303-C59692AE0FC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el 1">
            <a:extLst>
              <a:ext uri="{FF2B5EF4-FFF2-40B4-BE49-F238E27FC236}">
                <a16:creationId xmlns:a16="http://schemas.microsoft.com/office/drawing/2014/main" id="{72CDA3FB-5F8B-FD59-FC7C-81E52DBA6CFF}"/>
              </a:ext>
            </a:extLst>
          </p:cNvPr>
          <p:cNvSpPr>
            <a:spLocks noGrp="1"/>
          </p:cNvSpPr>
          <p:nvPr>
            <p:ph type="title"/>
          </p:nvPr>
        </p:nvSpPr>
        <p:spPr>
          <a:xfrm>
            <a:off x="1774825" y="1"/>
            <a:ext cx="8229600" cy="549275"/>
          </a:xfrm>
        </p:spPr>
        <p:txBody>
          <a:bodyPr>
            <a:normAutofit fontScale="90000"/>
          </a:bodyPr>
          <a:lstStyle/>
          <a:p>
            <a:pPr algn="ctr"/>
            <a:r>
              <a:rPr lang="de-DE" altLang="en-US" sz="3600">
                <a:latin typeface="Times New Roman" panose="02020603050405020304" pitchFamily="18" charset="0"/>
                <a:cs typeface="Times New Roman" panose="02020603050405020304" pitchFamily="18" charset="0"/>
              </a:rPr>
              <a:t>Factor Analysis</a:t>
            </a:r>
            <a:endParaRPr lang="en-GB" altLang="en-US" sz="3600">
              <a:latin typeface="Times New Roman" panose="02020603050405020304" pitchFamily="18" charset="0"/>
              <a:cs typeface="Times New Roman" panose="02020603050405020304" pitchFamily="18" charset="0"/>
            </a:endParaRPr>
          </a:p>
        </p:txBody>
      </p:sp>
      <p:sp>
        <p:nvSpPr>
          <p:cNvPr id="13315" name="Inhaltsplatzhalter 2">
            <a:extLst>
              <a:ext uri="{FF2B5EF4-FFF2-40B4-BE49-F238E27FC236}">
                <a16:creationId xmlns:a16="http://schemas.microsoft.com/office/drawing/2014/main" id="{82CD4A86-75A3-6582-FE1C-D193FDFDBAEB}"/>
              </a:ext>
            </a:extLst>
          </p:cNvPr>
          <p:cNvSpPr>
            <a:spLocks noGrp="1"/>
          </p:cNvSpPr>
          <p:nvPr>
            <p:ph idx="1"/>
          </p:nvPr>
        </p:nvSpPr>
        <p:spPr>
          <a:xfrm>
            <a:off x="1524000" y="908050"/>
            <a:ext cx="9144000" cy="5416550"/>
          </a:xfrm>
        </p:spPr>
        <p:txBody>
          <a:bodyPr/>
          <a:lstStyle/>
          <a:p>
            <a:r>
              <a:rPr lang="de-DE" altLang="en-US" sz="3200">
                <a:latin typeface="Times New Roman" panose="02020603050405020304" pitchFamily="18" charset="0"/>
                <a:cs typeface="Times New Roman" panose="02020603050405020304" pitchFamily="18" charset="0"/>
              </a:rPr>
              <a:t>In other words, factor analysis </a:t>
            </a:r>
            <a:r>
              <a:rPr lang="en-GB" altLang="en-US" sz="3200">
                <a:latin typeface="Times New Roman" panose="02020603050405020304" pitchFamily="18" charset="0"/>
                <a:cs typeface="Times New Roman" panose="02020603050405020304" pitchFamily="18" charset="0"/>
              </a:rPr>
              <a:t>involves a set of procedures, and enables the reduction of number of variables into a smaller set of factors. It involves determining the latent variables for a factor (Field, 2009)</a:t>
            </a:r>
            <a:endParaRPr lang="de-DE" altLang="en-US" sz="3200">
              <a:latin typeface="Times New Roman" panose="02020603050405020304" pitchFamily="18" charset="0"/>
              <a:cs typeface="Times New Roman" panose="02020603050405020304" pitchFamily="18" charset="0"/>
            </a:endParaRPr>
          </a:p>
          <a:p>
            <a:r>
              <a:rPr lang="de-DE" altLang="en-US" sz="3200">
                <a:latin typeface="Times New Roman" panose="02020603050405020304" pitchFamily="18" charset="0"/>
                <a:cs typeface="Times New Roman" panose="02020603050405020304" pitchFamily="18" charset="0"/>
              </a:rPr>
              <a:t>Factor analysis </a:t>
            </a:r>
            <a:r>
              <a:rPr lang="en-GB" altLang="en-US" sz="3200">
                <a:latin typeface="Times New Roman" panose="02020603050405020304" pitchFamily="18" charset="0"/>
                <a:cs typeface="Times New Roman" panose="02020603050405020304" pitchFamily="18" charset="0"/>
              </a:rPr>
              <a:t>enables the researcher: (1) gain a clear view of the data, and (2) use the output in subsequent analyses (Rummel, 1970; Field, 2000; Rietveld &amp; Van Hout, 1993; Field, 2005).</a:t>
            </a:r>
          </a:p>
        </p:txBody>
      </p:sp>
      <p:grpSp>
        <p:nvGrpSpPr>
          <p:cNvPr id="2" name="Group 1">
            <a:extLst>
              <a:ext uri="{FF2B5EF4-FFF2-40B4-BE49-F238E27FC236}">
                <a16:creationId xmlns:a16="http://schemas.microsoft.com/office/drawing/2014/main" id="{7A28F7EC-9A05-91A4-2E2E-45E50458C7B9}"/>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BBAE3CAE-E490-AC37-B68E-83EBC818EDA8}"/>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4" name="Group 3">
              <a:extLst>
                <a:ext uri="{FF2B5EF4-FFF2-40B4-BE49-F238E27FC236}">
                  <a16:creationId xmlns:a16="http://schemas.microsoft.com/office/drawing/2014/main" id="{3F1FB317-9D2B-097A-3976-7193FE65D4F3}"/>
                </a:ext>
              </a:extLst>
            </p:cNvPr>
            <p:cNvGrpSpPr/>
            <p:nvPr/>
          </p:nvGrpSpPr>
          <p:grpSpPr>
            <a:xfrm>
              <a:off x="0" y="5578608"/>
              <a:ext cx="9471852" cy="1279393"/>
              <a:chOff x="0" y="5578608"/>
              <a:chExt cx="9471852" cy="1279393"/>
            </a:xfrm>
          </p:grpSpPr>
          <p:pic>
            <p:nvPicPr>
              <p:cNvPr id="5" name="Picture 4">
                <a:extLst>
                  <a:ext uri="{FF2B5EF4-FFF2-40B4-BE49-F238E27FC236}">
                    <a16:creationId xmlns:a16="http://schemas.microsoft.com/office/drawing/2014/main" id="{84ABA163-29C9-3CAE-4504-E620DBDE6C56}"/>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6" name="Picture 5">
                <a:extLst>
                  <a:ext uri="{FF2B5EF4-FFF2-40B4-BE49-F238E27FC236}">
                    <a16:creationId xmlns:a16="http://schemas.microsoft.com/office/drawing/2014/main" id="{7B99418B-FDEE-43AA-D140-512B523706ED}"/>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7" name="Untertitel 2">
            <a:extLst>
              <a:ext uri="{FF2B5EF4-FFF2-40B4-BE49-F238E27FC236}">
                <a16:creationId xmlns:a16="http://schemas.microsoft.com/office/drawing/2014/main" id="{420C194B-7B8D-F22A-CD3C-33D62E022A53}"/>
              </a:ext>
            </a:extLst>
          </p:cNvPr>
          <p:cNvSpPr>
            <a:spLocks noGrp="1"/>
          </p:cNvSpPr>
          <p:nvPr>
            <p:ph type="subTitle" idx="1"/>
          </p:nvPr>
        </p:nvSpPr>
        <p:spPr>
          <a:xfrm>
            <a:off x="1604963" y="1402557"/>
            <a:ext cx="8424862" cy="3929062"/>
          </a:xfrm>
        </p:spPr>
        <p:txBody>
          <a:bodyPr>
            <a:normAutofit fontScale="92500"/>
          </a:bodyPr>
          <a:lstStyle/>
          <a:p>
            <a:pPr algn="l"/>
            <a:r>
              <a:rPr lang="en-GB" altLang="en-US" sz="3600" dirty="0">
                <a:latin typeface="Times New Roman" panose="02020603050405020304" pitchFamily="18" charset="0"/>
                <a:cs typeface="Times New Roman" panose="02020603050405020304" pitchFamily="18" charset="0"/>
              </a:rPr>
              <a:t>Reliability (internal consistency) is not sufficient in confirming a good measurement, because a reliable measure may not necessarily be valid. If an instrument shows satisfactory reliability, then it would be expected that satisfactory validity estimates would also be achievable. So, it is important to ensure validity of data (</a:t>
            </a:r>
            <a:r>
              <a:rPr lang="en-GB" altLang="en-US" sz="3600" dirty="0" err="1">
                <a:latin typeface="Times New Roman" panose="02020603050405020304" pitchFamily="18" charset="0"/>
                <a:cs typeface="Times New Roman" panose="02020603050405020304" pitchFamily="18" charset="0"/>
              </a:rPr>
              <a:t>Froman</a:t>
            </a:r>
            <a:r>
              <a:rPr lang="en-GB" altLang="en-US" sz="3600" dirty="0">
                <a:latin typeface="Times New Roman" panose="02020603050405020304" pitchFamily="18" charset="0"/>
                <a:cs typeface="Times New Roman" panose="02020603050405020304" pitchFamily="18" charset="0"/>
              </a:rPr>
              <a:t>, 2000; Hair et al, 2003 )</a:t>
            </a:r>
          </a:p>
        </p:txBody>
      </p:sp>
      <p:grpSp>
        <p:nvGrpSpPr>
          <p:cNvPr id="3" name="Group 2">
            <a:extLst>
              <a:ext uri="{FF2B5EF4-FFF2-40B4-BE49-F238E27FC236}">
                <a16:creationId xmlns:a16="http://schemas.microsoft.com/office/drawing/2014/main" id="{8F5BAF30-BD36-4742-2374-136B4C9E7260}"/>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3FC5FA6F-71E3-8C16-068B-0C011539DFB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C51B6A9B-7162-F465-4BFF-B31B3F239285}"/>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38DAC18A-F763-F891-6F02-40DD85167C21}"/>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879F0714-B29E-D463-15A4-A445485505DF}"/>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Title 8">
            <a:extLst>
              <a:ext uri="{FF2B5EF4-FFF2-40B4-BE49-F238E27FC236}">
                <a16:creationId xmlns:a16="http://schemas.microsoft.com/office/drawing/2014/main" id="{F030D7D6-BF92-7493-01E7-DF1EEA80B534}"/>
              </a:ext>
            </a:extLst>
          </p:cNvPr>
          <p:cNvSpPr>
            <a:spLocks noGrp="1"/>
          </p:cNvSpPr>
          <p:nvPr>
            <p:ph type="ctrTitle"/>
          </p:nvPr>
        </p:nvSpPr>
        <p:spPr>
          <a:xfrm>
            <a:off x="1331119" y="285750"/>
            <a:ext cx="9144000" cy="773966"/>
          </a:xfrm>
        </p:spPr>
        <p:txBody>
          <a:bodyPr>
            <a:normAutofit fontScale="90000"/>
          </a:bodyPr>
          <a:lstStyle/>
          <a:p>
            <a:r>
              <a:rPr lang="en-US" dirty="0"/>
              <a:t>Reliability (Internal Consistency)</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rot="10800000" flipV="1">
            <a:off x="6528049" y="355380"/>
            <a:ext cx="5092307" cy="5377917"/>
          </a:xfrm>
        </p:spPr>
        <p:txBody>
          <a:bodyPr>
            <a:noAutofit/>
          </a:bodyPr>
          <a:lstStyle/>
          <a:p>
            <a:r>
              <a:rPr lang="en-GB" dirty="0"/>
              <a:t>A Pearson correlation is a number between -1 and +1 that indicates to what extent 2 metric variables are linearly related. </a:t>
            </a:r>
          </a:p>
          <a:p>
            <a:r>
              <a:rPr lang="en-GB" dirty="0"/>
              <a:t>A Pearson's correlation coefficient (r) is a </a:t>
            </a:r>
            <a:r>
              <a:rPr lang="en-GB" b="1" dirty="0"/>
              <a:t>measure of the strength of the association</a:t>
            </a:r>
            <a:r>
              <a:rPr lang="en-GB" dirty="0"/>
              <a:t> between the two variables.</a:t>
            </a:r>
          </a:p>
          <a:p>
            <a:r>
              <a:rPr lang="en-GB" dirty="0"/>
              <a:t>It does not matter which measuring units the variables are in (can be different scales) as long as the relation is linear</a:t>
            </a:r>
          </a:p>
        </p:txBody>
      </p:sp>
      <p:sp>
        <p:nvSpPr>
          <p:cNvPr id="3" name="Title 2"/>
          <p:cNvSpPr>
            <a:spLocks noGrp="1"/>
          </p:cNvSpPr>
          <p:nvPr>
            <p:ph type="title"/>
          </p:nvPr>
        </p:nvSpPr>
        <p:spPr>
          <a:xfrm>
            <a:off x="891056" y="260648"/>
            <a:ext cx="5636993" cy="692944"/>
          </a:xfrm>
        </p:spPr>
        <p:txBody>
          <a:bodyPr>
            <a:normAutofit fontScale="90000"/>
          </a:bodyPr>
          <a:lstStyle/>
          <a:p>
            <a:r>
              <a:rPr lang="en-GB" dirty="0"/>
              <a:t>Correlations</a:t>
            </a:r>
          </a:p>
        </p:txBody>
      </p:sp>
      <p:sp>
        <p:nvSpPr>
          <p:cNvPr id="6" name="Rectangle 5"/>
          <p:cNvSpPr/>
          <p:nvPr/>
        </p:nvSpPr>
        <p:spPr>
          <a:xfrm>
            <a:off x="5578162" y="5904450"/>
            <a:ext cx="3249608" cy="369332"/>
          </a:xfrm>
          <a:prstGeom prst="rect">
            <a:avLst/>
          </a:prstGeom>
        </p:spPr>
        <p:txBody>
          <a:bodyPr wrap="none">
            <a:spAutoFit/>
          </a:bodyPr>
          <a:lstStyle/>
          <a:p>
            <a:r>
              <a:rPr lang="en-GB" sz="1000" dirty="0">
                <a:hlinkClick r:id="rId2"/>
              </a:rPr>
              <a:t>https://www.spss-tutorials.com/spss-correlation-analysis</a:t>
            </a:r>
            <a:r>
              <a:rPr lang="en-GB" dirty="0">
                <a:hlinkClick r:id="rId2"/>
              </a:rPr>
              <a:t>/</a:t>
            </a:r>
            <a:endParaRPr lang="en-GB" dirty="0"/>
          </a:p>
        </p:txBody>
      </p:sp>
      <p:pic>
        <p:nvPicPr>
          <p:cNvPr id="1028" name="Picture 4" descr="SPSS Correlation Analysis Nice Scatterplo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5400" y="1124745"/>
            <a:ext cx="5453336" cy="4580803"/>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956DE0B5-716A-A88E-90F8-C8ED228A341B}"/>
              </a:ext>
            </a:extLst>
          </p:cNvPr>
          <p:cNvGrpSpPr/>
          <p:nvPr/>
        </p:nvGrpSpPr>
        <p:grpSpPr>
          <a:xfrm>
            <a:off x="-109182" y="6374203"/>
            <a:ext cx="12192000" cy="669986"/>
            <a:chOff x="0" y="5578608"/>
            <a:chExt cx="12192000" cy="1279393"/>
          </a:xfrm>
        </p:grpSpPr>
        <p:pic>
          <p:nvPicPr>
            <p:cNvPr id="5" name="Picture 4">
              <a:extLst>
                <a:ext uri="{FF2B5EF4-FFF2-40B4-BE49-F238E27FC236}">
                  <a16:creationId xmlns:a16="http://schemas.microsoft.com/office/drawing/2014/main" id="{BDE34E12-D992-F337-2D4D-4787C25F08BC}"/>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7" name="Group 6">
              <a:extLst>
                <a:ext uri="{FF2B5EF4-FFF2-40B4-BE49-F238E27FC236}">
                  <a16:creationId xmlns:a16="http://schemas.microsoft.com/office/drawing/2014/main" id="{7182540B-6B31-B405-F884-E5CF8D22A76A}"/>
                </a:ext>
              </a:extLst>
            </p:cNvPr>
            <p:cNvGrpSpPr/>
            <p:nvPr/>
          </p:nvGrpSpPr>
          <p:grpSpPr>
            <a:xfrm>
              <a:off x="0" y="5578608"/>
              <a:ext cx="9471852" cy="1279393"/>
              <a:chOff x="0" y="5578608"/>
              <a:chExt cx="9471852" cy="1279393"/>
            </a:xfrm>
          </p:grpSpPr>
          <p:pic>
            <p:nvPicPr>
              <p:cNvPr id="8" name="Picture 7">
                <a:extLst>
                  <a:ext uri="{FF2B5EF4-FFF2-40B4-BE49-F238E27FC236}">
                    <a16:creationId xmlns:a16="http://schemas.microsoft.com/office/drawing/2014/main" id="{3688C061-A479-A4E7-E42B-8882988995A9}"/>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9" name="Picture 8">
                <a:extLst>
                  <a:ext uri="{FF2B5EF4-FFF2-40B4-BE49-F238E27FC236}">
                    <a16:creationId xmlns:a16="http://schemas.microsoft.com/office/drawing/2014/main" id="{04EC942A-A3B2-FB18-7D8B-3FBB9F05E96A}"/>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09786540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1"/>
          <p:cNvSpPr>
            <a:spLocks noGrp="1" noChangeArrowheads="1"/>
          </p:cNvSpPr>
          <p:nvPr>
            <p:ph idx="1"/>
          </p:nvPr>
        </p:nvSpPr>
        <p:spPr bwMode="auto">
          <a:xfrm>
            <a:off x="1703512" y="855489"/>
            <a:ext cx="7344816" cy="508344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rtlCol="0" anchor="ctr" anchorCtr="0" compatLnSpc="1">
            <a:prstTxWarp prst="textNoShape">
              <a:avLst/>
            </a:prstTxWarp>
            <a:spAutoFit/>
          </a:bodyPr>
          <a:lstStyle/>
          <a:p>
            <a:pPr marL="0" indent="0" eaLnBrk="0" fontAlgn="base" hangingPunct="0">
              <a:lnSpc>
                <a:spcPct val="100000"/>
              </a:lnSpc>
              <a:spcBef>
                <a:spcPct val="0"/>
              </a:spcBef>
              <a:spcAft>
                <a:spcPct val="0"/>
              </a:spcAft>
              <a:buNone/>
            </a:pPr>
            <a:r>
              <a:rPr lang="en-US" sz="2000" dirty="0">
                <a:solidFill>
                  <a:srgbClr val="000000"/>
                </a:solidFill>
                <a:latin typeface="Times New Roman" panose="02020603050405020304" pitchFamily="18" charset="0"/>
                <a:cs typeface="Times New Roman" panose="02020603050405020304" pitchFamily="18" charset="0"/>
              </a:rPr>
              <a:t>The correlation between two variables X and Y is defined as the </a:t>
            </a:r>
            <a:r>
              <a:rPr lang="en-US" sz="2000" b="1" dirty="0">
                <a:solidFill>
                  <a:srgbClr val="000000"/>
                </a:solidFill>
                <a:latin typeface="Times New Roman" panose="02020603050405020304" pitchFamily="18" charset="0"/>
                <a:cs typeface="Times New Roman" panose="02020603050405020304" pitchFamily="18" charset="0"/>
              </a:rPr>
              <a:t>covariance</a:t>
            </a:r>
            <a:r>
              <a:rPr lang="en-US" sz="2000" dirty="0">
                <a:solidFill>
                  <a:srgbClr val="000000"/>
                </a:solidFill>
                <a:latin typeface="Times New Roman" panose="02020603050405020304" pitchFamily="18" charset="0"/>
                <a:cs typeface="Times New Roman" panose="02020603050405020304" pitchFamily="18" charset="0"/>
              </a:rPr>
              <a:t> of X with Y (</a:t>
            </a:r>
            <a:r>
              <a:rPr lang="en-US" sz="2000" dirty="0" err="1">
                <a:solidFill>
                  <a:srgbClr val="000000"/>
                </a:solidFill>
                <a:latin typeface="Times New Roman" panose="02020603050405020304" pitchFamily="18" charset="0"/>
                <a:cs typeface="Times New Roman" panose="02020603050405020304" pitchFamily="18" charset="0"/>
              </a:rPr>
              <a:t>covarXY</a:t>
            </a:r>
            <a:r>
              <a:rPr lang="en-US" sz="2000" dirty="0">
                <a:solidFill>
                  <a:srgbClr val="000000"/>
                </a:solidFill>
                <a:latin typeface="Times New Roman" panose="02020603050405020304" pitchFamily="18" charset="0"/>
                <a:cs typeface="Times New Roman" panose="02020603050405020304" pitchFamily="18" charset="0"/>
              </a:rPr>
              <a:t>) </a:t>
            </a:r>
          </a:p>
          <a:p>
            <a:pPr marL="0" indent="0" eaLnBrk="0" fontAlgn="base" hangingPunct="0">
              <a:lnSpc>
                <a:spcPct val="100000"/>
              </a:lnSpc>
              <a:spcBef>
                <a:spcPct val="0"/>
              </a:spcBef>
              <a:spcAft>
                <a:spcPct val="0"/>
              </a:spcAft>
              <a:buNone/>
            </a:pPr>
            <a:r>
              <a:rPr lang="en-US" sz="2000" dirty="0">
                <a:solidFill>
                  <a:srgbClr val="000000"/>
                </a:solidFill>
                <a:latin typeface="Times New Roman" panose="02020603050405020304" pitchFamily="18" charset="0"/>
                <a:cs typeface="Times New Roman" panose="02020603050405020304" pitchFamily="18" charset="0"/>
              </a:rPr>
              <a:t>divided by the product of the standard deviation of X (</a:t>
            </a:r>
            <a:r>
              <a:rPr lang="en-US" sz="2000" dirty="0" err="1">
                <a:solidFill>
                  <a:srgbClr val="000000"/>
                </a:solidFill>
                <a:latin typeface="Times New Roman" panose="02020603050405020304" pitchFamily="18" charset="0"/>
                <a:cs typeface="Times New Roman" panose="02020603050405020304" pitchFamily="18" charset="0"/>
              </a:rPr>
              <a:t>stdevX</a:t>
            </a:r>
            <a:r>
              <a:rPr lang="en-US" sz="2000" dirty="0">
                <a:solidFill>
                  <a:srgbClr val="000000"/>
                </a:solidFill>
                <a:latin typeface="Times New Roman" panose="02020603050405020304" pitchFamily="18" charset="0"/>
                <a:cs typeface="Times New Roman" panose="02020603050405020304" pitchFamily="18" charset="0"/>
              </a:rPr>
              <a:t>) and the standard deviation of Y (</a:t>
            </a:r>
            <a:r>
              <a:rPr lang="en-US" sz="2000" dirty="0" err="1">
                <a:solidFill>
                  <a:srgbClr val="000000"/>
                </a:solidFill>
                <a:latin typeface="Times New Roman" panose="02020603050405020304" pitchFamily="18" charset="0"/>
                <a:cs typeface="Times New Roman" panose="02020603050405020304" pitchFamily="18" charset="0"/>
              </a:rPr>
              <a:t>stdevY</a:t>
            </a:r>
            <a:r>
              <a:rPr lang="en-US" sz="2000" dirty="0">
                <a:solidFill>
                  <a:srgbClr val="000000"/>
                </a:solidFill>
                <a:latin typeface="Times New Roman" panose="02020603050405020304" pitchFamily="18" charset="0"/>
                <a:cs typeface="Times New Roman" panose="02020603050405020304" pitchFamily="18" charset="0"/>
              </a:rPr>
              <a:t>):</a:t>
            </a:r>
          </a:p>
          <a:p>
            <a:pPr marL="0" indent="0" eaLnBrk="0" fontAlgn="base" hangingPunct="0">
              <a:lnSpc>
                <a:spcPct val="100000"/>
              </a:lnSpc>
              <a:spcBef>
                <a:spcPct val="0"/>
              </a:spcBef>
              <a:spcAft>
                <a:spcPct val="0"/>
              </a:spcAft>
              <a:buNone/>
            </a:pPr>
            <a:endParaRPr lang="en-US" sz="2000" dirty="0"/>
          </a:p>
          <a:p>
            <a:pPr marL="0" indent="0" eaLnBrk="0" fontAlgn="base" hangingPunct="0">
              <a:lnSpc>
                <a:spcPct val="100000"/>
              </a:lnSpc>
              <a:spcBef>
                <a:spcPct val="0"/>
              </a:spcBef>
              <a:spcAft>
                <a:spcPct val="0"/>
              </a:spcAft>
              <a:buNone/>
            </a:pPr>
            <a:r>
              <a:rPr lang="en-US" sz="2000" dirty="0">
                <a:latin typeface="Arial" panose="020B0604020202020204" pitchFamily="34" charset="0"/>
              </a:rPr>
              <a:t>r = </a:t>
            </a:r>
            <a:r>
              <a:rPr lang="en-US" sz="2000" dirty="0" err="1">
                <a:latin typeface="Arial" panose="020B0604020202020204" pitchFamily="34" charset="0"/>
              </a:rPr>
              <a:t>covarXY</a:t>
            </a:r>
            <a:r>
              <a:rPr lang="en-US" sz="2000" dirty="0">
                <a:latin typeface="Arial" panose="020B0604020202020204" pitchFamily="34" charset="0"/>
              </a:rPr>
              <a:t>/(</a:t>
            </a:r>
            <a:r>
              <a:rPr lang="en-US" sz="2000" dirty="0" err="1">
                <a:latin typeface="Arial" panose="020B0604020202020204" pitchFamily="34" charset="0"/>
              </a:rPr>
              <a:t>stdevX·stdevY</a:t>
            </a:r>
            <a:r>
              <a:rPr lang="en-US" sz="2000" dirty="0">
                <a:latin typeface="Arial" panose="020B0604020202020204" pitchFamily="34" charset="0"/>
              </a:rPr>
              <a:t>).</a:t>
            </a:r>
          </a:p>
          <a:p>
            <a:pPr marL="0" indent="0" eaLnBrk="0" fontAlgn="base" hangingPunct="0">
              <a:lnSpc>
                <a:spcPct val="100000"/>
              </a:lnSpc>
              <a:spcBef>
                <a:spcPct val="0"/>
              </a:spcBef>
              <a:spcAft>
                <a:spcPct val="0"/>
              </a:spcAft>
              <a:buNone/>
            </a:pPr>
            <a:endParaRPr lang="en-US" sz="2000" dirty="0">
              <a:latin typeface="Arial" panose="020B0604020202020204" pitchFamily="34" charset="0"/>
            </a:endParaRPr>
          </a:p>
          <a:p>
            <a:pPr marL="0" indent="0" eaLnBrk="0" fontAlgn="base" hangingPunct="0">
              <a:lnSpc>
                <a:spcPct val="100000"/>
              </a:lnSpc>
              <a:spcBef>
                <a:spcPct val="0"/>
              </a:spcBef>
              <a:spcAft>
                <a:spcPct val="0"/>
              </a:spcAft>
              <a:buNone/>
            </a:pPr>
            <a:r>
              <a:rPr lang="en-GB" sz="2000" dirty="0"/>
              <a:t>r = </a:t>
            </a:r>
            <a:r>
              <a:rPr lang="en-GB" sz="2000" dirty="0" err="1"/>
              <a:t>covarX,Y</a:t>
            </a:r>
            <a:r>
              <a:rPr lang="en-GB" sz="2000" dirty="0"/>
              <a:t>/ </a:t>
            </a:r>
            <a:r>
              <a:rPr lang="el-GR" sz="2000" dirty="0"/>
              <a:t>σ</a:t>
            </a:r>
            <a:r>
              <a:rPr lang="en-GB" sz="2000" baseline="-25000" dirty="0"/>
              <a:t>X</a:t>
            </a:r>
            <a:r>
              <a:rPr lang="el-GR" sz="2000" dirty="0"/>
              <a:t>σ</a:t>
            </a:r>
            <a:r>
              <a:rPr lang="en-GB" sz="2000" baseline="-25000" dirty="0"/>
              <a:t>Y</a:t>
            </a:r>
          </a:p>
          <a:p>
            <a:pPr marL="0" indent="0" eaLnBrk="0" fontAlgn="base" hangingPunct="0">
              <a:lnSpc>
                <a:spcPct val="100000"/>
              </a:lnSpc>
              <a:spcBef>
                <a:spcPct val="0"/>
              </a:spcBef>
              <a:spcAft>
                <a:spcPct val="0"/>
              </a:spcAft>
              <a:buNone/>
            </a:pPr>
            <a:endParaRPr lang="en-GB" sz="2000" baseline="-25000" dirty="0">
              <a:latin typeface="Arial" panose="020B0604020202020204" pitchFamily="34" charset="0"/>
            </a:endParaRPr>
          </a:p>
          <a:p>
            <a:r>
              <a:rPr lang="en-GB" sz="2000" dirty="0">
                <a:solidFill>
                  <a:srgbClr val="000000"/>
                </a:solidFill>
                <a:latin typeface="Times New Roman" panose="02020603050405020304" pitchFamily="18" charset="0"/>
              </a:rPr>
              <a:t>Variance: the mean value of all the differences from the mean multiplied by themselves (=squared)</a:t>
            </a:r>
          </a:p>
          <a:p>
            <a:r>
              <a:rPr lang="en-GB" sz="2000" dirty="0"/>
              <a:t>Covariance: The mean value of all the pairs of differences from the mean for X multiplied by the differences from the mean for Y.</a:t>
            </a:r>
          </a:p>
          <a:p>
            <a:r>
              <a:rPr lang="en-GB" sz="2000" dirty="0"/>
              <a:t>If X and Y aren't closely related to each other, they don't </a:t>
            </a:r>
            <a:r>
              <a:rPr lang="en-GB" sz="2000" i="1" dirty="0"/>
              <a:t>co-vary,</a:t>
            </a:r>
            <a:r>
              <a:rPr lang="en-GB" sz="2000" dirty="0"/>
              <a:t> so the covariance is small, so the correlation is small.</a:t>
            </a:r>
          </a:p>
          <a:p>
            <a:pPr marL="0" indent="0" eaLnBrk="0" fontAlgn="base" hangingPunct="0">
              <a:lnSpc>
                <a:spcPct val="100000"/>
              </a:lnSpc>
              <a:spcBef>
                <a:spcPct val="0"/>
              </a:spcBef>
              <a:spcAft>
                <a:spcPct val="0"/>
              </a:spcAft>
              <a:buNone/>
            </a:pPr>
            <a:endParaRPr lang="en-US" sz="1800" dirty="0">
              <a:latin typeface="Arial" panose="020B0604020202020204" pitchFamily="34" charset="0"/>
            </a:endParaRPr>
          </a:p>
        </p:txBody>
      </p:sp>
      <p:grpSp>
        <p:nvGrpSpPr>
          <p:cNvPr id="2" name="Group 1">
            <a:extLst>
              <a:ext uri="{FF2B5EF4-FFF2-40B4-BE49-F238E27FC236}">
                <a16:creationId xmlns:a16="http://schemas.microsoft.com/office/drawing/2014/main" id="{31EA3AA3-7544-5192-1CA9-4509291740D3}"/>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ABC71978-F028-6E24-6B0B-8193CECC586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A3474132-CB00-0F06-A95B-9F4585C6411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C7C85B01-8217-7AD4-1E94-8161B2644185}"/>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CA224D6E-808A-6326-8A4F-53C18459D15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8" name="Title 2">
            <a:extLst>
              <a:ext uri="{FF2B5EF4-FFF2-40B4-BE49-F238E27FC236}">
                <a16:creationId xmlns:a16="http://schemas.microsoft.com/office/drawing/2014/main" id="{5C43964E-A84C-CF19-7721-FDEC5AD9C55D}"/>
              </a:ext>
            </a:extLst>
          </p:cNvPr>
          <p:cNvSpPr>
            <a:spLocks noGrp="1"/>
          </p:cNvSpPr>
          <p:nvPr>
            <p:ph type="title"/>
          </p:nvPr>
        </p:nvSpPr>
        <p:spPr>
          <a:xfrm>
            <a:off x="891056" y="260648"/>
            <a:ext cx="5636993" cy="692944"/>
          </a:xfrm>
        </p:spPr>
        <p:txBody>
          <a:bodyPr>
            <a:normAutofit fontScale="90000"/>
          </a:bodyPr>
          <a:lstStyle/>
          <a:p>
            <a:r>
              <a:rPr lang="en-GB" dirty="0"/>
              <a:t>Correlations</a:t>
            </a:r>
          </a:p>
        </p:txBody>
      </p:sp>
    </p:spTree>
    <p:extLst>
      <p:ext uri="{BB962C8B-B14F-4D97-AF65-F5344CB8AC3E}">
        <p14:creationId xmlns:p14="http://schemas.microsoft.com/office/powerpoint/2010/main" val="18029510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SPSS Correlation Test Outpu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5360" y="188641"/>
            <a:ext cx="6858000" cy="4914901"/>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p:cNvSpPr/>
          <p:nvPr/>
        </p:nvSpPr>
        <p:spPr>
          <a:xfrm>
            <a:off x="7392145" y="620688"/>
            <a:ext cx="3766493" cy="3970318"/>
          </a:xfrm>
          <a:prstGeom prst="rect">
            <a:avLst/>
          </a:prstGeom>
        </p:spPr>
        <p:txBody>
          <a:bodyPr wrap="square">
            <a:spAutoFit/>
          </a:bodyPr>
          <a:lstStyle/>
          <a:p>
            <a:r>
              <a:rPr lang="en-GB" dirty="0">
                <a:solidFill>
                  <a:srgbClr val="000000"/>
                </a:solidFill>
                <a:latin typeface="helvetica" panose="020B0604020202020204" pitchFamily="34" charset="0"/>
              </a:rPr>
              <a:t>The correlations on the main diagonal are the correlations between each variable and itself -which is why they are all 1 and not interesting at all. </a:t>
            </a:r>
          </a:p>
          <a:p>
            <a:endParaRPr lang="en-GB" dirty="0">
              <a:solidFill>
                <a:srgbClr val="000000"/>
              </a:solidFill>
              <a:latin typeface="helvetica" panose="020B0604020202020204" pitchFamily="34" charset="0"/>
            </a:endParaRPr>
          </a:p>
          <a:p>
            <a:r>
              <a:rPr lang="en-GB" dirty="0">
                <a:solidFill>
                  <a:srgbClr val="000000"/>
                </a:solidFill>
                <a:latin typeface="helvetica" panose="020B0604020202020204" pitchFamily="34" charset="0"/>
              </a:rPr>
              <a:t>The 10 correlations </a:t>
            </a:r>
            <a:r>
              <a:rPr lang="en-GB" i="1" dirty="0">
                <a:solidFill>
                  <a:srgbClr val="000000"/>
                </a:solidFill>
                <a:latin typeface="helvetica" panose="020B0604020202020204" pitchFamily="34" charset="0"/>
              </a:rPr>
              <a:t>below</a:t>
            </a:r>
            <a:r>
              <a:rPr lang="en-GB" dirty="0">
                <a:solidFill>
                  <a:srgbClr val="000000"/>
                </a:solidFill>
                <a:latin typeface="helvetica" panose="020B0604020202020204" pitchFamily="34" charset="0"/>
              </a:rPr>
              <a:t> the diagonal are what we need. As a rule of </a:t>
            </a:r>
            <a:r>
              <a:rPr lang="en-GB" dirty="0" err="1">
                <a:solidFill>
                  <a:srgbClr val="000000"/>
                </a:solidFill>
                <a:latin typeface="helvetica" panose="020B0604020202020204" pitchFamily="34" charset="0"/>
              </a:rPr>
              <a:t>thumb,</a:t>
            </a:r>
            <a:r>
              <a:rPr lang="en-GB" b="1" dirty="0" err="1">
                <a:solidFill>
                  <a:srgbClr val="000000"/>
                </a:solidFill>
                <a:latin typeface="helvetica" panose="020B0604020202020204" pitchFamily="34" charset="0"/>
              </a:rPr>
              <a:t>a</a:t>
            </a:r>
            <a:r>
              <a:rPr lang="en-GB" b="1" dirty="0">
                <a:solidFill>
                  <a:srgbClr val="000000"/>
                </a:solidFill>
                <a:latin typeface="helvetica" panose="020B0604020202020204" pitchFamily="34" charset="0"/>
              </a:rPr>
              <a:t> correlation is statistically significant if its “Sig. (2-tailed)” &lt; 0.05.</a:t>
            </a:r>
          </a:p>
          <a:p>
            <a:endParaRPr lang="en-GB" b="1" dirty="0">
              <a:solidFill>
                <a:srgbClr val="000000"/>
              </a:solidFill>
              <a:latin typeface="helvetica" panose="020B0604020202020204" pitchFamily="34" charset="0"/>
            </a:endParaRPr>
          </a:p>
          <a:p>
            <a:r>
              <a:rPr lang="en-GB" dirty="0">
                <a:solidFill>
                  <a:srgbClr val="000000"/>
                </a:solidFill>
                <a:latin typeface="helvetica" panose="020B0604020202020204" pitchFamily="34" charset="0"/>
              </a:rPr>
              <a:t>You would report a correlation like this:</a:t>
            </a:r>
            <a:endParaRPr lang="en-GB" dirty="0"/>
          </a:p>
        </p:txBody>
      </p:sp>
      <p:pic>
        <p:nvPicPr>
          <p:cNvPr id="2050" name="Picture 2" descr="Correlation Table in APA format"/>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03541" y="4689847"/>
            <a:ext cx="5743699" cy="2393208"/>
          </a:xfrm>
          <a:prstGeom prst="rect">
            <a:avLst/>
          </a:prstGeom>
          <a:noFill/>
          <a:extLst>
            <a:ext uri="{909E8E84-426E-40DD-AFC4-6F175D3DCCD1}">
              <a14:hiddenFill xmlns:a14="http://schemas.microsoft.com/office/drawing/2010/main">
                <a:solidFill>
                  <a:srgbClr val="FFFFFF"/>
                </a:solidFill>
              </a14:hiddenFill>
            </a:ext>
          </a:extLst>
        </p:spPr>
      </p:pic>
      <p:grpSp>
        <p:nvGrpSpPr>
          <p:cNvPr id="2" name="Group 1">
            <a:extLst>
              <a:ext uri="{FF2B5EF4-FFF2-40B4-BE49-F238E27FC236}">
                <a16:creationId xmlns:a16="http://schemas.microsoft.com/office/drawing/2014/main" id="{454AF7A8-BBF1-D70B-8422-CFF58024A4A0}"/>
              </a:ext>
            </a:extLst>
          </p:cNvPr>
          <p:cNvGrpSpPr/>
          <p:nvPr/>
        </p:nvGrpSpPr>
        <p:grpSpPr>
          <a:xfrm>
            <a:off x="0" y="6669359"/>
            <a:ext cx="12030501" cy="188642"/>
            <a:chOff x="0" y="5578608"/>
            <a:chExt cx="12192000" cy="1279393"/>
          </a:xfrm>
        </p:grpSpPr>
        <p:pic>
          <p:nvPicPr>
            <p:cNvPr id="3" name="Picture 2">
              <a:extLst>
                <a:ext uri="{FF2B5EF4-FFF2-40B4-BE49-F238E27FC236}">
                  <a16:creationId xmlns:a16="http://schemas.microsoft.com/office/drawing/2014/main" id="{17EE777E-888E-687F-03F3-D89D638624D1}"/>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6FBC305D-81F6-0CBA-C623-4CF2799E8FBC}"/>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5436D4E7-9757-6359-0C5F-A5238D9FFC9B}"/>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831E19A9-43A6-CB14-7D43-1D5C0B521DE5}"/>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6285984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51384" y="1268760"/>
            <a:ext cx="6264696" cy="4968552"/>
          </a:xfrm>
        </p:spPr>
        <p:txBody>
          <a:bodyPr>
            <a:normAutofit fontScale="92500" lnSpcReduction="20000"/>
          </a:bodyPr>
          <a:lstStyle/>
          <a:p>
            <a:pPr marL="0" indent="0">
              <a:buNone/>
            </a:pPr>
            <a:r>
              <a:rPr lang="en-GB" dirty="0"/>
              <a:t>So far we have looked at individual variables. But what if we want to look at groups of related variables?</a:t>
            </a:r>
          </a:p>
          <a:p>
            <a:r>
              <a:rPr lang="en-GB" dirty="0"/>
              <a:t>If a construct was measured with several variables, they need to be combined.</a:t>
            </a:r>
          </a:p>
          <a:p>
            <a:r>
              <a:rPr lang="en-GB" dirty="0"/>
              <a:t>A) We could simply add all the values for each variable into a summative variable. The resulting variable is not very meaningful</a:t>
            </a:r>
          </a:p>
          <a:p>
            <a:r>
              <a:rPr lang="en-GB" dirty="0"/>
              <a:t>B) More useful is to create a new variable based on the mean of the means.</a:t>
            </a:r>
          </a:p>
          <a:p>
            <a:pPr marL="0" indent="0">
              <a:buNone/>
            </a:pPr>
            <a:r>
              <a:rPr lang="en-GB" dirty="0"/>
              <a:t>Both can be done using the Transform --&gt; Compute  commands in SPSS</a:t>
            </a:r>
          </a:p>
          <a:p>
            <a:pPr marL="0" indent="0">
              <a:buNone/>
            </a:pPr>
            <a:r>
              <a:rPr lang="en-GB" dirty="0"/>
              <a:t>Variables need to be on the same scale or use z-scores to compute</a:t>
            </a:r>
          </a:p>
          <a:p>
            <a:pPr marL="0" indent="0">
              <a:buNone/>
            </a:pPr>
            <a:endParaRPr lang="en-GB" dirty="0"/>
          </a:p>
          <a:p>
            <a:pPr marL="0" indent="0">
              <a:buNone/>
            </a:pPr>
            <a:endParaRPr lang="en-GB" dirty="0"/>
          </a:p>
          <a:p>
            <a:endParaRPr lang="en-GB" dirty="0"/>
          </a:p>
        </p:txBody>
      </p:sp>
      <p:sp>
        <p:nvSpPr>
          <p:cNvPr id="3" name="Title 2"/>
          <p:cNvSpPr>
            <a:spLocks noGrp="1"/>
          </p:cNvSpPr>
          <p:nvPr>
            <p:ph type="title"/>
          </p:nvPr>
        </p:nvSpPr>
        <p:spPr>
          <a:xfrm>
            <a:off x="1220472" y="431800"/>
            <a:ext cx="5667617" cy="692944"/>
          </a:xfrm>
        </p:spPr>
        <p:txBody>
          <a:bodyPr>
            <a:normAutofit fontScale="90000"/>
          </a:bodyPr>
          <a:lstStyle/>
          <a:p>
            <a:r>
              <a:rPr lang="en-GB" dirty="0"/>
              <a:t>Composite Variables</a:t>
            </a:r>
          </a:p>
        </p:txBody>
      </p:sp>
      <p:pic>
        <p:nvPicPr>
          <p:cNvPr id="4100" name="Picture 4" descr="Image result for spss transform compute&quot;"/>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48128" y="1484784"/>
            <a:ext cx="4876800" cy="401955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83CF295F-8D93-33C7-3718-69C3FD974418}"/>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F4400A1F-1618-8675-2491-800945E4792C}"/>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B92110F-A53B-4D7F-09CF-9871A4A8ED60}"/>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3DAE29BA-B1E3-3CC9-D988-C06CE2F12019}"/>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354928A3-B8BA-ABA6-C09F-6A60C2809A73}"/>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8961853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83432" y="1268759"/>
            <a:ext cx="9522782" cy="3910565"/>
          </a:xfrm>
        </p:spPr>
        <p:txBody>
          <a:bodyPr>
            <a:noAutofit/>
          </a:bodyPr>
          <a:lstStyle/>
          <a:p>
            <a:r>
              <a:rPr lang="en-GB" sz="3200" dirty="0">
                <a:latin typeface="Trebuchet MS" panose="020B0603020202020204" pitchFamily="34" charset="0"/>
              </a:rPr>
              <a:t>Once you have created your summative or composite variables, check for reliability using the </a:t>
            </a:r>
            <a:r>
              <a:rPr lang="en-GB" sz="3200" dirty="0" err="1">
                <a:solidFill>
                  <a:srgbClr val="FF0000"/>
                </a:solidFill>
                <a:latin typeface="Trebuchet MS" panose="020B0603020202020204" pitchFamily="34" charset="0"/>
              </a:rPr>
              <a:t>Cronbach</a:t>
            </a:r>
            <a:r>
              <a:rPr lang="en-GB" sz="3200" dirty="0">
                <a:solidFill>
                  <a:srgbClr val="FF0000"/>
                </a:solidFill>
                <a:latin typeface="Trebuchet MS" panose="020B0603020202020204" pitchFamily="34" charset="0"/>
              </a:rPr>
              <a:t> Alpha </a:t>
            </a:r>
            <a:r>
              <a:rPr lang="en-GB" sz="3200" dirty="0">
                <a:latin typeface="Trebuchet MS" panose="020B0603020202020204" pitchFamily="34" charset="0"/>
              </a:rPr>
              <a:t>score</a:t>
            </a:r>
          </a:p>
          <a:p>
            <a:pPr fontAlgn="base"/>
            <a:r>
              <a:rPr lang="en-GB" sz="3200" dirty="0">
                <a:latin typeface="Trebuchet MS" panose="020B0603020202020204" pitchFamily="34" charset="0"/>
              </a:rPr>
              <a:t>Where:</a:t>
            </a:r>
          </a:p>
          <a:p>
            <a:pPr marL="0" indent="0" fontAlgn="base">
              <a:lnSpc>
                <a:spcPct val="100000"/>
              </a:lnSpc>
              <a:buNone/>
            </a:pPr>
            <a:r>
              <a:rPr lang="en-GB" sz="3200" dirty="0">
                <a:latin typeface="Trebuchet MS" panose="020B0603020202020204" pitchFamily="34" charset="0"/>
              </a:rPr>
              <a:t>N = the number of items.</a:t>
            </a:r>
          </a:p>
          <a:p>
            <a:pPr marL="0" indent="0" fontAlgn="base">
              <a:lnSpc>
                <a:spcPct val="100000"/>
              </a:lnSpc>
              <a:buNone/>
            </a:pPr>
            <a:r>
              <a:rPr lang="en-GB" sz="3200" dirty="0">
                <a:latin typeface="Trebuchet MS" panose="020B0603020202020204" pitchFamily="34" charset="0"/>
              </a:rPr>
              <a:t>c̄ = </a:t>
            </a:r>
            <a:r>
              <a:rPr lang="en-GB" sz="3200" dirty="0">
                <a:latin typeface="Trebuchet MS" panose="020B0603020202020204" pitchFamily="34" charset="0"/>
                <a:hlinkClick r:id="rId2"/>
              </a:rPr>
              <a:t>average </a:t>
            </a:r>
            <a:r>
              <a:rPr lang="en-GB" sz="3200" dirty="0">
                <a:latin typeface="Trebuchet MS" panose="020B0603020202020204" pitchFamily="34" charset="0"/>
                <a:hlinkClick r:id="rId3"/>
              </a:rPr>
              <a:t>covariance </a:t>
            </a:r>
            <a:r>
              <a:rPr lang="en-GB" sz="3200" dirty="0">
                <a:latin typeface="Trebuchet MS" panose="020B0603020202020204" pitchFamily="34" charset="0"/>
              </a:rPr>
              <a:t>between item-pairs.</a:t>
            </a:r>
          </a:p>
          <a:p>
            <a:pPr marL="0" indent="0" fontAlgn="base">
              <a:lnSpc>
                <a:spcPct val="100000"/>
              </a:lnSpc>
              <a:buNone/>
            </a:pPr>
            <a:r>
              <a:rPr lang="en-GB" sz="3200" dirty="0">
                <a:latin typeface="Trebuchet MS" panose="020B0603020202020204" pitchFamily="34" charset="0"/>
              </a:rPr>
              <a:t>v̄ = average </a:t>
            </a:r>
            <a:r>
              <a:rPr lang="en-GB" sz="3200" dirty="0">
                <a:latin typeface="Trebuchet MS" panose="020B0603020202020204" pitchFamily="34" charset="0"/>
                <a:hlinkClick r:id="rId4"/>
              </a:rPr>
              <a:t>variance</a:t>
            </a:r>
            <a:r>
              <a:rPr lang="en-GB" sz="3200" dirty="0">
                <a:latin typeface="Trebuchet MS" panose="020B0603020202020204" pitchFamily="34" charset="0"/>
              </a:rPr>
              <a:t>.</a:t>
            </a:r>
          </a:p>
          <a:p>
            <a:pPr marL="0" indent="0" fontAlgn="base">
              <a:buNone/>
            </a:pPr>
            <a:endParaRPr lang="en-GB" sz="1800" dirty="0">
              <a:latin typeface="Trebuchet MS" panose="020B0603020202020204" pitchFamily="34" charset="0"/>
            </a:endParaRPr>
          </a:p>
          <a:p>
            <a:endParaRPr lang="en-GB" sz="1800" dirty="0">
              <a:latin typeface="Trebuchet MS" panose="020B0603020202020204" pitchFamily="34" charset="0"/>
            </a:endParaRPr>
          </a:p>
        </p:txBody>
      </p:sp>
      <p:sp>
        <p:nvSpPr>
          <p:cNvPr id="3" name="Title 2"/>
          <p:cNvSpPr>
            <a:spLocks noGrp="1"/>
          </p:cNvSpPr>
          <p:nvPr>
            <p:ph type="title"/>
          </p:nvPr>
        </p:nvSpPr>
        <p:spPr>
          <a:xfrm>
            <a:off x="1220472" y="332656"/>
            <a:ext cx="9124003" cy="764952"/>
          </a:xfrm>
        </p:spPr>
        <p:txBody>
          <a:bodyPr/>
          <a:lstStyle/>
          <a:p>
            <a:r>
              <a:rPr lang="en-GB" dirty="0"/>
              <a:t>Reliability</a:t>
            </a:r>
          </a:p>
        </p:txBody>
      </p:sp>
      <p:pic>
        <p:nvPicPr>
          <p:cNvPr id="7174" name="Picture 6" descr="https://www.statisticshowto.datasciencecentral.com/wp-content/uploads/2014/12/cronbachs-alpha.gif"/>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84032" y="2154188"/>
            <a:ext cx="1581150" cy="5334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6"/>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7"/>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8"/>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42187984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20472" y="332656"/>
            <a:ext cx="9124003" cy="764952"/>
          </a:xfrm>
        </p:spPr>
        <p:txBody>
          <a:bodyPr/>
          <a:lstStyle/>
          <a:p>
            <a:r>
              <a:rPr lang="en-GB" dirty="0"/>
              <a:t>Reliability </a:t>
            </a:r>
          </a:p>
        </p:txBody>
      </p:sp>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9" name="Content Placeholder 8">
            <a:extLst>
              <a:ext uri="{FF2B5EF4-FFF2-40B4-BE49-F238E27FC236}">
                <a16:creationId xmlns:a16="http://schemas.microsoft.com/office/drawing/2014/main" id="{53624A77-53DA-FAEE-4389-220367514F5E}"/>
              </a:ext>
            </a:extLst>
          </p:cNvPr>
          <p:cNvSpPr>
            <a:spLocks noGrp="1"/>
          </p:cNvSpPr>
          <p:nvPr>
            <p:ph idx="1"/>
          </p:nvPr>
        </p:nvSpPr>
        <p:spPr>
          <a:xfrm>
            <a:off x="838200" y="1191004"/>
            <a:ext cx="10515600" cy="4351338"/>
          </a:xfrm>
        </p:spPr>
        <p:txBody>
          <a:bodyPr/>
          <a:lstStyle/>
          <a:p>
            <a:pPr marL="0" indent="0" algn="l">
              <a:buNone/>
            </a:pPr>
            <a:r>
              <a:rPr lang="en-US" b="0" i="0" dirty="0">
                <a:solidFill>
                  <a:srgbClr val="111111"/>
                </a:solidFill>
                <a:effectLst/>
                <a:latin typeface="Cabin-semi-bold"/>
              </a:rPr>
              <a:t>Covariance vs. Variance </a:t>
            </a:r>
          </a:p>
          <a:p>
            <a:pPr algn="l"/>
            <a:r>
              <a:rPr lang="en-US" b="0" i="0" dirty="0">
                <a:solidFill>
                  <a:srgbClr val="111111"/>
                </a:solidFill>
                <a:effectLst/>
                <a:latin typeface="SourceSansPro"/>
              </a:rPr>
              <a:t>Covariance and variance are used to measure the distribution of points in a data set. </a:t>
            </a:r>
          </a:p>
          <a:p>
            <a:pPr algn="l"/>
            <a:r>
              <a:rPr lang="en-US" b="0" i="0" dirty="0">
                <a:solidFill>
                  <a:srgbClr val="111111"/>
                </a:solidFill>
                <a:effectLst/>
                <a:latin typeface="SourceSansPro"/>
              </a:rPr>
              <a:t>However, variance is typically used in data sets with </a:t>
            </a:r>
            <a:r>
              <a:rPr lang="en-US" b="0" i="0" dirty="0">
                <a:solidFill>
                  <a:srgbClr val="FF0000"/>
                </a:solidFill>
                <a:effectLst/>
                <a:latin typeface="SourceSansPro"/>
              </a:rPr>
              <a:t>only one variable </a:t>
            </a:r>
            <a:r>
              <a:rPr lang="en-US" b="0" i="0" dirty="0">
                <a:solidFill>
                  <a:srgbClr val="111111"/>
                </a:solidFill>
                <a:effectLst/>
                <a:latin typeface="SourceSansPro"/>
              </a:rPr>
              <a:t>and indicates how closely those data points are clustered around the average. </a:t>
            </a:r>
          </a:p>
          <a:p>
            <a:pPr algn="l"/>
            <a:r>
              <a:rPr lang="en-US" b="0" i="0" dirty="0">
                <a:solidFill>
                  <a:srgbClr val="111111"/>
                </a:solidFill>
                <a:effectLst/>
                <a:latin typeface="SourceSansPro"/>
              </a:rPr>
              <a:t>Covariance measures the direction of </a:t>
            </a:r>
            <a:r>
              <a:rPr lang="en-US" b="0" i="0" dirty="0">
                <a:solidFill>
                  <a:srgbClr val="FF0000"/>
                </a:solidFill>
                <a:effectLst/>
                <a:latin typeface="SourceSansPro"/>
              </a:rPr>
              <a:t>the relationship between two variables.</a:t>
            </a:r>
            <a:r>
              <a:rPr lang="en-US" b="0" i="0" dirty="0">
                <a:solidFill>
                  <a:srgbClr val="111111"/>
                </a:solidFill>
                <a:effectLst/>
                <a:latin typeface="SourceSansPro"/>
              </a:rPr>
              <a:t> A positive covariance means that both variables tend to be high or low at the same time. A negative covariance means that when one variable is high, the other tends to be low.</a:t>
            </a:r>
          </a:p>
          <a:p>
            <a:endParaRPr lang="en-GB" dirty="0"/>
          </a:p>
        </p:txBody>
      </p:sp>
    </p:spTree>
    <p:extLst>
      <p:ext uri="{BB962C8B-B14F-4D97-AF65-F5344CB8AC3E}">
        <p14:creationId xmlns:p14="http://schemas.microsoft.com/office/powerpoint/2010/main" val="27881450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220472" y="332656"/>
            <a:ext cx="9124003" cy="764952"/>
          </a:xfrm>
        </p:spPr>
        <p:txBody>
          <a:bodyPr/>
          <a:lstStyle/>
          <a:p>
            <a:r>
              <a:rPr lang="en-GB" dirty="0"/>
              <a:t>Reliability</a:t>
            </a:r>
          </a:p>
        </p:txBody>
      </p:sp>
      <p:grpSp>
        <p:nvGrpSpPr>
          <p:cNvPr id="4" name="Group 3">
            <a:extLst>
              <a:ext uri="{FF2B5EF4-FFF2-40B4-BE49-F238E27FC236}">
                <a16:creationId xmlns:a16="http://schemas.microsoft.com/office/drawing/2014/main" id="{A995A653-0347-2291-4ADC-BDF10F51BA0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28FF052F-AB33-FF9A-B232-C2E8090DA14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C998E16D-FA62-04B5-FB25-81BF0CB59E65}"/>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70847D7-AD71-2200-708F-C0648CA546E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9399750-D1FD-9A30-38A4-14D9E164EAA3}"/>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
        <p:nvSpPr>
          <p:cNvPr id="12" name="Content Placeholder 11">
            <a:extLst>
              <a:ext uri="{FF2B5EF4-FFF2-40B4-BE49-F238E27FC236}">
                <a16:creationId xmlns:a16="http://schemas.microsoft.com/office/drawing/2014/main" id="{DA4DCF93-9F96-CF47-8813-0C9EF3EC3416}"/>
              </a:ext>
            </a:extLst>
          </p:cNvPr>
          <p:cNvSpPr>
            <a:spLocks noGrp="1"/>
          </p:cNvSpPr>
          <p:nvPr>
            <p:ph idx="1"/>
          </p:nvPr>
        </p:nvSpPr>
        <p:spPr>
          <a:xfrm>
            <a:off x="647131" y="1354778"/>
            <a:ext cx="10721454" cy="4322692"/>
          </a:xfrm>
        </p:spPr>
        <p:txBody>
          <a:bodyPr>
            <a:normAutofit/>
          </a:bodyPr>
          <a:lstStyle/>
          <a:p>
            <a:pPr marL="0" indent="0">
              <a:buNone/>
            </a:pPr>
            <a:r>
              <a:rPr lang="en-GB" sz="2800" dirty="0">
                <a:latin typeface="Trebuchet MS" panose="020B0603020202020204" pitchFamily="34" charset="0"/>
              </a:rPr>
              <a:t>Reliability </a:t>
            </a:r>
            <a:r>
              <a:rPr lang="en-GB" dirty="0">
                <a:latin typeface="Trebuchet MS" panose="020B0603020202020204" pitchFamily="34" charset="0"/>
              </a:rPr>
              <a:t>in </a:t>
            </a:r>
            <a:r>
              <a:rPr lang="en-GB" sz="2800" dirty="0">
                <a:latin typeface="Trebuchet MS" panose="020B0603020202020204" pitchFamily="34" charset="0"/>
              </a:rPr>
              <a:t>SPSS </a:t>
            </a:r>
          </a:p>
          <a:p>
            <a:endParaRPr lang="en-GB" sz="2800" dirty="0">
              <a:latin typeface="Trebuchet MS" panose="020B0603020202020204" pitchFamily="34" charset="0"/>
            </a:endParaRPr>
          </a:p>
          <a:p>
            <a:r>
              <a:rPr lang="en-GB" sz="2800" dirty="0">
                <a:latin typeface="Trebuchet MS" panose="020B0603020202020204" pitchFamily="34" charset="0"/>
              </a:rPr>
              <a:t>Step 1: Click “</a:t>
            </a:r>
            <a:r>
              <a:rPr lang="en-GB" sz="2800" dirty="0" err="1">
                <a:latin typeface="Trebuchet MS" panose="020B0603020202020204" pitchFamily="34" charset="0"/>
              </a:rPr>
              <a:t>Analyze</a:t>
            </a:r>
            <a:r>
              <a:rPr lang="en-GB" sz="2800" dirty="0">
                <a:latin typeface="Trebuchet MS" panose="020B0603020202020204" pitchFamily="34" charset="0"/>
              </a:rPr>
              <a:t>,” then click “Scale” and then click “Reliability Analysis.”</a:t>
            </a:r>
            <a:br>
              <a:rPr lang="en-GB" sz="2800" dirty="0">
                <a:latin typeface="Trebuchet MS" panose="020B0603020202020204" pitchFamily="34" charset="0"/>
              </a:rPr>
            </a:br>
            <a:r>
              <a:rPr lang="en-GB" sz="2800" dirty="0">
                <a:latin typeface="Trebuchet MS" panose="020B0603020202020204" pitchFamily="34" charset="0"/>
              </a:rPr>
              <a:t>Step 2: Transfer your variables (q1 to q5) into “Items,”. The model default should be set as “Alpha.”</a:t>
            </a:r>
            <a:br>
              <a:rPr lang="en-GB" sz="2800" dirty="0">
                <a:latin typeface="Trebuchet MS" panose="020B0603020202020204" pitchFamily="34" charset="0"/>
              </a:rPr>
            </a:br>
            <a:r>
              <a:rPr lang="en-GB" sz="2800" dirty="0">
                <a:latin typeface="Trebuchet MS" panose="020B0603020202020204" pitchFamily="34" charset="0"/>
              </a:rPr>
              <a:t>Step 3: Click “Statistics” in the dialog box.</a:t>
            </a:r>
            <a:br>
              <a:rPr lang="en-GB" sz="2800" dirty="0">
                <a:latin typeface="Trebuchet MS" panose="020B0603020202020204" pitchFamily="34" charset="0"/>
              </a:rPr>
            </a:br>
            <a:r>
              <a:rPr lang="en-GB" sz="2800" dirty="0">
                <a:latin typeface="Trebuchet MS" panose="020B0603020202020204" pitchFamily="34" charset="0"/>
              </a:rPr>
              <a:t>Step 4: Select “Item,” “Scale,” and “Scale if item deleted” in the box description. Choose “Correlation” in the inter-item box.</a:t>
            </a:r>
            <a:br>
              <a:rPr lang="en-GB" sz="2800" dirty="0">
                <a:latin typeface="Trebuchet MS" panose="020B0603020202020204" pitchFamily="34" charset="0"/>
              </a:rPr>
            </a:br>
            <a:r>
              <a:rPr lang="en-GB" sz="2800" dirty="0">
                <a:latin typeface="Trebuchet MS" panose="020B0603020202020204" pitchFamily="34" charset="0"/>
              </a:rPr>
              <a:t>Step 5: Click “Continue” and then click “OK”.</a:t>
            </a:r>
          </a:p>
        </p:txBody>
      </p:sp>
    </p:spTree>
    <p:extLst>
      <p:ext uri="{BB962C8B-B14F-4D97-AF65-F5344CB8AC3E}">
        <p14:creationId xmlns:p14="http://schemas.microsoft.com/office/powerpoint/2010/main" val="40760217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2" descr="https://www.statisticshowto.datasciencecentral.com/wp-content/uploads/2014/12/CA2.png"/>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087664" y="879155"/>
            <a:ext cx="5253104" cy="3742178"/>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983433" y="5733257"/>
            <a:ext cx="3456384" cy="400110"/>
          </a:xfrm>
          <a:prstGeom prst="rect">
            <a:avLst/>
          </a:prstGeom>
        </p:spPr>
        <p:txBody>
          <a:bodyPr wrap="square">
            <a:spAutoFit/>
          </a:bodyPr>
          <a:lstStyle/>
          <a:p>
            <a:r>
              <a:rPr lang="en-GB" sz="1000" dirty="0">
                <a:latin typeface="Trebuchet MS" panose="020B0603020202020204" pitchFamily="34" charset="0"/>
                <a:hlinkClick r:id="rId3"/>
              </a:rPr>
              <a:t>https://www.statisticshowto.datasciencecentral.com/cronbachs-alpha-spss/</a:t>
            </a:r>
            <a:endParaRPr lang="en-GB" sz="1000" dirty="0">
              <a:latin typeface="Trebuchet MS" panose="020B0603020202020204" pitchFamily="34" charset="0"/>
            </a:endParaRPr>
          </a:p>
        </p:txBody>
      </p:sp>
      <p:grpSp>
        <p:nvGrpSpPr>
          <p:cNvPr id="2" name="Group 1">
            <a:extLst>
              <a:ext uri="{FF2B5EF4-FFF2-40B4-BE49-F238E27FC236}">
                <a16:creationId xmlns:a16="http://schemas.microsoft.com/office/drawing/2014/main" id="{DA168789-E020-2D91-CEA6-754ED2A868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2BA660E-A6AC-1E18-176B-087FC72B3F6A}"/>
                </a:ext>
              </a:extLst>
            </p:cNvPr>
            <p:cNvPicPr>
              <a:picLocks noChangeAspect="1"/>
            </p:cNvPicPr>
            <p:nvPr/>
          </p:nvPicPr>
          <p:blipFill rotWithShape="1">
            <a:blip r:embed="rId4"/>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0BCFA3D-DF9E-CE4A-4342-0B269E4CA22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4E9C02CE-772D-B1D1-B2AF-CB5BF1635A78}"/>
                  </a:ext>
                </a:extLst>
              </p:cNvPr>
              <p:cNvPicPr>
                <a:picLocks noChangeAspect="1"/>
              </p:cNvPicPr>
              <p:nvPr/>
            </p:nvPicPr>
            <p:blipFill rotWithShape="1">
              <a:blip r:embed="rId5"/>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097A787-7A25-C94E-94A0-1E1AC7FFD666}"/>
                  </a:ext>
                </a:extLst>
              </p:cNvPr>
              <p:cNvPicPr>
                <a:picLocks noChangeAspect="1"/>
              </p:cNvPicPr>
              <p:nvPr/>
            </p:nvPicPr>
            <p:blipFill rotWithShape="1">
              <a:blip r:embed="rId6"/>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6737110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a:extLst>
              <a:ext uri="{FF2B5EF4-FFF2-40B4-BE49-F238E27FC236}">
                <a16:creationId xmlns:a16="http://schemas.microsoft.com/office/drawing/2014/main" id="{DA168789-E020-2D91-CEA6-754ED2A86811}"/>
              </a:ext>
            </a:extLst>
          </p:cNvPr>
          <p:cNvGrpSpPr/>
          <p:nvPr/>
        </p:nvGrpSpPr>
        <p:grpSpPr>
          <a:xfrm>
            <a:off x="0" y="6188015"/>
            <a:ext cx="12192000" cy="669986"/>
            <a:chOff x="0" y="5578608"/>
            <a:chExt cx="12192000" cy="1279393"/>
          </a:xfrm>
        </p:grpSpPr>
        <p:pic>
          <p:nvPicPr>
            <p:cNvPr id="3" name="Picture 2">
              <a:extLst>
                <a:ext uri="{FF2B5EF4-FFF2-40B4-BE49-F238E27FC236}">
                  <a16:creationId xmlns:a16="http://schemas.microsoft.com/office/drawing/2014/main" id="{62BA660E-A6AC-1E18-176B-087FC72B3F6A}"/>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E0BCFA3D-DF9E-CE4A-4342-0B269E4CA224}"/>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4E9C02CE-772D-B1D1-B2AF-CB5BF1635A78}"/>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6097A787-7A25-C94E-94A0-1E1AC7FFD666}"/>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pic>
        <p:nvPicPr>
          <p:cNvPr id="10" name="Picture 9">
            <a:extLst>
              <a:ext uri="{FF2B5EF4-FFF2-40B4-BE49-F238E27FC236}">
                <a16:creationId xmlns:a16="http://schemas.microsoft.com/office/drawing/2014/main" id="{5084AB43-AB8B-760F-86B5-59BAB66DC428}"/>
              </a:ext>
            </a:extLst>
          </p:cNvPr>
          <p:cNvPicPr>
            <a:picLocks noChangeAspect="1"/>
          </p:cNvPicPr>
          <p:nvPr/>
        </p:nvPicPr>
        <p:blipFill rotWithShape="1">
          <a:blip r:embed="rId5"/>
          <a:srcRect l="19341" t="19105" r="19631" b="6665"/>
          <a:stretch/>
        </p:blipFill>
        <p:spPr>
          <a:xfrm>
            <a:off x="6776112" y="1228299"/>
            <a:ext cx="5170598" cy="4192681"/>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pic>
        <p:nvPicPr>
          <p:cNvPr id="12" name="Picture 11">
            <a:extLst>
              <a:ext uri="{FF2B5EF4-FFF2-40B4-BE49-F238E27FC236}">
                <a16:creationId xmlns:a16="http://schemas.microsoft.com/office/drawing/2014/main" id="{686DD38E-83E6-E77A-007D-3A116387D8FD}"/>
              </a:ext>
            </a:extLst>
          </p:cNvPr>
          <p:cNvPicPr>
            <a:picLocks noChangeAspect="1"/>
          </p:cNvPicPr>
          <p:nvPr/>
        </p:nvPicPr>
        <p:blipFill rotWithShape="1">
          <a:blip r:embed="rId6"/>
          <a:srcRect l="20060" t="21990" r="21498" b="16401"/>
          <a:stretch/>
        </p:blipFill>
        <p:spPr>
          <a:xfrm>
            <a:off x="502693" y="946984"/>
            <a:ext cx="6011839" cy="453941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p:spPr>
      </p:pic>
      <p:sp>
        <p:nvSpPr>
          <p:cNvPr id="14" name="TextBox 13">
            <a:extLst>
              <a:ext uri="{FF2B5EF4-FFF2-40B4-BE49-F238E27FC236}">
                <a16:creationId xmlns:a16="http://schemas.microsoft.com/office/drawing/2014/main" id="{62588C2C-B9F0-3C13-BFA5-89326AAF65B1}"/>
              </a:ext>
            </a:extLst>
          </p:cNvPr>
          <p:cNvSpPr txBox="1"/>
          <p:nvPr/>
        </p:nvSpPr>
        <p:spPr>
          <a:xfrm>
            <a:off x="678976" y="5541683"/>
            <a:ext cx="11119514" cy="369332"/>
          </a:xfrm>
          <a:prstGeom prst="rect">
            <a:avLst/>
          </a:prstGeom>
          <a:noFill/>
        </p:spPr>
        <p:txBody>
          <a:bodyPr wrap="square">
            <a:spAutoFit/>
          </a:bodyPr>
          <a:lstStyle/>
          <a:p>
            <a:r>
              <a:rPr lang="en-US" b="0" i="0" dirty="0">
                <a:effectLst/>
                <a:latin typeface="Noto Sans" panose="020B0502040504020204" pitchFamily="34" charset="0"/>
              </a:rPr>
              <a:t>Chan, et al (2021). </a:t>
            </a:r>
            <a:r>
              <a:rPr lang="en-GB" dirty="0">
                <a:hlinkClick r:id="rId7"/>
              </a:rPr>
              <a:t>https://myjms.mohe.gov.my/index.php/ijssr/article/view/16701/8789</a:t>
            </a:r>
            <a:endParaRPr lang="en-GB" dirty="0"/>
          </a:p>
        </p:txBody>
      </p:sp>
      <p:sp>
        <p:nvSpPr>
          <p:cNvPr id="16" name="TextBox 15">
            <a:extLst>
              <a:ext uri="{FF2B5EF4-FFF2-40B4-BE49-F238E27FC236}">
                <a16:creationId xmlns:a16="http://schemas.microsoft.com/office/drawing/2014/main" id="{E92F3E86-81C9-F3C2-D735-51BF4FE27B72}"/>
              </a:ext>
            </a:extLst>
          </p:cNvPr>
          <p:cNvSpPr txBox="1"/>
          <p:nvPr/>
        </p:nvSpPr>
        <p:spPr>
          <a:xfrm>
            <a:off x="460044" y="300652"/>
            <a:ext cx="5263764" cy="369332"/>
          </a:xfrm>
          <a:prstGeom prst="rect">
            <a:avLst/>
          </a:prstGeom>
          <a:noFill/>
        </p:spPr>
        <p:txBody>
          <a:bodyPr wrap="square">
            <a:spAutoFit/>
          </a:bodyPr>
          <a:lstStyle/>
          <a:p>
            <a:r>
              <a:rPr lang="en-US" b="0" i="0" dirty="0">
                <a:effectLst/>
                <a:latin typeface="Noto Sans" panose="020B0502040504020204" pitchFamily="34" charset="0"/>
              </a:rPr>
              <a:t>How to present the Cronbach’s Alpha ? </a:t>
            </a:r>
            <a:endParaRPr lang="en-GB" dirty="0"/>
          </a:p>
        </p:txBody>
      </p:sp>
      <p:sp>
        <p:nvSpPr>
          <p:cNvPr id="17" name="Oval 16">
            <a:extLst>
              <a:ext uri="{FF2B5EF4-FFF2-40B4-BE49-F238E27FC236}">
                <a16:creationId xmlns:a16="http://schemas.microsoft.com/office/drawing/2014/main" id="{CE0661A8-93C4-1E39-A419-6F568F207A66}"/>
              </a:ext>
            </a:extLst>
          </p:cNvPr>
          <p:cNvSpPr/>
          <p:nvPr/>
        </p:nvSpPr>
        <p:spPr>
          <a:xfrm>
            <a:off x="8850573" y="485318"/>
            <a:ext cx="1262417" cy="5508406"/>
          </a:xfrm>
          <a:prstGeom prst="ellipse">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solidFill>
                <a:srgbClr val="FF0000"/>
              </a:solidFill>
            </a:endParaRPr>
          </a:p>
        </p:txBody>
      </p:sp>
    </p:spTree>
    <p:extLst>
      <p:ext uri="{BB962C8B-B14F-4D97-AF65-F5344CB8AC3E}">
        <p14:creationId xmlns:p14="http://schemas.microsoft.com/office/powerpoint/2010/main" val="13097556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271465" y="476672"/>
            <a:ext cx="7467817" cy="689496"/>
          </a:xfrm>
        </p:spPr>
        <p:txBody>
          <a:bodyPr>
            <a:normAutofit fontScale="92500" lnSpcReduction="20000"/>
          </a:bodyPr>
          <a:lstStyle/>
          <a:p>
            <a:r>
              <a:rPr lang="en-GB" dirty="0"/>
              <a:t>C) Or we can run a Principal Component Analysis (PCA)</a:t>
            </a:r>
          </a:p>
          <a:p>
            <a:endParaRPr lang="en-GB" dirty="0"/>
          </a:p>
          <a:p>
            <a:endParaRPr lang="en-GB" dirty="0"/>
          </a:p>
        </p:txBody>
      </p:sp>
      <p:sp>
        <p:nvSpPr>
          <p:cNvPr id="4" name="Rectangle 3"/>
          <p:cNvSpPr/>
          <p:nvPr/>
        </p:nvSpPr>
        <p:spPr>
          <a:xfrm>
            <a:off x="3719737" y="980728"/>
            <a:ext cx="7723911" cy="5262979"/>
          </a:xfrm>
          <a:prstGeom prst="rect">
            <a:avLst/>
          </a:prstGeom>
        </p:spPr>
        <p:txBody>
          <a:bodyPr wrap="square">
            <a:spAutoFit/>
          </a:bodyPr>
          <a:lstStyle/>
          <a:p>
            <a:r>
              <a:rPr lang="en-GB" sz="1600" dirty="0">
                <a:solidFill>
                  <a:srgbClr val="111111"/>
                </a:solidFill>
                <a:latin typeface="Trebuchet MS" panose="020B0603020202020204" pitchFamily="34" charset="0"/>
              </a:rPr>
              <a:t>A PCA reduces a larger set of variables to one or more  index variables which are called components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In essence it extracts a linear composite variable from observed variables.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PCA tries to achieve the optimal number of components, the optimal choice of measured variables for each component, and the optimal weights. </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Principal Components are</a:t>
            </a:r>
            <a:r>
              <a:rPr lang="en-GB" sz="1600" dirty="0"/>
              <a:t> the underlying structure in the data. They are the directions where there is the most variance, the directions where the data is most spread out. </a:t>
            </a:r>
            <a:endParaRPr lang="en-GB" sz="1600" dirty="0">
              <a:solidFill>
                <a:srgbClr val="111111"/>
              </a:solidFill>
              <a:latin typeface="Trebuchet MS" panose="020B0603020202020204" pitchFamily="34" charset="0"/>
            </a:endParaRP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PCA requires a large sample size, 200 upwards for good results</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If different scales, use the correlation matrix.</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Use Kaiser-Meyer-</a:t>
            </a:r>
            <a:r>
              <a:rPr lang="en-GB" sz="1600" dirty="0" err="1">
                <a:solidFill>
                  <a:srgbClr val="111111"/>
                </a:solidFill>
                <a:latin typeface="Trebuchet MS" panose="020B0603020202020204" pitchFamily="34" charset="0"/>
              </a:rPr>
              <a:t>Olkin</a:t>
            </a:r>
            <a:r>
              <a:rPr lang="en-GB" sz="1600" dirty="0">
                <a:solidFill>
                  <a:srgbClr val="111111"/>
                </a:solidFill>
                <a:latin typeface="Trebuchet MS" panose="020B0603020202020204" pitchFamily="34" charset="0"/>
              </a:rPr>
              <a:t> (KMO) Measure to establish sample adequacy ( value should be larger than 0.6 and as close to one as possible)</a:t>
            </a:r>
          </a:p>
          <a:p>
            <a:endParaRPr lang="en-GB" sz="1600" dirty="0">
              <a:solidFill>
                <a:srgbClr val="111111"/>
              </a:solidFill>
              <a:latin typeface="Trebuchet MS" panose="020B0603020202020204" pitchFamily="34" charset="0"/>
            </a:endParaRPr>
          </a:p>
          <a:p>
            <a:r>
              <a:rPr lang="en-GB" sz="1600" dirty="0">
                <a:solidFill>
                  <a:srgbClr val="111111"/>
                </a:solidFill>
                <a:latin typeface="Trebuchet MS" panose="020B0603020202020204" pitchFamily="34" charset="0"/>
              </a:rPr>
              <a:t>Use Bartlett’s test to reject the null hypothesis that the correlation matrix is an identity matrix, i.e. all diagonal elements are 1 and all of diagonal elements are 0. To reject this your p value should be significant.</a:t>
            </a:r>
          </a:p>
        </p:txBody>
      </p:sp>
      <p:pic>
        <p:nvPicPr>
          <p:cNvPr id="5122" name="Picture 2" descr="https://i2.wp.com/www.theanalysisfactor.com/wp-content/uploads/2016/09/KGM_Sept2016_Image1.png?resize=383%2C314"/>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51385" y="1916832"/>
            <a:ext cx="2898437" cy="2376264"/>
          </a:xfrm>
          <a:prstGeom prst="rect">
            <a:avLst/>
          </a:prstGeom>
          <a:noFill/>
          <a:extLst>
            <a:ext uri="{909E8E84-426E-40DD-AFC4-6F175D3DCCD1}">
              <a14:hiddenFill xmlns:a14="http://schemas.microsoft.com/office/drawing/2010/main">
                <a:solidFill>
                  <a:srgbClr val="FFFFFF"/>
                </a:solidFill>
              </a14:hiddenFill>
            </a:ext>
          </a:extLst>
        </p:spPr>
      </p:pic>
      <p:grpSp>
        <p:nvGrpSpPr>
          <p:cNvPr id="3" name="Group 2">
            <a:extLst>
              <a:ext uri="{FF2B5EF4-FFF2-40B4-BE49-F238E27FC236}">
                <a16:creationId xmlns:a16="http://schemas.microsoft.com/office/drawing/2014/main" id="{17EFF4EB-57BA-36EC-B708-1669B1F2923D}"/>
              </a:ext>
            </a:extLst>
          </p:cNvPr>
          <p:cNvGrpSpPr/>
          <p:nvPr/>
        </p:nvGrpSpPr>
        <p:grpSpPr>
          <a:xfrm>
            <a:off x="47767" y="6243707"/>
            <a:ext cx="12192000" cy="669986"/>
            <a:chOff x="0" y="5578608"/>
            <a:chExt cx="12192000" cy="1279393"/>
          </a:xfrm>
        </p:grpSpPr>
        <p:pic>
          <p:nvPicPr>
            <p:cNvPr id="5" name="Picture 4">
              <a:extLst>
                <a:ext uri="{FF2B5EF4-FFF2-40B4-BE49-F238E27FC236}">
                  <a16:creationId xmlns:a16="http://schemas.microsoft.com/office/drawing/2014/main" id="{B583B9FE-4F0F-C222-1FA7-9C7475BB21C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BCAD1C49-2117-A558-BF5B-447457EE94BF}"/>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CC36860A-259B-3683-C624-0458F670F9C4}"/>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BFBAC58B-CF4F-815A-2863-1780D180EF86}"/>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32560035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99456" y="1052736"/>
            <a:ext cx="9751060" cy="4267200"/>
          </a:xfrm>
        </p:spPr>
        <p:txBody>
          <a:bodyPr/>
          <a:lstStyle/>
          <a:p>
            <a:r>
              <a:rPr lang="en-GB" dirty="0"/>
              <a:t>Run a PCA on the HBAT data set. Include all metric (interval) variables</a:t>
            </a:r>
          </a:p>
          <a:p>
            <a:r>
              <a:rPr lang="en-GB" dirty="0"/>
              <a:t>Use the correlation matrix as not all scales are the same.</a:t>
            </a:r>
          </a:p>
          <a:p>
            <a:r>
              <a:rPr lang="en-GB" dirty="0"/>
              <a:t>Ensure you tick the box for Scree plot</a:t>
            </a:r>
          </a:p>
          <a:p>
            <a:r>
              <a:rPr lang="en-GB" dirty="0"/>
              <a:t>Use Direct </a:t>
            </a:r>
            <a:r>
              <a:rPr lang="en-GB" dirty="0" err="1"/>
              <a:t>Oblim</a:t>
            </a:r>
            <a:r>
              <a:rPr lang="en-GB" dirty="0"/>
              <a:t> as a rotation method (as in the social sciences we need to assume that constructs are to some extent interrelated)</a:t>
            </a:r>
          </a:p>
          <a:p>
            <a:r>
              <a:rPr lang="en-GB" dirty="0"/>
              <a:t>Save components with Eigenvalues over 1 </a:t>
            </a:r>
          </a:p>
        </p:txBody>
      </p:sp>
      <p:grpSp>
        <p:nvGrpSpPr>
          <p:cNvPr id="3" name="Group 2">
            <a:extLst>
              <a:ext uri="{FF2B5EF4-FFF2-40B4-BE49-F238E27FC236}">
                <a16:creationId xmlns:a16="http://schemas.microsoft.com/office/drawing/2014/main" id="{EC70A9AC-A381-0146-E04F-58378FF75FCE}"/>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396C0D9C-578B-5FD1-F6A4-7923B2F9A18E}"/>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5731625D-1987-1DE0-CC1C-4691F96D102D}"/>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62D996B4-499F-0D4B-9DBD-43F1AE9A5F5C}"/>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5B6E1151-8C9A-CEE7-9B5E-25A4BC0ACFE2}"/>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15699690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92792" y="1069629"/>
            <a:ext cx="9751060" cy="4267200"/>
          </a:xfrm>
        </p:spPr>
        <p:txBody>
          <a:bodyPr/>
          <a:lstStyle/>
          <a:p>
            <a:pPr marL="0" indent="0">
              <a:buNone/>
            </a:pPr>
            <a:r>
              <a:rPr lang="en-GB" dirty="0">
                <a:latin typeface="Trebuchet MS" panose="020B0603020202020204" pitchFamily="34" charset="0"/>
              </a:rPr>
              <a:t>Principal Component Analysis looks for the axis in data where the variance is highest, i.e. data is most spread out</a:t>
            </a:r>
          </a:p>
        </p:txBody>
      </p:sp>
      <p:sp>
        <p:nvSpPr>
          <p:cNvPr id="3" name="Title 2"/>
          <p:cNvSpPr>
            <a:spLocks noGrp="1"/>
          </p:cNvSpPr>
          <p:nvPr>
            <p:ph type="title"/>
          </p:nvPr>
        </p:nvSpPr>
        <p:spPr>
          <a:xfrm>
            <a:off x="692793" y="49427"/>
            <a:ext cx="4587497" cy="908968"/>
          </a:xfrm>
        </p:spPr>
        <p:txBody>
          <a:bodyPr>
            <a:normAutofit fontScale="90000"/>
          </a:bodyPr>
          <a:lstStyle/>
          <a:p>
            <a:r>
              <a:rPr lang="en-GB" dirty="0"/>
              <a:t>Interpreting Output</a:t>
            </a:r>
          </a:p>
        </p:txBody>
      </p:sp>
      <p:pic>
        <p:nvPicPr>
          <p:cNvPr id="6146" name="Picture 2" descr="https://georgemdallas.files.wordpress.com/2013/10/pca8.jpg"/>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5896652" y="2048359"/>
            <a:ext cx="4486373" cy="2309739"/>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https://georgemdallas.files.wordpress.com/2013/10/pca9.jpg"/>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2792" y="2107394"/>
            <a:ext cx="4750880" cy="2445916"/>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3"/>
          <p:cNvSpPr/>
          <p:nvPr/>
        </p:nvSpPr>
        <p:spPr>
          <a:xfrm>
            <a:off x="3862317" y="4156689"/>
            <a:ext cx="8015970" cy="2031325"/>
          </a:xfrm>
          <a:prstGeom prst="rect">
            <a:avLst/>
          </a:prstGeom>
        </p:spPr>
        <p:txBody>
          <a:bodyPr wrap="square">
            <a:spAutoFit/>
          </a:bodyPr>
          <a:lstStyle/>
          <a:p>
            <a:pPr fontAlgn="base"/>
            <a:r>
              <a:rPr lang="en-GB" b="1" dirty="0">
                <a:solidFill>
                  <a:srgbClr val="242D36"/>
                </a:solidFill>
                <a:latin typeface="Trebuchet MS" panose="020B0603020202020204" pitchFamily="34" charset="0"/>
              </a:rPr>
              <a:t>Eigenvectors and Eigenvalues</a:t>
            </a:r>
          </a:p>
          <a:p>
            <a:pPr fontAlgn="base"/>
            <a:endParaRPr lang="en-GB" b="1" dirty="0">
              <a:solidFill>
                <a:srgbClr val="242D36"/>
              </a:solidFill>
              <a:latin typeface="Trebuchet MS" panose="020B0603020202020204" pitchFamily="34" charset="0"/>
            </a:endParaRPr>
          </a:p>
          <a:p>
            <a:pPr fontAlgn="base"/>
            <a:r>
              <a:rPr lang="en-GB" dirty="0">
                <a:latin typeface="Trebuchet MS" panose="020B0603020202020204" pitchFamily="34" charset="0"/>
              </a:rPr>
              <a:t>The axis with the widest variance is called the </a:t>
            </a:r>
            <a:r>
              <a:rPr lang="en-GB" b="1" dirty="0">
                <a:latin typeface="Trebuchet MS" panose="020B0603020202020204" pitchFamily="34" charset="0"/>
              </a:rPr>
              <a:t>Eigenvector</a:t>
            </a:r>
            <a:r>
              <a:rPr lang="en-GB" dirty="0">
                <a:latin typeface="Trebuchet MS" panose="020B0603020202020204" pitchFamily="34" charset="0"/>
              </a:rPr>
              <a:t>. It is a direction, and does not change even if the data is transformed, e.g. scaled. Each Eigenvector has an </a:t>
            </a:r>
            <a:r>
              <a:rPr lang="en-GB" b="1" dirty="0">
                <a:latin typeface="Trebuchet MS" panose="020B0603020202020204" pitchFamily="34" charset="0"/>
              </a:rPr>
              <a:t>Eigenvalue </a:t>
            </a:r>
            <a:r>
              <a:rPr lang="en-GB" dirty="0">
                <a:latin typeface="Trebuchet MS" panose="020B0603020202020204" pitchFamily="34" charset="0"/>
              </a:rPr>
              <a:t>which shows how much variance there is in the data in that direction (how spread out the data is on the line)</a:t>
            </a:r>
            <a:r>
              <a:rPr lang="en-GB" dirty="0">
                <a:latin typeface="Source Sans Pro"/>
              </a:rPr>
              <a:t>. The eigenvector with the highest eigenvalue is therefore the principal component.</a:t>
            </a:r>
          </a:p>
        </p:txBody>
      </p:sp>
      <p:sp>
        <p:nvSpPr>
          <p:cNvPr id="5" name="Rectangle 4"/>
          <p:cNvSpPr/>
          <p:nvPr/>
        </p:nvSpPr>
        <p:spPr>
          <a:xfrm>
            <a:off x="7392144" y="49427"/>
            <a:ext cx="3814962" cy="707886"/>
          </a:xfrm>
          <a:prstGeom prst="rect">
            <a:avLst/>
          </a:prstGeom>
        </p:spPr>
        <p:txBody>
          <a:bodyPr wrap="square">
            <a:spAutoFit/>
          </a:bodyPr>
          <a:lstStyle/>
          <a:p>
            <a:r>
              <a:rPr lang="en-GB" sz="1000" dirty="0">
                <a:hlinkClick r:id="rId4"/>
              </a:rPr>
              <a:t>Adapted from: https://georgemdallas.wordpress.com/2013/10/30/principal-component-analysis-4-dummies-eigenvectors-eigenvalues-and-dimension-reduction/</a:t>
            </a:r>
            <a:endParaRPr lang="en-GB" sz="1000" dirty="0"/>
          </a:p>
        </p:txBody>
      </p:sp>
      <p:grpSp>
        <p:nvGrpSpPr>
          <p:cNvPr id="6" name="Group 5">
            <a:extLst>
              <a:ext uri="{FF2B5EF4-FFF2-40B4-BE49-F238E27FC236}">
                <a16:creationId xmlns:a16="http://schemas.microsoft.com/office/drawing/2014/main" id="{FA3F7561-2CF6-2080-7C25-ACF763093F55}"/>
              </a:ext>
            </a:extLst>
          </p:cNvPr>
          <p:cNvGrpSpPr/>
          <p:nvPr/>
        </p:nvGrpSpPr>
        <p:grpSpPr>
          <a:xfrm>
            <a:off x="0" y="6188015"/>
            <a:ext cx="12192000" cy="669986"/>
            <a:chOff x="0" y="5578608"/>
            <a:chExt cx="12192000" cy="1279393"/>
          </a:xfrm>
        </p:grpSpPr>
        <p:pic>
          <p:nvPicPr>
            <p:cNvPr id="7" name="Picture 6">
              <a:extLst>
                <a:ext uri="{FF2B5EF4-FFF2-40B4-BE49-F238E27FC236}">
                  <a16:creationId xmlns:a16="http://schemas.microsoft.com/office/drawing/2014/main" id="{56A6A9D0-7096-5FF9-E8E5-65AA652056F3}"/>
                </a:ext>
              </a:extLst>
            </p:cNvPr>
            <p:cNvPicPr>
              <a:picLocks noChangeAspect="1"/>
            </p:cNvPicPr>
            <p:nvPr/>
          </p:nvPicPr>
          <p:blipFill rotWithShape="1">
            <a:blip r:embed="rId5"/>
            <a:srcRect l="35783" t="36155" r="37774" b="45189"/>
            <a:stretch/>
          </p:blipFill>
          <p:spPr>
            <a:xfrm>
              <a:off x="9471853" y="5578608"/>
              <a:ext cx="2720147" cy="1279392"/>
            </a:xfrm>
            <a:prstGeom prst="rect">
              <a:avLst/>
            </a:prstGeom>
          </p:spPr>
        </p:pic>
        <p:grpSp>
          <p:nvGrpSpPr>
            <p:cNvPr id="8" name="Group 7">
              <a:extLst>
                <a:ext uri="{FF2B5EF4-FFF2-40B4-BE49-F238E27FC236}">
                  <a16:creationId xmlns:a16="http://schemas.microsoft.com/office/drawing/2014/main" id="{CBB88262-18D7-4A5B-AEB9-6422F19416F0}"/>
                </a:ext>
              </a:extLst>
            </p:cNvPr>
            <p:cNvGrpSpPr/>
            <p:nvPr/>
          </p:nvGrpSpPr>
          <p:grpSpPr>
            <a:xfrm>
              <a:off x="0" y="5578608"/>
              <a:ext cx="9471852" cy="1279393"/>
              <a:chOff x="0" y="5578608"/>
              <a:chExt cx="9471852" cy="1279393"/>
            </a:xfrm>
          </p:grpSpPr>
          <p:pic>
            <p:nvPicPr>
              <p:cNvPr id="9" name="Picture 8">
                <a:extLst>
                  <a:ext uri="{FF2B5EF4-FFF2-40B4-BE49-F238E27FC236}">
                    <a16:creationId xmlns:a16="http://schemas.microsoft.com/office/drawing/2014/main" id="{01614AC2-D9CD-CB4E-B11C-B8A3ADD955BF}"/>
                  </a:ext>
                </a:extLst>
              </p:cNvPr>
              <p:cNvPicPr>
                <a:picLocks noChangeAspect="1"/>
              </p:cNvPicPr>
              <p:nvPr/>
            </p:nvPicPr>
            <p:blipFill rotWithShape="1">
              <a:blip r:embed="rId6"/>
              <a:srcRect l="40286" t="48724" r="8390" b="19509"/>
              <a:stretch/>
            </p:blipFill>
            <p:spPr>
              <a:xfrm>
                <a:off x="5152445" y="5578608"/>
                <a:ext cx="4319407" cy="1279392"/>
              </a:xfrm>
              <a:prstGeom prst="rect">
                <a:avLst/>
              </a:prstGeom>
            </p:spPr>
          </p:pic>
          <p:pic>
            <p:nvPicPr>
              <p:cNvPr id="10" name="Picture 9">
                <a:extLst>
                  <a:ext uri="{FF2B5EF4-FFF2-40B4-BE49-F238E27FC236}">
                    <a16:creationId xmlns:a16="http://schemas.microsoft.com/office/drawing/2014/main" id="{194E33EE-15FE-914F-E550-5134BADC2AA5}"/>
                  </a:ext>
                </a:extLst>
              </p:cNvPr>
              <p:cNvPicPr>
                <a:picLocks noChangeAspect="1"/>
              </p:cNvPicPr>
              <p:nvPr/>
            </p:nvPicPr>
            <p:blipFill rotWithShape="1">
              <a:blip r:embed="rId7"/>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9098176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127448" y="1484783"/>
            <a:ext cx="10088240" cy="4551685"/>
          </a:xfrm>
        </p:spPr>
        <p:txBody>
          <a:bodyPr/>
          <a:lstStyle/>
          <a:p>
            <a:pPr marL="0" indent="0">
              <a:buNone/>
            </a:pPr>
            <a:r>
              <a:rPr lang="en-GB" dirty="0"/>
              <a:t>The number of components extracted is equal to the number of variables</a:t>
            </a:r>
          </a:p>
          <a:p>
            <a:r>
              <a:rPr lang="en-GB" dirty="0"/>
              <a:t> </a:t>
            </a:r>
            <a:r>
              <a:rPr lang="en-GB" dirty="0">
                <a:solidFill>
                  <a:srgbClr val="FF0000"/>
                </a:solidFill>
              </a:rPr>
              <a:t>Kaiser suggested  that only components with eigenvalues of 1 and above are retained. </a:t>
            </a:r>
          </a:p>
          <a:p>
            <a:r>
              <a:rPr lang="en-GB" dirty="0"/>
              <a:t> Also  look the scree plot of the eigenvalues and identify points of inflection</a:t>
            </a:r>
          </a:p>
          <a:p>
            <a:r>
              <a:rPr lang="en-GB" dirty="0"/>
              <a:t>To look at the total variance explained by the retained factors (should be about 70%)</a:t>
            </a:r>
          </a:p>
          <a:p>
            <a:pPr marL="0" indent="0">
              <a:buNone/>
            </a:pPr>
            <a:endParaRPr lang="en-GB" dirty="0"/>
          </a:p>
        </p:txBody>
      </p:sp>
      <p:sp>
        <p:nvSpPr>
          <p:cNvPr id="3" name="Title 2"/>
          <p:cNvSpPr>
            <a:spLocks noGrp="1"/>
          </p:cNvSpPr>
          <p:nvPr>
            <p:ph type="title"/>
          </p:nvPr>
        </p:nvSpPr>
        <p:spPr>
          <a:xfrm>
            <a:off x="1127449" y="404664"/>
            <a:ext cx="9484043" cy="692944"/>
          </a:xfrm>
        </p:spPr>
        <p:txBody>
          <a:bodyPr>
            <a:normAutofit fontScale="90000"/>
          </a:bodyPr>
          <a:lstStyle/>
          <a:p>
            <a:r>
              <a:rPr lang="en-GB" dirty="0"/>
              <a:t>Interpreting Output</a:t>
            </a:r>
          </a:p>
        </p:txBody>
      </p:sp>
      <p:grpSp>
        <p:nvGrpSpPr>
          <p:cNvPr id="4" name="Group 3">
            <a:extLst>
              <a:ext uri="{FF2B5EF4-FFF2-40B4-BE49-F238E27FC236}">
                <a16:creationId xmlns:a16="http://schemas.microsoft.com/office/drawing/2014/main" id="{44BCA9CD-54A8-CCFA-2868-1EF6CBD9DD24}"/>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9271BB5D-8BED-7D22-0A52-C754DC40148B}"/>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94CA53E7-E73E-9D81-8D38-750CF6D3CFDE}"/>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57208B4-7121-6047-BE55-6A912A361AAF}"/>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0ACA5603-F08A-476D-E93C-E9A524824A5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3855198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T-tests and Analysis of Variance test for differences between means of groups.</a:t>
            </a:r>
          </a:p>
          <a:p>
            <a:r>
              <a:rPr lang="en-GB" dirty="0"/>
              <a:t>Variables need to have equal variances (use </a:t>
            </a:r>
            <a:r>
              <a:rPr lang="en-GB" dirty="0" err="1"/>
              <a:t>Levene’s</a:t>
            </a:r>
            <a:r>
              <a:rPr lang="en-GB" dirty="0"/>
              <a:t> test) and be roughly normally distributed</a:t>
            </a:r>
          </a:p>
          <a:p>
            <a:r>
              <a:rPr lang="en-GB" dirty="0"/>
              <a:t>Groups need to be independent (for ANOVAs)</a:t>
            </a:r>
          </a:p>
          <a:p>
            <a:r>
              <a:rPr lang="en-GB" dirty="0"/>
              <a:t>One way ANOVAs have one Factor (grouping variable), two way ANOVAs have two Factors, grouping variables</a:t>
            </a:r>
          </a:p>
        </p:txBody>
      </p:sp>
      <p:sp>
        <p:nvSpPr>
          <p:cNvPr id="3" name="Title 2"/>
          <p:cNvSpPr>
            <a:spLocks noGrp="1"/>
          </p:cNvSpPr>
          <p:nvPr>
            <p:ph type="title"/>
          </p:nvPr>
        </p:nvSpPr>
        <p:spPr/>
        <p:txBody>
          <a:bodyPr/>
          <a:lstStyle/>
          <a:p>
            <a:r>
              <a:rPr lang="en-GB" dirty="0"/>
              <a:t> Comparing Groups</a:t>
            </a:r>
          </a:p>
        </p:txBody>
      </p:sp>
      <p:grpSp>
        <p:nvGrpSpPr>
          <p:cNvPr id="4" name="Group 3">
            <a:extLst>
              <a:ext uri="{FF2B5EF4-FFF2-40B4-BE49-F238E27FC236}">
                <a16:creationId xmlns:a16="http://schemas.microsoft.com/office/drawing/2014/main" id="{E15BB479-1A9E-361B-0115-722CDB439132}"/>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8ACD9DAC-1EF2-66DB-6771-020FC031621D}"/>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77BF4491-AC9A-8D44-644C-92C3B0C5C5A1}"/>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A68EBA3D-23E3-3594-485E-EFEBC2CE25A9}"/>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DF801ABD-423A-53F9-EA1D-8CB549E853B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1402243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6" name="Content Placeholder 5" title="Chart sample"/>
          <p:cNvGraphicFramePr>
            <a:graphicFrameLocks noGrp="1"/>
          </p:cNvGraphicFramePr>
          <p:nvPr>
            <p:ph idx="1"/>
          </p:nvPr>
        </p:nvGraphicFramePr>
        <p:xfrm>
          <a:off x="1220789" y="1803400"/>
          <a:ext cx="9750425" cy="4267200"/>
        </p:xfrm>
        <a:graphic>
          <a:graphicData uri="http://schemas.openxmlformats.org/drawingml/2006/chart">
            <c:chart xmlns:c="http://schemas.openxmlformats.org/drawingml/2006/chart" xmlns:r="http://schemas.openxmlformats.org/officeDocument/2006/relationships" r:id="rId2"/>
          </a:graphicData>
        </a:graphic>
      </p:graphicFrame>
      <p:sp>
        <p:nvSpPr>
          <p:cNvPr id="2" name="Title 1" title="Title and Content Layout with Chart"/>
          <p:cNvSpPr>
            <a:spLocks noGrp="1"/>
          </p:cNvSpPr>
          <p:nvPr>
            <p:ph type="title"/>
          </p:nvPr>
        </p:nvSpPr>
        <p:spPr/>
        <p:txBody>
          <a:bodyPr/>
          <a:lstStyle/>
          <a:p>
            <a:r>
              <a:rPr lang="en-US"/>
              <a:t>Title and Content Layout with Chart</a:t>
            </a:r>
            <a:endParaRPr lang="en-US" dirty="0"/>
          </a:p>
        </p:txBody>
      </p:sp>
      <p:grpSp>
        <p:nvGrpSpPr>
          <p:cNvPr id="3" name="Group 2">
            <a:extLst>
              <a:ext uri="{FF2B5EF4-FFF2-40B4-BE49-F238E27FC236}">
                <a16:creationId xmlns:a16="http://schemas.microsoft.com/office/drawing/2014/main" id="{6486AD72-F71C-6C32-24E1-3A0FC1D5B40A}"/>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5DA38A09-DCC3-48DA-E4ED-909317C6DE4F}"/>
                </a:ext>
              </a:extLst>
            </p:cNvPr>
            <p:cNvPicPr>
              <a:picLocks noChangeAspect="1"/>
            </p:cNvPicPr>
            <p:nvPr/>
          </p:nvPicPr>
          <p:blipFill rotWithShape="1">
            <a:blip r:embed="rId3"/>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7C7A3A2F-1F59-726E-A91E-BF7251BC4229}"/>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12886F53-330C-83CE-11AA-AF42B10F077A}"/>
                  </a:ext>
                </a:extLst>
              </p:cNvPr>
              <p:cNvPicPr>
                <a:picLocks noChangeAspect="1"/>
              </p:cNvPicPr>
              <p:nvPr/>
            </p:nvPicPr>
            <p:blipFill rotWithShape="1">
              <a:blip r:embed="rId4"/>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2D05F6E8-87BF-EDE0-52B9-3DE44FB3A72D}"/>
                  </a:ext>
                </a:extLst>
              </p:cNvPr>
              <p:cNvPicPr>
                <a:picLocks noChangeAspect="1"/>
              </p:cNvPicPr>
              <p:nvPr/>
            </p:nvPicPr>
            <p:blipFill rotWithShape="1">
              <a:blip r:embed="rId5"/>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3943398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Content Placeholder 10"/>
          <p:cNvSpPr>
            <a:spLocks noGrp="1"/>
          </p:cNvSpPr>
          <p:nvPr>
            <p:ph sz="half" idx="2"/>
          </p:nvPr>
        </p:nvSpPr>
        <p:spPr/>
        <p:txBody>
          <a:bodyPr/>
          <a:lstStyle/>
          <a:p>
            <a:r>
              <a:rPr lang="en-US"/>
              <a:t>First bullet point here</a:t>
            </a:r>
          </a:p>
          <a:p>
            <a:r>
              <a:rPr lang="en-US"/>
              <a:t>Second bullet point here</a:t>
            </a:r>
          </a:p>
          <a:p>
            <a:r>
              <a:rPr lang="en-US"/>
              <a:t>Third bullet point here</a:t>
            </a:r>
            <a:endParaRPr lang="en-US" dirty="0"/>
          </a:p>
        </p:txBody>
      </p:sp>
      <p:graphicFrame>
        <p:nvGraphicFramePr>
          <p:cNvPr id="4" name="Content Placeholder 3" title="Table sample"/>
          <p:cNvGraphicFramePr>
            <a:graphicFrameLocks noGrp="1"/>
          </p:cNvGraphicFramePr>
          <p:nvPr>
            <p:ph sz="half" idx="1"/>
          </p:nvPr>
        </p:nvGraphicFramePr>
        <p:xfrm>
          <a:off x="1220788" y="1803400"/>
          <a:ext cx="4773612" cy="2082800"/>
        </p:xfrm>
        <a:graphic>
          <a:graphicData uri="http://schemas.openxmlformats.org/drawingml/2006/table">
            <a:tbl>
              <a:tblPr firstRow="1" bandRow="1">
                <a:tableStyleId>{5C22544A-7EE6-4342-B048-85BDC9FD1C3A}</a:tableStyleId>
              </a:tblPr>
              <a:tblGrid>
                <a:gridCol w="1591204">
                  <a:extLst>
                    <a:ext uri="{9D8B030D-6E8A-4147-A177-3AD203B41FA5}">
                      <a16:colId xmlns:a16="http://schemas.microsoft.com/office/drawing/2014/main" val="20000"/>
                    </a:ext>
                  </a:extLst>
                </a:gridCol>
                <a:gridCol w="1591204">
                  <a:extLst>
                    <a:ext uri="{9D8B030D-6E8A-4147-A177-3AD203B41FA5}">
                      <a16:colId xmlns:a16="http://schemas.microsoft.com/office/drawing/2014/main" val="20001"/>
                    </a:ext>
                  </a:extLst>
                </a:gridCol>
                <a:gridCol w="1591204">
                  <a:extLst>
                    <a:ext uri="{9D8B030D-6E8A-4147-A177-3AD203B41FA5}">
                      <a16:colId xmlns:a16="http://schemas.microsoft.com/office/drawing/2014/main" val="20002"/>
                    </a:ext>
                  </a:extLst>
                </a:gridCol>
              </a:tblGrid>
              <a:tr h="520700">
                <a:tc>
                  <a:txBody>
                    <a:bodyPr/>
                    <a:lstStyle/>
                    <a:p>
                      <a:endParaRPr lang="en-US" dirty="0"/>
                    </a:p>
                  </a:txBody>
                  <a:tcPr anchor="ctr"/>
                </a:tc>
                <a:tc>
                  <a:txBody>
                    <a:bodyPr/>
                    <a:lstStyle/>
                    <a:p>
                      <a:pPr algn="ctr"/>
                      <a:r>
                        <a:rPr lang="en-US" dirty="0"/>
                        <a:t>Group A</a:t>
                      </a:r>
                    </a:p>
                  </a:txBody>
                  <a:tcPr anchor="ctr"/>
                </a:tc>
                <a:tc>
                  <a:txBody>
                    <a:bodyPr/>
                    <a:lstStyle/>
                    <a:p>
                      <a:pPr algn="ctr"/>
                      <a:r>
                        <a:rPr lang="en-US" dirty="0"/>
                        <a:t>Group B</a:t>
                      </a:r>
                    </a:p>
                  </a:txBody>
                  <a:tcPr anchor="ctr"/>
                </a:tc>
                <a:extLst>
                  <a:ext uri="{0D108BD9-81ED-4DB2-BD59-A6C34878D82A}">
                    <a16:rowId xmlns:a16="http://schemas.microsoft.com/office/drawing/2014/main" val="10000"/>
                  </a:ext>
                </a:extLst>
              </a:tr>
              <a:tr h="520700">
                <a:tc>
                  <a:txBody>
                    <a:bodyPr/>
                    <a:lstStyle/>
                    <a:p>
                      <a:r>
                        <a:rPr lang="en-US" dirty="0"/>
                        <a:t>Class 1</a:t>
                      </a:r>
                    </a:p>
                  </a:txBody>
                  <a:tcPr anchor="ctr"/>
                </a:tc>
                <a:tc>
                  <a:txBody>
                    <a:bodyPr/>
                    <a:lstStyle/>
                    <a:p>
                      <a:pPr algn="ctr"/>
                      <a:r>
                        <a:rPr lang="en-US" dirty="0"/>
                        <a:t>82</a:t>
                      </a:r>
                    </a:p>
                  </a:txBody>
                  <a:tcPr anchor="ctr"/>
                </a:tc>
                <a:tc>
                  <a:txBody>
                    <a:bodyPr/>
                    <a:lstStyle/>
                    <a:p>
                      <a:pPr algn="ctr"/>
                      <a:r>
                        <a:rPr lang="en-US" dirty="0"/>
                        <a:t>85</a:t>
                      </a:r>
                    </a:p>
                  </a:txBody>
                  <a:tcPr anchor="ctr"/>
                </a:tc>
                <a:extLst>
                  <a:ext uri="{0D108BD9-81ED-4DB2-BD59-A6C34878D82A}">
                    <a16:rowId xmlns:a16="http://schemas.microsoft.com/office/drawing/2014/main" val="10001"/>
                  </a:ext>
                </a:extLst>
              </a:tr>
              <a:tr h="520700">
                <a:tc>
                  <a:txBody>
                    <a:bodyPr/>
                    <a:lstStyle/>
                    <a:p>
                      <a:r>
                        <a:rPr lang="en-US" dirty="0"/>
                        <a:t>Class 2</a:t>
                      </a:r>
                    </a:p>
                  </a:txBody>
                  <a:tcPr anchor="ctr"/>
                </a:tc>
                <a:tc>
                  <a:txBody>
                    <a:bodyPr/>
                    <a:lstStyle/>
                    <a:p>
                      <a:pPr algn="ctr"/>
                      <a:r>
                        <a:rPr lang="en-US" dirty="0"/>
                        <a:t>76</a:t>
                      </a:r>
                    </a:p>
                  </a:txBody>
                  <a:tcPr anchor="ctr"/>
                </a:tc>
                <a:tc>
                  <a:txBody>
                    <a:bodyPr/>
                    <a:lstStyle/>
                    <a:p>
                      <a:pPr algn="ctr"/>
                      <a:r>
                        <a:rPr lang="en-US" dirty="0"/>
                        <a:t>88</a:t>
                      </a:r>
                    </a:p>
                  </a:txBody>
                  <a:tcPr anchor="ctr"/>
                </a:tc>
                <a:extLst>
                  <a:ext uri="{0D108BD9-81ED-4DB2-BD59-A6C34878D82A}">
                    <a16:rowId xmlns:a16="http://schemas.microsoft.com/office/drawing/2014/main" val="10002"/>
                  </a:ext>
                </a:extLst>
              </a:tr>
              <a:tr h="520700">
                <a:tc>
                  <a:txBody>
                    <a:bodyPr/>
                    <a:lstStyle/>
                    <a:p>
                      <a:r>
                        <a:rPr lang="en-US" dirty="0"/>
                        <a:t>Class 3</a:t>
                      </a:r>
                    </a:p>
                  </a:txBody>
                  <a:tcPr anchor="ctr"/>
                </a:tc>
                <a:tc>
                  <a:txBody>
                    <a:bodyPr/>
                    <a:lstStyle/>
                    <a:p>
                      <a:pPr algn="ctr"/>
                      <a:r>
                        <a:rPr lang="en-US" dirty="0"/>
                        <a:t>84</a:t>
                      </a:r>
                    </a:p>
                  </a:txBody>
                  <a:tcPr anchor="ctr"/>
                </a:tc>
                <a:tc>
                  <a:txBody>
                    <a:bodyPr/>
                    <a:lstStyle/>
                    <a:p>
                      <a:pPr algn="ctr"/>
                      <a:r>
                        <a:rPr lang="en-US" dirty="0"/>
                        <a:t>90</a:t>
                      </a:r>
                    </a:p>
                  </a:txBody>
                  <a:tcPr anchor="ctr"/>
                </a:tc>
                <a:extLst>
                  <a:ext uri="{0D108BD9-81ED-4DB2-BD59-A6C34878D82A}">
                    <a16:rowId xmlns:a16="http://schemas.microsoft.com/office/drawing/2014/main" val="10003"/>
                  </a:ext>
                </a:extLst>
              </a:tr>
            </a:tbl>
          </a:graphicData>
        </a:graphic>
      </p:graphicFrame>
      <p:sp>
        <p:nvSpPr>
          <p:cNvPr id="2" name="Title 1"/>
          <p:cNvSpPr>
            <a:spLocks noGrp="1"/>
          </p:cNvSpPr>
          <p:nvPr>
            <p:ph type="title"/>
          </p:nvPr>
        </p:nvSpPr>
        <p:spPr/>
        <p:txBody>
          <a:bodyPr/>
          <a:lstStyle/>
          <a:p>
            <a:r>
              <a:rPr lang="en-US"/>
              <a:t>Two Content Layout with Table</a:t>
            </a:r>
            <a:endParaRPr lang="en-US" dirty="0"/>
          </a:p>
        </p:txBody>
      </p:sp>
      <p:grpSp>
        <p:nvGrpSpPr>
          <p:cNvPr id="3" name="Group 2">
            <a:extLst>
              <a:ext uri="{FF2B5EF4-FFF2-40B4-BE49-F238E27FC236}">
                <a16:creationId xmlns:a16="http://schemas.microsoft.com/office/drawing/2014/main" id="{65A08526-61D2-1EC4-9881-8EBC58DB4917}"/>
              </a:ext>
            </a:extLst>
          </p:cNvPr>
          <p:cNvGrpSpPr/>
          <p:nvPr/>
        </p:nvGrpSpPr>
        <p:grpSpPr>
          <a:xfrm>
            <a:off x="0" y="6188015"/>
            <a:ext cx="12192000" cy="669986"/>
            <a:chOff x="0" y="5578608"/>
            <a:chExt cx="12192000" cy="1279393"/>
          </a:xfrm>
        </p:grpSpPr>
        <p:pic>
          <p:nvPicPr>
            <p:cNvPr id="5" name="Picture 4">
              <a:extLst>
                <a:ext uri="{FF2B5EF4-FFF2-40B4-BE49-F238E27FC236}">
                  <a16:creationId xmlns:a16="http://schemas.microsoft.com/office/drawing/2014/main" id="{13BC31B9-EB38-976B-FF3C-0655F0031761}"/>
                </a:ext>
              </a:extLst>
            </p:cNvPr>
            <p:cNvPicPr>
              <a:picLocks noChangeAspect="1"/>
            </p:cNvPicPr>
            <p:nvPr/>
          </p:nvPicPr>
          <p:blipFill rotWithShape="1">
            <a:blip r:embed="rId2"/>
            <a:srcRect l="35783" t="36155" r="37774" b="45189"/>
            <a:stretch/>
          </p:blipFill>
          <p:spPr>
            <a:xfrm>
              <a:off x="9471853" y="5578608"/>
              <a:ext cx="2720147" cy="1279392"/>
            </a:xfrm>
            <a:prstGeom prst="rect">
              <a:avLst/>
            </a:prstGeom>
          </p:spPr>
        </p:pic>
        <p:grpSp>
          <p:nvGrpSpPr>
            <p:cNvPr id="6" name="Group 5">
              <a:extLst>
                <a:ext uri="{FF2B5EF4-FFF2-40B4-BE49-F238E27FC236}">
                  <a16:creationId xmlns:a16="http://schemas.microsoft.com/office/drawing/2014/main" id="{A591C540-A15E-032F-A3DC-EBA08CCB4FB3}"/>
                </a:ext>
              </a:extLst>
            </p:cNvPr>
            <p:cNvGrpSpPr/>
            <p:nvPr/>
          </p:nvGrpSpPr>
          <p:grpSpPr>
            <a:xfrm>
              <a:off x="0" y="5578608"/>
              <a:ext cx="9471852" cy="1279393"/>
              <a:chOff x="0" y="5578608"/>
              <a:chExt cx="9471852" cy="1279393"/>
            </a:xfrm>
          </p:grpSpPr>
          <p:pic>
            <p:nvPicPr>
              <p:cNvPr id="7" name="Picture 6">
                <a:extLst>
                  <a:ext uri="{FF2B5EF4-FFF2-40B4-BE49-F238E27FC236}">
                    <a16:creationId xmlns:a16="http://schemas.microsoft.com/office/drawing/2014/main" id="{0DDB3089-AA8C-B58F-BEE4-FF3F9D1C88DB}"/>
                  </a:ext>
                </a:extLst>
              </p:cNvPr>
              <p:cNvPicPr>
                <a:picLocks noChangeAspect="1"/>
              </p:cNvPicPr>
              <p:nvPr/>
            </p:nvPicPr>
            <p:blipFill rotWithShape="1">
              <a:blip r:embed="rId3"/>
              <a:srcRect l="40286" t="48724" r="8390" b="19509"/>
              <a:stretch/>
            </p:blipFill>
            <p:spPr>
              <a:xfrm>
                <a:off x="5152445" y="5578608"/>
                <a:ext cx="4319407" cy="1279392"/>
              </a:xfrm>
              <a:prstGeom prst="rect">
                <a:avLst/>
              </a:prstGeom>
            </p:spPr>
          </p:pic>
          <p:pic>
            <p:nvPicPr>
              <p:cNvPr id="8" name="Picture 7">
                <a:extLst>
                  <a:ext uri="{FF2B5EF4-FFF2-40B4-BE49-F238E27FC236}">
                    <a16:creationId xmlns:a16="http://schemas.microsoft.com/office/drawing/2014/main" id="{C167F904-4AEE-3B8E-14BD-66C5EBA74285}"/>
                  </a:ext>
                </a:extLst>
              </p:cNvPr>
              <p:cNvPicPr>
                <a:picLocks noChangeAspect="1"/>
              </p:cNvPicPr>
              <p:nvPr/>
            </p:nvPicPr>
            <p:blipFill rotWithShape="1">
              <a:blip r:embed="rId4"/>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2920094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9" name="Content Placeholder 8" title="SmartArt sample"/>
          <p:cNvGraphicFramePr>
            <a:graphicFrameLocks noGrp="1"/>
          </p:cNvGraphicFramePr>
          <p:nvPr>
            <p:ph sz="half" idx="2"/>
          </p:nvPr>
        </p:nvGraphicFramePr>
        <p:xfrm>
          <a:off x="6197601" y="1803400"/>
          <a:ext cx="4773612" cy="426720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0" name="Content Placeholder 9"/>
          <p:cNvSpPr>
            <a:spLocks noGrp="1"/>
          </p:cNvSpPr>
          <p:nvPr>
            <p:ph sz="half" idx="1"/>
          </p:nvPr>
        </p:nvSpPr>
        <p:spPr/>
        <p:txBody>
          <a:bodyPr/>
          <a:lstStyle/>
          <a:p>
            <a:r>
              <a:rPr lang="en-US"/>
              <a:t>First bullet point here</a:t>
            </a:r>
          </a:p>
          <a:p>
            <a:r>
              <a:rPr lang="en-US"/>
              <a:t>Second bullet point here</a:t>
            </a:r>
          </a:p>
          <a:p>
            <a:r>
              <a:rPr lang="en-US"/>
              <a:t>Third bullet point here</a:t>
            </a:r>
            <a:endParaRPr lang="en-US" dirty="0"/>
          </a:p>
        </p:txBody>
      </p:sp>
      <p:sp>
        <p:nvSpPr>
          <p:cNvPr id="2" name="Title 1"/>
          <p:cNvSpPr>
            <a:spLocks noGrp="1"/>
          </p:cNvSpPr>
          <p:nvPr>
            <p:ph type="title"/>
          </p:nvPr>
        </p:nvSpPr>
        <p:spPr/>
        <p:txBody>
          <a:bodyPr/>
          <a:lstStyle/>
          <a:p>
            <a:r>
              <a:rPr lang="en-US"/>
              <a:t>Two Content Layout with SmartArt</a:t>
            </a:r>
            <a:endParaRPr lang="en-US" dirty="0"/>
          </a:p>
        </p:txBody>
      </p:sp>
      <p:grpSp>
        <p:nvGrpSpPr>
          <p:cNvPr id="3" name="Group 2">
            <a:extLst>
              <a:ext uri="{FF2B5EF4-FFF2-40B4-BE49-F238E27FC236}">
                <a16:creationId xmlns:a16="http://schemas.microsoft.com/office/drawing/2014/main" id="{3F5845DC-C0FE-BCE3-4F38-1098BD3A5F09}"/>
              </a:ext>
            </a:extLst>
          </p:cNvPr>
          <p:cNvGrpSpPr/>
          <p:nvPr/>
        </p:nvGrpSpPr>
        <p:grpSpPr>
          <a:xfrm>
            <a:off x="0" y="6188015"/>
            <a:ext cx="12192000" cy="669986"/>
            <a:chOff x="0" y="5578608"/>
            <a:chExt cx="12192000" cy="1279393"/>
          </a:xfrm>
        </p:grpSpPr>
        <p:pic>
          <p:nvPicPr>
            <p:cNvPr id="4" name="Picture 3">
              <a:extLst>
                <a:ext uri="{FF2B5EF4-FFF2-40B4-BE49-F238E27FC236}">
                  <a16:creationId xmlns:a16="http://schemas.microsoft.com/office/drawing/2014/main" id="{6972B68F-494D-81D1-B720-DCA8009B1A74}"/>
                </a:ext>
              </a:extLst>
            </p:cNvPr>
            <p:cNvPicPr>
              <a:picLocks noChangeAspect="1"/>
            </p:cNvPicPr>
            <p:nvPr/>
          </p:nvPicPr>
          <p:blipFill rotWithShape="1">
            <a:blip r:embed="rId7"/>
            <a:srcRect l="35783" t="36155" r="37774" b="45189"/>
            <a:stretch/>
          </p:blipFill>
          <p:spPr>
            <a:xfrm>
              <a:off x="9471853" y="5578608"/>
              <a:ext cx="2720147" cy="1279392"/>
            </a:xfrm>
            <a:prstGeom prst="rect">
              <a:avLst/>
            </a:prstGeom>
          </p:spPr>
        </p:pic>
        <p:grpSp>
          <p:nvGrpSpPr>
            <p:cNvPr id="5" name="Group 4">
              <a:extLst>
                <a:ext uri="{FF2B5EF4-FFF2-40B4-BE49-F238E27FC236}">
                  <a16:creationId xmlns:a16="http://schemas.microsoft.com/office/drawing/2014/main" id="{08794E9C-4715-B668-026B-1063C2713A3C}"/>
                </a:ext>
              </a:extLst>
            </p:cNvPr>
            <p:cNvGrpSpPr/>
            <p:nvPr/>
          </p:nvGrpSpPr>
          <p:grpSpPr>
            <a:xfrm>
              <a:off x="0" y="5578608"/>
              <a:ext cx="9471852" cy="1279393"/>
              <a:chOff x="0" y="5578608"/>
              <a:chExt cx="9471852" cy="1279393"/>
            </a:xfrm>
          </p:grpSpPr>
          <p:pic>
            <p:nvPicPr>
              <p:cNvPr id="6" name="Picture 5">
                <a:extLst>
                  <a:ext uri="{FF2B5EF4-FFF2-40B4-BE49-F238E27FC236}">
                    <a16:creationId xmlns:a16="http://schemas.microsoft.com/office/drawing/2014/main" id="{A7593FD3-0B35-5982-4A43-5C64816F3DCD}"/>
                  </a:ext>
                </a:extLst>
              </p:cNvPr>
              <p:cNvPicPr>
                <a:picLocks noChangeAspect="1"/>
              </p:cNvPicPr>
              <p:nvPr/>
            </p:nvPicPr>
            <p:blipFill rotWithShape="1">
              <a:blip r:embed="rId8"/>
              <a:srcRect l="40286" t="48724" r="8390" b="19509"/>
              <a:stretch/>
            </p:blipFill>
            <p:spPr>
              <a:xfrm>
                <a:off x="5152445" y="5578608"/>
                <a:ext cx="4319407" cy="1279392"/>
              </a:xfrm>
              <a:prstGeom prst="rect">
                <a:avLst/>
              </a:prstGeom>
            </p:spPr>
          </p:pic>
          <p:pic>
            <p:nvPicPr>
              <p:cNvPr id="7" name="Picture 6">
                <a:extLst>
                  <a:ext uri="{FF2B5EF4-FFF2-40B4-BE49-F238E27FC236}">
                    <a16:creationId xmlns:a16="http://schemas.microsoft.com/office/drawing/2014/main" id="{EDF017B3-2655-51F1-684B-6E8E7567A8A0}"/>
                  </a:ext>
                </a:extLst>
              </p:cNvPr>
              <p:cNvPicPr>
                <a:picLocks noChangeAspect="1"/>
              </p:cNvPicPr>
              <p:nvPr/>
            </p:nvPicPr>
            <p:blipFill rotWithShape="1">
              <a:blip r:embed="rId9"/>
              <a:srcRect l="44460" t="53448" r="30342" b="33142"/>
              <a:stretch/>
            </p:blipFill>
            <p:spPr>
              <a:xfrm>
                <a:off x="0" y="5578609"/>
                <a:ext cx="5263763" cy="1279392"/>
              </a:xfrm>
              <a:prstGeom prst="rect">
                <a:avLst/>
              </a:prstGeom>
            </p:spPr>
          </p:pic>
        </p:grpSp>
      </p:grpSp>
    </p:spTree>
    <p:extLst>
      <p:ext uri="{BB962C8B-B14F-4D97-AF65-F5344CB8AC3E}">
        <p14:creationId xmlns:p14="http://schemas.microsoft.com/office/powerpoint/2010/main" val="345781907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1816</Words>
  <Application>Microsoft Office PowerPoint</Application>
  <PresentationFormat>Widescreen</PresentationFormat>
  <Paragraphs>157</Paragraphs>
  <Slides>26</Slides>
  <Notes>0</Notes>
  <HiddenSlides>0</HiddenSlides>
  <MMClips>0</MMClips>
  <ScaleCrop>false</ScaleCrop>
  <HeadingPairs>
    <vt:vector size="6" baseType="variant">
      <vt:variant>
        <vt:lpstr>Fonts Used</vt:lpstr>
      </vt:variant>
      <vt:variant>
        <vt:i4>12</vt:i4>
      </vt:variant>
      <vt:variant>
        <vt:lpstr>Theme</vt:lpstr>
      </vt:variant>
      <vt:variant>
        <vt:i4>1</vt:i4>
      </vt:variant>
      <vt:variant>
        <vt:lpstr>Slide Titles</vt:lpstr>
      </vt:variant>
      <vt:variant>
        <vt:i4>26</vt:i4>
      </vt:variant>
    </vt:vector>
  </HeadingPairs>
  <TitlesOfParts>
    <vt:vector size="39" baseType="lpstr">
      <vt:lpstr>Cabin-semi-bold</vt:lpstr>
      <vt:lpstr>SourceSansPro</vt:lpstr>
      <vt:lpstr>Arial</vt:lpstr>
      <vt:lpstr>Calibri</vt:lpstr>
      <vt:lpstr>Calibri Light</vt:lpstr>
      <vt:lpstr>helvetica</vt:lpstr>
      <vt:lpstr>Noto Sans</vt:lpstr>
      <vt:lpstr>Source Sans Pro</vt:lpstr>
      <vt:lpstr>Times New Roman</vt:lpstr>
      <vt:lpstr>Trebuchet MS</vt:lpstr>
      <vt:lpstr>Wingdings</vt:lpstr>
      <vt:lpstr>Wingdings 2</vt:lpstr>
      <vt:lpstr>Office Theme</vt:lpstr>
      <vt:lpstr>LCDB7011 Quantitative Research Methods</vt:lpstr>
      <vt:lpstr>PowerPoint Presentation</vt:lpstr>
      <vt:lpstr>Correlation Analysis</vt:lpstr>
      <vt:lpstr>Correlation Analysis</vt:lpstr>
      <vt:lpstr>Correlation Analysis</vt:lpstr>
      <vt:lpstr>Correlation Analysis can also be used to:</vt:lpstr>
      <vt:lpstr>PowerPoint Presentation</vt:lpstr>
      <vt:lpstr>Factor Analysis</vt:lpstr>
      <vt:lpstr>Reliability (Internal Consistency)</vt:lpstr>
      <vt:lpstr>Correlations</vt:lpstr>
      <vt:lpstr>Correlations</vt:lpstr>
      <vt:lpstr>PowerPoint Presentation</vt:lpstr>
      <vt:lpstr>Composite Variables</vt:lpstr>
      <vt:lpstr>Reliability</vt:lpstr>
      <vt:lpstr>Reliability </vt:lpstr>
      <vt:lpstr>Reliability</vt:lpstr>
      <vt:lpstr>PowerPoint Presentation</vt:lpstr>
      <vt:lpstr>PowerPoint Presentation</vt:lpstr>
      <vt:lpstr>PowerPoint Presentation</vt:lpstr>
      <vt:lpstr>PowerPoint Presentation</vt:lpstr>
      <vt:lpstr>Interpreting Output</vt:lpstr>
      <vt:lpstr>Interpreting Output</vt:lpstr>
      <vt:lpstr> Comparing Groups</vt:lpstr>
      <vt:lpstr>Title and Content Layout with Chart</vt:lpstr>
      <vt:lpstr>Two Content Layout with Table</vt:lpstr>
      <vt:lpstr>Two Content Layout with SmartArt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Helen Lee</dc:creator>
  <cp:lastModifiedBy>Helen Lee</cp:lastModifiedBy>
  <cp:revision>4</cp:revision>
  <dcterms:created xsi:type="dcterms:W3CDTF">2024-05-03T11:57:05Z</dcterms:created>
  <dcterms:modified xsi:type="dcterms:W3CDTF">2024-07-08T08:06:05Z</dcterms:modified>
</cp:coreProperties>
</file>