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64" r:id="rId9"/>
    <p:sldId id="257"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63" autoAdjust="0"/>
    <p:restoredTop sz="94434" autoAdjust="0"/>
  </p:normalViewPr>
  <p:slideViewPr>
    <p:cSldViewPr snapToGrid="0">
      <p:cViewPr varScale="1">
        <p:scale>
          <a:sx n="74" d="100"/>
          <a:sy n="74" d="100"/>
        </p:scale>
        <p:origin x="58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7F7D34-7877-4EB4-B141-F6BE92195EC0}" type="datetimeFigureOut">
              <a:rPr lang="en-GB" smtClean="0"/>
              <a:t>14/01/2018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29E7B2-EDE4-4403-810E-F1398DE6399C}" type="slidenum">
              <a:rPr lang="en-GB" smtClean="0"/>
              <a:t>‹#›</a:t>
            </a:fld>
            <a:endParaRPr lang="en-GB"/>
          </a:p>
        </p:txBody>
      </p:sp>
    </p:spTree>
    <p:extLst>
      <p:ext uri="{BB962C8B-B14F-4D97-AF65-F5344CB8AC3E}">
        <p14:creationId xmlns:p14="http://schemas.microsoft.com/office/powerpoint/2010/main" val="1147813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29E7B2-EDE4-4403-810E-F1398DE6399C}" type="slidenum">
              <a:rPr lang="en-GB" smtClean="0"/>
              <a:t>1</a:t>
            </a:fld>
            <a:endParaRPr lang="en-GB"/>
          </a:p>
        </p:txBody>
      </p:sp>
    </p:spTree>
    <p:extLst>
      <p:ext uri="{BB962C8B-B14F-4D97-AF65-F5344CB8AC3E}">
        <p14:creationId xmlns:p14="http://schemas.microsoft.com/office/powerpoint/2010/main" val="1765601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29E7B2-EDE4-4403-810E-F1398DE6399C}" type="slidenum">
              <a:rPr lang="en-GB" smtClean="0"/>
              <a:t>2</a:t>
            </a:fld>
            <a:endParaRPr lang="en-GB"/>
          </a:p>
        </p:txBody>
      </p:sp>
    </p:spTree>
    <p:extLst>
      <p:ext uri="{BB962C8B-B14F-4D97-AF65-F5344CB8AC3E}">
        <p14:creationId xmlns:p14="http://schemas.microsoft.com/office/powerpoint/2010/main" val="2497527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29E7B2-EDE4-4403-810E-F1398DE6399C}" type="slidenum">
              <a:rPr lang="en-GB" smtClean="0"/>
              <a:t>3</a:t>
            </a:fld>
            <a:endParaRPr lang="en-GB"/>
          </a:p>
        </p:txBody>
      </p:sp>
    </p:spTree>
    <p:extLst>
      <p:ext uri="{BB962C8B-B14F-4D97-AF65-F5344CB8AC3E}">
        <p14:creationId xmlns:p14="http://schemas.microsoft.com/office/powerpoint/2010/main" val="1506297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aseline="0" dirty="0" smtClean="0"/>
              <a:t> </a:t>
            </a:r>
          </a:p>
        </p:txBody>
      </p:sp>
      <p:sp>
        <p:nvSpPr>
          <p:cNvPr id="4" name="Slide Number Placeholder 3"/>
          <p:cNvSpPr>
            <a:spLocks noGrp="1"/>
          </p:cNvSpPr>
          <p:nvPr>
            <p:ph type="sldNum" sz="quarter" idx="10"/>
          </p:nvPr>
        </p:nvSpPr>
        <p:spPr/>
        <p:txBody>
          <a:bodyPr/>
          <a:lstStyle/>
          <a:p>
            <a:fld id="{1629E7B2-EDE4-4403-810E-F1398DE6399C}" type="slidenum">
              <a:rPr lang="en-GB" smtClean="0"/>
              <a:t>4</a:t>
            </a:fld>
            <a:endParaRPr lang="en-GB"/>
          </a:p>
        </p:txBody>
      </p:sp>
    </p:spTree>
    <p:extLst>
      <p:ext uri="{BB962C8B-B14F-4D97-AF65-F5344CB8AC3E}">
        <p14:creationId xmlns:p14="http://schemas.microsoft.com/office/powerpoint/2010/main" val="43227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baseline="0" dirty="0" smtClean="0"/>
          </a:p>
        </p:txBody>
      </p:sp>
      <p:sp>
        <p:nvSpPr>
          <p:cNvPr id="4" name="Slide Number Placeholder 3"/>
          <p:cNvSpPr>
            <a:spLocks noGrp="1"/>
          </p:cNvSpPr>
          <p:nvPr>
            <p:ph type="sldNum" sz="quarter" idx="10"/>
          </p:nvPr>
        </p:nvSpPr>
        <p:spPr/>
        <p:txBody>
          <a:bodyPr/>
          <a:lstStyle/>
          <a:p>
            <a:fld id="{1629E7B2-EDE4-4403-810E-F1398DE6399C}" type="slidenum">
              <a:rPr lang="en-GB" smtClean="0"/>
              <a:t>5</a:t>
            </a:fld>
            <a:endParaRPr lang="en-GB"/>
          </a:p>
        </p:txBody>
      </p:sp>
    </p:spTree>
    <p:extLst>
      <p:ext uri="{BB962C8B-B14F-4D97-AF65-F5344CB8AC3E}">
        <p14:creationId xmlns:p14="http://schemas.microsoft.com/office/powerpoint/2010/main" val="3828895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1/14/2018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gif"/><Relationship Id="rId13" Type="http://schemas.openxmlformats.org/officeDocument/2006/relationships/image" Target="../media/image11.gif"/><Relationship Id="rId18" Type="http://schemas.openxmlformats.org/officeDocument/2006/relationships/image" Target="../media/image16.gif"/><Relationship Id="rId3" Type="http://schemas.openxmlformats.org/officeDocument/2006/relationships/image" Target="../media/image1.gif"/><Relationship Id="rId7" Type="http://schemas.openxmlformats.org/officeDocument/2006/relationships/image" Target="../media/image5.gif"/><Relationship Id="rId12" Type="http://schemas.openxmlformats.org/officeDocument/2006/relationships/image" Target="../media/image10.gif"/><Relationship Id="rId17" Type="http://schemas.openxmlformats.org/officeDocument/2006/relationships/image" Target="../media/image15.gif"/><Relationship Id="rId2" Type="http://schemas.openxmlformats.org/officeDocument/2006/relationships/notesSlide" Target="../notesSlides/notesSlide1.xml"/><Relationship Id="rId16" Type="http://schemas.openxmlformats.org/officeDocument/2006/relationships/image" Target="../media/image14.gif"/><Relationship Id="rId1" Type="http://schemas.openxmlformats.org/officeDocument/2006/relationships/slideLayout" Target="../slideLayouts/slideLayout1.xml"/><Relationship Id="rId6" Type="http://schemas.openxmlformats.org/officeDocument/2006/relationships/image" Target="../media/image4.gif"/><Relationship Id="rId11" Type="http://schemas.openxmlformats.org/officeDocument/2006/relationships/image" Target="../media/image9.gif"/><Relationship Id="rId5" Type="http://schemas.openxmlformats.org/officeDocument/2006/relationships/image" Target="../media/image3.gif"/><Relationship Id="rId15" Type="http://schemas.openxmlformats.org/officeDocument/2006/relationships/image" Target="../media/image13.gif"/><Relationship Id="rId10" Type="http://schemas.openxmlformats.org/officeDocument/2006/relationships/image" Target="../media/image8.gif"/><Relationship Id="rId19" Type="http://schemas.openxmlformats.org/officeDocument/2006/relationships/image" Target="../media/image17.gif"/><Relationship Id="rId4" Type="http://schemas.openxmlformats.org/officeDocument/2006/relationships/image" Target="../media/image2.gif"/><Relationship Id="rId9" Type="http://schemas.openxmlformats.org/officeDocument/2006/relationships/image" Target="../media/image7.gif"/><Relationship Id="rId14" Type="http://schemas.openxmlformats.org/officeDocument/2006/relationships/image" Target="../media/image12.gif"/></Relationships>
</file>

<file path=ppt/slides/_rels/slide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3021" y="978993"/>
            <a:ext cx="7766936" cy="3226588"/>
          </a:xfrm>
        </p:spPr>
        <p:txBody>
          <a:bodyPr/>
          <a:lstStyle/>
          <a:p>
            <a:r>
              <a:rPr lang="en-GB" sz="3600" dirty="0" smtClean="0">
                <a:solidFill>
                  <a:schemeClr val="accent1">
                    <a:lumMod val="75000"/>
                  </a:schemeClr>
                </a:solidFill>
              </a:rPr>
              <a:t>Dreams of an Ancient Matriarchy: Wives, Mothers, Priestesses, Goddesses, Pharaohs, Queens, and </a:t>
            </a:r>
            <a:r>
              <a:rPr lang="en-GB" sz="3600" dirty="0" smtClean="0">
                <a:solidFill>
                  <a:schemeClr val="accent1">
                    <a:lumMod val="75000"/>
                  </a:schemeClr>
                </a:solidFill>
              </a:rPr>
              <a:t>Prostitutes - The </a:t>
            </a:r>
            <a:r>
              <a:rPr lang="en-GB" sz="3600" dirty="0" smtClean="0">
                <a:solidFill>
                  <a:schemeClr val="accent1">
                    <a:lumMod val="75000"/>
                  </a:schemeClr>
                </a:solidFill>
              </a:rPr>
              <a:t>Reality of a Female “Privilege” in Ancient Egypt </a:t>
            </a:r>
            <a:endParaRPr lang="en-GB" sz="3600" dirty="0">
              <a:solidFill>
                <a:schemeClr val="accent1">
                  <a:lumMod val="75000"/>
                </a:schemeClr>
              </a:solidFill>
            </a:endParaRPr>
          </a:p>
        </p:txBody>
      </p:sp>
      <p:sp>
        <p:nvSpPr>
          <p:cNvPr id="3" name="Subtitle 2"/>
          <p:cNvSpPr>
            <a:spLocks noGrp="1"/>
          </p:cNvSpPr>
          <p:nvPr>
            <p:ph type="subTitle" idx="1"/>
          </p:nvPr>
        </p:nvSpPr>
        <p:spPr/>
        <p:txBody>
          <a:bodyPr>
            <a:normAutofit/>
          </a:bodyPr>
          <a:lstStyle/>
          <a:p>
            <a:r>
              <a:rPr lang="en-GB" sz="3200" dirty="0" smtClean="0"/>
              <a:t>Hannah Pickering</a:t>
            </a:r>
            <a:br>
              <a:rPr lang="en-GB" sz="3200" dirty="0" smtClean="0"/>
            </a:br>
            <a:r>
              <a:rPr lang="en-GB" sz="3200" dirty="0" smtClean="0"/>
              <a:t>AHSK6002</a:t>
            </a:r>
            <a:endParaRPr lang="en-GB" sz="3200" dirty="0"/>
          </a:p>
        </p:txBody>
      </p:sp>
      <p:pic>
        <p:nvPicPr>
          <p:cNvPr id="1040" name="Picture 16" descr="O34:X1-B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69" y="104156"/>
            <a:ext cx="1167585" cy="606539"/>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N41:X1-B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045" y="1045644"/>
            <a:ext cx="1069031" cy="737265"/>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E34:N35-W24:X1-N14:N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769" y="2037785"/>
            <a:ext cx="1395692" cy="512182"/>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O1:O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167635" y="2357151"/>
            <a:ext cx="608713" cy="518055"/>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D58-D28-B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2713933"/>
            <a:ext cx="1483126" cy="631119"/>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X1^^G39-B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1106" y="3425702"/>
            <a:ext cx="1293887" cy="680995"/>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G35:X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8756" y="4205581"/>
            <a:ext cx="925598" cy="841455"/>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30" descr="F31-S29-B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0649" y="5184324"/>
            <a:ext cx="1381812" cy="746927"/>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R8-X1:D21:X1-I1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0649" y="6167511"/>
            <a:ext cx="1204344" cy="476969"/>
          </a:xfrm>
          <a:prstGeom prst="rect">
            <a:avLst/>
          </a:prstGeom>
          <a:noFill/>
          <a:extLst>
            <a:ext uri="{909E8E84-426E-40DD-AFC4-6F175D3DCCD1}">
              <a14:hiddenFill xmlns:a14="http://schemas.microsoft.com/office/drawing/2010/main">
                <a:solidFill>
                  <a:srgbClr val="FFFFFF"/>
                </a:solidFill>
              </a14:hiddenFill>
            </a:ext>
          </a:extLst>
        </p:spPr>
      </p:pic>
      <p:pic>
        <p:nvPicPr>
          <p:cNvPr id="1058" name="Picture 34" descr="O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091757" y="104156"/>
            <a:ext cx="834680" cy="741940"/>
          </a:xfrm>
          <a:prstGeom prst="rect">
            <a:avLst/>
          </a:prstGeom>
          <a:noFill/>
          <a:extLst>
            <a:ext uri="{909E8E84-426E-40DD-AFC4-6F175D3DCCD1}">
              <a14:hiddenFill xmlns:a14="http://schemas.microsoft.com/office/drawing/2010/main">
                <a:solidFill>
                  <a:srgbClr val="FFFFFF"/>
                </a:solidFill>
              </a14:hiddenFill>
            </a:ext>
          </a:extLst>
        </p:spPr>
      </p:pic>
      <p:pic>
        <p:nvPicPr>
          <p:cNvPr id="1060" name="Picture 36" descr="http://hieroglyphs.net/0301/images/d/732.gif"/>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847759" y="886191"/>
            <a:ext cx="1321322" cy="600603"/>
          </a:xfrm>
          <a:prstGeom prst="rect">
            <a:avLst/>
          </a:prstGeom>
          <a:noFill/>
          <a:extLst>
            <a:ext uri="{909E8E84-426E-40DD-AFC4-6F175D3DCCD1}">
              <a14:hiddenFill xmlns:a14="http://schemas.microsoft.com/office/drawing/2010/main">
                <a:solidFill>
                  <a:srgbClr val="FFFFFF"/>
                </a:solidFill>
              </a14:hiddenFill>
            </a:ext>
          </a:extLst>
        </p:spPr>
      </p:pic>
      <p:pic>
        <p:nvPicPr>
          <p:cNvPr id="1062" name="Picture 38" descr="N1:X1:O1"/>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1158231" y="1639677"/>
            <a:ext cx="654547" cy="569173"/>
          </a:xfrm>
          <a:prstGeom prst="rect">
            <a:avLst/>
          </a:prstGeom>
          <a:noFill/>
          <a:extLst>
            <a:ext uri="{909E8E84-426E-40DD-AFC4-6F175D3DCCD1}">
              <a14:hiddenFill xmlns:a14="http://schemas.microsoft.com/office/drawing/2010/main">
                <a:solidFill>
                  <a:srgbClr val="FFFFFF"/>
                </a:solidFill>
              </a14:hiddenFill>
            </a:ext>
          </a:extLst>
        </p:spPr>
      </p:pic>
      <p:pic>
        <p:nvPicPr>
          <p:cNvPr id="1064" name="Picture 40" descr="Q1-X1:H8"/>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996364" y="3061731"/>
            <a:ext cx="833327" cy="617281"/>
          </a:xfrm>
          <a:prstGeom prst="rect">
            <a:avLst/>
          </a:prstGeom>
          <a:noFill/>
          <a:extLst>
            <a:ext uri="{909E8E84-426E-40DD-AFC4-6F175D3DCCD1}">
              <a14:hiddenFill xmlns:a14="http://schemas.microsoft.com/office/drawing/2010/main">
                <a:solidFill>
                  <a:srgbClr val="FFFFFF"/>
                </a:solidFill>
              </a14:hiddenFill>
            </a:ext>
          </a:extLst>
        </p:spPr>
      </p:pic>
      <p:pic>
        <p:nvPicPr>
          <p:cNvPr id="1066" name="Picture 42" descr="M23-X1:N35-A43"/>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0801416" y="3915285"/>
            <a:ext cx="1223221" cy="494232"/>
          </a:xfrm>
          <a:prstGeom prst="rect">
            <a:avLst/>
          </a:prstGeom>
          <a:noFill/>
          <a:extLst>
            <a:ext uri="{909E8E84-426E-40DD-AFC4-6F175D3DCCD1}">
              <a14:hiddenFill xmlns:a14="http://schemas.microsoft.com/office/drawing/2010/main">
                <a:solidFill>
                  <a:srgbClr val="FFFFFF"/>
                </a:solidFill>
              </a14:hiddenFill>
            </a:ext>
          </a:extLst>
        </p:spPr>
      </p:pic>
      <p:pic>
        <p:nvPicPr>
          <p:cNvPr id="1068" name="Picture 44" descr="V30:X1"/>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1016501" y="4645790"/>
            <a:ext cx="726639" cy="675945"/>
          </a:xfrm>
          <a:prstGeom prst="rect">
            <a:avLst/>
          </a:prstGeom>
          <a:noFill/>
          <a:extLst>
            <a:ext uri="{909E8E84-426E-40DD-AFC4-6F175D3DCCD1}">
              <a14:hiddenFill xmlns:a14="http://schemas.microsoft.com/office/drawing/2010/main">
                <a:solidFill>
                  <a:srgbClr val="FFFFFF"/>
                </a:solidFill>
              </a14:hiddenFill>
            </a:ext>
          </a:extLst>
        </p:spPr>
      </p:pic>
      <p:pic>
        <p:nvPicPr>
          <p:cNvPr id="1070" name="Picture 46" descr="M23-X1:Aa30"/>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0976580" y="5412788"/>
            <a:ext cx="799768" cy="581651"/>
          </a:xfrm>
          <a:prstGeom prst="rect">
            <a:avLst/>
          </a:prstGeom>
          <a:noFill/>
          <a:extLst>
            <a:ext uri="{909E8E84-426E-40DD-AFC4-6F175D3DCCD1}">
              <a14:hiddenFill xmlns:a14="http://schemas.microsoft.com/office/drawing/2010/main">
                <a:solidFill>
                  <a:srgbClr val="FFFFFF"/>
                </a:solidFill>
              </a14:hiddenFill>
            </a:ext>
          </a:extLst>
        </p:spPr>
      </p:pic>
      <p:pic>
        <p:nvPicPr>
          <p:cNvPr id="1072" name="Picture 48" descr="V28-W24:X1-B1"/>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0819819" y="6107503"/>
            <a:ext cx="1113289" cy="570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04654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question</a:t>
            </a:r>
            <a:endParaRPr lang="en-GB" dirty="0"/>
          </a:p>
        </p:txBody>
      </p:sp>
      <p:sp>
        <p:nvSpPr>
          <p:cNvPr id="3" name="Content Placeholder 2"/>
          <p:cNvSpPr>
            <a:spLocks noGrp="1"/>
          </p:cNvSpPr>
          <p:nvPr>
            <p:ph idx="1"/>
          </p:nvPr>
        </p:nvSpPr>
        <p:spPr>
          <a:xfrm>
            <a:off x="677334" y="1299411"/>
            <a:ext cx="8596668" cy="4741951"/>
          </a:xfrm>
        </p:spPr>
        <p:txBody>
          <a:bodyPr>
            <a:noAutofit/>
          </a:bodyPr>
          <a:lstStyle/>
          <a:p>
            <a:r>
              <a:rPr lang="en-GB" sz="2200" dirty="0" smtClean="0"/>
              <a:t>How privileged were the women of Ancient Egypt? There is a stereotype in common knowledge that the women of this time and place had a rather large amount of power in the ancient world.</a:t>
            </a:r>
          </a:p>
          <a:p>
            <a:r>
              <a:rPr lang="en-GB" sz="2200" dirty="0" smtClean="0"/>
              <a:t>Though this thought has often lead to be thought to be disproved, I am aiming to support the thought that women in Ancient Egypt did see a certain amount of power – compared to the lives of women in more modern history in global cultures. </a:t>
            </a:r>
          </a:p>
          <a:p>
            <a:r>
              <a:rPr lang="en-GB" sz="2200" dirty="0" smtClean="0"/>
              <a:t>The results I anticipate to find are in support of my argument. I hope to prove that although Ancient Egyptian women were not at all at a point to be able to consider any time in Ancient Egypt a “Matriarchy”, they are one of the groups of women throughout history that have seen some of the best levels of personal power - considering their time in history. </a:t>
            </a:r>
            <a:endParaRPr lang="en-GB" sz="2200" dirty="0"/>
          </a:p>
        </p:txBody>
      </p:sp>
      <p:pic>
        <p:nvPicPr>
          <p:cNvPr id="13314" name="Picture 2" descr="Kneeling statue of Hatshepsut, Granite, pai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8122" y="216462"/>
            <a:ext cx="2298867" cy="38416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407103" y="4287338"/>
            <a:ext cx="2500903" cy="14878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(18</a:t>
            </a:r>
            <a:r>
              <a:rPr lang="en-GB" baseline="30000" dirty="0" smtClean="0"/>
              <a:t>th</a:t>
            </a:r>
            <a:r>
              <a:rPr lang="en-GB" dirty="0" smtClean="0"/>
              <a:t> Dynasty) Kneeling Statue of Hatshepsut, MMA, Rodgers Fund, 1923. 23.3.1</a:t>
            </a:r>
            <a:endParaRPr lang="en-GB" dirty="0"/>
          </a:p>
        </p:txBody>
      </p:sp>
    </p:spTree>
    <p:extLst>
      <p:ext uri="{BB962C8B-B14F-4D97-AF65-F5344CB8AC3E}">
        <p14:creationId xmlns:p14="http://schemas.microsoft.com/office/powerpoint/2010/main" val="30162419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material (so far)</a:t>
            </a:r>
            <a:endParaRPr lang="en-GB" dirty="0"/>
          </a:p>
        </p:txBody>
      </p:sp>
      <p:sp>
        <p:nvSpPr>
          <p:cNvPr id="3" name="Content Placeholder 2"/>
          <p:cNvSpPr>
            <a:spLocks noGrp="1"/>
          </p:cNvSpPr>
          <p:nvPr>
            <p:ph idx="1"/>
          </p:nvPr>
        </p:nvSpPr>
        <p:spPr>
          <a:xfrm>
            <a:off x="677334" y="1531621"/>
            <a:ext cx="8596668" cy="5326380"/>
          </a:xfrm>
        </p:spPr>
        <p:txBody>
          <a:bodyPr>
            <a:normAutofit lnSpcReduction="10000"/>
          </a:bodyPr>
          <a:lstStyle/>
          <a:p>
            <a:r>
              <a:rPr lang="en-GB" dirty="0" smtClean="0"/>
              <a:t>Secondary sources:</a:t>
            </a:r>
          </a:p>
          <a:p>
            <a:r>
              <a:rPr lang="en-GB" dirty="0" smtClean="0"/>
              <a:t>Egyptology</a:t>
            </a:r>
            <a:br>
              <a:rPr lang="en-GB" dirty="0" smtClean="0"/>
            </a:br>
            <a:r>
              <a:rPr lang="en-GB" dirty="0" smtClean="0"/>
              <a:t>- Capel. A. K, </a:t>
            </a:r>
            <a:r>
              <a:rPr lang="en-GB" dirty="0" err="1" smtClean="0"/>
              <a:t>Markoe</a:t>
            </a:r>
            <a:r>
              <a:rPr lang="en-GB" dirty="0" smtClean="0"/>
              <a:t>. G. E, (eds), 1996, </a:t>
            </a:r>
            <a:r>
              <a:rPr lang="en-GB" i="1" dirty="0" smtClean="0"/>
              <a:t>Mistress of The House, Mistress of Heaven</a:t>
            </a:r>
            <a:r>
              <a:rPr lang="en-GB" dirty="0" smtClean="0"/>
              <a:t>, Hudson Hills Press, New York. </a:t>
            </a:r>
            <a:br>
              <a:rPr lang="en-GB" dirty="0" smtClean="0"/>
            </a:br>
            <a:r>
              <a:rPr lang="en-GB" dirty="0" smtClean="0"/>
              <a:t>- </a:t>
            </a:r>
            <a:r>
              <a:rPr lang="en-GB" dirty="0"/>
              <a:t>Graves-Brown. C, 2010, </a:t>
            </a:r>
            <a:r>
              <a:rPr lang="en-GB" i="1" dirty="0"/>
              <a:t>Dancing for Hathor: Women in Ancient Egypt</a:t>
            </a:r>
            <a:r>
              <a:rPr lang="en-GB" dirty="0"/>
              <a:t>, London, </a:t>
            </a:r>
            <a:r>
              <a:rPr lang="en-GB" dirty="0" smtClean="0"/>
              <a:t>Continuum</a:t>
            </a:r>
            <a:br>
              <a:rPr lang="en-GB" dirty="0" smtClean="0"/>
            </a:br>
            <a:r>
              <a:rPr lang="en-GB" dirty="0"/>
              <a:t>- Graves-Brown. C, (eds.) 2008, </a:t>
            </a:r>
            <a:r>
              <a:rPr lang="en-GB" i="1" dirty="0"/>
              <a:t>Sex and Gender in Ancient Egypt</a:t>
            </a:r>
            <a:r>
              <a:rPr lang="en-GB" dirty="0"/>
              <a:t>, The Classical Press of Wales, </a:t>
            </a:r>
            <a:r>
              <a:rPr lang="en-GB" dirty="0" smtClean="0"/>
              <a:t>Swansea</a:t>
            </a:r>
            <a:br>
              <a:rPr lang="en-GB" dirty="0" smtClean="0"/>
            </a:br>
            <a:r>
              <a:rPr lang="en-GB" dirty="0" smtClean="0"/>
              <a:t>-  </a:t>
            </a:r>
            <a:r>
              <a:rPr lang="en-GB" dirty="0"/>
              <a:t>Robins. G, 1993, </a:t>
            </a:r>
            <a:r>
              <a:rPr lang="en-GB" i="1" dirty="0"/>
              <a:t>Women in Ancient Egypt</a:t>
            </a:r>
            <a:r>
              <a:rPr lang="en-GB" dirty="0"/>
              <a:t>, London, British Museum Press</a:t>
            </a:r>
            <a:br>
              <a:rPr lang="en-GB" dirty="0"/>
            </a:br>
            <a:r>
              <a:rPr lang="en-GB" dirty="0" smtClean="0"/>
              <a:t>- Tydesley</a:t>
            </a:r>
            <a:r>
              <a:rPr lang="en-GB" dirty="0"/>
              <a:t>. J, 1994, </a:t>
            </a:r>
            <a:r>
              <a:rPr lang="en-GB" i="1" dirty="0"/>
              <a:t>Daughters of Isis, Women of Ancient Egypt</a:t>
            </a:r>
            <a:r>
              <a:rPr lang="en-GB" dirty="0"/>
              <a:t>, London, Penguin </a:t>
            </a:r>
            <a:r>
              <a:rPr lang="en-GB" dirty="0" smtClean="0"/>
              <a:t>Books</a:t>
            </a:r>
          </a:p>
          <a:p>
            <a:r>
              <a:rPr lang="en-GB" dirty="0" smtClean="0"/>
              <a:t>Theoretical approaches</a:t>
            </a:r>
            <a:br>
              <a:rPr lang="en-GB" dirty="0" smtClean="0"/>
            </a:br>
            <a:r>
              <a:rPr lang="en-GB" dirty="0" smtClean="0"/>
              <a:t>- Said. E. W, 1978, </a:t>
            </a:r>
            <a:r>
              <a:rPr lang="en-GB" i="1" dirty="0" smtClean="0"/>
              <a:t>Orientalism</a:t>
            </a:r>
            <a:r>
              <a:rPr lang="en-GB" dirty="0" smtClean="0"/>
              <a:t>, Pantheon, New York</a:t>
            </a:r>
            <a:br>
              <a:rPr lang="en-GB" dirty="0" smtClean="0"/>
            </a:br>
            <a:r>
              <a:rPr lang="en-GB" dirty="0" smtClean="0"/>
              <a:t>- </a:t>
            </a:r>
            <a:r>
              <a:rPr lang="en-GB" dirty="0"/>
              <a:t>Walters. M, 2005, </a:t>
            </a:r>
            <a:r>
              <a:rPr lang="en-GB" i="1" dirty="0"/>
              <a:t>Feminism: A Very Short Introduction</a:t>
            </a:r>
            <a:r>
              <a:rPr lang="en-GB" dirty="0"/>
              <a:t>, Oxford, Oxford University </a:t>
            </a:r>
            <a:r>
              <a:rPr lang="en-GB" dirty="0" smtClean="0"/>
              <a:t>Press</a:t>
            </a:r>
            <a:br>
              <a:rPr lang="en-GB" dirty="0" smtClean="0"/>
            </a:br>
            <a:r>
              <a:rPr lang="en-GB" dirty="0" smtClean="0"/>
              <a:t>- </a:t>
            </a:r>
            <a:r>
              <a:rPr lang="en-GB" dirty="0"/>
              <a:t>Weskott. M, 1983, Women’s Studies as a Strategy for Change: between criticism and Vision, In: Bowles. G, Klein. R.D (Eds) </a:t>
            </a:r>
            <a:r>
              <a:rPr lang="en-GB" i="1" dirty="0"/>
              <a:t>Theories of Women’s Studies, </a:t>
            </a:r>
            <a:r>
              <a:rPr lang="en-GB" dirty="0"/>
              <a:t>New York, Routledge and Kegan </a:t>
            </a:r>
            <a:r>
              <a:rPr lang="en-GB" dirty="0" smtClean="0"/>
              <a:t>Paul</a:t>
            </a:r>
            <a:r>
              <a:rPr lang="en-GB" b="1" dirty="0" smtClean="0"/>
              <a:t/>
            </a:r>
            <a:br>
              <a:rPr lang="en-GB" b="1" dirty="0" smtClean="0"/>
            </a:br>
            <a:endParaRPr lang="en-GB" dirty="0"/>
          </a:p>
          <a:p>
            <a:endParaRPr lang="en-GB" dirty="0"/>
          </a:p>
        </p:txBody>
      </p:sp>
      <p:pic>
        <p:nvPicPr>
          <p:cNvPr id="4098" name="Picture 2" descr="Image result for mistress of the house mistress of heav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2501" y="609600"/>
            <a:ext cx="2148684" cy="296068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theories of women's studies gloria bowl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16711" y="3901644"/>
            <a:ext cx="1784474" cy="2734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28404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Material (so far)</a:t>
            </a:r>
            <a:endParaRPr lang="en-GB" dirty="0"/>
          </a:p>
        </p:txBody>
      </p:sp>
      <p:sp>
        <p:nvSpPr>
          <p:cNvPr id="3" name="Content Placeholder 2"/>
          <p:cNvSpPr>
            <a:spLocks noGrp="1"/>
          </p:cNvSpPr>
          <p:nvPr>
            <p:ph idx="1"/>
          </p:nvPr>
        </p:nvSpPr>
        <p:spPr>
          <a:xfrm>
            <a:off x="565038" y="1454736"/>
            <a:ext cx="9094117" cy="5403264"/>
          </a:xfrm>
        </p:spPr>
        <p:txBody>
          <a:bodyPr>
            <a:normAutofit lnSpcReduction="10000"/>
          </a:bodyPr>
          <a:lstStyle/>
          <a:p>
            <a:r>
              <a:rPr lang="en-GB" sz="2400" dirty="0" smtClean="0"/>
              <a:t>Primary Sources </a:t>
            </a:r>
            <a:br>
              <a:rPr lang="en-GB" sz="2400" dirty="0" smtClean="0"/>
            </a:br>
            <a:r>
              <a:rPr lang="en-GB" sz="2400" dirty="0" smtClean="0"/>
              <a:t>- (5</a:t>
            </a:r>
            <a:r>
              <a:rPr lang="en-GB" sz="2400" baseline="30000" dirty="0" smtClean="0"/>
              <a:t>th</a:t>
            </a:r>
            <a:r>
              <a:rPr lang="en-GB" sz="2400" dirty="0" smtClean="0"/>
              <a:t> Dynasty) Papyrus Abu Sir - </a:t>
            </a:r>
            <a:r>
              <a:rPr lang="en-GB" sz="2400" dirty="0"/>
              <a:t>EA10735,10</a:t>
            </a:r>
            <a:r>
              <a:rPr lang="en-GB" sz="2400" dirty="0" smtClean="0"/>
              <a:t/>
            </a:r>
            <a:br>
              <a:rPr lang="en-GB" sz="2400" dirty="0" smtClean="0"/>
            </a:br>
            <a:r>
              <a:rPr lang="en-GB" sz="2400" dirty="0" smtClean="0"/>
              <a:t>- (5</a:t>
            </a:r>
            <a:r>
              <a:rPr lang="en-GB" sz="2400" baseline="30000" dirty="0" smtClean="0"/>
              <a:t>th</a:t>
            </a:r>
            <a:r>
              <a:rPr lang="en-GB" sz="2400" dirty="0" smtClean="0"/>
              <a:t> Dynasty) the Maxims </a:t>
            </a:r>
            <a:r>
              <a:rPr lang="en-GB" sz="2400" dirty="0"/>
              <a:t>of Ptahhotep - </a:t>
            </a:r>
            <a:r>
              <a:rPr lang="en-GB" sz="2400" dirty="0" smtClean="0"/>
              <a:t>EA10509,1</a:t>
            </a:r>
            <a:br>
              <a:rPr lang="en-GB" sz="2400" dirty="0" smtClean="0"/>
            </a:br>
            <a:r>
              <a:rPr lang="en-GB" sz="2400" dirty="0" smtClean="0"/>
              <a:t>- (12</a:t>
            </a:r>
            <a:r>
              <a:rPr lang="en-GB" sz="2400" baseline="30000" dirty="0" smtClean="0"/>
              <a:t>th</a:t>
            </a:r>
            <a:r>
              <a:rPr lang="en-GB" sz="2400" dirty="0" smtClean="0"/>
              <a:t> Dynasty) Tale of The Herdsman  - Berlin 3024</a:t>
            </a:r>
            <a:br>
              <a:rPr lang="en-GB" sz="2400" dirty="0" smtClean="0"/>
            </a:br>
            <a:r>
              <a:rPr lang="en-GB" sz="2400" dirty="0" smtClean="0"/>
              <a:t>- (16</a:t>
            </a:r>
            <a:r>
              <a:rPr lang="en-GB" sz="2400" baseline="30000" dirty="0" smtClean="0"/>
              <a:t>th</a:t>
            </a:r>
            <a:r>
              <a:rPr lang="en-GB" sz="2400" dirty="0" smtClean="0"/>
              <a:t> – 18</a:t>
            </a:r>
            <a:r>
              <a:rPr lang="en-GB" sz="2400" baseline="30000" dirty="0" smtClean="0"/>
              <a:t>th</a:t>
            </a:r>
            <a:r>
              <a:rPr lang="en-GB" sz="2400" dirty="0" smtClean="0"/>
              <a:t> Dynasty) – Westcar Papyrus – P. Berlin 3033</a:t>
            </a:r>
            <a:br>
              <a:rPr lang="en-GB" sz="2400" dirty="0" smtClean="0"/>
            </a:br>
            <a:r>
              <a:rPr lang="en-GB" sz="2400" dirty="0" smtClean="0"/>
              <a:t>- (18</a:t>
            </a:r>
            <a:r>
              <a:rPr lang="en-GB" sz="2400" baseline="30000" dirty="0" smtClean="0"/>
              <a:t>th</a:t>
            </a:r>
            <a:r>
              <a:rPr lang="en-GB" sz="2400" dirty="0" smtClean="0"/>
              <a:t> Dynasty) – Instruction of Any – </a:t>
            </a:r>
            <a:r>
              <a:rPr lang="en-GB" sz="2400" dirty="0"/>
              <a:t>Papyrus </a:t>
            </a:r>
            <a:r>
              <a:rPr lang="en-GB" sz="2400" dirty="0" err="1"/>
              <a:t>Boulaq</a:t>
            </a:r>
            <a:r>
              <a:rPr lang="en-GB" sz="2400" dirty="0"/>
              <a:t> </a:t>
            </a:r>
            <a:r>
              <a:rPr lang="en-GB" sz="2400" dirty="0" smtClean="0"/>
              <a:t>4</a:t>
            </a:r>
            <a:br>
              <a:rPr lang="en-GB" sz="2400" dirty="0" smtClean="0"/>
            </a:br>
            <a:r>
              <a:rPr lang="en-GB" sz="2400" dirty="0" smtClean="0"/>
              <a:t>- (19</a:t>
            </a:r>
            <a:r>
              <a:rPr lang="en-GB" sz="2400" baseline="30000" dirty="0" smtClean="0"/>
              <a:t>th</a:t>
            </a:r>
            <a:r>
              <a:rPr lang="en-GB" sz="2400" dirty="0" smtClean="0"/>
              <a:t> Dynasty) – Tale of Two Brothers – Papyrus </a:t>
            </a:r>
            <a:r>
              <a:rPr lang="en-GB" sz="2400" dirty="0" err="1" smtClean="0"/>
              <a:t>D’Orbiney</a:t>
            </a:r>
            <a:r>
              <a:rPr lang="en-GB" sz="2400" dirty="0"/>
              <a:t> </a:t>
            </a:r>
            <a:r>
              <a:rPr lang="en-GB" sz="2400" dirty="0" smtClean="0"/>
              <a:t>- EA10183,10</a:t>
            </a:r>
            <a:br>
              <a:rPr lang="en-GB" sz="2400" dirty="0" smtClean="0"/>
            </a:br>
            <a:r>
              <a:rPr lang="en-GB" sz="2400" dirty="0" smtClean="0"/>
              <a:t>- (19</a:t>
            </a:r>
            <a:r>
              <a:rPr lang="en-GB" sz="2400" baseline="30000" dirty="0" smtClean="0"/>
              <a:t>th</a:t>
            </a:r>
            <a:r>
              <a:rPr lang="en-GB" sz="2400" dirty="0" smtClean="0"/>
              <a:t> Dynasty) – Tales of Truth and Falsehood - </a:t>
            </a:r>
            <a:r>
              <a:rPr lang="en-GB" sz="2400" dirty="0"/>
              <a:t>Papyrus Chester Beatty II, </a:t>
            </a:r>
            <a:r>
              <a:rPr lang="en-GB" sz="2400" dirty="0" smtClean="0"/>
              <a:t>EA10682,1</a:t>
            </a:r>
            <a:br>
              <a:rPr lang="en-GB" sz="2400" dirty="0" smtClean="0"/>
            </a:br>
            <a:r>
              <a:rPr lang="en-GB" sz="2400" dirty="0" smtClean="0"/>
              <a:t>- (19</a:t>
            </a:r>
            <a:r>
              <a:rPr lang="en-GB" sz="2400" baseline="30000" dirty="0" smtClean="0"/>
              <a:t>th</a:t>
            </a:r>
            <a:r>
              <a:rPr lang="en-GB" sz="2400" dirty="0" smtClean="0"/>
              <a:t> Dynasty) – Papyrus Anastasi VI - </a:t>
            </a:r>
            <a:r>
              <a:rPr lang="en-GB" sz="2400" dirty="0"/>
              <a:t>EA10245,2</a:t>
            </a:r>
            <a:r>
              <a:rPr lang="en-GB" sz="2400" dirty="0" smtClean="0"/>
              <a:t/>
            </a:r>
            <a:br>
              <a:rPr lang="en-GB" sz="2400" dirty="0" smtClean="0"/>
            </a:br>
            <a:r>
              <a:rPr lang="en-GB" sz="2400" dirty="0" smtClean="0"/>
              <a:t>- Art depicting women with their husbands - (as shown right) – Rogers Fund, 1915, 15.2.1</a:t>
            </a:r>
            <a:br>
              <a:rPr lang="en-GB" sz="2400" dirty="0" smtClean="0"/>
            </a:br>
            <a:r>
              <a:rPr lang="en-GB" sz="2400" dirty="0" smtClean="0"/>
              <a:t>- (19</a:t>
            </a:r>
            <a:r>
              <a:rPr lang="en-GB" sz="2400" baseline="30000" dirty="0" smtClean="0"/>
              <a:t>th</a:t>
            </a:r>
            <a:r>
              <a:rPr lang="en-GB" sz="2400" dirty="0" smtClean="0"/>
              <a:t> Dynasty) – Tomb of Kheruef – TT192</a:t>
            </a:r>
            <a:r>
              <a:rPr lang="en-GB" dirty="0" smtClean="0"/>
              <a:t/>
            </a:r>
            <a:br>
              <a:rPr lang="en-GB" dirty="0" smtClean="0"/>
            </a:br>
            <a:endParaRPr lang="en-GB" dirty="0" smtClean="0"/>
          </a:p>
        </p:txBody>
      </p:sp>
      <p:pic>
        <p:nvPicPr>
          <p:cNvPr id="2050" name="Picture 2" descr="https://images.metmuseum.org/CRDImages/eg/original/DT54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4002" y="227264"/>
            <a:ext cx="2436588" cy="304532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274002" y="3465094"/>
            <a:ext cx="2500903" cy="10266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(19</a:t>
            </a:r>
            <a:r>
              <a:rPr lang="en-GB" baseline="30000" dirty="0" smtClean="0"/>
              <a:t>th</a:t>
            </a:r>
            <a:r>
              <a:rPr lang="en-GB" dirty="0" smtClean="0"/>
              <a:t> Dynasty) Statue depicting </a:t>
            </a:r>
            <a:r>
              <a:rPr lang="en-GB" dirty="0" err="1" smtClean="0"/>
              <a:t>Yuni</a:t>
            </a:r>
            <a:r>
              <a:rPr lang="en-GB" dirty="0" smtClean="0"/>
              <a:t> and </a:t>
            </a:r>
            <a:r>
              <a:rPr lang="en-GB" dirty="0" err="1" smtClean="0"/>
              <a:t>Renenutet</a:t>
            </a:r>
            <a:endParaRPr lang="en-GB" dirty="0"/>
          </a:p>
        </p:txBody>
      </p:sp>
    </p:spTree>
    <p:extLst>
      <p:ext uri="{BB962C8B-B14F-4D97-AF65-F5344CB8AC3E}">
        <p14:creationId xmlns:p14="http://schemas.microsoft.com/office/powerpoint/2010/main" val="16569735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Material (so far) </a:t>
            </a:r>
            <a:endParaRPr lang="en-GB" dirty="0"/>
          </a:p>
        </p:txBody>
      </p:sp>
      <p:sp>
        <p:nvSpPr>
          <p:cNvPr id="3" name="Content Placeholder 2"/>
          <p:cNvSpPr>
            <a:spLocks noGrp="1"/>
          </p:cNvSpPr>
          <p:nvPr>
            <p:ph idx="1"/>
          </p:nvPr>
        </p:nvSpPr>
        <p:spPr>
          <a:xfrm>
            <a:off x="677334" y="1572126"/>
            <a:ext cx="8596668" cy="5149517"/>
          </a:xfrm>
        </p:spPr>
        <p:txBody>
          <a:bodyPr>
            <a:normAutofit/>
          </a:bodyPr>
          <a:lstStyle/>
          <a:p>
            <a:r>
              <a:rPr lang="en-GB" sz="2400" dirty="0" smtClean="0"/>
              <a:t>Primary sources</a:t>
            </a:r>
            <a:br>
              <a:rPr lang="en-GB" sz="2400" dirty="0" smtClean="0"/>
            </a:br>
            <a:r>
              <a:rPr lang="en-GB" sz="2400" dirty="0" smtClean="0"/>
              <a:t>- </a:t>
            </a:r>
            <a:r>
              <a:rPr lang="en-GB" sz="2400" dirty="0"/>
              <a:t>(20</a:t>
            </a:r>
            <a:r>
              <a:rPr lang="en-GB" sz="2400" baseline="30000" dirty="0"/>
              <a:t>th</a:t>
            </a:r>
            <a:r>
              <a:rPr lang="en-GB" sz="2400" dirty="0"/>
              <a:t> Dynasty) – Tomb of Twosret and </a:t>
            </a:r>
            <a:r>
              <a:rPr lang="en-GB" sz="2400" dirty="0" err="1"/>
              <a:t>Setnakht</a:t>
            </a:r>
            <a:r>
              <a:rPr lang="en-GB" sz="2400" dirty="0"/>
              <a:t> - KV 14</a:t>
            </a:r>
            <a:br>
              <a:rPr lang="en-GB" sz="2400" dirty="0"/>
            </a:br>
            <a:r>
              <a:rPr lang="en-GB" sz="2400" dirty="0"/>
              <a:t>- (20</a:t>
            </a:r>
            <a:r>
              <a:rPr lang="en-GB" sz="2400" baseline="30000" dirty="0"/>
              <a:t>th</a:t>
            </a:r>
            <a:r>
              <a:rPr lang="en-GB" sz="2400" dirty="0"/>
              <a:t> Dynasty) – Ostracon Nash 5 – EA65943</a:t>
            </a:r>
            <a:br>
              <a:rPr lang="en-GB" sz="2400" dirty="0"/>
            </a:br>
            <a:r>
              <a:rPr lang="en-GB" sz="2400" dirty="0"/>
              <a:t>- (20</a:t>
            </a:r>
            <a:r>
              <a:rPr lang="en-GB" sz="2400" baseline="30000" dirty="0"/>
              <a:t>th</a:t>
            </a:r>
            <a:r>
              <a:rPr lang="en-GB" sz="2400" dirty="0"/>
              <a:t> Dynasty) – Will of Naunakhte - P</a:t>
            </a:r>
            <a:r>
              <a:rPr lang="en-GB" sz="2400" dirty="0" smtClean="0"/>
              <a:t>. Ashmolean </a:t>
            </a:r>
            <a:r>
              <a:rPr lang="en-GB" sz="2400" dirty="0"/>
              <a:t>1945.97</a:t>
            </a:r>
            <a:br>
              <a:rPr lang="en-GB" sz="2400" dirty="0"/>
            </a:br>
            <a:r>
              <a:rPr lang="en-GB" sz="2400" dirty="0"/>
              <a:t>- (20 Dynasty) – Wilbour </a:t>
            </a:r>
            <a:r>
              <a:rPr lang="en-GB" sz="2400" dirty="0" err="1"/>
              <a:t>Papryus</a:t>
            </a:r>
            <a:r>
              <a:rPr lang="en-GB" sz="2400" dirty="0"/>
              <a:t> – Charles Edwin Wilbour Fund, 34.5596.4</a:t>
            </a:r>
            <a:br>
              <a:rPr lang="en-GB" sz="2400" dirty="0"/>
            </a:br>
            <a:r>
              <a:rPr lang="en-GB" sz="2400" dirty="0"/>
              <a:t>- (20</a:t>
            </a:r>
            <a:r>
              <a:rPr lang="en-GB" sz="2400" baseline="30000" dirty="0"/>
              <a:t>th</a:t>
            </a:r>
            <a:r>
              <a:rPr lang="en-GB" sz="2400" dirty="0"/>
              <a:t> Dynasty) – Papyrus BM 10416 </a:t>
            </a:r>
            <a:br>
              <a:rPr lang="en-GB" sz="2400" dirty="0"/>
            </a:br>
            <a:r>
              <a:rPr lang="en-GB" sz="2400" dirty="0"/>
              <a:t>- (20</a:t>
            </a:r>
            <a:r>
              <a:rPr lang="en-GB" sz="2400" baseline="30000" dirty="0"/>
              <a:t>th</a:t>
            </a:r>
            <a:r>
              <a:rPr lang="en-GB" sz="2400" dirty="0"/>
              <a:t> Dynasty) – Turin Papyrus - Papyrus 55001</a:t>
            </a:r>
            <a:br>
              <a:rPr lang="en-GB" sz="2400" dirty="0"/>
            </a:br>
            <a:r>
              <a:rPr lang="en-GB" sz="2400" dirty="0"/>
              <a:t>- (20</a:t>
            </a:r>
            <a:r>
              <a:rPr lang="en-GB" sz="2400" baseline="30000" dirty="0"/>
              <a:t>th</a:t>
            </a:r>
            <a:r>
              <a:rPr lang="en-GB" sz="2400" dirty="0"/>
              <a:t> Dynasty) – Papyrus Salt 124 – EA1055</a:t>
            </a:r>
            <a:br>
              <a:rPr lang="en-GB" sz="2400" dirty="0"/>
            </a:br>
            <a:r>
              <a:rPr lang="en-GB" sz="2400" dirty="0"/>
              <a:t>- (21</a:t>
            </a:r>
            <a:r>
              <a:rPr lang="en-GB" sz="2400" baseline="30000" dirty="0"/>
              <a:t>st</a:t>
            </a:r>
            <a:r>
              <a:rPr lang="en-GB" sz="2400" dirty="0"/>
              <a:t> Dynasty) – Papyrus </a:t>
            </a:r>
            <a:r>
              <a:rPr lang="en-GB" sz="2400" dirty="0" err="1"/>
              <a:t>Insinger</a:t>
            </a:r>
            <a:r>
              <a:rPr lang="en-GB" sz="2400" dirty="0"/>
              <a:t> - F 95 / 5.1</a:t>
            </a:r>
            <a:br>
              <a:rPr lang="en-GB" sz="2400" dirty="0"/>
            </a:br>
            <a:r>
              <a:rPr lang="en-GB" sz="2400" dirty="0"/>
              <a:t>- (26</a:t>
            </a:r>
            <a:r>
              <a:rPr lang="en-GB" sz="2400" baseline="30000" dirty="0"/>
              <a:t>th</a:t>
            </a:r>
            <a:r>
              <a:rPr lang="en-GB" sz="2400" dirty="0"/>
              <a:t> Dynasty) – Nitocris I Adoption Stela – Cairo JE 36327</a:t>
            </a:r>
            <a:br>
              <a:rPr lang="en-GB" sz="2400" dirty="0"/>
            </a:br>
            <a:r>
              <a:rPr lang="en-GB" sz="2400" dirty="0"/>
              <a:t>- (Middle-New Kingdom) – Song of the Harper – Papyrus Harris 500 - EA10060</a:t>
            </a:r>
            <a:r>
              <a:rPr lang="en-GB" dirty="0"/>
              <a:t/>
            </a:r>
            <a:br>
              <a:rPr lang="en-GB" dirty="0"/>
            </a:br>
            <a:endParaRPr lang="en-GB" dirty="0"/>
          </a:p>
        </p:txBody>
      </p:sp>
      <p:pic>
        <p:nvPicPr>
          <p:cNvPr id="3074" name="Picture 2" descr="https://upload.wikimedia.org/wikipedia/commons/0/0b/Tombe_TaousertetSethnakh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7819" y="118104"/>
            <a:ext cx="3213267" cy="24099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274002" y="2779380"/>
            <a:ext cx="2500903" cy="10266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(20</a:t>
            </a:r>
            <a:r>
              <a:rPr lang="en-GB" baseline="30000" dirty="0" smtClean="0"/>
              <a:t>th</a:t>
            </a:r>
            <a:r>
              <a:rPr lang="en-GB" dirty="0" smtClean="0"/>
              <a:t> Dynasty) Tomb of Twosret and </a:t>
            </a:r>
            <a:r>
              <a:rPr lang="en-GB" dirty="0" err="1" smtClean="0"/>
              <a:t>Setnakht</a:t>
            </a:r>
            <a:r>
              <a:rPr lang="en-GB" dirty="0" smtClean="0"/>
              <a:t> – Descending Corridor </a:t>
            </a:r>
            <a:endParaRPr lang="en-GB" dirty="0"/>
          </a:p>
        </p:txBody>
      </p:sp>
    </p:spTree>
    <p:extLst>
      <p:ext uri="{BB962C8B-B14F-4D97-AF65-F5344CB8AC3E}">
        <p14:creationId xmlns:p14="http://schemas.microsoft.com/office/powerpoint/2010/main" val="7207533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Material </a:t>
            </a:r>
            <a:endParaRPr lang="en-GB" dirty="0"/>
          </a:p>
        </p:txBody>
      </p:sp>
      <p:sp>
        <p:nvSpPr>
          <p:cNvPr id="3" name="Content Placeholder 2"/>
          <p:cNvSpPr>
            <a:spLocks noGrp="1"/>
          </p:cNvSpPr>
          <p:nvPr>
            <p:ph idx="1"/>
          </p:nvPr>
        </p:nvSpPr>
        <p:spPr>
          <a:xfrm>
            <a:off x="218941" y="1270000"/>
            <a:ext cx="9055061" cy="3416967"/>
          </a:xfrm>
        </p:spPr>
        <p:txBody>
          <a:bodyPr>
            <a:noAutofit/>
          </a:bodyPr>
          <a:lstStyle/>
          <a:p>
            <a:r>
              <a:rPr lang="en-GB" sz="2200" dirty="0" smtClean="0"/>
              <a:t>With my primary sources I believe that they will be able to give a primary insight into the lives of women in ancient Egypt, as close to the source as possible</a:t>
            </a:r>
            <a:endParaRPr lang="en-GB" sz="2200" dirty="0"/>
          </a:p>
          <a:p>
            <a:r>
              <a:rPr lang="en-GB" sz="2200" dirty="0" smtClean="0"/>
              <a:t>though when looking at ancient sources such as these, two main things must be taken into consideration. </a:t>
            </a:r>
            <a:br>
              <a:rPr lang="en-GB" sz="2200" dirty="0" smtClean="0"/>
            </a:br>
            <a:r>
              <a:rPr lang="en-GB" sz="2200" dirty="0" smtClean="0"/>
              <a:t>- </a:t>
            </a:r>
            <a:r>
              <a:rPr lang="en-GB" sz="2200" b="1" dirty="0" smtClean="0"/>
              <a:t>A) </a:t>
            </a:r>
            <a:r>
              <a:rPr lang="en-GB" sz="2200" dirty="0" smtClean="0"/>
              <a:t>the fact that because of the time they were created, they were (somewhat ironically) all assumedly written by men, and thus are likely from the male perspective.</a:t>
            </a:r>
            <a:br>
              <a:rPr lang="en-GB" sz="2200" dirty="0" smtClean="0"/>
            </a:br>
            <a:r>
              <a:rPr lang="en-GB" sz="2200" dirty="0" smtClean="0"/>
              <a:t>-</a:t>
            </a:r>
            <a:r>
              <a:rPr lang="en-GB" sz="2200" b="1" dirty="0" smtClean="0"/>
              <a:t> B) </a:t>
            </a:r>
            <a:r>
              <a:rPr lang="en-GB" sz="2200" dirty="0" smtClean="0"/>
              <a:t>many of the literary sources (e.g. papyri) have been interpreted through a translation, potentially with sections missing, and thus it has to be considered that though these translated sources are as close as possible to get to the sources, some biases from the translator may have carried through into the English interpretation (through personal opinions, and through attempting to fill in gaps) of an ancient, and fragmented language. </a:t>
            </a:r>
            <a:endParaRPr lang="en-GB" sz="2200" dirty="0"/>
          </a:p>
        </p:txBody>
      </p:sp>
      <p:pic>
        <p:nvPicPr>
          <p:cNvPr id="5122" name="Picture 2" descr="Papyrus Abu Sir: temple records: this fragment comes from the beginning of the roll. The opening heading is written in carefully delineated hieroglyphs."/>
          <p:cNvPicPr>
            <a:picLocks noChangeAspect="1" noChangeArrowheads="1"/>
          </p:cNvPicPr>
          <p:nvPr/>
        </p:nvPicPr>
        <p:blipFill rotWithShape="1">
          <a:blip r:embed="rId2">
            <a:extLst>
              <a:ext uri="{28A0092B-C50C-407E-A947-70E740481C1C}">
                <a14:useLocalDpi xmlns:a14="http://schemas.microsoft.com/office/drawing/2010/main" val="0"/>
              </a:ext>
            </a:extLst>
          </a:blip>
          <a:srcRect l="4783" t="5565" r="3371" b="12559"/>
          <a:stretch/>
        </p:blipFill>
        <p:spPr bwMode="auto">
          <a:xfrm>
            <a:off x="8951495" y="195499"/>
            <a:ext cx="3112168" cy="17349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355878" y="1951788"/>
            <a:ext cx="2500903" cy="12566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(5</a:t>
            </a:r>
            <a:r>
              <a:rPr lang="en-GB" baseline="30000" dirty="0" smtClean="0"/>
              <a:t>th</a:t>
            </a:r>
            <a:r>
              <a:rPr lang="en-GB" dirty="0" smtClean="0"/>
              <a:t> Dynasty) Papyrus Abu Sir – British Museum, EA10735,10</a:t>
            </a:r>
            <a:endParaRPr lang="en-GB" dirty="0"/>
          </a:p>
        </p:txBody>
      </p:sp>
    </p:spTree>
    <p:extLst>
      <p:ext uri="{BB962C8B-B14F-4D97-AF65-F5344CB8AC3E}">
        <p14:creationId xmlns:p14="http://schemas.microsoft.com/office/powerpoint/2010/main" val="29245174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Material</a:t>
            </a:r>
            <a:endParaRPr lang="en-GB" dirty="0"/>
          </a:p>
        </p:txBody>
      </p:sp>
      <p:sp>
        <p:nvSpPr>
          <p:cNvPr id="3" name="Content Placeholder 2"/>
          <p:cNvSpPr>
            <a:spLocks noGrp="1"/>
          </p:cNvSpPr>
          <p:nvPr>
            <p:ph idx="1"/>
          </p:nvPr>
        </p:nvSpPr>
        <p:spPr>
          <a:xfrm>
            <a:off x="677334" y="1331495"/>
            <a:ext cx="8596668" cy="5213684"/>
          </a:xfrm>
        </p:spPr>
        <p:txBody>
          <a:bodyPr>
            <a:noAutofit/>
          </a:bodyPr>
          <a:lstStyle/>
          <a:p>
            <a:r>
              <a:rPr lang="en-GB" sz="1900" dirty="0" smtClean="0"/>
              <a:t>With my secondary sources based in Egyptology, I hope that these are able to give me more evidence from a perspective of analysed information that I am able to use to support my argument. They provide a secondary point of view from a large amount (larger than I am able to gather for a 10,000 word piece of work) of source material, which can  be used to help me supplement my ideas and points, as well as give evidence for the argument that I am trying to construct. </a:t>
            </a:r>
          </a:p>
          <a:p>
            <a:r>
              <a:rPr lang="en-GB" sz="1900" dirty="0" smtClean="0"/>
              <a:t>The use of secondary sources based in Gender Studies and Orientalism, I believe that this is the final theme of information I will need to put together some incredibly important points within my argument. This is where I gather most of my comparative information about the lives of women in modern history. As well as this, the use of these critical theoretical approaches allows me to be critical of my perspective as a white woman in the western world – making me more aware of my own biases onto the raw data that is researched. The use of these theoretical studies helps me make my approach more intersectional, less orientalised, and hopefully, more justified. </a:t>
            </a:r>
            <a:endParaRPr lang="en-GB" sz="1900" dirty="0"/>
          </a:p>
        </p:txBody>
      </p:sp>
      <p:pic>
        <p:nvPicPr>
          <p:cNvPr id="6146" name="Picture 2" descr="Image result for women in ancient egypt boo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8543" y="406399"/>
            <a:ext cx="2171700" cy="3048001"/>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result for gender stud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901" y="5037221"/>
            <a:ext cx="2964539" cy="1704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74320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a:xfrm>
            <a:off x="565039" y="1567031"/>
            <a:ext cx="8596668" cy="3880773"/>
          </a:xfrm>
        </p:spPr>
        <p:txBody>
          <a:bodyPr>
            <a:noAutofit/>
          </a:bodyPr>
          <a:lstStyle/>
          <a:p>
            <a:r>
              <a:rPr lang="en-GB" sz="2400" dirty="0" smtClean="0"/>
              <a:t>Using online resources such as museum catalogues and archives to gather information on primary </a:t>
            </a:r>
            <a:r>
              <a:rPr lang="en-GB" sz="2400" dirty="0" smtClean="0"/>
              <a:t>sources as </a:t>
            </a:r>
            <a:r>
              <a:rPr lang="en-GB" sz="2400" dirty="0" smtClean="0"/>
              <a:t>I am unable to visit and see for myself due to the constraints of time and money. </a:t>
            </a:r>
            <a:endParaRPr lang="en-GB" sz="2400" dirty="0"/>
          </a:p>
          <a:p>
            <a:r>
              <a:rPr lang="en-GB" sz="2400" dirty="0" smtClean="0"/>
              <a:t>Use of theory to help analyse the data (both primary and secondary) that is found</a:t>
            </a:r>
            <a:br>
              <a:rPr lang="en-GB" sz="2400" dirty="0" smtClean="0"/>
            </a:br>
            <a:r>
              <a:rPr lang="en-GB" sz="2400" dirty="0" smtClean="0"/>
              <a:t>- Gender Study analysis to help consider pieces of information written about women from a male point of view.</a:t>
            </a:r>
            <a:br>
              <a:rPr lang="en-GB" sz="2400" dirty="0" smtClean="0"/>
            </a:br>
            <a:r>
              <a:rPr lang="en-GB" sz="2400" dirty="0" smtClean="0"/>
              <a:t>- Orientalism theory – use to assess modern conclusions in secondary sources written from a westernised perspective with potential cultural biases </a:t>
            </a:r>
          </a:p>
        </p:txBody>
      </p:sp>
      <p:pic>
        <p:nvPicPr>
          <p:cNvPr id="7170" name="Picture 2" descr="Image result for women in ancient egypt boo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1141" y="377201"/>
            <a:ext cx="2143984" cy="313021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482682" y="3636209"/>
            <a:ext cx="2500903" cy="18115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Theda Bara poses in a still image from </a:t>
            </a:r>
            <a:r>
              <a:rPr lang="en-GB" dirty="0" smtClean="0"/>
              <a:t>the film – ‘Cleopatra’. An example of an orientalised image of an Egyptian woman </a:t>
            </a:r>
            <a:endParaRPr lang="en-GB" dirty="0"/>
          </a:p>
        </p:txBody>
      </p:sp>
    </p:spTree>
    <p:extLst>
      <p:ext uri="{BB962C8B-B14F-4D97-AF65-F5344CB8AC3E}">
        <p14:creationId xmlns:p14="http://schemas.microsoft.com/office/powerpoint/2010/main" val="30914450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677334" y="1270000"/>
            <a:ext cx="8596668" cy="3880773"/>
          </a:xfrm>
        </p:spPr>
        <p:txBody>
          <a:bodyPr>
            <a:noAutofit/>
          </a:bodyPr>
          <a:lstStyle/>
          <a:p>
            <a:r>
              <a:rPr lang="en-GB" sz="2400" dirty="0" smtClean="0"/>
              <a:t>Chapter 1: Mothers/Wives/Widows/Daughters/”</a:t>
            </a:r>
            <a:r>
              <a:rPr lang="en-GB" sz="2400" i="1" dirty="0" smtClean="0"/>
              <a:t>Mistress of the House</a:t>
            </a:r>
            <a:r>
              <a:rPr lang="en-GB" sz="2400" dirty="0" smtClean="0"/>
              <a:t>”</a:t>
            </a:r>
            <a:br>
              <a:rPr lang="en-GB" sz="2400" dirty="0" smtClean="0"/>
            </a:br>
            <a:r>
              <a:rPr lang="en-GB" sz="2400" dirty="0" smtClean="0"/>
              <a:t>- Child rearing</a:t>
            </a:r>
            <a:br>
              <a:rPr lang="en-GB" sz="2400" dirty="0" smtClean="0"/>
            </a:br>
            <a:r>
              <a:rPr lang="en-GB" sz="2400" dirty="0" smtClean="0"/>
              <a:t>- infant/mother mortality</a:t>
            </a:r>
            <a:br>
              <a:rPr lang="en-GB" sz="2400" dirty="0" smtClean="0"/>
            </a:br>
            <a:r>
              <a:rPr lang="en-GB" sz="2400" dirty="0" smtClean="0"/>
              <a:t>- purification rituals</a:t>
            </a:r>
            <a:br>
              <a:rPr lang="en-GB" sz="2400" dirty="0" smtClean="0"/>
            </a:br>
            <a:r>
              <a:rPr lang="en-GB" sz="2400" dirty="0" smtClean="0"/>
              <a:t>- divorce rights</a:t>
            </a:r>
            <a:br>
              <a:rPr lang="en-GB" sz="2400" dirty="0" smtClean="0"/>
            </a:br>
            <a:r>
              <a:rPr lang="en-GB" sz="2400" dirty="0" smtClean="0"/>
              <a:t>- widow’s rights</a:t>
            </a:r>
            <a:br>
              <a:rPr lang="en-GB" sz="2400" dirty="0" smtClean="0"/>
            </a:br>
            <a:r>
              <a:rPr lang="en-GB" sz="2400" dirty="0" smtClean="0"/>
              <a:t>- graves</a:t>
            </a:r>
            <a:br>
              <a:rPr lang="en-GB" sz="2400" dirty="0" smtClean="0"/>
            </a:br>
            <a:r>
              <a:rPr lang="en-GB" sz="2400" dirty="0" smtClean="0"/>
              <a:t>- incest</a:t>
            </a:r>
            <a:br>
              <a:rPr lang="en-GB" sz="2400" dirty="0" smtClean="0"/>
            </a:br>
            <a:r>
              <a:rPr lang="en-GB" sz="2400" dirty="0" smtClean="0"/>
              <a:t>- Comparative aspect – modern child rearing expectations; modern infant and mother mortality rates; modern day “purification” rituals; modern international divorce rights; modern history of domestic violence laws</a:t>
            </a:r>
            <a:endParaRPr lang="en-GB" sz="2400" dirty="0"/>
          </a:p>
          <a:p>
            <a:r>
              <a:rPr lang="en-GB" sz="2400" dirty="0" smtClean="0"/>
              <a:t>Proposed word count: 1,500</a:t>
            </a:r>
            <a:endParaRPr lang="en-GB" sz="2400" dirty="0"/>
          </a:p>
        </p:txBody>
      </p:sp>
      <p:pic>
        <p:nvPicPr>
          <p:cNvPr id="8194" name="Picture 2" descr=" &lt;em&gt;Princess Sobeknakht Suckling a Prince&lt;/em&gt;, ca. 1700-after 1630 B.C.E. Copper alloy, 4 x 2 3/4 x 3 1/4 in. (10.2 x 7 x 8.3 cm). Brooklyn Museum, Charles Edwin Wilbour Fund, 43.137. Creative Commons-BY (Photo: Brooklyn Museum, 43.137_SL1.jpg)"/>
          <p:cNvPicPr>
            <a:picLocks noChangeAspect="1" noChangeArrowheads="1"/>
          </p:cNvPicPr>
          <p:nvPr/>
        </p:nvPicPr>
        <p:blipFill rotWithShape="1">
          <a:blip r:embed="rId2">
            <a:extLst>
              <a:ext uri="{28A0092B-C50C-407E-A947-70E740481C1C}">
                <a14:useLocalDpi xmlns:a14="http://schemas.microsoft.com/office/drawing/2010/main" val="0"/>
              </a:ext>
            </a:extLst>
          </a:blip>
          <a:srcRect l="14253" t="16082" r="10831" b="15935"/>
          <a:stretch/>
        </p:blipFill>
        <p:spPr bwMode="auto">
          <a:xfrm>
            <a:off x="9274002" y="160420"/>
            <a:ext cx="2645283" cy="308284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346191" y="3443040"/>
            <a:ext cx="2500903" cy="21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(13</a:t>
            </a:r>
            <a:r>
              <a:rPr lang="en-GB" baseline="30000" dirty="0" smtClean="0"/>
              <a:t>th</a:t>
            </a:r>
            <a:r>
              <a:rPr lang="en-GB" dirty="0" smtClean="0"/>
              <a:t> Dynasty) Statuette of Princess </a:t>
            </a:r>
            <a:r>
              <a:rPr lang="en-GB" dirty="0" err="1" smtClean="0"/>
              <a:t>Sobek-nakht</a:t>
            </a:r>
            <a:r>
              <a:rPr lang="en-GB" dirty="0" smtClean="0"/>
              <a:t> nursing a Prince – The Brooklyn Museum, Charles Edwin Wilbour Fund, 43.137</a:t>
            </a:r>
            <a:endParaRPr lang="en-GB" dirty="0"/>
          </a:p>
        </p:txBody>
      </p:sp>
    </p:spTree>
    <p:extLst>
      <p:ext uri="{BB962C8B-B14F-4D97-AF65-F5344CB8AC3E}">
        <p14:creationId xmlns:p14="http://schemas.microsoft.com/office/powerpoint/2010/main" val="39577175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a:t>
            </a:r>
            <a:endParaRPr lang="en-GB" dirty="0"/>
          </a:p>
        </p:txBody>
      </p:sp>
      <p:sp>
        <p:nvSpPr>
          <p:cNvPr id="3" name="Content Placeholder 2"/>
          <p:cNvSpPr>
            <a:spLocks noGrp="1"/>
          </p:cNvSpPr>
          <p:nvPr>
            <p:ph idx="1"/>
          </p:nvPr>
        </p:nvSpPr>
        <p:spPr>
          <a:xfrm>
            <a:off x="677334" y="1270000"/>
            <a:ext cx="8596668" cy="3880773"/>
          </a:xfrm>
        </p:spPr>
        <p:txBody>
          <a:bodyPr>
            <a:noAutofit/>
          </a:bodyPr>
          <a:lstStyle/>
          <a:p>
            <a:r>
              <a:rPr lang="en-GB" sz="2400" dirty="0" smtClean="0"/>
              <a:t>Chapter 2: Pharaohs/Queens</a:t>
            </a:r>
            <a:br>
              <a:rPr lang="en-GB" sz="2400" dirty="0" smtClean="0"/>
            </a:br>
            <a:r>
              <a:rPr lang="en-GB" sz="2400" dirty="0" smtClean="0"/>
              <a:t>- Differences between sex and gender in the seat of the Pharaoh</a:t>
            </a:r>
            <a:br>
              <a:rPr lang="en-GB" sz="2400" dirty="0" smtClean="0"/>
            </a:br>
            <a:r>
              <a:rPr lang="en-GB" sz="2400" dirty="0" smtClean="0"/>
              <a:t>- Use of male symbols of Kingship</a:t>
            </a:r>
            <a:br>
              <a:rPr lang="en-GB" sz="2400" dirty="0" smtClean="0"/>
            </a:br>
            <a:r>
              <a:rPr lang="en-GB" sz="2400" dirty="0" smtClean="0"/>
              <a:t>- Feminisation of the seat of the Pharaoh</a:t>
            </a:r>
            <a:br>
              <a:rPr lang="en-GB" sz="2400" dirty="0" smtClean="0"/>
            </a:br>
            <a:r>
              <a:rPr lang="en-GB" sz="2400" dirty="0" smtClean="0"/>
              <a:t>- Sobekneferu</a:t>
            </a:r>
            <a:br>
              <a:rPr lang="en-GB" sz="2400" dirty="0" smtClean="0"/>
            </a:br>
            <a:r>
              <a:rPr lang="en-GB" sz="2400" dirty="0" smtClean="0"/>
              <a:t>- Nefertiti</a:t>
            </a:r>
            <a:br>
              <a:rPr lang="en-GB" sz="2400" dirty="0" smtClean="0"/>
            </a:br>
            <a:r>
              <a:rPr lang="en-GB" sz="2400" dirty="0" smtClean="0"/>
              <a:t>- Hatshepsut</a:t>
            </a:r>
            <a:br>
              <a:rPr lang="en-GB" sz="2400" dirty="0" smtClean="0"/>
            </a:br>
            <a:r>
              <a:rPr lang="en-GB" sz="2400" dirty="0" smtClean="0"/>
              <a:t>- Twosret </a:t>
            </a:r>
            <a:br>
              <a:rPr lang="en-GB" sz="2400" dirty="0" smtClean="0"/>
            </a:br>
            <a:r>
              <a:rPr lang="en-GB" sz="2400" dirty="0" smtClean="0"/>
              <a:t>- Comparative aspect: modern thoughts on the conceptions of sex and gender; male and female succession laws in modern history; modern percentages of woman in power globally.</a:t>
            </a:r>
          </a:p>
          <a:p>
            <a:r>
              <a:rPr lang="en-GB" sz="2400" dirty="0" smtClean="0"/>
              <a:t>Proposed word count: 1,500</a:t>
            </a:r>
          </a:p>
        </p:txBody>
      </p:sp>
      <p:pic>
        <p:nvPicPr>
          <p:cNvPr id="5" name="Picture 4"/>
          <p:cNvPicPr>
            <a:picLocks noChangeAspect="1"/>
          </p:cNvPicPr>
          <p:nvPr/>
        </p:nvPicPr>
        <p:blipFill>
          <a:blip r:embed="rId2"/>
          <a:stretch>
            <a:fillRect/>
          </a:stretch>
        </p:blipFill>
        <p:spPr>
          <a:xfrm>
            <a:off x="8937959" y="217654"/>
            <a:ext cx="2980071" cy="3425491"/>
          </a:xfrm>
          <a:prstGeom prst="rect">
            <a:avLst/>
          </a:prstGeom>
        </p:spPr>
      </p:pic>
      <p:sp>
        <p:nvSpPr>
          <p:cNvPr id="6" name="Rectangle 5"/>
          <p:cNvSpPr/>
          <p:nvPr/>
        </p:nvSpPr>
        <p:spPr>
          <a:xfrm>
            <a:off x="9345564" y="3860135"/>
            <a:ext cx="2500903" cy="21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(12</a:t>
            </a:r>
            <a:r>
              <a:rPr lang="en-GB" baseline="30000" dirty="0" smtClean="0"/>
              <a:t>th</a:t>
            </a:r>
            <a:r>
              <a:rPr lang="en-GB" dirty="0" smtClean="0"/>
              <a:t> Dynasty) Statue of </a:t>
            </a:r>
            <a:r>
              <a:rPr lang="en-GB" dirty="0" err="1" smtClean="0"/>
              <a:t>Sobeknefru</a:t>
            </a:r>
            <a:r>
              <a:rPr lang="en-GB" dirty="0" smtClean="0"/>
              <a:t> wearing king’s headdress and kilt. Louvre E 27135 © Maurice an Pierre </a:t>
            </a:r>
            <a:r>
              <a:rPr lang="en-GB" dirty="0" err="1" smtClean="0"/>
              <a:t>Chuzeville</a:t>
            </a:r>
            <a:r>
              <a:rPr lang="en-GB" dirty="0" smtClean="0"/>
              <a:t>, </a:t>
            </a:r>
            <a:r>
              <a:rPr lang="en-GB" dirty="0" err="1" smtClean="0"/>
              <a:t>Musée</a:t>
            </a:r>
            <a:r>
              <a:rPr lang="en-GB" dirty="0" smtClean="0"/>
              <a:t> du Louvre</a:t>
            </a:r>
            <a:endParaRPr lang="en-GB" dirty="0"/>
          </a:p>
        </p:txBody>
      </p:sp>
    </p:spTree>
    <p:extLst>
      <p:ext uri="{BB962C8B-B14F-4D97-AF65-F5344CB8AC3E}">
        <p14:creationId xmlns:p14="http://schemas.microsoft.com/office/powerpoint/2010/main" val="19685523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500871" y="1270000"/>
            <a:ext cx="6798287" cy="3880773"/>
          </a:xfrm>
        </p:spPr>
        <p:txBody>
          <a:bodyPr>
            <a:noAutofit/>
          </a:bodyPr>
          <a:lstStyle/>
          <a:p>
            <a:r>
              <a:rPr lang="en-GB" sz="2200" dirty="0" smtClean="0"/>
              <a:t>Chapter 3: Women in Work - weavers, land-workers, trade, nursing, midwifery</a:t>
            </a:r>
            <a:br>
              <a:rPr lang="en-GB" sz="2200" dirty="0" smtClean="0"/>
            </a:br>
            <a:r>
              <a:rPr lang="en-GB" sz="2200" dirty="0" smtClean="0"/>
              <a:t>- Pay (in)equality</a:t>
            </a:r>
            <a:br>
              <a:rPr lang="en-GB" sz="2200" dirty="0" smtClean="0"/>
            </a:br>
            <a:r>
              <a:rPr lang="en-GB" sz="2200" dirty="0" smtClean="0"/>
              <a:t>- outdoor work – field and marketplace</a:t>
            </a:r>
            <a:br>
              <a:rPr lang="en-GB" sz="2200" dirty="0" smtClean="0"/>
            </a:br>
            <a:r>
              <a:rPr lang="en-GB" sz="2200" dirty="0" smtClean="0"/>
              <a:t>- weavers – house of weavers</a:t>
            </a:r>
            <a:br>
              <a:rPr lang="en-GB" sz="2200" dirty="0" smtClean="0"/>
            </a:br>
            <a:r>
              <a:rPr lang="en-GB" sz="2200" dirty="0" smtClean="0"/>
              <a:t>- household work</a:t>
            </a:r>
            <a:br>
              <a:rPr lang="en-GB" sz="2200" dirty="0" smtClean="0"/>
            </a:br>
            <a:r>
              <a:rPr lang="en-GB" sz="2200" dirty="0" smtClean="0"/>
              <a:t>- female scribes </a:t>
            </a:r>
            <a:br>
              <a:rPr lang="en-GB" sz="2200" dirty="0" smtClean="0"/>
            </a:br>
            <a:r>
              <a:rPr lang="en-GB" sz="2200" dirty="0" smtClean="0"/>
              <a:t>- wet nurses</a:t>
            </a:r>
            <a:br>
              <a:rPr lang="en-GB" sz="2200" dirty="0" smtClean="0"/>
            </a:br>
            <a:r>
              <a:rPr lang="en-GB" sz="2200" dirty="0" smtClean="0"/>
              <a:t>- Nebet – female Vizier</a:t>
            </a:r>
            <a:br>
              <a:rPr lang="en-GB" sz="2200" dirty="0" smtClean="0"/>
            </a:br>
            <a:r>
              <a:rPr lang="en-GB" sz="2200" dirty="0" smtClean="0"/>
              <a:t>- Comparative aspect: Modern pay (in)equality; percentages of women in different types of work; modern stereotype of the housewife; modern global female literacy</a:t>
            </a:r>
          </a:p>
          <a:p>
            <a:r>
              <a:rPr lang="en-GB" sz="2200" dirty="0" smtClean="0"/>
              <a:t>Proposed word count: 1,300</a:t>
            </a:r>
            <a:endParaRPr lang="en-GB" sz="2200" dirty="0"/>
          </a:p>
        </p:txBody>
      </p:sp>
      <p:pic>
        <p:nvPicPr>
          <p:cNvPr id="10242" name="Picture 2" descr="&#10;                  Egyptian. Hairdressing Scene, ca. 2008-1957 B.C.E. Limestone, pigment, 5 3/16 x 9 5/8 in. (13.2 x 24.5 cm). Brooklyn Museum, Charles Edwin Wilbour Fund, 51.231. Creative Commons-BY (Photo: Brooklyn Museum, CUR.51.231.jpg)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5892" y="304800"/>
            <a:ext cx="4582925" cy="247048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7475892" y="3043246"/>
            <a:ext cx="4582925" cy="1015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(11</a:t>
            </a:r>
            <a:r>
              <a:rPr lang="en-GB" baseline="30000" dirty="0" smtClean="0"/>
              <a:t>th</a:t>
            </a:r>
            <a:r>
              <a:rPr lang="en-GB" dirty="0" smtClean="0"/>
              <a:t> Dynasty) Relief of Hairdresser </a:t>
            </a:r>
            <a:r>
              <a:rPr lang="en-GB" dirty="0" err="1" smtClean="0"/>
              <a:t>Inu</a:t>
            </a:r>
            <a:r>
              <a:rPr lang="en-GB" dirty="0" smtClean="0"/>
              <a:t>. The Brooklyn Museum, Charles Edwin Wilbour Fund, 51.231</a:t>
            </a:r>
            <a:endParaRPr lang="en-GB" dirty="0"/>
          </a:p>
        </p:txBody>
      </p:sp>
    </p:spTree>
    <p:extLst>
      <p:ext uri="{BB962C8B-B14F-4D97-AF65-F5344CB8AC3E}">
        <p14:creationId xmlns:p14="http://schemas.microsoft.com/office/powerpoint/2010/main" val="1051782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84829" y="1470779"/>
            <a:ext cx="7263508" cy="3880773"/>
          </a:xfrm>
        </p:spPr>
        <p:txBody>
          <a:bodyPr>
            <a:noAutofit/>
          </a:bodyPr>
          <a:lstStyle/>
          <a:p>
            <a:r>
              <a:rPr lang="en-GB" sz="2800" dirty="0" smtClean="0"/>
              <a:t>Chapter 4: Female sexuality and prostitution</a:t>
            </a:r>
            <a:br>
              <a:rPr lang="en-GB" sz="2800" dirty="0" smtClean="0"/>
            </a:br>
            <a:r>
              <a:rPr lang="en-GB" sz="2800" dirty="0" smtClean="0"/>
              <a:t>- modern preconceptions e.g. the “exotic”</a:t>
            </a:r>
            <a:br>
              <a:rPr lang="en-GB" sz="2800" dirty="0" smtClean="0"/>
            </a:br>
            <a:r>
              <a:rPr lang="en-GB" sz="2800" dirty="0" smtClean="0"/>
              <a:t>- women paying for sex </a:t>
            </a:r>
            <a:br>
              <a:rPr lang="en-GB" sz="2800" dirty="0" smtClean="0"/>
            </a:br>
            <a:r>
              <a:rPr lang="en-GB" sz="2800" dirty="0" smtClean="0"/>
              <a:t>- celebrated and feared sexuality</a:t>
            </a:r>
            <a:br>
              <a:rPr lang="en-GB" sz="2800" dirty="0" smtClean="0"/>
            </a:br>
            <a:r>
              <a:rPr lang="en-GB" sz="2800" dirty="0" smtClean="0"/>
              <a:t>- Comparative aspect: prostitution laws historically; modern celebrations of female sexuality; negative stereotypes of female sexuality</a:t>
            </a:r>
          </a:p>
          <a:p>
            <a:r>
              <a:rPr lang="en-GB" sz="2800" dirty="0" smtClean="0"/>
              <a:t>Proposed word count: 1,300</a:t>
            </a:r>
            <a:endParaRPr lang="en-GB" sz="2800" dirty="0"/>
          </a:p>
        </p:txBody>
      </p:sp>
      <p:pic>
        <p:nvPicPr>
          <p:cNvPr id="11266" name="Picture 2" descr="Image resu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9789" y="62985"/>
            <a:ext cx="4535360" cy="209760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045115" y="2348053"/>
            <a:ext cx="3524707" cy="1015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(20</a:t>
            </a:r>
            <a:r>
              <a:rPr lang="en-GB" baseline="30000" dirty="0" smtClean="0"/>
              <a:t>th</a:t>
            </a:r>
            <a:r>
              <a:rPr lang="en-GB" dirty="0" smtClean="0"/>
              <a:t> Dynasty) Turin Papyrus - Papyrus</a:t>
            </a:r>
            <a:r>
              <a:rPr lang="en-GB" dirty="0"/>
              <a:t> 55001</a:t>
            </a:r>
          </a:p>
        </p:txBody>
      </p:sp>
    </p:spTree>
    <p:extLst>
      <p:ext uri="{BB962C8B-B14F-4D97-AF65-F5344CB8AC3E}">
        <p14:creationId xmlns:p14="http://schemas.microsoft.com/office/powerpoint/2010/main" val="19665218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74740" y="1296989"/>
            <a:ext cx="8596668" cy="3880773"/>
          </a:xfrm>
        </p:spPr>
        <p:txBody>
          <a:bodyPr>
            <a:noAutofit/>
          </a:bodyPr>
          <a:lstStyle/>
          <a:p>
            <a:r>
              <a:rPr lang="en-GB" sz="2800" dirty="0" smtClean="0"/>
              <a:t>Chapter 5: Goddesses</a:t>
            </a:r>
            <a:br>
              <a:rPr lang="en-GB" sz="2800" dirty="0" smtClean="0"/>
            </a:br>
            <a:r>
              <a:rPr lang="en-GB" sz="2800" dirty="0" smtClean="0"/>
              <a:t>- influences on the perception of women</a:t>
            </a:r>
            <a:br>
              <a:rPr lang="en-GB" sz="2800" dirty="0" smtClean="0"/>
            </a:br>
            <a:r>
              <a:rPr lang="en-GB" sz="2800" dirty="0" smtClean="0"/>
              <a:t>- Temples to Hathor</a:t>
            </a:r>
            <a:br>
              <a:rPr lang="en-GB" sz="2800" dirty="0" smtClean="0"/>
            </a:br>
            <a:r>
              <a:rPr lang="en-GB" sz="2800" dirty="0" smtClean="0"/>
              <a:t>- Sexually enticing goddesses </a:t>
            </a:r>
            <a:br>
              <a:rPr lang="en-GB" sz="2800" dirty="0" smtClean="0"/>
            </a:br>
            <a:r>
              <a:rPr lang="en-GB" sz="2800" dirty="0" smtClean="0"/>
              <a:t>- the Female aspect of creation</a:t>
            </a:r>
            <a:br>
              <a:rPr lang="en-GB" sz="2800" dirty="0" smtClean="0"/>
            </a:br>
            <a:r>
              <a:rPr lang="en-GB" sz="2800" dirty="0" smtClean="0"/>
              <a:t>- Isis and the production of children</a:t>
            </a:r>
            <a:br>
              <a:rPr lang="en-GB" sz="2800" dirty="0" smtClean="0"/>
            </a:br>
            <a:r>
              <a:rPr lang="en-GB" sz="2800" dirty="0" smtClean="0"/>
              <a:t>- Comparative aspect: female spiritual figures in modern religion and their perceptions; religious theories about the creation of humanity – “mother earth”</a:t>
            </a:r>
          </a:p>
          <a:p>
            <a:r>
              <a:rPr lang="en-GB" sz="2800" dirty="0" smtClean="0"/>
              <a:t>Proposed word count: 1,500</a:t>
            </a:r>
            <a:br>
              <a:rPr lang="en-GB" sz="2800" dirty="0" smtClean="0"/>
            </a:br>
            <a:endParaRPr lang="en-GB" sz="2800" dirty="0"/>
          </a:p>
        </p:txBody>
      </p:sp>
      <p:pic>
        <p:nvPicPr>
          <p:cNvPr id="12290" name="Picture 2" descr="http://www.joanannlansberry.com/fotoart/met-muzm/hathr-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1408" y="306682"/>
            <a:ext cx="2780861" cy="370781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071407" y="4160811"/>
            <a:ext cx="2780861" cy="14699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(18</a:t>
            </a:r>
            <a:r>
              <a:rPr lang="en-GB" baseline="30000" dirty="0" smtClean="0"/>
              <a:t>th</a:t>
            </a:r>
            <a:r>
              <a:rPr lang="en-GB" dirty="0" smtClean="0"/>
              <a:t> Dynasty) Fragment of Statue of bovine-headed Hathor. MMA 19.2.5. Image © JAL 2012</a:t>
            </a:r>
            <a:endParaRPr lang="en-GB" dirty="0"/>
          </a:p>
        </p:txBody>
      </p:sp>
    </p:spTree>
    <p:extLst>
      <p:ext uri="{BB962C8B-B14F-4D97-AF65-F5344CB8AC3E}">
        <p14:creationId xmlns:p14="http://schemas.microsoft.com/office/powerpoint/2010/main" val="268329651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Custom 4">
      <a:dk1>
        <a:sysClr val="windowText" lastClr="000000"/>
      </a:dk1>
      <a:lt1>
        <a:sysClr val="window" lastClr="FFFFFF"/>
      </a:lt1>
      <a:dk2>
        <a:srgbClr val="696464"/>
      </a:dk2>
      <a:lt2>
        <a:srgbClr val="E9E5DC"/>
      </a:lt2>
      <a:accent1>
        <a:srgbClr val="F4B700"/>
      </a:accent1>
      <a:accent2>
        <a:srgbClr val="C7A2E3"/>
      </a:accent2>
      <a:accent3>
        <a:srgbClr val="A28E6A"/>
      </a:accent3>
      <a:accent4>
        <a:srgbClr val="7030A0"/>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359</TotalTime>
  <Words>738</Words>
  <Application>Microsoft Office PowerPoint</Application>
  <PresentationFormat>Widescreen</PresentationFormat>
  <Paragraphs>54</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Dreams of an Ancient Matriarchy: Wives, Mothers, Priestesses, Goddesses, Pharaohs, Queens, and Prostitutes - The Reality of a Female “Privilege” in Ancient Egypt </vt:lpstr>
      <vt:lpstr>Research question</vt:lpstr>
      <vt:lpstr>Research material (so far)</vt:lpstr>
      <vt:lpstr>Research Material (so far)</vt:lpstr>
      <vt:lpstr>Research Material (so far) </vt:lpstr>
      <vt:lpstr>Research Material </vt:lpstr>
      <vt:lpstr>Research Material</vt:lpstr>
      <vt:lpstr>Methodology</vt:lpstr>
      <vt:lpstr>Contents</vt:lpstr>
      <vt:lpstr>Contents </vt:lpstr>
      <vt:lpstr>Contents</vt:lpstr>
      <vt:lpstr>Contents</vt:lpstr>
      <vt:lpstr>Contents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Pickering</dc:creator>
  <cp:lastModifiedBy>Hannah Pickering</cp:lastModifiedBy>
  <cp:revision>31</cp:revision>
  <dcterms:created xsi:type="dcterms:W3CDTF">2018-01-08T13:59:54Z</dcterms:created>
  <dcterms:modified xsi:type="dcterms:W3CDTF">2018-01-14T13:50:16Z</dcterms:modified>
</cp:coreProperties>
</file>