
<file path=[Content_Types].xml><?xml version="1.0" encoding="utf-8"?>
<Types xmlns="http://schemas.openxmlformats.org/package/2006/content-types">
  <Default Extension="emf" ContentType="image/x-emf"/>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Lst>
  <p:notesMasterIdLst>
    <p:notesMasterId r:id="rId18"/>
  </p:notesMasterIdLst>
  <p:sldIdLst>
    <p:sldId id="277" r:id="rId5"/>
    <p:sldId id="256" r:id="rId6"/>
    <p:sldId id="257" r:id="rId7"/>
    <p:sldId id="258" r:id="rId8"/>
    <p:sldId id="259" r:id="rId9"/>
    <p:sldId id="260" r:id="rId10"/>
    <p:sldId id="261" r:id="rId11"/>
    <p:sldId id="262" r:id="rId12"/>
    <p:sldId id="263" r:id="rId13"/>
    <p:sldId id="278" r:id="rId14"/>
    <p:sldId id="279" r:id="rId15"/>
    <p:sldId id="280" r:id="rId16"/>
    <p:sldId id="276" r:id="rId17"/>
  </p:sldIdLst>
  <p:sldSz cx="14630400" cy="8229600"/>
  <p:notesSz cx="8229600" cy="14630400"/>
  <p:embeddedFontLst>
    <p:embeddedFont>
      <p:font typeface="Overpass Light"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3447" autoAdjust="0"/>
  </p:normalViewPr>
  <p:slideViewPr>
    <p:cSldViewPr snapToGrid="0" snapToObjects="1">
      <p:cViewPr>
        <p:scale>
          <a:sx n="50" d="100"/>
          <a:sy n="50" d="100"/>
        </p:scale>
        <p:origin x="72" y="108"/>
      </p:cViewPr>
      <p:guideLst/>
    </p:cSldViewPr>
  </p:slideViewPr>
  <p:notesTextViewPr>
    <p:cViewPr>
      <p:scale>
        <a:sx n="20" d="100"/>
        <a:sy n="2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210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afternoon, everyone.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I'll discuss Birmingham's Romanian restaurant and cultural lounge Casa Carpathia today. This business plan shows how we'll serve Romanian food and hospitality in the UK. My Business Planning class at Trinity Saint David University requires this project. My name is Casa Carpathia's goal is to bring Romanian food, warmth, and family to a modern, open-minded British city (Semantics Scholar, 2019).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to eating, Casa Carpathia offers an experience.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Sama role, mica, and </a:t>
            </a:r>
            <a:r>
              <a:rPr lang="en-GB" sz="1200" kern="1200" dirty="0" err="1">
                <a:solidFill>
                  <a:schemeClr val="tx1"/>
                </a:solidFill>
                <a:effectLst/>
                <a:latin typeface="+mn-lt"/>
                <a:ea typeface="+mn-ea"/>
                <a:cs typeface="+mn-cs"/>
              </a:rPr>
              <a:t>papanași</a:t>
            </a:r>
            <a:r>
              <a:rPr lang="en-GB" sz="1200" kern="1200" dirty="0">
                <a:solidFill>
                  <a:schemeClr val="tx1"/>
                </a:solidFill>
                <a:effectLst/>
                <a:latin typeface="+mn-lt"/>
                <a:ea typeface="+mn-ea"/>
                <a:cs typeface="+mn-cs"/>
              </a:rPr>
              <a:t> made with fresh local ingredients and foreign spices will be served. The restaurant will host folk music and Romanian cultural evenings, making it welcoming to locals and Eastern Europeans. One of the UK's largest Romanian populations lives in the West Midlands, but few Romanian restaurants exist. That hole lets us sell goods. Casa Carpathia will meet that need with genuine hospitality and authentic flavours that stand out in Birmingham's multicultural dining scene (LinkedIn, 2025).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Cultural immersion distinguishes us.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Not only is Casa Carpathia about food, but also about atmosphere, feelings, and stories. Visitors will feel like they're in Transylvania with the rustic wood furniture, traditional music, and friendly service. Every detail matters, from the handcrafted tableware to the Romanian-style server uniforms. We're different because we're honest and presentable. Many European restaurants adapt their menus to British tastes, but we're proud to serve authentic Romanian food. We sell food and memories that connect people to culture (Birmingham City Council, 2014).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Company Casa Carpathia will be a Private Limited Company.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Limited liability protects owners' personal assets if the business has money problems. This gives you credibility when borrowing money or talking to investors. Business will have two directors. One will manage the kitchen and customer service, while the other handles finances, marketing, and rules. Chefs, servers, and a part-time social media assistant will work there. We'll use digital accounting tools to simplify payroll and tax compliance. This structure clarifies our roles and allows us to grow (</a:t>
            </a:r>
            <a:r>
              <a:rPr lang="en-GB" sz="1200" kern="1200" dirty="0" err="1">
                <a:solidFill>
                  <a:schemeClr val="tx1"/>
                </a:solidFill>
                <a:effectLst/>
                <a:latin typeface="+mn-lt"/>
                <a:ea typeface="+mn-ea"/>
                <a:cs typeface="+mn-cs"/>
              </a:rPr>
              <a:t>Gauthmath</a:t>
            </a:r>
            <a:r>
              <a:rPr lang="en-GB" sz="1200" kern="1200" dirty="0">
                <a:solidFill>
                  <a:schemeClr val="tx1"/>
                </a:solidFill>
                <a:effectLst/>
                <a:latin typeface="+mn-lt"/>
                <a:ea typeface="+mn-ea"/>
                <a:cs typeface="+mn-cs"/>
              </a:rPr>
              <a:t>, n.d.). </a:t>
            </a:r>
            <a:br>
              <a:rPr lang="en-GB" sz="120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Casa Carpathia must follow UK food safety laws and local council rules under the political factor. The Food Safety Act of 1990 and Birmingham's Clean Air Zone affect restaurant waste and logistics. Our plan includes meeting health, hygiene, and environmental standards from the start.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 2024, inflation was high, but the Bank of England lowered its base rate to 4.25%, making borrowing cheaper. Going out to eat, especially at authentic, cheap restaurants, is still popular despite cautious spending. Casa Carpathia will price itself affordably and offer high-quality services (</a:t>
            </a:r>
            <a:r>
              <a:rPr lang="en-GB" sz="1200" kern="1200" dirty="0" err="1">
                <a:solidFill>
                  <a:schemeClr val="tx1"/>
                </a:solidFill>
                <a:effectLst/>
                <a:latin typeface="+mn-lt"/>
                <a:ea typeface="+mn-ea"/>
                <a:cs typeface="+mn-cs"/>
              </a:rPr>
              <a:t>Amfiteatru</a:t>
            </a:r>
            <a:r>
              <a:rPr lang="en-GB" sz="1200" kern="1200" dirty="0">
                <a:solidFill>
                  <a:schemeClr val="tx1"/>
                </a:solidFill>
                <a:effectLst/>
                <a:latin typeface="+mn-lt"/>
                <a:ea typeface="+mn-ea"/>
                <a:cs typeface="+mn-cs"/>
              </a:rPr>
              <a:t> Economic Journal, 2021).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UK residents want multicultural food for social reasons. Younger generations want authenticity, and dining with friends is emotional. Someone wants to share something unique online. Romanian food is hearty, comforting, and full of stories, but few people know it.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Over 98% of Brits have smartphones, so we'll make our marketing and reservation apps mobile-friendly.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We'll comply with food safety, alcohol and entertainment licence laws. We'll also teach staff about UK food standards and gluten-free policies. The Journal of Behavioural and Management Sciences (2023) states that this builds trust and follows the law, which is crucial for a business's reputation.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Marketing will emphasise storytelling and digital presence.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An interactive website where people can book tables, read our story, and view Romanian culture photos and videos is in the works.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Instagram and TikTok will feature our cooking, folk music nights, and kitchen footage.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We'll promote soft openings and new menu items with Birmingham food bloggers and small influencers.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Local SEO and Google Maps optimisation will help us rank for "best Eastern European restaurant."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 gain local trust, we'll attend food festivals and community events.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Friendly, open, and proudly cultural will be our brand (AVVALE, 2022).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city centre of Birmingham is ideal for our first location.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Foot traffic, visibility, and a diverse group of willing food tasters are present.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60-seat restaurant will have traditional and modern decor. Small events and private bookings can use the space.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Our target market is Romanians, Eastern Europeans, families, and 20-45-year-old professionals.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attract people who want atmosphere and real food, not chain restaurants. </a:t>
            </a: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UberEats</a:t>
            </a:r>
            <a:r>
              <a:rPr lang="en-GB" sz="1200" kern="1200" dirty="0">
                <a:solidFill>
                  <a:schemeClr val="tx1"/>
                </a:solidFill>
                <a:effectLst/>
                <a:latin typeface="+mn-lt"/>
                <a:ea typeface="+mn-ea"/>
                <a:cs typeface="+mn-cs"/>
              </a:rPr>
              <a:t> and Deliveroo will help us reach new customers across the city and make our business more visible and easy to use (Semantics Scholar, 2020).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RO"/>
          </a:p>
        </p:txBody>
      </p:sp>
      <p:sp>
        <p:nvSpPr>
          <p:cNvPr id="3" name="Shape 1"/>
          <p:cNvSpPr/>
          <p:nvPr/>
        </p:nvSpPr>
        <p:spPr>
          <a:xfrm>
            <a:off x="0" y="0"/>
            <a:ext cx="14630400" cy="8229600"/>
          </a:xfrm>
          <a:prstGeom prst="rect">
            <a:avLst/>
          </a:prstGeom>
          <a:solidFill>
            <a:srgbClr val="FFFDE6"/>
          </a:solidFill>
          <a:ln/>
        </p:spPr>
        <p:txBody>
          <a:bodyPr/>
          <a:lstStyle/>
          <a:p>
            <a:endParaRPr lang="en-RO"/>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l="23333" r="23333"/>
          <a:stretch/>
        </p:blipFill>
        <p:spPr>
          <a:xfrm>
            <a:off x="8046720" y="0"/>
            <a:ext cx="6583680" cy="8229600"/>
          </a:xfrm>
          <a:prstGeom prst="rect">
            <a:avLst/>
          </a:prstGeom>
        </p:spPr>
      </p:pic>
      <p:sp>
        <p:nvSpPr>
          <p:cNvPr id="3" name="Shape 0"/>
          <p:cNvSpPr/>
          <p:nvPr/>
        </p:nvSpPr>
        <p:spPr>
          <a:xfrm>
            <a:off x="0" y="0"/>
            <a:ext cx="8046720" cy="8229600"/>
          </a:xfrm>
          <a:prstGeom prst="rect">
            <a:avLst/>
          </a:prstGeom>
          <a:solidFill>
            <a:srgbClr val="FDFDFD"/>
          </a:solidFill>
          <a:ln w="12700">
            <a:solidFill>
              <a:srgbClr val="FDFDFD"/>
            </a:solidFill>
            <a:prstDash val="solid"/>
          </a:ln>
        </p:spPr>
        <p:txBody>
          <a:bodyPr/>
          <a:lstStyle/>
          <a:p>
            <a:endParaRPr sz="2880" dirty="0"/>
          </a:p>
        </p:txBody>
      </p:sp>
      <p:sp>
        <p:nvSpPr>
          <p:cNvPr id="4" name="Text 1"/>
          <p:cNvSpPr/>
          <p:nvPr/>
        </p:nvSpPr>
        <p:spPr>
          <a:xfrm>
            <a:off x="731520" y="2194560"/>
            <a:ext cx="7315200" cy="3657600"/>
          </a:xfrm>
          <a:prstGeom prst="rect">
            <a:avLst/>
          </a:prstGeom>
          <a:noFill/>
          <a:ln/>
        </p:spPr>
        <p:txBody>
          <a:bodyPr wrap="square" rtlCol="0" anchor="ctr"/>
          <a:lstStyle/>
          <a:p>
            <a:r>
              <a:rPr lang="en-US" sz="5760" b="1" dirty="0">
                <a:solidFill>
                  <a:srgbClr val="030A18"/>
                </a:solidFill>
                <a:latin typeface="Arial" pitchFamily="34" charset="0"/>
                <a:ea typeface="Arial" pitchFamily="34" charset="-122"/>
                <a:cs typeface="Arial" pitchFamily="34" charset="-120"/>
              </a:rPr>
              <a:t>Casa Carpathia
</a:t>
            </a:r>
            <a:r>
              <a:rPr lang="en-US" sz="3360" i="1" dirty="0">
                <a:solidFill>
                  <a:srgbClr val="555555"/>
                </a:solidFill>
                <a:latin typeface="Arial" pitchFamily="34" charset="0"/>
                <a:ea typeface="Arial" pitchFamily="34" charset="-122"/>
                <a:cs typeface="Arial" pitchFamily="34" charset="-120"/>
              </a:rPr>
              <a:t>Authentic Romanian Cuisine
</a:t>
            </a:r>
            <a:r>
              <a:rPr lang="en-US" sz="2560" dirty="0">
                <a:solidFill>
                  <a:srgbClr val="777777"/>
                </a:solidFill>
                <a:latin typeface="Arial" pitchFamily="34" charset="0"/>
                <a:ea typeface="Arial" pitchFamily="34" charset="-122"/>
                <a:cs typeface="Arial" pitchFamily="34" charset="-120"/>
              </a:rPr>
              <a:t>Business Plan</a:t>
            </a:r>
            <a:endParaRPr lang="en-US" sz="5760" dirty="0"/>
          </a:p>
        </p:txBody>
      </p:sp>
      <p:sp>
        <p:nvSpPr>
          <p:cNvPr id="5" name="Text 2"/>
          <p:cNvSpPr/>
          <p:nvPr/>
        </p:nvSpPr>
        <p:spPr>
          <a:xfrm>
            <a:off x="731520" y="6144768"/>
            <a:ext cx="7315200" cy="1755648"/>
          </a:xfrm>
          <a:prstGeom prst="rect">
            <a:avLst/>
          </a:prstGeom>
          <a:noFill/>
          <a:ln/>
        </p:spPr>
        <p:txBody>
          <a:bodyPr wrap="square" rtlCol="0" anchor="t"/>
          <a:lstStyle/>
          <a:p>
            <a:endParaRPr lang="en-US" sz="192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703314"/>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INTRODUCTION:</a:t>
            </a:r>
            <a:endParaRPr lang="en-US" sz="3900" dirty="0"/>
          </a:p>
        </p:txBody>
      </p:sp>
      <p:sp>
        <p:nvSpPr>
          <p:cNvPr id="4" name="Text 1"/>
          <p:cNvSpPr/>
          <p:nvPr/>
        </p:nvSpPr>
        <p:spPr>
          <a:xfrm>
            <a:off x="6280190" y="3621048"/>
            <a:ext cx="7556421" cy="1905238"/>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Welcome to my presentation of Birmingham's Romanian-food restaurant and cultural lounge Casa Carpathia. This business plan covers the concept, structure, strategy, and funding for a city centre Romanian restaurant. Casa Carpathia combines traditional Romanian food with modern hospitality to create a Midlands dining brand unique and culture-driven.</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480905"/>
          </a:xfrm>
          <a:prstGeom prst="rect">
            <a:avLst/>
          </a:prstGeom>
        </p:spPr>
      </p:pic>
      <p:sp>
        <p:nvSpPr>
          <p:cNvPr id="3" name="Text 0"/>
          <p:cNvSpPr/>
          <p:nvPr/>
        </p:nvSpPr>
        <p:spPr>
          <a:xfrm>
            <a:off x="793790" y="3990856"/>
            <a:ext cx="6672024"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A Detailed Business Idea</a:t>
            </a:r>
            <a:endParaRPr lang="en-US" sz="3900" dirty="0"/>
          </a:p>
        </p:txBody>
      </p:sp>
      <p:sp>
        <p:nvSpPr>
          <p:cNvPr id="4" name="Text 1"/>
          <p:cNvSpPr/>
          <p:nvPr/>
        </p:nvSpPr>
        <p:spPr>
          <a:xfrm>
            <a:off x="793790" y="4908590"/>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Casa Carpathia will serve authentic Romanian food and host folk music nights in Birmingham. It will also be cosy and family-oriented. Signature dishes include sarmale, mici, ciorbă de burtă, and homemade desserts. Cultural events and Romanian music nights will attract Eastern Europeans to the restaurant.</a:t>
            </a:r>
            <a:endParaRPr lang="en-US" sz="1550" dirty="0"/>
          </a:p>
        </p:txBody>
      </p:sp>
      <p:sp>
        <p:nvSpPr>
          <p:cNvPr id="5" name="Text 2"/>
          <p:cNvSpPr/>
          <p:nvPr/>
        </p:nvSpPr>
        <p:spPr>
          <a:xfrm>
            <a:off x="793790" y="6084451"/>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The ONS reports over 35,000 Romanians in the West Midlands, but few Romanian restaurants. This presents a business opportunity for Casa Carpathia (Switch Hotel Solutions, 2022).</a:t>
            </a:r>
            <a:endParaRPr lang="en-US" sz="15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2395538"/>
            <a:ext cx="8182808"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Our Unique Selling Proposition</a:t>
            </a:r>
            <a:endParaRPr lang="en-US" sz="3900" dirty="0"/>
          </a:p>
        </p:txBody>
      </p:sp>
      <p:sp>
        <p:nvSpPr>
          <p:cNvPr id="3" name="Shape 1"/>
          <p:cNvSpPr/>
          <p:nvPr/>
        </p:nvSpPr>
        <p:spPr>
          <a:xfrm>
            <a:off x="793790" y="3412450"/>
            <a:ext cx="4215289" cy="2421493"/>
          </a:xfrm>
          <a:prstGeom prst="roundRect">
            <a:avLst>
              <a:gd name="adj" fmla="val 3442"/>
            </a:avLst>
          </a:prstGeom>
          <a:solidFill>
            <a:srgbClr val="DDEEE6"/>
          </a:solidFill>
          <a:ln w="7620">
            <a:solidFill>
              <a:srgbClr val="C3D4CC"/>
            </a:solidFill>
            <a:prstDash val="solid"/>
          </a:ln>
        </p:spPr>
        <p:txBody>
          <a:bodyPr/>
          <a:lstStyle/>
          <a:p>
            <a:endParaRPr lang="en-US"/>
          </a:p>
        </p:txBody>
      </p:sp>
      <p:sp>
        <p:nvSpPr>
          <p:cNvPr id="4" name="Text 2"/>
          <p:cNvSpPr/>
          <p:nvPr/>
        </p:nvSpPr>
        <p:spPr>
          <a:xfrm>
            <a:off x="999768" y="3618428"/>
            <a:ext cx="3803333" cy="620316"/>
          </a:xfrm>
          <a:prstGeom prst="rect">
            <a:avLst/>
          </a:prstGeom>
          <a:noFill/>
          <a:ln/>
        </p:spPr>
        <p:txBody>
          <a:bodyPr wrap="squar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Complete Romanian Experience</a:t>
            </a:r>
            <a:endParaRPr lang="en-US" sz="1950" dirty="0"/>
          </a:p>
        </p:txBody>
      </p:sp>
      <p:sp>
        <p:nvSpPr>
          <p:cNvPr id="5" name="Text 3"/>
          <p:cNvSpPr/>
          <p:nvPr/>
        </p:nvSpPr>
        <p:spPr>
          <a:xfrm>
            <a:off x="999768" y="4357807"/>
            <a:ext cx="3803333" cy="127015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We offer a complete Romanian experience, not just food. Casa Carpathia has family recipes, live folk music, and rustic decor that most Birmingham restaurants lack.</a:t>
            </a:r>
            <a:endParaRPr lang="en-US" sz="1550" dirty="0"/>
          </a:p>
        </p:txBody>
      </p:sp>
      <p:sp>
        <p:nvSpPr>
          <p:cNvPr id="6" name="Shape 4"/>
          <p:cNvSpPr/>
          <p:nvPr/>
        </p:nvSpPr>
        <p:spPr>
          <a:xfrm>
            <a:off x="5207437" y="3412450"/>
            <a:ext cx="4215408" cy="2421493"/>
          </a:xfrm>
          <a:prstGeom prst="roundRect">
            <a:avLst>
              <a:gd name="adj" fmla="val 3442"/>
            </a:avLst>
          </a:prstGeom>
          <a:solidFill>
            <a:srgbClr val="DDEEE6"/>
          </a:solidFill>
          <a:ln w="7620">
            <a:solidFill>
              <a:srgbClr val="C3D4CC"/>
            </a:solidFill>
            <a:prstDash val="solid"/>
          </a:ln>
        </p:spPr>
        <p:txBody>
          <a:bodyPr/>
          <a:lstStyle/>
          <a:p>
            <a:endParaRPr lang="en-US"/>
          </a:p>
        </p:txBody>
      </p:sp>
      <p:sp>
        <p:nvSpPr>
          <p:cNvPr id="7" name="Text 5"/>
          <p:cNvSpPr/>
          <p:nvPr/>
        </p:nvSpPr>
        <p:spPr>
          <a:xfrm>
            <a:off x="5413415" y="3618428"/>
            <a:ext cx="3575566"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Authenticity &amp; Connection</a:t>
            </a:r>
            <a:endParaRPr lang="en-US" sz="1950" dirty="0"/>
          </a:p>
        </p:txBody>
      </p:sp>
      <p:sp>
        <p:nvSpPr>
          <p:cNvPr id="8" name="Text 6"/>
          <p:cNvSpPr/>
          <p:nvPr/>
        </p:nvSpPr>
        <p:spPr>
          <a:xfrm>
            <a:off x="5413415" y="4047649"/>
            <a:ext cx="3803452" cy="127015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Casa Carpathia emphasises authenticity and emotional connection over European fast-casual restaurants. They feel like they've been transported.</a:t>
            </a:r>
            <a:endParaRPr lang="en-US" sz="1550" dirty="0"/>
          </a:p>
        </p:txBody>
      </p:sp>
      <p:sp>
        <p:nvSpPr>
          <p:cNvPr id="9" name="Shape 7"/>
          <p:cNvSpPr/>
          <p:nvPr/>
        </p:nvSpPr>
        <p:spPr>
          <a:xfrm>
            <a:off x="9621203" y="3412450"/>
            <a:ext cx="4215289" cy="2421493"/>
          </a:xfrm>
          <a:prstGeom prst="roundRect">
            <a:avLst>
              <a:gd name="adj" fmla="val 3442"/>
            </a:avLst>
          </a:prstGeom>
          <a:solidFill>
            <a:srgbClr val="DDEEE6"/>
          </a:solidFill>
          <a:ln w="7620">
            <a:solidFill>
              <a:srgbClr val="C3D4CC"/>
            </a:solidFill>
            <a:prstDash val="solid"/>
          </a:ln>
        </p:spPr>
        <p:txBody>
          <a:bodyPr/>
          <a:lstStyle/>
          <a:p>
            <a:endParaRPr lang="en-US"/>
          </a:p>
        </p:txBody>
      </p:sp>
      <p:sp>
        <p:nvSpPr>
          <p:cNvPr id="10" name="Text 8"/>
          <p:cNvSpPr/>
          <p:nvPr/>
        </p:nvSpPr>
        <p:spPr>
          <a:xfrm>
            <a:off x="9827181" y="3618428"/>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Traditional Design</a:t>
            </a:r>
            <a:endParaRPr lang="en-US" sz="1950" dirty="0"/>
          </a:p>
        </p:txBody>
      </p:sp>
      <p:sp>
        <p:nvSpPr>
          <p:cNvPr id="11" name="Text 9"/>
          <p:cNvSpPr/>
          <p:nvPr/>
        </p:nvSpPr>
        <p:spPr>
          <a:xfrm>
            <a:off x="9827181" y="4047649"/>
            <a:ext cx="3803333"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People who miss Romania and foodies will love the traditional interior design with wood accents and hand-woven textiles.</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969407"/>
            <a:ext cx="9183053"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Legal Structure and Management</a:t>
            </a:r>
            <a:endParaRPr lang="en-US" sz="3900" dirty="0"/>
          </a:p>
        </p:txBody>
      </p:sp>
      <p:sp>
        <p:nvSpPr>
          <p:cNvPr id="3" name="Text 1"/>
          <p:cNvSpPr/>
          <p:nvPr/>
        </p:nvSpPr>
        <p:spPr>
          <a:xfrm>
            <a:off x="793790" y="2085499"/>
            <a:ext cx="3225403" cy="372070"/>
          </a:xfrm>
          <a:prstGeom prst="rect">
            <a:avLst/>
          </a:prstGeom>
          <a:noFill/>
          <a:ln/>
        </p:spPr>
        <p:txBody>
          <a:bodyPr wrap="none" lIns="0" tIns="0" rIns="0" bIns="0" rtlCol="0" anchor="t"/>
          <a:lstStyle/>
          <a:p>
            <a:pPr marL="0" indent="0" algn="l">
              <a:lnSpc>
                <a:spcPts val="2900"/>
              </a:lnSpc>
              <a:buNone/>
            </a:pPr>
            <a:r>
              <a:rPr lang="en-US" sz="2300" b="1" dirty="0">
                <a:solidFill>
                  <a:srgbClr val="233939"/>
                </a:solidFill>
                <a:latin typeface="Syne Bold" pitchFamily="34" charset="0"/>
                <a:ea typeface="Syne Bold" pitchFamily="34" charset="-122"/>
                <a:cs typeface="Syne Bold" pitchFamily="34" charset="-120"/>
              </a:rPr>
              <a:t>Company Structure</a:t>
            </a:r>
            <a:endParaRPr lang="en-US" sz="2300" dirty="0"/>
          </a:p>
        </p:txBody>
      </p:sp>
      <p:sp>
        <p:nvSpPr>
          <p:cNvPr id="4" name="Text 2"/>
          <p:cNvSpPr/>
          <p:nvPr/>
        </p:nvSpPr>
        <p:spPr>
          <a:xfrm>
            <a:off x="793790" y="2655927"/>
            <a:ext cx="7632025"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Casa Carpathia will be a UK Private Limited Company. This structure reduces liability, builds investor trust, and simplifies funding. The business will initially have two directors: one in charge of operations and the other of marketing and finances.</a:t>
            </a:r>
            <a:endParaRPr lang="en-US" sz="1550" dirty="0"/>
          </a:p>
        </p:txBody>
      </p:sp>
      <p:sp>
        <p:nvSpPr>
          <p:cNvPr id="5" name="Text 3"/>
          <p:cNvSpPr/>
          <p:nvPr/>
        </p:nvSpPr>
        <p:spPr>
          <a:xfrm>
            <a:off x="793790" y="3806904"/>
            <a:ext cx="3114318" cy="372070"/>
          </a:xfrm>
          <a:prstGeom prst="rect">
            <a:avLst/>
          </a:prstGeom>
          <a:noFill/>
          <a:ln/>
        </p:spPr>
        <p:txBody>
          <a:bodyPr wrap="none" lIns="0" tIns="0" rIns="0" bIns="0" rtlCol="0" anchor="t"/>
          <a:lstStyle/>
          <a:p>
            <a:pPr marL="0" indent="0" algn="l">
              <a:lnSpc>
                <a:spcPts val="2900"/>
              </a:lnSpc>
              <a:buNone/>
            </a:pPr>
            <a:r>
              <a:rPr lang="en-US" sz="2300" b="1" dirty="0">
                <a:solidFill>
                  <a:srgbClr val="233939"/>
                </a:solidFill>
                <a:latin typeface="Syne Bold" pitchFamily="34" charset="0"/>
                <a:ea typeface="Syne Bold" pitchFamily="34" charset="-122"/>
                <a:cs typeface="Syne Bold" pitchFamily="34" charset="-120"/>
              </a:rPr>
              <a:t>Team Organisation</a:t>
            </a:r>
            <a:endParaRPr lang="en-US" sz="2300" dirty="0"/>
          </a:p>
        </p:txBody>
      </p:sp>
      <p:sp>
        <p:nvSpPr>
          <p:cNvPr id="6" name="Text 4"/>
          <p:cNvSpPr/>
          <p:nvPr/>
        </p:nvSpPr>
        <p:spPr>
          <a:xfrm>
            <a:off x="793790" y="4377333"/>
            <a:ext cx="7632025" cy="127015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The organisational chart includes a head chef, sous-chef, servers, and a digital marketing assistant. This restaurant setup gives you control, accountability, and room to grow as the business does. Using digital bookkeeping platforms will ensure compliance and transparency in payroll and accounting (Scribd, 202).</a:t>
            </a:r>
            <a:endParaRPr lang="en-US" sz="1550" dirty="0"/>
          </a:p>
        </p:txBody>
      </p:sp>
      <p:pic>
        <p:nvPicPr>
          <p:cNvPr id="7" name="Image 0" descr="preencoded.png"/>
          <p:cNvPicPr>
            <a:picLocks noChangeAspect="1"/>
          </p:cNvPicPr>
          <p:nvPr/>
        </p:nvPicPr>
        <p:blipFill>
          <a:blip r:embed="rId3"/>
          <a:stretch>
            <a:fillRect/>
          </a:stretch>
        </p:blipFill>
        <p:spPr>
          <a:xfrm>
            <a:off x="8917543" y="2110383"/>
            <a:ext cx="4926568" cy="492656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2106216"/>
            <a:ext cx="12611338"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PESTEL Analysis: Political &amp; Economic Factors</a:t>
            </a:r>
            <a:endParaRPr lang="en-US" sz="3900" dirty="0"/>
          </a:p>
        </p:txBody>
      </p:sp>
      <p:sp>
        <p:nvSpPr>
          <p:cNvPr id="3" name="Shape 1"/>
          <p:cNvSpPr/>
          <p:nvPr/>
        </p:nvSpPr>
        <p:spPr>
          <a:xfrm>
            <a:off x="793790" y="3123128"/>
            <a:ext cx="6422231" cy="2459355"/>
          </a:xfrm>
          <a:prstGeom prst="roundRect">
            <a:avLst>
              <a:gd name="adj" fmla="val 3389"/>
            </a:avLst>
          </a:prstGeom>
          <a:solidFill>
            <a:srgbClr val="FFFDE6"/>
          </a:solidFill>
          <a:ln w="22860">
            <a:solidFill>
              <a:srgbClr val="C3D4CC"/>
            </a:solidFill>
            <a:prstDash val="solid"/>
          </a:ln>
        </p:spPr>
        <p:txBody>
          <a:bodyPr/>
          <a:lstStyle/>
          <a:p>
            <a:endParaRPr lang="en-US"/>
          </a:p>
        </p:txBody>
      </p:sp>
      <p:sp>
        <p:nvSpPr>
          <p:cNvPr id="4" name="Text 2"/>
          <p:cNvSpPr/>
          <p:nvPr/>
        </p:nvSpPr>
        <p:spPr>
          <a:xfrm>
            <a:off x="1015008" y="3344347"/>
            <a:ext cx="2904173"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Political Environment</a:t>
            </a:r>
            <a:endParaRPr lang="en-US" sz="1950" dirty="0"/>
          </a:p>
        </p:txBody>
      </p:sp>
      <p:sp>
        <p:nvSpPr>
          <p:cNvPr id="5" name="Text 3"/>
          <p:cNvSpPr/>
          <p:nvPr/>
        </p:nvSpPr>
        <p:spPr>
          <a:xfrm>
            <a:off x="1015008" y="3773567"/>
            <a:ext cx="5979795"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The UK's Food Standards Act and Birmingham's Clean Air Zone affect restaurant logistics. Casa Carpathia follows health, hygiene, and environmental regulations.</a:t>
            </a:r>
            <a:endParaRPr lang="en-US" sz="1550" dirty="0"/>
          </a:p>
        </p:txBody>
      </p:sp>
      <p:sp>
        <p:nvSpPr>
          <p:cNvPr id="6" name="Shape 4"/>
          <p:cNvSpPr/>
          <p:nvPr/>
        </p:nvSpPr>
        <p:spPr>
          <a:xfrm>
            <a:off x="7414379" y="3123128"/>
            <a:ext cx="6422231" cy="2459355"/>
          </a:xfrm>
          <a:prstGeom prst="roundRect">
            <a:avLst>
              <a:gd name="adj" fmla="val 3389"/>
            </a:avLst>
          </a:prstGeom>
          <a:solidFill>
            <a:srgbClr val="FFFDE6"/>
          </a:solidFill>
          <a:ln w="22860">
            <a:solidFill>
              <a:srgbClr val="C3D4CC"/>
            </a:solidFill>
            <a:prstDash val="solid"/>
          </a:ln>
        </p:spPr>
        <p:txBody>
          <a:bodyPr/>
          <a:lstStyle/>
          <a:p>
            <a:endParaRPr lang="en-US"/>
          </a:p>
        </p:txBody>
      </p:sp>
      <p:sp>
        <p:nvSpPr>
          <p:cNvPr id="7" name="Text 5"/>
          <p:cNvSpPr/>
          <p:nvPr/>
        </p:nvSpPr>
        <p:spPr>
          <a:xfrm>
            <a:off x="7635597" y="3344347"/>
            <a:ext cx="2540675"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Economic Climate</a:t>
            </a:r>
            <a:endParaRPr lang="en-US" sz="1950" dirty="0"/>
          </a:p>
        </p:txBody>
      </p:sp>
      <p:sp>
        <p:nvSpPr>
          <p:cNvPr id="8" name="Text 6"/>
          <p:cNvSpPr/>
          <p:nvPr/>
        </p:nvSpPr>
        <p:spPr>
          <a:xfrm>
            <a:off x="7635597" y="3773567"/>
            <a:ext cx="5979795" cy="1587698"/>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In 2025, the Bank of England lowered its base rate to 4.25% due to high inflation in 2024. This facilitated new business borrowing. Birmingham's diverse economy and high tourist traffic help the hospitality industry despite the high cost of living. 2025 (RestroWorks)</a:t>
            </a:r>
            <a:endParaRPr lang="en-US" sz="1550" dirty="0"/>
          </a:p>
        </p:txBody>
      </p:sp>
      <p:sp>
        <p:nvSpPr>
          <p:cNvPr id="9" name="Text 7"/>
          <p:cNvSpPr/>
          <p:nvPr/>
        </p:nvSpPr>
        <p:spPr>
          <a:xfrm>
            <a:off x="793790" y="5805726"/>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We'll keep customers coming back by charging fair prices and offering great value.</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2272903"/>
            <a:ext cx="12619673"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PESTEL Analysis: Social, Technological &amp; Legal</a:t>
            </a:r>
            <a:endParaRPr lang="en-US" sz="3900" dirty="0"/>
          </a:p>
        </p:txBody>
      </p:sp>
      <p:pic>
        <p:nvPicPr>
          <p:cNvPr id="3" name="Image 0" descr="preencoded.png"/>
          <p:cNvPicPr>
            <a:picLocks noChangeAspect="1"/>
          </p:cNvPicPr>
          <p:nvPr/>
        </p:nvPicPr>
        <p:blipFill>
          <a:blip r:embed="rId3"/>
          <a:stretch>
            <a:fillRect/>
          </a:stretch>
        </p:blipFill>
        <p:spPr>
          <a:xfrm>
            <a:off x="793790" y="3289816"/>
            <a:ext cx="496133" cy="496133"/>
          </a:xfrm>
          <a:prstGeom prst="rect">
            <a:avLst/>
          </a:prstGeom>
        </p:spPr>
      </p:pic>
      <p:sp>
        <p:nvSpPr>
          <p:cNvPr id="4" name="Text 1"/>
          <p:cNvSpPr/>
          <p:nvPr/>
        </p:nvSpPr>
        <p:spPr>
          <a:xfrm>
            <a:off x="793790" y="4033957"/>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Social Trends</a:t>
            </a:r>
            <a:endParaRPr lang="en-US" sz="1950" dirty="0"/>
          </a:p>
        </p:txBody>
      </p:sp>
      <p:sp>
        <p:nvSpPr>
          <p:cNvPr id="5" name="Text 2"/>
          <p:cNvSpPr/>
          <p:nvPr/>
        </p:nvSpPr>
        <p:spPr>
          <a:xfrm>
            <a:off x="793790" y="4463177"/>
            <a:ext cx="4182189"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Millennials and Gen Z want to eat more ethnic and unique foods socially. Romanian cuisine is new and real.</a:t>
            </a:r>
            <a:endParaRPr lang="en-US" sz="1550" dirty="0"/>
          </a:p>
        </p:txBody>
      </p:sp>
      <p:pic>
        <p:nvPicPr>
          <p:cNvPr id="6" name="Image 1" descr="preencoded.png"/>
          <p:cNvPicPr>
            <a:picLocks noChangeAspect="1"/>
          </p:cNvPicPr>
          <p:nvPr/>
        </p:nvPicPr>
        <p:blipFill>
          <a:blip r:embed="rId4"/>
          <a:stretch>
            <a:fillRect/>
          </a:stretch>
        </p:blipFill>
        <p:spPr>
          <a:xfrm>
            <a:off x="5223986" y="3289816"/>
            <a:ext cx="496133" cy="496133"/>
          </a:xfrm>
          <a:prstGeom prst="rect">
            <a:avLst/>
          </a:prstGeom>
        </p:spPr>
      </p:pic>
      <p:sp>
        <p:nvSpPr>
          <p:cNvPr id="7" name="Text 3"/>
          <p:cNvSpPr/>
          <p:nvPr/>
        </p:nvSpPr>
        <p:spPr>
          <a:xfrm>
            <a:off x="5223986" y="4033957"/>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Technology</a:t>
            </a:r>
            <a:endParaRPr lang="en-US" sz="1950" dirty="0"/>
          </a:p>
        </p:txBody>
      </p:sp>
      <p:sp>
        <p:nvSpPr>
          <p:cNvPr id="8" name="Text 4"/>
          <p:cNvSpPr/>
          <p:nvPr/>
        </p:nvSpPr>
        <p:spPr>
          <a:xfrm>
            <a:off x="5223986" y="4463177"/>
            <a:ext cx="4182308"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Over 98% of UK adults have smartphones, so Casa Carpathia can advertise via digital marketing and reservation apps.</a:t>
            </a:r>
            <a:endParaRPr lang="en-US" sz="1550" dirty="0"/>
          </a:p>
        </p:txBody>
      </p:sp>
      <p:pic>
        <p:nvPicPr>
          <p:cNvPr id="9" name="Image 2" descr="preencoded.png"/>
          <p:cNvPicPr>
            <a:picLocks noChangeAspect="1"/>
          </p:cNvPicPr>
          <p:nvPr/>
        </p:nvPicPr>
        <p:blipFill>
          <a:blip r:embed="rId5"/>
          <a:stretch>
            <a:fillRect/>
          </a:stretch>
        </p:blipFill>
        <p:spPr>
          <a:xfrm>
            <a:off x="9654302" y="3289816"/>
            <a:ext cx="496133" cy="496133"/>
          </a:xfrm>
          <a:prstGeom prst="rect">
            <a:avLst/>
          </a:prstGeom>
        </p:spPr>
      </p:pic>
      <p:sp>
        <p:nvSpPr>
          <p:cNvPr id="10" name="Text 5"/>
          <p:cNvSpPr/>
          <p:nvPr/>
        </p:nvSpPr>
        <p:spPr>
          <a:xfrm>
            <a:off x="9654302" y="4033957"/>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3B4E4E"/>
                </a:solidFill>
                <a:latin typeface="Syne Bold" pitchFamily="34" charset="0"/>
                <a:ea typeface="Syne Bold" pitchFamily="34" charset="-122"/>
                <a:cs typeface="Syne Bold" pitchFamily="34" charset="-120"/>
              </a:rPr>
              <a:t>Legal Compliance</a:t>
            </a:r>
            <a:endParaRPr lang="en-US" sz="1950" dirty="0"/>
          </a:p>
        </p:txBody>
      </p:sp>
      <p:sp>
        <p:nvSpPr>
          <p:cNvPr id="11" name="Text 6"/>
          <p:cNvSpPr/>
          <p:nvPr/>
        </p:nvSpPr>
        <p:spPr>
          <a:xfrm>
            <a:off x="9654302" y="4463177"/>
            <a:ext cx="4182308" cy="95261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We will follow local music, alcohol, and food safety laws. UK's Food Safety Act 1990 builds trust and encourages repeat business.</a:t>
            </a:r>
            <a:endParaRPr lang="en-US" sz="1550" dirty="0"/>
          </a:p>
        </p:txBody>
      </p:sp>
      <p:sp>
        <p:nvSpPr>
          <p:cNvPr id="12" name="Text 7"/>
          <p:cNvSpPr/>
          <p:nvPr/>
        </p:nvSpPr>
        <p:spPr>
          <a:xfrm>
            <a:off x="793790" y="5639038"/>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All of these allow a real, tech-enabled restaurant to grow quickly and sustainably (Emerald Insight, 2022).</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274094"/>
            <a:ext cx="5203508" cy="620078"/>
          </a:xfrm>
          <a:prstGeom prst="rect">
            <a:avLst/>
          </a:prstGeom>
          <a:noFill/>
          <a:ln/>
        </p:spPr>
        <p:txBody>
          <a:bodyPr wrap="non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Marketing Strategy</a:t>
            </a:r>
            <a:endParaRPr lang="en-US" sz="3900" dirty="0"/>
          </a:p>
        </p:txBody>
      </p:sp>
      <p:sp>
        <p:nvSpPr>
          <p:cNvPr id="4" name="Text 1"/>
          <p:cNvSpPr/>
          <p:nvPr/>
        </p:nvSpPr>
        <p:spPr>
          <a:xfrm>
            <a:off x="6280190" y="3191828"/>
            <a:ext cx="7556421" cy="127015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Casa Carpathia markets through digital engagement and community building. We'll build a responsive website with online booking, Google Maps to promote it, and Meta Ads for Romanians and foodies in Birmingham. Influencer partnerships with local food bloggers will boost their visibility.</a:t>
            </a:r>
            <a:endParaRPr lang="en-US" sz="1550" dirty="0"/>
          </a:p>
        </p:txBody>
      </p:sp>
      <p:sp>
        <p:nvSpPr>
          <p:cNvPr id="5" name="Text 2"/>
          <p:cNvSpPr/>
          <p:nvPr/>
        </p:nvSpPr>
        <p:spPr>
          <a:xfrm>
            <a:off x="6280190" y="4685228"/>
            <a:ext cx="7556421" cy="1270159"/>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The brand will post live music nights, recipes, and behind-the-scenes content on Instagram Reels and TikTok. Customers who buy from us often will receive loyalty cards at food festivals. This mix of emotional stories and smart advertising will increase awareness and trust (Mges Journals, 2021).</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443276"/>
            <a:ext cx="7556421" cy="1240155"/>
          </a:xfrm>
          <a:prstGeom prst="rect">
            <a:avLst/>
          </a:prstGeom>
          <a:noFill/>
          <a:ln/>
        </p:spPr>
        <p:txBody>
          <a:bodyPr wrap="square" lIns="0" tIns="0" rIns="0" bIns="0" rtlCol="0" anchor="t"/>
          <a:lstStyle/>
          <a:p>
            <a:pPr marL="0" indent="0" algn="l">
              <a:lnSpc>
                <a:spcPts val="4850"/>
              </a:lnSpc>
              <a:buNone/>
            </a:pPr>
            <a:r>
              <a:rPr lang="en-US" sz="3900" b="1" dirty="0">
                <a:solidFill>
                  <a:srgbClr val="233939"/>
                </a:solidFill>
                <a:latin typeface="Syne Bold" pitchFamily="34" charset="0"/>
                <a:ea typeface="Syne Bold" pitchFamily="34" charset="-122"/>
                <a:cs typeface="Syne Bold" pitchFamily="34" charset="-120"/>
              </a:rPr>
              <a:t>Location and Customer Reach</a:t>
            </a:r>
            <a:endParaRPr lang="en-US" sz="3900" dirty="0"/>
          </a:p>
        </p:txBody>
      </p:sp>
      <p:sp>
        <p:nvSpPr>
          <p:cNvPr id="4" name="Text 1"/>
          <p:cNvSpPr/>
          <p:nvPr/>
        </p:nvSpPr>
        <p:spPr>
          <a:xfrm>
            <a:off x="793790" y="3179445"/>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233939"/>
                </a:solidFill>
                <a:latin typeface="Syne Bold" pitchFamily="34" charset="0"/>
                <a:ea typeface="Syne Bold" pitchFamily="34" charset="-122"/>
                <a:cs typeface="Syne Bold" pitchFamily="34" charset="-120"/>
              </a:rPr>
              <a:t>Prime Location</a:t>
            </a:r>
            <a:endParaRPr lang="en-US" sz="2300" dirty="0"/>
          </a:p>
        </p:txBody>
      </p:sp>
      <p:sp>
        <p:nvSpPr>
          <p:cNvPr id="5" name="Text 2"/>
          <p:cNvSpPr/>
          <p:nvPr/>
        </p:nvSpPr>
        <p:spPr>
          <a:xfrm>
            <a:off x="793790" y="3749873"/>
            <a:ext cx="3536156" cy="2857857"/>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In Birmingham City Centre, the restaurant will be near major transport hubs and business districts. People will walk through this area, especially professionals and students looking for restaurants. Traditional decor and 60 cosy seats will define the restaurant. There you can eat, take out, or host an event.</a:t>
            </a:r>
            <a:endParaRPr lang="en-US" sz="1550" dirty="0"/>
          </a:p>
        </p:txBody>
      </p:sp>
      <p:sp>
        <p:nvSpPr>
          <p:cNvPr id="6" name="Text 3"/>
          <p:cNvSpPr/>
          <p:nvPr/>
        </p:nvSpPr>
        <p:spPr>
          <a:xfrm>
            <a:off x="4821674" y="3179445"/>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233939"/>
                </a:solidFill>
                <a:latin typeface="Syne Bold" pitchFamily="34" charset="0"/>
                <a:ea typeface="Syne Bold" pitchFamily="34" charset="-122"/>
                <a:cs typeface="Syne Bold" pitchFamily="34" charset="-120"/>
              </a:rPr>
              <a:t>Target Customers</a:t>
            </a:r>
            <a:endParaRPr lang="en-US" sz="2300" dirty="0"/>
          </a:p>
        </p:txBody>
      </p:sp>
      <p:sp>
        <p:nvSpPr>
          <p:cNvPr id="7" name="Text 4"/>
          <p:cNvSpPr/>
          <p:nvPr/>
        </p:nvSpPr>
        <p:spPr>
          <a:xfrm>
            <a:off x="4821674" y="3749873"/>
            <a:ext cx="3536156" cy="2222778"/>
          </a:xfrm>
          <a:prstGeom prst="rect">
            <a:avLst/>
          </a:prstGeom>
          <a:noFill/>
          <a:ln/>
        </p:spPr>
        <p:txBody>
          <a:bodyPr wrap="square" lIns="0" tIns="0" rIns="0" bIns="0" rtlCol="0" anchor="t"/>
          <a:lstStyle/>
          <a:p>
            <a:pPr marL="0" indent="0" algn="l">
              <a:lnSpc>
                <a:spcPts val="2500"/>
              </a:lnSpc>
              <a:buNone/>
            </a:pPr>
            <a:r>
              <a:rPr lang="en-US" sz="1550" dirty="0">
                <a:solidFill>
                  <a:srgbClr val="3B4E4E"/>
                </a:solidFill>
                <a:latin typeface="Overpass Light" pitchFamily="34" charset="0"/>
                <a:ea typeface="Overpass Light" pitchFamily="34" charset="-122"/>
                <a:cs typeface="Overpass Light" pitchFamily="34" charset="-120"/>
              </a:rPr>
              <a:t>Visitors from Eastern Europe, local families, and young professionals (20–45) who like trying new foods are our main customers. As Birmingham's population grows, Casa Carpathia wants to be a major multicultural restaurant (AVVALE, 2022).</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33C1EA-7137-452E-CD43-31B18915C2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1287" y="1775636"/>
            <a:ext cx="9806972" cy="4167963"/>
          </a:xfrm>
          <a:prstGeom prst="rect">
            <a:avLst/>
          </a:prstGeom>
          <a:noFill/>
          <a:ln>
            <a:noFill/>
          </a:ln>
        </p:spPr>
      </p:pic>
      <p:sp>
        <p:nvSpPr>
          <p:cNvPr id="3" name="TextBox 2">
            <a:extLst>
              <a:ext uri="{FF2B5EF4-FFF2-40B4-BE49-F238E27FC236}">
                <a16:creationId xmlns:a16="http://schemas.microsoft.com/office/drawing/2014/main" id="{958CF522-9CD2-75B3-6154-1DC27865C6D2}"/>
              </a:ext>
            </a:extLst>
          </p:cNvPr>
          <p:cNvSpPr txBox="1"/>
          <p:nvPr/>
        </p:nvSpPr>
        <p:spPr>
          <a:xfrm>
            <a:off x="4029740" y="808074"/>
            <a:ext cx="6858000" cy="523220"/>
          </a:xfrm>
          <a:prstGeom prst="rect">
            <a:avLst/>
          </a:prstGeom>
          <a:noFill/>
        </p:spPr>
        <p:txBody>
          <a:bodyPr wrap="square" rtlCol="0">
            <a:spAutoFit/>
          </a:bodyPr>
          <a:lstStyle/>
          <a:p>
            <a:pPr algn="ctr"/>
            <a:r>
              <a:rPr lang="en-GB" sz="2800" b="1" dirty="0"/>
              <a:t>Here is a table of cash flow </a:t>
            </a:r>
          </a:p>
        </p:txBody>
      </p:sp>
    </p:spTree>
    <p:extLst>
      <p:ext uri="{BB962C8B-B14F-4D97-AF65-F5344CB8AC3E}">
        <p14:creationId xmlns:p14="http://schemas.microsoft.com/office/powerpoint/2010/main" val="477802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D4EC03-6A37-9213-DFF6-AD04F2CE1C6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49526" y="1751100"/>
            <a:ext cx="8234916" cy="5842743"/>
          </a:xfrm>
          <a:prstGeom prst="rect">
            <a:avLst/>
          </a:prstGeom>
          <a:noFill/>
          <a:ln>
            <a:noFill/>
          </a:ln>
        </p:spPr>
      </p:pic>
      <p:sp>
        <p:nvSpPr>
          <p:cNvPr id="3" name="TextBox 2">
            <a:extLst>
              <a:ext uri="{FF2B5EF4-FFF2-40B4-BE49-F238E27FC236}">
                <a16:creationId xmlns:a16="http://schemas.microsoft.com/office/drawing/2014/main" id="{8A004257-37B5-F9B7-2E8A-0416F4BF4F43}"/>
              </a:ext>
            </a:extLst>
          </p:cNvPr>
          <p:cNvSpPr txBox="1"/>
          <p:nvPr/>
        </p:nvSpPr>
        <p:spPr>
          <a:xfrm>
            <a:off x="3447607" y="825194"/>
            <a:ext cx="7038753" cy="461665"/>
          </a:xfrm>
          <a:prstGeom prst="rect">
            <a:avLst/>
          </a:prstGeom>
          <a:noFill/>
        </p:spPr>
        <p:txBody>
          <a:bodyPr wrap="square" rtlCol="0">
            <a:spAutoFit/>
          </a:bodyPr>
          <a:lstStyle/>
          <a:p>
            <a:r>
              <a:rPr lang="en-GB" sz="2400" b="1" dirty="0"/>
              <a:t>Here is a table for Cash out-expenses</a:t>
            </a:r>
          </a:p>
        </p:txBody>
      </p:sp>
    </p:spTree>
    <p:extLst>
      <p:ext uri="{BB962C8B-B14F-4D97-AF65-F5344CB8AC3E}">
        <p14:creationId xmlns:p14="http://schemas.microsoft.com/office/powerpoint/2010/main" val="1789821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909DA3-CE27-2AF6-CFE1-E2AC7E26849D}"/>
              </a:ext>
            </a:extLst>
          </p:cNvPr>
          <p:cNvSpPr txBox="1"/>
          <p:nvPr/>
        </p:nvSpPr>
        <p:spPr>
          <a:xfrm>
            <a:off x="5540542" y="300789"/>
            <a:ext cx="3549316" cy="923330"/>
          </a:xfrm>
          <a:prstGeom prst="rect">
            <a:avLst/>
          </a:prstGeom>
          <a:noFill/>
        </p:spPr>
        <p:txBody>
          <a:bodyPr wrap="square" rtlCol="0">
            <a:spAutoFit/>
          </a:bodyPr>
          <a:lstStyle/>
          <a:p>
            <a:r>
              <a:rPr lang="en-GB" sz="5400" dirty="0"/>
              <a:t>Conclusion</a:t>
            </a:r>
            <a:r>
              <a:rPr lang="en-GB" dirty="0"/>
              <a:t> </a:t>
            </a:r>
          </a:p>
        </p:txBody>
      </p:sp>
      <p:sp>
        <p:nvSpPr>
          <p:cNvPr id="3" name="TextBox 2">
            <a:extLst>
              <a:ext uri="{FF2B5EF4-FFF2-40B4-BE49-F238E27FC236}">
                <a16:creationId xmlns:a16="http://schemas.microsoft.com/office/drawing/2014/main" id="{457F0D87-F376-AC66-D671-A07490CB7EC5}"/>
              </a:ext>
            </a:extLst>
          </p:cNvPr>
          <p:cNvSpPr txBox="1"/>
          <p:nvPr/>
        </p:nvSpPr>
        <p:spPr>
          <a:xfrm>
            <a:off x="733927" y="2129588"/>
            <a:ext cx="11534274" cy="3108543"/>
          </a:xfrm>
          <a:prstGeom prst="rect">
            <a:avLst/>
          </a:prstGeom>
          <a:noFill/>
        </p:spPr>
        <p:txBody>
          <a:bodyPr wrap="square" rtlCol="0">
            <a:spAutoFit/>
          </a:bodyPr>
          <a:lstStyle/>
          <a:p>
            <a:r>
              <a:rPr lang="en-GB" sz="2800" dirty="0"/>
              <a:t>To conclude my business will emphasise authenticity, traditional Romanian  experience. The business will focus on team organisation   and company structure. By conducting a PESTLE Analysis for the restaurant, I have identified the factors that affects my business. With the mix of emotional stories and smart advertising gaining trust and awareness in order to prosper in the food industry. From all the support of the loans gained and my personal saving I will be able financially support my business and grow on the market.</a:t>
            </a:r>
          </a:p>
        </p:txBody>
      </p:sp>
    </p:spTree>
    <p:extLst>
      <p:ext uri="{BB962C8B-B14F-4D97-AF65-F5344CB8AC3E}">
        <p14:creationId xmlns:p14="http://schemas.microsoft.com/office/powerpoint/2010/main" val="842765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514112" y="353497"/>
            <a:ext cx="2088832" cy="260985"/>
          </a:xfrm>
          <a:prstGeom prst="rect">
            <a:avLst/>
          </a:prstGeom>
          <a:noFill/>
          <a:ln/>
        </p:spPr>
        <p:txBody>
          <a:bodyPr wrap="none" lIns="0" tIns="0" rIns="0" bIns="0" rtlCol="0" anchor="t"/>
          <a:lstStyle/>
          <a:p>
            <a:pPr marL="0" indent="0" algn="l">
              <a:lnSpc>
                <a:spcPts val="2050"/>
              </a:lnSpc>
              <a:buNone/>
            </a:pPr>
            <a:r>
              <a:rPr lang="en-US" sz="1600" b="1" dirty="0">
                <a:solidFill>
                  <a:srgbClr val="233939"/>
                </a:solidFill>
                <a:latin typeface="Syne Bold" pitchFamily="34" charset="0"/>
                <a:ea typeface="Syne Bold" pitchFamily="34" charset="-122"/>
                <a:cs typeface="Syne Bold" pitchFamily="34" charset="-120"/>
              </a:rPr>
              <a:t>Reference List</a:t>
            </a:r>
            <a:endParaRPr lang="en-US" sz="1600" dirty="0"/>
          </a:p>
        </p:txBody>
      </p:sp>
      <p:sp>
        <p:nvSpPr>
          <p:cNvPr id="6" name="Shape 4"/>
          <p:cNvSpPr/>
          <p:nvPr/>
        </p:nvSpPr>
        <p:spPr>
          <a:xfrm>
            <a:off x="514112" y="1134427"/>
            <a:ext cx="13602176" cy="258961"/>
          </a:xfrm>
          <a:prstGeom prst="roundRect">
            <a:avLst>
              <a:gd name="adj" fmla="val 13552"/>
            </a:avLst>
          </a:prstGeom>
          <a:solidFill>
            <a:srgbClr val="F2F0D9"/>
          </a:solidFill>
          <a:ln/>
        </p:spPr>
        <p:txBody>
          <a:bodyPr/>
          <a:lstStyle/>
          <a:p>
            <a:endParaRPr lang="en-US" dirty="0"/>
          </a:p>
        </p:txBody>
      </p:sp>
      <p:sp>
        <p:nvSpPr>
          <p:cNvPr id="7" name="Shape 5"/>
          <p:cNvSpPr/>
          <p:nvPr/>
        </p:nvSpPr>
        <p:spPr>
          <a:xfrm>
            <a:off x="509945" y="1134427"/>
            <a:ext cx="13610511" cy="258961"/>
          </a:xfrm>
          <a:prstGeom prst="roundRect">
            <a:avLst>
              <a:gd name="adj" fmla="val 4840"/>
            </a:avLst>
          </a:prstGeom>
          <a:solidFill>
            <a:srgbClr val="F2F0D9"/>
          </a:solidFill>
          <a:ln/>
        </p:spPr>
        <p:txBody>
          <a:bodyPr/>
          <a:lstStyle/>
          <a:p>
            <a:endParaRPr lang="en-US" dirty="0"/>
          </a:p>
        </p:txBody>
      </p:sp>
      <p:sp>
        <p:nvSpPr>
          <p:cNvPr id="8" name="Text 6"/>
          <p:cNvSpPr/>
          <p:nvPr/>
        </p:nvSpPr>
        <p:spPr>
          <a:xfrm>
            <a:off x="597574" y="1279716"/>
            <a:ext cx="13443585" cy="133707"/>
          </a:xfrm>
          <a:prstGeom prst="rect">
            <a:avLst/>
          </a:prstGeom>
          <a:noFill/>
          <a:ln/>
        </p:spPr>
        <p:txBody>
          <a:bodyPr wrap="none" lIns="0" tIns="0" rIns="0" bIns="0" rtlCol="0" anchor="t"/>
          <a:lstStyle/>
          <a:p>
            <a:pPr marL="0" indent="0" algn="l">
              <a:lnSpc>
                <a:spcPts val="1050"/>
              </a:lnSpc>
              <a:buNone/>
            </a:pPr>
            <a:r>
              <a:rPr lang="en-US" sz="1400" dirty="0">
                <a:solidFill>
                  <a:srgbClr val="3B4E4E"/>
                </a:solidFill>
                <a:highlight>
                  <a:srgbClr val="FFFF00"/>
                </a:highlight>
                <a:latin typeface="Consolas Light" pitchFamily="34" charset="0"/>
                <a:ea typeface="Consolas Light" pitchFamily="34" charset="-122"/>
                <a:cs typeface="Consolas Light" pitchFamily="34" charset="-120"/>
              </a:rPr>
              <a:t>AVVALE (2022) 'Romanian Restaurant Business Plan Template', AVVALE. Available at: https://avvale.co.uk/pages/romanian-restaurant-business-plan-template (Accessed: 9 October 2025).</a:t>
            </a:r>
            <a:endParaRPr lang="en-US" sz="1400" dirty="0">
              <a:highlight>
                <a:srgbClr val="FFFF00"/>
              </a:highlight>
            </a:endParaRPr>
          </a:p>
        </p:txBody>
      </p:sp>
      <p:sp>
        <p:nvSpPr>
          <p:cNvPr id="18" name="Shape 16"/>
          <p:cNvSpPr/>
          <p:nvPr/>
        </p:nvSpPr>
        <p:spPr>
          <a:xfrm>
            <a:off x="434816" y="2073875"/>
            <a:ext cx="13602176" cy="392668"/>
          </a:xfrm>
          <a:prstGeom prst="roundRect">
            <a:avLst>
              <a:gd name="adj" fmla="val 8937"/>
            </a:avLst>
          </a:prstGeom>
          <a:solidFill>
            <a:srgbClr val="F2F0D9"/>
          </a:solidFill>
          <a:ln/>
        </p:spPr>
        <p:txBody>
          <a:bodyPr/>
          <a:lstStyle/>
          <a:p>
            <a:endParaRPr lang="en-US" dirty="0"/>
          </a:p>
        </p:txBody>
      </p:sp>
      <p:sp>
        <p:nvSpPr>
          <p:cNvPr id="19" name="Shape 17"/>
          <p:cNvSpPr/>
          <p:nvPr/>
        </p:nvSpPr>
        <p:spPr>
          <a:xfrm>
            <a:off x="454152" y="2025384"/>
            <a:ext cx="13610511" cy="392668"/>
          </a:xfrm>
          <a:prstGeom prst="roundRect">
            <a:avLst>
              <a:gd name="adj" fmla="val 3192"/>
            </a:avLst>
          </a:prstGeom>
          <a:solidFill>
            <a:srgbClr val="F2F0D9"/>
          </a:solidFill>
          <a:ln/>
        </p:spPr>
        <p:txBody>
          <a:bodyPr/>
          <a:lstStyle/>
          <a:p>
            <a:endParaRPr lang="en-US" dirty="0"/>
          </a:p>
        </p:txBody>
      </p:sp>
      <p:sp>
        <p:nvSpPr>
          <p:cNvPr id="20" name="Text 18"/>
          <p:cNvSpPr/>
          <p:nvPr/>
        </p:nvSpPr>
        <p:spPr>
          <a:xfrm>
            <a:off x="514112" y="2101911"/>
            <a:ext cx="13443585" cy="267414"/>
          </a:xfrm>
          <a:prstGeom prst="rect">
            <a:avLst/>
          </a:prstGeom>
          <a:noFill/>
          <a:ln/>
        </p:spPr>
        <p:txBody>
          <a:bodyPr wrap="square" lIns="0" tIns="0" rIns="0" bIns="0" rtlCol="0" anchor="t"/>
          <a:lstStyle/>
          <a:p>
            <a:pPr marL="0" indent="0" algn="l">
              <a:lnSpc>
                <a:spcPts val="1050"/>
              </a:lnSpc>
              <a:buNone/>
            </a:pPr>
            <a:r>
              <a:rPr lang="en-US" sz="1400" dirty="0">
                <a:solidFill>
                  <a:srgbClr val="3B4E4E"/>
                </a:solidFill>
                <a:highlight>
                  <a:srgbClr val="FFFF00"/>
                </a:highlight>
                <a:latin typeface="Consolas Light" pitchFamily="34" charset="0"/>
                <a:ea typeface="Consolas Light" pitchFamily="34" charset="-122"/>
                <a:cs typeface="Consolas Light" pitchFamily="34" charset="-120"/>
              </a:rPr>
              <a:t>Emerald Insight (2022) 'Locally produced food for restaurants: a theoretical approach for the supply chain network design', International Journal of Retail &amp; Distribution Management, 26 September. Available at: https://www.emerald.com/insight/content/doi/10.1108/IJRDM-10-2021-0477/full/pdf?title=locally-produced-food-for-restaurants-a-theoretical-approach-for-the-supply-chain-network-design (Accessed: 9 October 2025).</a:t>
            </a:r>
            <a:endParaRPr lang="en-US" sz="1400" dirty="0">
              <a:highlight>
                <a:srgbClr val="FFFF00"/>
              </a:highlight>
            </a:endParaRPr>
          </a:p>
        </p:txBody>
      </p:sp>
      <p:sp>
        <p:nvSpPr>
          <p:cNvPr id="21" name="Shape 19"/>
          <p:cNvSpPr/>
          <p:nvPr/>
        </p:nvSpPr>
        <p:spPr>
          <a:xfrm>
            <a:off x="434816" y="2740348"/>
            <a:ext cx="13602176" cy="258961"/>
          </a:xfrm>
          <a:prstGeom prst="roundRect">
            <a:avLst>
              <a:gd name="adj" fmla="val 13552"/>
            </a:avLst>
          </a:prstGeom>
          <a:solidFill>
            <a:srgbClr val="F2F0D9"/>
          </a:solidFill>
          <a:ln/>
        </p:spPr>
        <p:txBody>
          <a:bodyPr/>
          <a:lstStyle/>
          <a:p>
            <a:endParaRPr lang="en-US" dirty="0"/>
          </a:p>
        </p:txBody>
      </p:sp>
      <p:sp>
        <p:nvSpPr>
          <p:cNvPr id="22" name="Shape 20"/>
          <p:cNvSpPr/>
          <p:nvPr/>
        </p:nvSpPr>
        <p:spPr>
          <a:xfrm>
            <a:off x="505777" y="3425917"/>
            <a:ext cx="13610511" cy="258961"/>
          </a:xfrm>
          <a:prstGeom prst="roundRect">
            <a:avLst>
              <a:gd name="adj" fmla="val 4840"/>
            </a:avLst>
          </a:prstGeom>
          <a:solidFill>
            <a:srgbClr val="F2F0D9"/>
          </a:solidFill>
          <a:ln/>
        </p:spPr>
        <p:txBody>
          <a:bodyPr/>
          <a:lstStyle/>
          <a:p>
            <a:endParaRPr lang="en-US" dirty="0"/>
          </a:p>
        </p:txBody>
      </p:sp>
      <p:sp>
        <p:nvSpPr>
          <p:cNvPr id="24" name="Shape 22"/>
          <p:cNvSpPr/>
          <p:nvPr/>
        </p:nvSpPr>
        <p:spPr>
          <a:xfrm>
            <a:off x="514112" y="3385542"/>
            <a:ext cx="13602176" cy="258961"/>
          </a:xfrm>
          <a:prstGeom prst="roundRect">
            <a:avLst>
              <a:gd name="adj" fmla="val 13552"/>
            </a:avLst>
          </a:prstGeom>
          <a:solidFill>
            <a:srgbClr val="F2F0D9"/>
          </a:solidFill>
          <a:ln/>
        </p:spPr>
        <p:txBody>
          <a:bodyPr/>
          <a:lstStyle/>
          <a:p>
            <a:endParaRPr lang="en-US" dirty="0"/>
          </a:p>
        </p:txBody>
      </p:sp>
      <p:sp>
        <p:nvSpPr>
          <p:cNvPr id="25" name="Shape 23"/>
          <p:cNvSpPr/>
          <p:nvPr/>
        </p:nvSpPr>
        <p:spPr>
          <a:xfrm>
            <a:off x="509945" y="3385542"/>
            <a:ext cx="13610511" cy="258961"/>
          </a:xfrm>
          <a:prstGeom prst="roundRect">
            <a:avLst>
              <a:gd name="adj" fmla="val 4840"/>
            </a:avLst>
          </a:prstGeom>
          <a:solidFill>
            <a:srgbClr val="F2F0D9"/>
          </a:solidFill>
          <a:ln/>
        </p:spPr>
        <p:txBody>
          <a:bodyPr/>
          <a:lstStyle/>
          <a:p>
            <a:endParaRPr lang="en-US" dirty="0"/>
          </a:p>
        </p:txBody>
      </p:sp>
      <p:sp>
        <p:nvSpPr>
          <p:cNvPr id="27" name="Shape 25"/>
          <p:cNvSpPr/>
          <p:nvPr/>
        </p:nvSpPr>
        <p:spPr>
          <a:xfrm>
            <a:off x="514112" y="3738443"/>
            <a:ext cx="13602176" cy="258961"/>
          </a:xfrm>
          <a:prstGeom prst="roundRect">
            <a:avLst>
              <a:gd name="adj" fmla="val 13552"/>
            </a:avLst>
          </a:prstGeom>
          <a:solidFill>
            <a:srgbClr val="F2F0D9"/>
          </a:solidFill>
          <a:ln/>
        </p:spPr>
        <p:txBody>
          <a:bodyPr/>
          <a:lstStyle/>
          <a:p>
            <a:endParaRPr lang="en-US" dirty="0"/>
          </a:p>
        </p:txBody>
      </p:sp>
      <p:sp>
        <p:nvSpPr>
          <p:cNvPr id="33" name="Shape 31"/>
          <p:cNvSpPr/>
          <p:nvPr/>
        </p:nvSpPr>
        <p:spPr>
          <a:xfrm>
            <a:off x="454152" y="4498733"/>
            <a:ext cx="13602176" cy="258961"/>
          </a:xfrm>
          <a:prstGeom prst="roundRect">
            <a:avLst>
              <a:gd name="adj" fmla="val 13552"/>
            </a:avLst>
          </a:prstGeom>
          <a:solidFill>
            <a:srgbClr val="F2F0D9"/>
          </a:solidFill>
          <a:ln/>
        </p:spPr>
        <p:txBody>
          <a:bodyPr/>
          <a:lstStyle/>
          <a:p>
            <a:endParaRPr lang="en-US" dirty="0"/>
          </a:p>
        </p:txBody>
      </p:sp>
      <p:sp>
        <p:nvSpPr>
          <p:cNvPr id="34" name="Shape 32"/>
          <p:cNvSpPr/>
          <p:nvPr/>
        </p:nvSpPr>
        <p:spPr>
          <a:xfrm>
            <a:off x="514112" y="3300662"/>
            <a:ext cx="13610511" cy="258961"/>
          </a:xfrm>
          <a:prstGeom prst="roundRect">
            <a:avLst>
              <a:gd name="adj" fmla="val 4840"/>
            </a:avLst>
          </a:prstGeom>
          <a:solidFill>
            <a:srgbClr val="F2F0D9"/>
          </a:solidFill>
          <a:ln/>
        </p:spPr>
        <p:txBody>
          <a:bodyPr/>
          <a:lstStyle/>
          <a:p>
            <a:endParaRPr lang="en-US" dirty="0">
              <a:solidFill>
                <a:srgbClr val="FF0000"/>
              </a:solidFill>
              <a:highlight>
                <a:srgbClr val="FFFF00"/>
              </a:highlight>
            </a:endParaRPr>
          </a:p>
        </p:txBody>
      </p:sp>
      <p:sp>
        <p:nvSpPr>
          <p:cNvPr id="35" name="Text 33"/>
          <p:cNvSpPr/>
          <p:nvPr/>
        </p:nvSpPr>
        <p:spPr>
          <a:xfrm>
            <a:off x="509944" y="2851963"/>
            <a:ext cx="19505256" cy="593536"/>
          </a:xfrm>
          <a:prstGeom prst="rect">
            <a:avLst/>
          </a:prstGeom>
          <a:noFill/>
          <a:ln/>
        </p:spPr>
        <p:txBody>
          <a:bodyPr wrap="none" lIns="0" tIns="0" rIns="0" bIns="0" rtlCol="0" anchor="t"/>
          <a:lstStyle/>
          <a:p>
            <a:pPr marL="0" indent="0" algn="l">
              <a:lnSpc>
                <a:spcPts val="1050"/>
              </a:lnSpc>
              <a:buNone/>
            </a:pPr>
            <a:r>
              <a:rPr lang="en-US" sz="1400" dirty="0">
                <a:solidFill>
                  <a:srgbClr val="3B4E4E"/>
                </a:solidFill>
                <a:highlight>
                  <a:srgbClr val="FFFF00"/>
                </a:highlight>
                <a:latin typeface="Consolas Light" pitchFamily="34" charset="0"/>
                <a:ea typeface="Consolas Light" pitchFamily="34" charset="-122"/>
                <a:cs typeface="Consolas Light" pitchFamily="34" charset="-120"/>
              </a:rPr>
              <a:t>Mges Journals (2021) 'COMBINED BUSINESS STRATEGY IN COASTAL AREA AFTER COVID-19 SITUATION: A CASE STUDY IN COX’S BAZAR', IJSRTM, 5 March. Available at: https://mgesjournals.com/ijsrtm/article/download/ijsrtm.2021.911/3382 (Accessed: 9 October 2025).</a:t>
            </a:r>
            <a:endParaRPr lang="en-US" sz="1400" dirty="0">
              <a:highlight>
                <a:srgbClr val="FFFF00"/>
              </a:highlight>
            </a:endParaRPr>
          </a:p>
        </p:txBody>
      </p:sp>
      <p:sp>
        <p:nvSpPr>
          <p:cNvPr id="41" name="Text 39"/>
          <p:cNvSpPr/>
          <p:nvPr/>
        </p:nvSpPr>
        <p:spPr>
          <a:xfrm>
            <a:off x="621078" y="3488542"/>
            <a:ext cx="13443585" cy="133707"/>
          </a:xfrm>
          <a:prstGeom prst="rect">
            <a:avLst/>
          </a:prstGeom>
          <a:noFill/>
          <a:ln/>
        </p:spPr>
        <p:txBody>
          <a:bodyPr wrap="none" lIns="0" tIns="0" rIns="0" bIns="0" rtlCol="0" anchor="t"/>
          <a:lstStyle/>
          <a:p>
            <a:pPr marL="0" indent="0" algn="l">
              <a:lnSpc>
                <a:spcPts val="1050"/>
              </a:lnSpc>
              <a:buNone/>
            </a:pPr>
            <a:r>
              <a:rPr lang="en-US" sz="1400" dirty="0">
                <a:solidFill>
                  <a:srgbClr val="3B4E4E"/>
                </a:solidFill>
                <a:highlight>
                  <a:srgbClr val="FFFF00"/>
                </a:highlight>
                <a:latin typeface="Consolas Light" pitchFamily="34" charset="0"/>
                <a:ea typeface="Consolas Light" pitchFamily="34" charset="-122"/>
                <a:cs typeface="Consolas Light" pitchFamily="34" charset="-120"/>
              </a:rPr>
              <a:t>RestroWorks (2025) 'How To Write Restaurant Business Plan in 2025', RestroWorks, 3 August. Available at: https://www.restroworks.com/blog/restaurant-business-plan/ (Accessed: 9 October 2025).</a:t>
            </a:r>
            <a:endParaRPr lang="en-US" sz="1400" dirty="0">
              <a:highlight>
                <a:srgbClr val="FFFF00"/>
              </a:highlight>
            </a:endParaRPr>
          </a:p>
        </p:txBody>
      </p:sp>
      <p:sp>
        <p:nvSpPr>
          <p:cNvPr id="44" name="Text 42"/>
          <p:cNvSpPr/>
          <p:nvPr/>
        </p:nvSpPr>
        <p:spPr>
          <a:xfrm>
            <a:off x="514112" y="3863697"/>
            <a:ext cx="13443585" cy="133707"/>
          </a:xfrm>
          <a:prstGeom prst="rect">
            <a:avLst/>
          </a:prstGeom>
          <a:noFill/>
          <a:ln/>
        </p:spPr>
        <p:txBody>
          <a:bodyPr wrap="none" lIns="0" tIns="0" rIns="0" bIns="0" rtlCol="0" anchor="t"/>
          <a:lstStyle/>
          <a:p>
            <a:pPr marL="0" indent="0" algn="l">
              <a:lnSpc>
                <a:spcPts val="1050"/>
              </a:lnSpc>
              <a:buNone/>
            </a:pPr>
            <a:r>
              <a:rPr lang="en-US" sz="1400" dirty="0">
                <a:solidFill>
                  <a:srgbClr val="3B4E4E"/>
                </a:solidFill>
                <a:highlight>
                  <a:srgbClr val="FFFF00"/>
                </a:highlight>
                <a:latin typeface="Consolas Light" pitchFamily="34" charset="0"/>
                <a:ea typeface="Consolas Light" pitchFamily="34" charset="-122"/>
                <a:cs typeface="Consolas Light" pitchFamily="34" charset="-120"/>
              </a:rPr>
              <a:t>Scribd (2025) 'Business Plan | PDF | Restaurants | Advertising', Scribd, 25 September. Available at: https://ro.scribd.com/document/254018306/Business-Plan (Accessed: 9 October 2025).</a:t>
            </a:r>
            <a:endParaRPr lang="en-US" sz="1400" dirty="0">
              <a:highlight>
                <a:srgbClr val="FFFF00"/>
              </a:highlight>
            </a:endParaRPr>
          </a:p>
        </p:txBody>
      </p:sp>
      <p:sp>
        <p:nvSpPr>
          <p:cNvPr id="53" name="Text 51"/>
          <p:cNvSpPr/>
          <p:nvPr/>
        </p:nvSpPr>
        <p:spPr>
          <a:xfrm>
            <a:off x="597574" y="4557134"/>
            <a:ext cx="13443585" cy="133707"/>
          </a:xfrm>
          <a:prstGeom prst="rect">
            <a:avLst/>
          </a:prstGeom>
          <a:noFill/>
          <a:ln/>
        </p:spPr>
        <p:txBody>
          <a:bodyPr wrap="none" lIns="0" tIns="0" rIns="0" bIns="0" rtlCol="0" anchor="t"/>
          <a:lstStyle/>
          <a:p>
            <a:pPr marL="0" indent="0" algn="l">
              <a:lnSpc>
                <a:spcPts val="1050"/>
              </a:lnSpc>
              <a:buNone/>
            </a:pPr>
            <a:r>
              <a:rPr lang="en-US" sz="1200" dirty="0">
                <a:solidFill>
                  <a:srgbClr val="3B4E4E"/>
                </a:solidFill>
                <a:highlight>
                  <a:srgbClr val="FFFF00"/>
                </a:highlight>
                <a:latin typeface="Consolas Light" pitchFamily="34" charset="0"/>
                <a:ea typeface="Consolas Light" pitchFamily="34" charset="-122"/>
                <a:cs typeface="Consolas Light" pitchFamily="34" charset="-120"/>
              </a:rPr>
              <a:t>Switch Hotel Solutions (2025) 'Case Studies on Hotels Thriving with Local Partnerships', 16 March. Available at: https://switchhotelsolutions.com.au/case-studies-hotels-thriving-with-local-partnerships/ (Accessed: 9 October 2025).</a:t>
            </a:r>
            <a:endParaRPr lang="en-US" sz="1200" dirty="0">
              <a:highlight>
                <a:srgbClr val="FFFF00"/>
              </a:highligh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4f5ece9c7adaf3b0fffbd8edf15b4798">
  <xsd:schema xmlns:xsd="http://www.w3.org/2001/XMLSchema" xmlns:xs="http://www.w3.org/2001/XMLSchema" xmlns:p="http://schemas.microsoft.com/office/2006/metadata/properties" xmlns:ns3="ccfc14db-0f45-423b-b2f5-752f8f8a0ada" targetNamespace="http://schemas.microsoft.com/office/2006/metadata/properties" ma:root="true" ma:fieldsID="834c56443a87819963f26d9331dc5b0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86A4C0-DC35-4721-96E3-8908016F7DF0}">
  <ds:schemaRefs>
    <ds:schemaRef ds:uri="http://schemas.microsoft.com/sharepoint/v3/contenttype/forms"/>
  </ds:schemaRefs>
</ds:datastoreItem>
</file>

<file path=customXml/itemProps2.xml><?xml version="1.0" encoding="utf-8"?>
<ds:datastoreItem xmlns:ds="http://schemas.openxmlformats.org/officeDocument/2006/customXml" ds:itemID="{2730C54D-C5B1-4F28-9876-2CCB2EAB97B3}">
  <ds:schemaRefs>
    <ds:schemaRef ds:uri="http://schemas.microsoft.com/office/2006/documentManagement/types"/>
    <ds:schemaRef ds:uri="ccfc14db-0f45-423b-b2f5-752f8f8a0ada"/>
    <ds:schemaRef ds:uri="http://purl.org/dc/terms/"/>
    <ds:schemaRef ds:uri="http://purl.org/dc/dcmitype/"/>
    <ds:schemaRef ds:uri="http://www.w3.org/XML/1998/namespace"/>
    <ds:schemaRef ds:uri="http://purl.org/dc/elements/1.1/"/>
    <ds:schemaRef ds:uri="http://schemas.microsoft.com/office/2006/metadata/properties"/>
    <ds:schemaRef ds:uri="http://schemas.openxmlformats.org/package/2006/metadata/core-properties"/>
    <ds:schemaRef ds:uri="http://schemas.microsoft.com/office/infopath/2007/PartnerControls"/>
  </ds:schemaRefs>
</ds:datastoreItem>
</file>

<file path=customXml/itemProps3.xml><?xml version="1.0" encoding="utf-8"?>
<ds:datastoreItem xmlns:ds="http://schemas.openxmlformats.org/officeDocument/2006/customXml" ds:itemID="{CB4348A7-1C3C-4DAF-8479-F033EF0D1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1515</TotalTime>
  <Words>1972</Words>
  <Application>Microsoft Office PowerPoint</Application>
  <PresentationFormat>Custom</PresentationFormat>
  <Paragraphs>69</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Overpass Light</vt:lpstr>
      <vt:lpstr>Arial</vt:lpstr>
      <vt:lpstr>Consolas Light</vt:lpstr>
      <vt:lpstr>Syne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andreia farcas</dc:creator>
  <cp:lastModifiedBy>Emanuela-Denisa Plesca (2423094)</cp:lastModifiedBy>
  <cp:revision>8</cp:revision>
  <dcterms:created xsi:type="dcterms:W3CDTF">2025-10-09T19:58:37Z</dcterms:created>
  <dcterms:modified xsi:type="dcterms:W3CDTF">2025-11-06T15:38:29Z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