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71" r:id="rId3"/>
    <p:sldId id="566" r:id="rId4"/>
    <p:sldId id="567" r:id="rId5"/>
    <p:sldId id="565" r:id="rId6"/>
    <p:sldId id="738" r:id="rId7"/>
    <p:sldId id="714" r:id="rId8"/>
    <p:sldId id="568" r:id="rId9"/>
    <p:sldId id="502" r:id="rId10"/>
    <p:sldId id="737" r:id="rId11"/>
    <p:sldId id="739" r:id="rId12"/>
    <p:sldId id="742" r:id="rId13"/>
    <p:sldId id="589" r:id="rId14"/>
    <p:sldId id="745" r:id="rId15"/>
    <p:sldId id="512" r:id="rId16"/>
    <p:sldId id="510" r:id="rId17"/>
    <p:sldId id="511" r:id="rId18"/>
    <p:sldId id="514" r:id="rId19"/>
    <p:sldId id="515" r:id="rId20"/>
    <p:sldId id="518" r:id="rId21"/>
    <p:sldId id="519" r:id="rId22"/>
    <p:sldId id="741" r:id="rId23"/>
    <p:sldId id="520" r:id="rId24"/>
    <p:sldId id="521" r:id="rId25"/>
    <p:sldId id="740" r:id="rId26"/>
    <p:sldId id="27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0" autoAdjust="0"/>
    <p:restoredTop sz="88182" autoAdjust="0"/>
  </p:normalViewPr>
  <p:slideViewPr>
    <p:cSldViewPr snapToGrid="0">
      <p:cViewPr varScale="1">
        <p:scale>
          <a:sx n="91" d="100"/>
          <a:sy n="91" d="100"/>
        </p:scale>
        <p:origin x="7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9C3769-E54D-4A20-BC3F-0D0626E84A0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6115A86-E45C-46A5-8BBC-53A3898D60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marketing plan can be created by following a planning model such as SOSTAC</a:t>
          </a:r>
          <a:endParaRPr lang="en-US"/>
        </a:p>
      </dgm:t>
    </dgm:pt>
    <dgm:pt modelId="{86DE41F6-F3E0-46FD-987E-BC0152C33DE1}" type="parTrans" cxnId="{5BE3AAE8-7D7C-414E-B880-B360CB754DA5}">
      <dgm:prSet/>
      <dgm:spPr/>
      <dgm:t>
        <a:bodyPr/>
        <a:lstStyle/>
        <a:p>
          <a:endParaRPr lang="en-US"/>
        </a:p>
      </dgm:t>
    </dgm:pt>
    <dgm:pt modelId="{A0319A9F-50F0-4BBA-B0E4-B208D04E200D}" type="sibTrans" cxnId="{5BE3AAE8-7D7C-414E-B880-B360CB754DA5}">
      <dgm:prSet/>
      <dgm:spPr/>
      <dgm:t>
        <a:bodyPr/>
        <a:lstStyle/>
        <a:p>
          <a:endParaRPr lang="en-US"/>
        </a:p>
      </dgm:t>
    </dgm:pt>
    <dgm:pt modelId="{43F67D10-5123-466D-A432-C67A01AFD0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increasingly competitive business markets, marketing plans can make the difference between success and failure.</a:t>
          </a:r>
          <a:endParaRPr lang="en-US"/>
        </a:p>
      </dgm:t>
    </dgm:pt>
    <dgm:pt modelId="{A00C4990-79CE-4980-9D5E-CAC1239F1381}" type="parTrans" cxnId="{E081D97A-251F-4A8E-BCC8-F4012B0C6D97}">
      <dgm:prSet/>
      <dgm:spPr/>
      <dgm:t>
        <a:bodyPr/>
        <a:lstStyle/>
        <a:p>
          <a:endParaRPr lang="en-US"/>
        </a:p>
      </dgm:t>
    </dgm:pt>
    <dgm:pt modelId="{B471872E-20A9-4BA0-8DA9-850354D4BF7D}" type="sibTrans" cxnId="{E081D97A-251F-4A8E-BCC8-F4012B0C6D97}">
      <dgm:prSet/>
      <dgm:spPr/>
      <dgm:t>
        <a:bodyPr/>
        <a:lstStyle/>
        <a:p>
          <a:endParaRPr lang="en-US"/>
        </a:p>
      </dgm:t>
    </dgm:pt>
    <dgm:pt modelId="{DC3ABD97-C494-4343-8F13-9E8BB1965D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Once the ‘Situation Analysis’ is complete organisations must set plans for the future. These plans will guide the organisation helping it achieve its objectives for sustainability and growth.</a:t>
          </a:r>
          <a:endParaRPr lang="en-US"/>
        </a:p>
      </dgm:t>
    </dgm:pt>
    <dgm:pt modelId="{B394943F-C531-49B4-B048-F6430EE32CCE}" type="parTrans" cxnId="{D7FF147D-6C69-4715-9DE9-C1C1E4D781BD}">
      <dgm:prSet/>
      <dgm:spPr/>
      <dgm:t>
        <a:bodyPr/>
        <a:lstStyle/>
        <a:p>
          <a:endParaRPr lang="en-US"/>
        </a:p>
      </dgm:t>
    </dgm:pt>
    <dgm:pt modelId="{7C0F93A8-41D0-470D-B5B2-A12360FE95BA}" type="sibTrans" cxnId="{D7FF147D-6C69-4715-9DE9-C1C1E4D781BD}">
      <dgm:prSet/>
      <dgm:spPr/>
      <dgm:t>
        <a:bodyPr/>
        <a:lstStyle/>
        <a:p>
          <a:endParaRPr lang="en-US"/>
        </a:p>
      </dgm:t>
    </dgm:pt>
    <dgm:pt modelId="{F3A50A17-0C51-42CB-8FBB-5917D58018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Through an effective marketing plana business can position itself effectively in the market, reach their target audience and optimise their efforts to stand out against competition.</a:t>
          </a:r>
          <a:endParaRPr lang="en-US"/>
        </a:p>
      </dgm:t>
    </dgm:pt>
    <dgm:pt modelId="{C87B9CDF-1599-4D31-95F4-2ADEBCABD716}" type="parTrans" cxnId="{E350B9E7-8A89-4C0A-9FF7-EB3A61B08112}">
      <dgm:prSet/>
      <dgm:spPr/>
      <dgm:t>
        <a:bodyPr/>
        <a:lstStyle/>
        <a:p>
          <a:endParaRPr lang="en-US"/>
        </a:p>
      </dgm:t>
    </dgm:pt>
    <dgm:pt modelId="{12C22585-1A54-448D-9E23-8D3F6DC4D568}" type="sibTrans" cxnId="{E350B9E7-8A89-4C0A-9FF7-EB3A61B08112}">
      <dgm:prSet/>
      <dgm:spPr/>
      <dgm:t>
        <a:bodyPr/>
        <a:lstStyle/>
        <a:p>
          <a:endParaRPr lang="en-US"/>
        </a:p>
      </dgm:t>
    </dgm:pt>
    <dgm:pt modelId="{91B83E56-3951-48C5-9C7A-C9F1B9A44EAC}" type="pres">
      <dgm:prSet presAssocID="{6E9C3769-E54D-4A20-BC3F-0D0626E84A0E}" presName="root" presStyleCnt="0">
        <dgm:presLayoutVars>
          <dgm:dir/>
          <dgm:resizeHandles val="exact"/>
        </dgm:presLayoutVars>
      </dgm:prSet>
      <dgm:spPr/>
    </dgm:pt>
    <dgm:pt modelId="{9AB5C43E-F0F6-45A9-9273-26A14D47AE19}" type="pres">
      <dgm:prSet presAssocID="{D6115A86-E45C-46A5-8BBC-53A3898D6055}" presName="compNode" presStyleCnt="0"/>
      <dgm:spPr/>
    </dgm:pt>
    <dgm:pt modelId="{2C7F2B3A-96C5-46AB-A4D2-05A32D5ED8E8}" type="pres">
      <dgm:prSet presAssocID="{D6115A86-E45C-46A5-8BBC-53A3898D6055}" presName="bgRect" presStyleLbl="bgShp" presStyleIdx="0" presStyleCnt="4"/>
      <dgm:spPr/>
    </dgm:pt>
    <dgm:pt modelId="{5C325356-2B71-44C7-B0F1-C4ACA3324AB5}" type="pres">
      <dgm:prSet presAssocID="{D6115A86-E45C-46A5-8BBC-53A3898D605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BF2D1B92-232A-42B1-AB3E-5C89F474114B}" type="pres">
      <dgm:prSet presAssocID="{D6115A86-E45C-46A5-8BBC-53A3898D6055}" presName="spaceRect" presStyleCnt="0"/>
      <dgm:spPr/>
    </dgm:pt>
    <dgm:pt modelId="{D8BAD868-5197-4FA2-BE7F-61E802D0F3B2}" type="pres">
      <dgm:prSet presAssocID="{D6115A86-E45C-46A5-8BBC-53A3898D6055}" presName="parTx" presStyleLbl="revTx" presStyleIdx="0" presStyleCnt="4">
        <dgm:presLayoutVars>
          <dgm:chMax val="0"/>
          <dgm:chPref val="0"/>
        </dgm:presLayoutVars>
      </dgm:prSet>
      <dgm:spPr/>
    </dgm:pt>
    <dgm:pt modelId="{180A47E3-C754-4320-9ABA-68D2C47619CF}" type="pres">
      <dgm:prSet presAssocID="{A0319A9F-50F0-4BBA-B0E4-B208D04E200D}" presName="sibTrans" presStyleCnt="0"/>
      <dgm:spPr/>
    </dgm:pt>
    <dgm:pt modelId="{27896219-A612-4498-AE8E-B5CF324077B0}" type="pres">
      <dgm:prSet presAssocID="{43F67D10-5123-466D-A432-C67A01AFD077}" presName="compNode" presStyleCnt="0"/>
      <dgm:spPr/>
    </dgm:pt>
    <dgm:pt modelId="{7D5581F2-E712-4B2A-AEBE-DC89C5BB9AB3}" type="pres">
      <dgm:prSet presAssocID="{43F67D10-5123-466D-A432-C67A01AFD077}" presName="bgRect" presStyleLbl="bgShp" presStyleIdx="1" presStyleCnt="4"/>
      <dgm:spPr/>
    </dgm:pt>
    <dgm:pt modelId="{2162FA44-24FE-4D6C-8644-5993C3A67ABB}" type="pres">
      <dgm:prSet presAssocID="{43F67D10-5123-466D-A432-C67A01AFD07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D16C53E-41F8-4A02-AAFE-6DADCB565615}" type="pres">
      <dgm:prSet presAssocID="{43F67D10-5123-466D-A432-C67A01AFD077}" presName="spaceRect" presStyleCnt="0"/>
      <dgm:spPr/>
    </dgm:pt>
    <dgm:pt modelId="{014013B6-4A04-495C-96C7-A69D72DDB218}" type="pres">
      <dgm:prSet presAssocID="{43F67D10-5123-466D-A432-C67A01AFD077}" presName="parTx" presStyleLbl="revTx" presStyleIdx="1" presStyleCnt="4">
        <dgm:presLayoutVars>
          <dgm:chMax val="0"/>
          <dgm:chPref val="0"/>
        </dgm:presLayoutVars>
      </dgm:prSet>
      <dgm:spPr/>
    </dgm:pt>
    <dgm:pt modelId="{BEC3BC88-4371-4BC7-BDD3-FD17B8B7A1C6}" type="pres">
      <dgm:prSet presAssocID="{B471872E-20A9-4BA0-8DA9-850354D4BF7D}" presName="sibTrans" presStyleCnt="0"/>
      <dgm:spPr/>
    </dgm:pt>
    <dgm:pt modelId="{FB7AAD5E-6E5B-4D61-9573-6758C906AF8A}" type="pres">
      <dgm:prSet presAssocID="{DC3ABD97-C494-4343-8F13-9E8BB1965D78}" presName="compNode" presStyleCnt="0"/>
      <dgm:spPr/>
    </dgm:pt>
    <dgm:pt modelId="{B074CB71-8D45-4F05-81C7-B661B6ED8EFD}" type="pres">
      <dgm:prSet presAssocID="{DC3ABD97-C494-4343-8F13-9E8BB1965D78}" presName="bgRect" presStyleLbl="bgShp" presStyleIdx="2" presStyleCnt="4"/>
      <dgm:spPr/>
    </dgm:pt>
    <dgm:pt modelId="{256C4C06-6F8E-495C-9C66-D895363A31AA}" type="pres">
      <dgm:prSet presAssocID="{DC3ABD97-C494-4343-8F13-9E8BB1965D7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319D9F8-9B31-477D-A0ED-D3BA8B31CF34}" type="pres">
      <dgm:prSet presAssocID="{DC3ABD97-C494-4343-8F13-9E8BB1965D78}" presName="spaceRect" presStyleCnt="0"/>
      <dgm:spPr/>
    </dgm:pt>
    <dgm:pt modelId="{A1F77228-1AC9-42AF-8630-DD3DE35C3291}" type="pres">
      <dgm:prSet presAssocID="{DC3ABD97-C494-4343-8F13-9E8BB1965D78}" presName="parTx" presStyleLbl="revTx" presStyleIdx="2" presStyleCnt="4">
        <dgm:presLayoutVars>
          <dgm:chMax val="0"/>
          <dgm:chPref val="0"/>
        </dgm:presLayoutVars>
      </dgm:prSet>
      <dgm:spPr/>
    </dgm:pt>
    <dgm:pt modelId="{BA307B22-8CCC-4A65-8C8E-0B2918CF7D7B}" type="pres">
      <dgm:prSet presAssocID="{7C0F93A8-41D0-470D-B5B2-A12360FE95BA}" presName="sibTrans" presStyleCnt="0"/>
      <dgm:spPr/>
    </dgm:pt>
    <dgm:pt modelId="{878FE55E-C33A-4C00-87EC-3B4A7536D2FC}" type="pres">
      <dgm:prSet presAssocID="{F3A50A17-0C51-42CB-8FBB-5917D58018A7}" presName="compNode" presStyleCnt="0"/>
      <dgm:spPr/>
    </dgm:pt>
    <dgm:pt modelId="{29F59738-328F-4943-A207-59EEAD673789}" type="pres">
      <dgm:prSet presAssocID="{F3A50A17-0C51-42CB-8FBB-5917D58018A7}" presName="bgRect" presStyleLbl="bgShp" presStyleIdx="3" presStyleCnt="4"/>
      <dgm:spPr/>
    </dgm:pt>
    <dgm:pt modelId="{BAC395B2-7879-4189-BEBF-39D069CD5095}" type="pres">
      <dgm:prSet presAssocID="{F3A50A17-0C51-42CB-8FBB-5917D58018A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FFDD89C-4B7C-4B52-A174-309E3FAAF6EE}" type="pres">
      <dgm:prSet presAssocID="{F3A50A17-0C51-42CB-8FBB-5917D58018A7}" presName="spaceRect" presStyleCnt="0"/>
      <dgm:spPr/>
    </dgm:pt>
    <dgm:pt modelId="{C4E8B82D-FF90-4B84-AD75-F54C8296B969}" type="pres">
      <dgm:prSet presAssocID="{F3A50A17-0C51-42CB-8FBB-5917D58018A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AE8E209-7312-4C11-9CE2-7EF40C828435}" type="presOf" srcId="{DC3ABD97-C494-4343-8F13-9E8BB1965D78}" destId="{A1F77228-1AC9-42AF-8630-DD3DE35C3291}" srcOrd="0" destOrd="0" presId="urn:microsoft.com/office/officeart/2018/2/layout/IconVerticalSolidList"/>
    <dgm:cxn modelId="{C046012C-C64C-4924-8A50-574094915729}" type="presOf" srcId="{D6115A86-E45C-46A5-8BBC-53A3898D6055}" destId="{D8BAD868-5197-4FA2-BE7F-61E802D0F3B2}" srcOrd="0" destOrd="0" presId="urn:microsoft.com/office/officeart/2018/2/layout/IconVerticalSolidList"/>
    <dgm:cxn modelId="{E081D97A-251F-4A8E-BCC8-F4012B0C6D97}" srcId="{6E9C3769-E54D-4A20-BC3F-0D0626E84A0E}" destId="{43F67D10-5123-466D-A432-C67A01AFD077}" srcOrd="1" destOrd="0" parTransId="{A00C4990-79CE-4980-9D5E-CAC1239F1381}" sibTransId="{B471872E-20A9-4BA0-8DA9-850354D4BF7D}"/>
    <dgm:cxn modelId="{99B37B7C-82BE-4155-B86F-444A8F5F575E}" type="presOf" srcId="{43F67D10-5123-466D-A432-C67A01AFD077}" destId="{014013B6-4A04-495C-96C7-A69D72DDB218}" srcOrd="0" destOrd="0" presId="urn:microsoft.com/office/officeart/2018/2/layout/IconVerticalSolidList"/>
    <dgm:cxn modelId="{D7FF147D-6C69-4715-9DE9-C1C1E4D781BD}" srcId="{6E9C3769-E54D-4A20-BC3F-0D0626E84A0E}" destId="{DC3ABD97-C494-4343-8F13-9E8BB1965D78}" srcOrd="2" destOrd="0" parTransId="{B394943F-C531-49B4-B048-F6430EE32CCE}" sibTransId="{7C0F93A8-41D0-470D-B5B2-A12360FE95BA}"/>
    <dgm:cxn modelId="{2D50D29B-AFD3-47D5-8868-38E43325ADD4}" type="presOf" srcId="{F3A50A17-0C51-42CB-8FBB-5917D58018A7}" destId="{C4E8B82D-FF90-4B84-AD75-F54C8296B969}" srcOrd="0" destOrd="0" presId="urn:microsoft.com/office/officeart/2018/2/layout/IconVerticalSolidList"/>
    <dgm:cxn modelId="{E230E4B4-2540-4C2E-9B94-13BD7D679FA4}" type="presOf" srcId="{6E9C3769-E54D-4A20-BC3F-0D0626E84A0E}" destId="{91B83E56-3951-48C5-9C7A-C9F1B9A44EAC}" srcOrd="0" destOrd="0" presId="urn:microsoft.com/office/officeart/2018/2/layout/IconVerticalSolidList"/>
    <dgm:cxn modelId="{E350B9E7-8A89-4C0A-9FF7-EB3A61B08112}" srcId="{6E9C3769-E54D-4A20-BC3F-0D0626E84A0E}" destId="{F3A50A17-0C51-42CB-8FBB-5917D58018A7}" srcOrd="3" destOrd="0" parTransId="{C87B9CDF-1599-4D31-95F4-2ADEBCABD716}" sibTransId="{12C22585-1A54-448D-9E23-8D3F6DC4D568}"/>
    <dgm:cxn modelId="{5BE3AAE8-7D7C-414E-B880-B360CB754DA5}" srcId="{6E9C3769-E54D-4A20-BC3F-0D0626E84A0E}" destId="{D6115A86-E45C-46A5-8BBC-53A3898D6055}" srcOrd="0" destOrd="0" parTransId="{86DE41F6-F3E0-46FD-987E-BC0152C33DE1}" sibTransId="{A0319A9F-50F0-4BBA-B0E4-B208D04E200D}"/>
    <dgm:cxn modelId="{A62AE07F-40A3-4841-8AAD-AF5C4831A976}" type="presParOf" srcId="{91B83E56-3951-48C5-9C7A-C9F1B9A44EAC}" destId="{9AB5C43E-F0F6-45A9-9273-26A14D47AE19}" srcOrd="0" destOrd="0" presId="urn:microsoft.com/office/officeart/2018/2/layout/IconVerticalSolidList"/>
    <dgm:cxn modelId="{9130C5F3-FDA3-4EA2-B482-2A4DEF6F4B51}" type="presParOf" srcId="{9AB5C43E-F0F6-45A9-9273-26A14D47AE19}" destId="{2C7F2B3A-96C5-46AB-A4D2-05A32D5ED8E8}" srcOrd="0" destOrd="0" presId="urn:microsoft.com/office/officeart/2018/2/layout/IconVerticalSolidList"/>
    <dgm:cxn modelId="{E80B83AD-941B-4D74-A149-8F6798C33E10}" type="presParOf" srcId="{9AB5C43E-F0F6-45A9-9273-26A14D47AE19}" destId="{5C325356-2B71-44C7-B0F1-C4ACA3324AB5}" srcOrd="1" destOrd="0" presId="urn:microsoft.com/office/officeart/2018/2/layout/IconVerticalSolidList"/>
    <dgm:cxn modelId="{388E3245-5DC8-476E-BA7F-70F6878392D5}" type="presParOf" srcId="{9AB5C43E-F0F6-45A9-9273-26A14D47AE19}" destId="{BF2D1B92-232A-42B1-AB3E-5C89F474114B}" srcOrd="2" destOrd="0" presId="urn:microsoft.com/office/officeart/2018/2/layout/IconVerticalSolidList"/>
    <dgm:cxn modelId="{A3AE43E4-3304-4212-8909-C9B78B8B5BA7}" type="presParOf" srcId="{9AB5C43E-F0F6-45A9-9273-26A14D47AE19}" destId="{D8BAD868-5197-4FA2-BE7F-61E802D0F3B2}" srcOrd="3" destOrd="0" presId="urn:microsoft.com/office/officeart/2018/2/layout/IconVerticalSolidList"/>
    <dgm:cxn modelId="{AEC8A28E-0D83-4CED-BBBB-41602AE76E8A}" type="presParOf" srcId="{91B83E56-3951-48C5-9C7A-C9F1B9A44EAC}" destId="{180A47E3-C754-4320-9ABA-68D2C47619CF}" srcOrd="1" destOrd="0" presId="urn:microsoft.com/office/officeart/2018/2/layout/IconVerticalSolidList"/>
    <dgm:cxn modelId="{F82B12B8-CDDF-44FF-83B3-A850BA166234}" type="presParOf" srcId="{91B83E56-3951-48C5-9C7A-C9F1B9A44EAC}" destId="{27896219-A612-4498-AE8E-B5CF324077B0}" srcOrd="2" destOrd="0" presId="urn:microsoft.com/office/officeart/2018/2/layout/IconVerticalSolidList"/>
    <dgm:cxn modelId="{C49F6B9C-3A2B-4ED5-9756-56F125E3DE4D}" type="presParOf" srcId="{27896219-A612-4498-AE8E-B5CF324077B0}" destId="{7D5581F2-E712-4B2A-AEBE-DC89C5BB9AB3}" srcOrd="0" destOrd="0" presId="urn:microsoft.com/office/officeart/2018/2/layout/IconVerticalSolidList"/>
    <dgm:cxn modelId="{379C10A3-BBAF-4847-B5B3-F60B28829EA3}" type="presParOf" srcId="{27896219-A612-4498-AE8E-B5CF324077B0}" destId="{2162FA44-24FE-4D6C-8644-5993C3A67ABB}" srcOrd="1" destOrd="0" presId="urn:microsoft.com/office/officeart/2018/2/layout/IconVerticalSolidList"/>
    <dgm:cxn modelId="{B102085A-8E13-481D-AA5E-A3730E581066}" type="presParOf" srcId="{27896219-A612-4498-AE8E-B5CF324077B0}" destId="{8D16C53E-41F8-4A02-AAFE-6DADCB565615}" srcOrd="2" destOrd="0" presId="urn:microsoft.com/office/officeart/2018/2/layout/IconVerticalSolidList"/>
    <dgm:cxn modelId="{4B069C50-80E2-46D9-825A-674B0E0AD9E9}" type="presParOf" srcId="{27896219-A612-4498-AE8E-B5CF324077B0}" destId="{014013B6-4A04-495C-96C7-A69D72DDB218}" srcOrd="3" destOrd="0" presId="urn:microsoft.com/office/officeart/2018/2/layout/IconVerticalSolidList"/>
    <dgm:cxn modelId="{2F50FE5D-0767-463E-89C0-8C8916FF56D7}" type="presParOf" srcId="{91B83E56-3951-48C5-9C7A-C9F1B9A44EAC}" destId="{BEC3BC88-4371-4BC7-BDD3-FD17B8B7A1C6}" srcOrd="3" destOrd="0" presId="urn:microsoft.com/office/officeart/2018/2/layout/IconVerticalSolidList"/>
    <dgm:cxn modelId="{B5B65D02-5AEF-454A-AF0F-5B4B4BD68B48}" type="presParOf" srcId="{91B83E56-3951-48C5-9C7A-C9F1B9A44EAC}" destId="{FB7AAD5E-6E5B-4D61-9573-6758C906AF8A}" srcOrd="4" destOrd="0" presId="urn:microsoft.com/office/officeart/2018/2/layout/IconVerticalSolidList"/>
    <dgm:cxn modelId="{999E0D60-E62A-4D15-AB8D-DDD7C07990CF}" type="presParOf" srcId="{FB7AAD5E-6E5B-4D61-9573-6758C906AF8A}" destId="{B074CB71-8D45-4F05-81C7-B661B6ED8EFD}" srcOrd="0" destOrd="0" presId="urn:microsoft.com/office/officeart/2018/2/layout/IconVerticalSolidList"/>
    <dgm:cxn modelId="{E6BB545D-6A8F-4C20-886B-203AB14A6265}" type="presParOf" srcId="{FB7AAD5E-6E5B-4D61-9573-6758C906AF8A}" destId="{256C4C06-6F8E-495C-9C66-D895363A31AA}" srcOrd="1" destOrd="0" presId="urn:microsoft.com/office/officeart/2018/2/layout/IconVerticalSolidList"/>
    <dgm:cxn modelId="{E3DD623D-7E15-4C5B-BA6F-384DE6D30E97}" type="presParOf" srcId="{FB7AAD5E-6E5B-4D61-9573-6758C906AF8A}" destId="{A319D9F8-9B31-477D-A0ED-D3BA8B31CF34}" srcOrd="2" destOrd="0" presId="urn:microsoft.com/office/officeart/2018/2/layout/IconVerticalSolidList"/>
    <dgm:cxn modelId="{A322BBAB-F315-4010-AC3A-ED241C60E732}" type="presParOf" srcId="{FB7AAD5E-6E5B-4D61-9573-6758C906AF8A}" destId="{A1F77228-1AC9-42AF-8630-DD3DE35C3291}" srcOrd="3" destOrd="0" presId="urn:microsoft.com/office/officeart/2018/2/layout/IconVerticalSolidList"/>
    <dgm:cxn modelId="{18CC34D9-18EC-4CA2-8A59-1F9E616903CD}" type="presParOf" srcId="{91B83E56-3951-48C5-9C7A-C9F1B9A44EAC}" destId="{BA307B22-8CCC-4A65-8C8E-0B2918CF7D7B}" srcOrd="5" destOrd="0" presId="urn:microsoft.com/office/officeart/2018/2/layout/IconVerticalSolidList"/>
    <dgm:cxn modelId="{A1CB2D37-A1A5-487B-B5BD-A3E01B27D873}" type="presParOf" srcId="{91B83E56-3951-48C5-9C7A-C9F1B9A44EAC}" destId="{878FE55E-C33A-4C00-87EC-3B4A7536D2FC}" srcOrd="6" destOrd="0" presId="urn:microsoft.com/office/officeart/2018/2/layout/IconVerticalSolidList"/>
    <dgm:cxn modelId="{24386A8C-31D5-4C4D-8656-93892B6FF410}" type="presParOf" srcId="{878FE55E-C33A-4C00-87EC-3B4A7536D2FC}" destId="{29F59738-328F-4943-A207-59EEAD673789}" srcOrd="0" destOrd="0" presId="urn:microsoft.com/office/officeart/2018/2/layout/IconVerticalSolidList"/>
    <dgm:cxn modelId="{5AD7DA30-C853-4206-B39F-AF348320F3F8}" type="presParOf" srcId="{878FE55E-C33A-4C00-87EC-3B4A7536D2FC}" destId="{BAC395B2-7879-4189-BEBF-39D069CD5095}" srcOrd="1" destOrd="0" presId="urn:microsoft.com/office/officeart/2018/2/layout/IconVerticalSolidList"/>
    <dgm:cxn modelId="{D8E16593-1DE2-4C66-BF58-81B7FC3D5796}" type="presParOf" srcId="{878FE55E-C33A-4C00-87EC-3B4A7536D2FC}" destId="{2FFDD89C-4B7C-4B52-A174-309E3FAAF6EE}" srcOrd="2" destOrd="0" presId="urn:microsoft.com/office/officeart/2018/2/layout/IconVerticalSolidList"/>
    <dgm:cxn modelId="{25E48C5B-F09D-405A-948F-465DDE53ABEE}" type="presParOf" srcId="{878FE55E-C33A-4C00-87EC-3B4A7536D2FC}" destId="{C4E8B82D-FF90-4B84-AD75-F54C8296B96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6958EB-774F-44C2-B5F8-6BA35429109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140420F-2C48-4281-866A-B16F8FCB19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Working in small groups discuss how a clothing company could segment the UK clothing market.</a:t>
          </a:r>
          <a:endParaRPr lang="en-US"/>
        </a:p>
      </dgm:t>
    </dgm:pt>
    <dgm:pt modelId="{25D6BC2B-4AF6-40D0-9E3C-2D0BC667D1A0}" type="parTrans" cxnId="{A55B41A3-3F50-45F6-8793-1CD8F3C4F675}">
      <dgm:prSet/>
      <dgm:spPr/>
      <dgm:t>
        <a:bodyPr/>
        <a:lstStyle/>
        <a:p>
          <a:endParaRPr lang="en-US"/>
        </a:p>
      </dgm:t>
    </dgm:pt>
    <dgm:pt modelId="{1DD40545-5D28-4279-84CA-1DA04851C298}" type="sibTrans" cxnId="{A55B41A3-3F50-45F6-8793-1CD8F3C4F675}">
      <dgm:prSet/>
      <dgm:spPr/>
      <dgm:t>
        <a:bodyPr/>
        <a:lstStyle/>
        <a:p>
          <a:endParaRPr lang="en-US"/>
        </a:p>
      </dgm:t>
    </dgm:pt>
    <dgm:pt modelId="{53FD0C07-00D9-4616-8988-2BF3FA2D47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would you describe the whole market?</a:t>
          </a:r>
          <a:endParaRPr lang="en-US"/>
        </a:p>
      </dgm:t>
    </dgm:pt>
    <dgm:pt modelId="{8B6BEFCE-E3E3-43D0-B45F-BAA339D02629}" type="parTrans" cxnId="{ABBF0178-9505-4FE9-B99E-A1F2304F1ACE}">
      <dgm:prSet/>
      <dgm:spPr/>
      <dgm:t>
        <a:bodyPr/>
        <a:lstStyle/>
        <a:p>
          <a:endParaRPr lang="en-US"/>
        </a:p>
      </dgm:t>
    </dgm:pt>
    <dgm:pt modelId="{C932F052-F7BC-4CB0-996B-B8211924C235}" type="sibTrans" cxnId="{ABBF0178-9505-4FE9-B99E-A1F2304F1ACE}">
      <dgm:prSet/>
      <dgm:spPr/>
      <dgm:t>
        <a:bodyPr/>
        <a:lstStyle/>
        <a:p>
          <a:endParaRPr lang="en-US"/>
        </a:p>
      </dgm:t>
    </dgm:pt>
    <dgm:pt modelId="{73350BF6-215B-4291-8787-1C84CBB5F7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List as many ways as you can think of to segment the market.</a:t>
          </a:r>
          <a:endParaRPr lang="en-US"/>
        </a:p>
      </dgm:t>
    </dgm:pt>
    <dgm:pt modelId="{723F2A02-CF26-4779-B0D3-E0846EEB7662}" type="parTrans" cxnId="{53DDCECF-AA82-40C7-9E0C-CD996686361A}">
      <dgm:prSet/>
      <dgm:spPr/>
      <dgm:t>
        <a:bodyPr/>
        <a:lstStyle/>
        <a:p>
          <a:endParaRPr lang="en-US"/>
        </a:p>
      </dgm:t>
    </dgm:pt>
    <dgm:pt modelId="{C130D3D7-C067-4EF8-8D46-AC9BD639F325}" type="sibTrans" cxnId="{53DDCECF-AA82-40C7-9E0C-CD996686361A}">
      <dgm:prSet/>
      <dgm:spPr/>
      <dgm:t>
        <a:bodyPr/>
        <a:lstStyle/>
        <a:p>
          <a:endParaRPr lang="en-US"/>
        </a:p>
      </dgm:t>
    </dgm:pt>
    <dgm:pt modelId="{58CE1D54-700B-4A69-A8B9-BED773FFD630}" type="pres">
      <dgm:prSet presAssocID="{EA6958EB-774F-44C2-B5F8-6BA35429109B}" presName="root" presStyleCnt="0">
        <dgm:presLayoutVars>
          <dgm:dir/>
          <dgm:resizeHandles val="exact"/>
        </dgm:presLayoutVars>
      </dgm:prSet>
      <dgm:spPr/>
    </dgm:pt>
    <dgm:pt modelId="{6EF952B5-0781-4522-999B-5CF0ABA02211}" type="pres">
      <dgm:prSet presAssocID="{C140420F-2C48-4281-866A-B16F8FCB191A}" presName="compNode" presStyleCnt="0"/>
      <dgm:spPr/>
    </dgm:pt>
    <dgm:pt modelId="{D357EC77-2C52-45B6-B92B-12B801287DE5}" type="pres">
      <dgm:prSet presAssocID="{C140420F-2C48-4281-866A-B16F8FCB191A}" presName="bgRect" presStyleLbl="bgShp" presStyleIdx="0" presStyleCnt="3"/>
      <dgm:spPr/>
    </dgm:pt>
    <dgm:pt modelId="{A52381D6-B827-4E69-BE8B-5D562E04735D}" type="pres">
      <dgm:prSet presAssocID="{C140420F-2C48-4281-866A-B16F8FCB19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ess"/>
        </a:ext>
      </dgm:extLst>
    </dgm:pt>
    <dgm:pt modelId="{50499392-2E07-42C4-84C9-E15F6CE8D4EE}" type="pres">
      <dgm:prSet presAssocID="{C140420F-2C48-4281-866A-B16F8FCB191A}" presName="spaceRect" presStyleCnt="0"/>
      <dgm:spPr/>
    </dgm:pt>
    <dgm:pt modelId="{2BABEF21-4325-460C-9988-40C986FF7E53}" type="pres">
      <dgm:prSet presAssocID="{C140420F-2C48-4281-866A-B16F8FCB191A}" presName="parTx" presStyleLbl="revTx" presStyleIdx="0" presStyleCnt="3">
        <dgm:presLayoutVars>
          <dgm:chMax val="0"/>
          <dgm:chPref val="0"/>
        </dgm:presLayoutVars>
      </dgm:prSet>
      <dgm:spPr/>
    </dgm:pt>
    <dgm:pt modelId="{983DF779-2A8B-41D4-B48E-80E13D9404BA}" type="pres">
      <dgm:prSet presAssocID="{1DD40545-5D28-4279-84CA-1DA04851C298}" presName="sibTrans" presStyleCnt="0"/>
      <dgm:spPr/>
    </dgm:pt>
    <dgm:pt modelId="{EED2B37C-34B9-4027-8B93-8BCC38A86B28}" type="pres">
      <dgm:prSet presAssocID="{53FD0C07-00D9-4616-8988-2BF3FA2D4794}" presName="compNode" presStyleCnt="0"/>
      <dgm:spPr/>
    </dgm:pt>
    <dgm:pt modelId="{ADB0E26A-32C2-4396-98F9-4D98DE525635}" type="pres">
      <dgm:prSet presAssocID="{53FD0C07-00D9-4616-8988-2BF3FA2D4794}" presName="bgRect" presStyleLbl="bgShp" presStyleIdx="1" presStyleCnt="3"/>
      <dgm:spPr/>
    </dgm:pt>
    <dgm:pt modelId="{1C36E551-E398-41EB-80BA-CC60149D82E5}" type="pres">
      <dgm:prSet presAssocID="{53FD0C07-00D9-4616-8988-2BF3FA2D479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798E091-6BB5-47BD-9173-6D400393EB19}" type="pres">
      <dgm:prSet presAssocID="{53FD0C07-00D9-4616-8988-2BF3FA2D4794}" presName="spaceRect" presStyleCnt="0"/>
      <dgm:spPr/>
    </dgm:pt>
    <dgm:pt modelId="{83610F1D-7A52-46BB-84F8-C470057D1064}" type="pres">
      <dgm:prSet presAssocID="{53FD0C07-00D9-4616-8988-2BF3FA2D4794}" presName="parTx" presStyleLbl="revTx" presStyleIdx="1" presStyleCnt="3">
        <dgm:presLayoutVars>
          <dgm:chMax val="0"/>
          <dgm:chPref val="0"/>
        </dgm:presLayoutVars>
      </dgm:prSet>
      <dgm:spPr/>
    </dgm:pt>
    <dgm:pt modelId="{42B7CF0B-D8EC-4AC2-A426-FFF734B096BB}" type="pres">
      <dgm:prSet presAssocID="{C932F052-F7BC-4CB0-996B-B8211924C235}" presName="sibTrans" presStyleCnt="0"/>
      <dgm:spPr/>
    </dgm:pt>
    <dgm:pt modelId="{1FA5F37D-2375-46CB-A076-DC101DE7AC76}" type="pres">
      <dgm:prSet presAssocID="{73350BF6-215B-4291-8787-1C84CBB5F71B}" presName="compNode" presStyleCnt="0"/>
      <dgm:spPr/>
    </dgm:pt>
    <dgm:pt modelId="{1E2D3D77-FC7E-4975-B4CE-5454D4D2D37A}" type="pres">
      <dgm:prSet presAssocID="{73350BF6-215B-4291-8787-1C84CBB5F71B}" presName="bgRect" presStyleLbl="bgShp" presStyleIdx="2" presStyleCnt="3"/>
      <dgm:spPr/>
    </dgm:pt>
    <dgm:pt modelId="{E699E163-7B02-4212-A2B1-DEFB1F22708A}" type="pres">
      <dgm:prSet presAssocID="{73350BF6-215B-4291-8787-1C84CBB5F71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8484CB5F-A439-459E-8903-9F17DF556202}" type="pres">
      <dgm:prSet presAssocID="{73350BF6-215B-4291-8787-1C84CBB5F71B}" presName="spaceRect" presStyleCnt="0"/>
      <dgm:spPr/>
    </dgm:pt>
    <dgm:pt modelId="{3DCCB9D1-F8ED-4296-97B4-D730D29FD3B1}" type="pres">
      <dgm:prSet presAssocID="{73350BF6-215B-4291-8787-1C84CBB5F71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6F02A1D-1A54-44BA-A46A-DD30F3CC4796}" type="presOf" srcId="{53FD0C07-00D9-4616-8988-2BF3FA2D4794}" destId="{83610F1D-7A52-46BB-84F8-C470057D1064}" srcOrd="0" destOrd="0" presId="urn:microsoft.com/office/officeart/2018/2/layout/IconVerticalSolidList"/>
    <dgm:cxn modelId="{EF914F64-23BC-4C5F-84F3-31AAE0604964}" type="presOf" srcId="{C140420F-2C48-4281-866A-B16F8FCB191A}" destId="{2BABEF21-4325-460C-9988-40C986FF7E53}" srcOrd="0" destOrd="0" presId="urn:microsoft.com/office/officeart/2018/2/layout/IconVerticalSolidList"/>
    <dgm:cxn modelId="{ABBF0178-9505-4FE9-B99E-A1F2304F1ACE}" srcId="{EA6958EB-774F-44C2-B5F8-6BA35429109B}" destId="{53FD0C07-00D9-4616-8988-2BF3FA2D4794}" srcOrd="1" destOrd="0" parTransId="{8B6BEFCE-E3E3-43D0-B45F-BAA339D02629}" sibTransId="{C932F052-F7BC-4CB0-996B-B8211924C235}"/>
    <dgm:cxn modelId="{DA836E59-C5CD-4BB0-A49E-98423361C1F0}" type="presOf" srcId="{73350BF6-215B-4291-8787-1C84CBB5F71B}" destId="{3DCCB9D1-F8ED-4296-97B4-D730D29FD3B1}" srcOrd="0" destOrd="0" presId="urn:microsoft.com/office/officeart/2018/2/layout/IconVerticalSolidList"/>
    <dgm:cxn modelId="{A55B41A3-3F50-45F6-8793-1CD8F3C4F675}" srcId="{EA6958EB-774F-44C2-B5F8-6BA35429109B}" destId="{C140420F-2C48-4281-866A-B16F8FCB191A}" srcOrd="0" destOrd="0" parTransId="{25D6BC2B-4AF6-40D0-9E3C-2D0BC667D1A0}" sibTransId="{1DD40545-5D28-4279-84CA-1DA04851C298}"/>
    <dgm:cxn modelId="{53DDCECF-AA82-40C7-9E0C-CD996686361A}" srcId="{EA6958EB-774F-44C2-B5F8-6BA35429109B}" destId="{73350BF6-215B-4291-8787-1C84CBB5F71B}" srcOrd="2" destOrd="0" parTransId="{723F2A02-CF26-4779-B0D3-E0846EEB7662}" sibTransId="{C130D3D7-C067-4EF8-8D46-AC9BD639F325}"/>
    <dgm:cxn modelId="{A63AD1E3-DFB2-4C3D-8803-A4A6E9CD7F07}" type="presOf" srcId="{EA6958EB-774F-44C2-B5F8-6BA35429109B}" destId="{58CE1D54-700B-4A69-A8B9-BED773FFD630}" srcOrd="0" destOrd="0" presId="urn:microsoft.com/office/officeart/2018/2/layout/IconVerticalSolidList"/>
    <dgm:cxn modelId="{D8D4BA9D-F498-4604-9902-F6D9F52F119C}" type="presParOf" srcId="{58CE1D54-700B-4A69-A8B9-BED773FFD630}" destId="{6EF952B5-0781-4522-999B-5CF0ABA02211}" srcOrd="0" destOrd="0" presId="urn:microsoft.com/office/officeart/2018/2/layout/IconVerticalSolidList"/>
    <dgm:cxn modelId="{16EB2008-FCB7-4D2E-AF42-6D5E94CDCCE8}" type="presParOf" srcId="{6EF952B5-0781-4522-999B-5CF0ABA02211}" destId="{D357EC77-2C52-45B6-B92B-12B801287DE5}" srcOrd="0" destOrd="0" presId="urn:microsoft.com/office/officeart/2018/2/layout/IconVerticalSolidList"/>
    <dgm:cxn modelId="{4C171FEF-CEE0-4728-9C60-DD4B0987E7D8}" type="presParOf" srcId="{6EF952B5-0781-4522-999B-5CF0ABA02211}" destId="{A52381D6-B827-4E69-BE8B-5D562E04735D}" srcOrd="1" destOrd="0" presId="urn:microsoft.com/office/officeart/2018/2/layout/IconVerticalSolidList"/>
    <dgm:cxn modelId="{1F4436A2-06C4-4FCC-B8B6-94975C81C5B2}" type="presParOf" srcId="{6EF952B5-0781-4522-999B-5CF0ABA02211}" destId="{50499392-2E07-42C4-84C9-E15F6CE8D4EE}" srcOrd="2" destOrd="0" presId="urn:microsoft.com/office/officeart/2018/2/layout/IconVerticalSolidList"/>
    <dgm:cxn modelId="{80BCB754-4F63-4C18-817B-E2793AB1DC96}" type="presParOf" srcId="{6EF952B5-0781-4522-999B-5CF0ABA02211}" destId="{2BABEF21-4325-460C-9988-40C986FF7E53}" srcOrd="3" destOrd="0" presId="urn:microsoft.com/office/officeart/2018/2/layout/IconVerticalSolidList"/>
    <dgm:cxn modelId="{3B4B3BDC-8A6B-4D07-96B9-E78E5314819A}" type="presParOf" srcId="{58CE1D54-700B-4A69-A8B9-BED773FFD630}" destId="{983DF779-2A8B-41D4-B48E-80E13D9404BA}" srcOrd="1" destOrd="0" presId="urn:microsoft.com/office/officeart/2018/2/layout/IconVerticalSolidList"/>
    <dgm:cxn modelId="{E9BB28E4-0190-42BB-A1C0-08FC80A231BC}" type="presParOf" srcId="{58CE1D54-700B-4A69-A8B9-BED773FFD630}" destId="{EED2B37C-34B9-4027-8B93-8BCC38A86B28}" srcOrd="2" destOrd="0" presId="urn:microsoft.com/office/officeart/2018/2/layout/IconVerticalSolidList"/>
    <dgm:cxn modelId="{63E68653-3597-4E8E-8E75-5119A8EF611E}" type="presParOf" srcId="{EED2B37C-34B9-4027-8B93-8BCC38A86B28}" destId="{ADB0E26A-32C2-4396-98F9-4D98DE525635}" srcOrd="0" destOrd="0" presId="urn:microsoft.com/office/officeart/2018/2/layout/IconVerticalSolidList"/>
    <dgm:cxn modelId="{ADEA9202-A86C-479A-BC87-F52AD4455AAD}" type="presParOf" srcId="{EED2B37C-34B9-4027-8B93-8BCC38A86B28}" destId="{1C36E551-E398-41EB-80BA-CC60149D82E5}" srcOrd="1" destOrd="0" presId="urn:microsoft.com/office/officeart/2018/2/layout/IconVerticalSolidList"/>
    <dgm:cxn modelId="{8DF5E867-55AA-4F79-907A-5431897CA687}" type="presParOf" srcId="{EED2B37C-34B9-4027-8B93-8BCC38A86B28}" destId="{1798E091-6BB5-47BD-9173-6D400393EB19}" srcOrd="2" destOrd="0" presId="urn:microsoft.com/office/officeart/2018/2/layout/IconVerticalSolidList"/>
    <dgm:cxn modelId="{36FF101E-44E1-476A-A66C-A5FDE39942F4}" type="presParOf" srcId="{EED2B37C-34B9-4027-8B93-8BCC38A86B28}" destId="{83610F1D-7A52-46BB-84F8-C470057D1064}" srcOrd="3" destOrd="0" presId="urn:microsoft.com/office/officeart/2018/2/layout/IconVerticalSolidList"/>
    <dgm:cxn modelId="{4E2AB302-0B41-4F84-AE84-70D2F62146E5}" type="presParOf" srcId="{58CE1D54-700B-4A69-A8B9-BED773FFD630}" destId="{42B7CF0B-D8EC-4AC2-A426-FFF734B096BB}" srcOrd="3" destOrd="0" presId="urn:microsoft.com/office/officeart/2018/2/layout/IconVerticalSolidList"/>
    <dgm:cxn modelId="{97A87A07-0EEC-4FC9-8506-0F890736F9F2}" type="presParOf" srcId="{58CE1D54-700B-4A69-A8B9-BED773FFD630}" destId="{1FA5F37D-2375-46CB-A076-DC101DE7AC76}" srcOrd="4" destOrd="0" presId="urn:microsoft.com/office/officeart/2018/2/layout/IconVerticalSolidList"/>
    <dgm:cxn modelId="{1D8E9CD7-0BFF-4116-9F71-66188666F347}" type="presParOf" srcId="{1FA5F37D-2375-46CB-A076-DC101DE7AC76}" destId="{1E2D3D77-FC7E-4975-B4CE-5454D4D2D37A}" srcOrd="0" destOrd="0" presId="urn:microsoft.com/office/officeart/2018/2/layout/IconVerticalSolidList"/>
    <dgm:cxn modelId="{88EDA5E0-AF45-4543-AF0B-6119743F9215}" type="presParOf" srcId="{1FA5F37D-2375-46CB-A076-DC101DE7AC76}" destId="{E699E163-7B02-4212-A2B1-DEFB1F22708A}" srcOrd="1" destOrd="0" presId="urn:microsoft.com/office/officeart/2018/2/layout/IconVerticalSolidList"/>
    <dgm:cxn modelId="{9C2B7ACF-E9F1-4CA0-816B-F2D6AED11694}" type="presParOf" srcId="{1FA5F37D-2375-46CB-A076-DC101DE7AC76}" destId="{8484CB5F-A439-459E-8903-9F17DF556202}" srcOrd="2" destOrd="0" presId="urn:microsoft.com/office/officeart/2018/2/layout/IconVerticalSolidList"/>
    <dgm:cxn modelId="{C6F41D9E-7293-4A48-BA2D-13CCB4FD463B}" type="presParOf" srcId="{1FA5F37D-2375-46CB-A076-DC101DE7AC76}" destId="{3DCCB9D1-F8ED-4296-97B4-D730D29FD3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7F2B3A-96C5-46AB-A4D2-05A32D5ED8E8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325356-2B71-44C7-B0F1-C4ACA3324AB5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AD868-5197-4FA2-BE7F-61E802D0F3B2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marketing plan can be created by following a planning model such as SOSTAC</a:t>
          </a:r>
          <a:endParaRPr lang="en-US" sz="1900" kern="1200"/>
        </a:p>
      </dsp:txBody>
      <dsp:txXfrm>
        <a:off x="1058686" y="1808"/>
        <a:ext cx="9456913" cy="916611"/>
      </dsp:txXfrm>
    </dsp:sp>
    <dsp:sp modelId="{7D5581F2-E712-4B2A-AEBE-DC89C5BB9AB3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62FA44-24FE-4D6C-8644-5993C3A67ABB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4013B6-4A04-495C-96C7-A69D72DDB218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increasingly competitive business markets, marketing plans can make the difference between success and failure.</a:t>
          </a:r>
          <a:endParaRPr lang="en-US" sz="1900" kern="1200"/>
        </a:p>
      </dsp:txBody>
      <dsp:txXfrm>
        <a:off x="1058686" y="1147573"/>
        <a:ext cx="9456913" cy="916611"/>
      </dsp:txXfrm>
    </dsp:sp>
    <dsp:sp modelId="{B074CB71-8D45-4F05-81C7-B661B6ED8EFD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6C4C06-6F8E-495C-9C66-D895363A31AA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F77228-1AC9-42AF-8630-DD3DE35C3291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Once the ‘Situation Analysis’ is complete organisations must set plans for the future. These plans will guide the organisation helping it achieve its objectives for sustainability and growth.</a:t>
          </a:r>
          <a:endParaRPr lang="en-US" sz="1900" kern="1200"/>
        </a:p>
      </dsp:txBody>
      <dsp:txXfrm>
        <a:off x="1058686" y="2293338"/>
        <a:ext cx="9456913" cy="916611"/>
      </dsp:txXfrm>
    </dsp:sp>
    <dsp:sp modelId="{29F59738-328F-4943-A207-59EEAD673789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C395B2-7879-4189-BEBF-39D069CD5095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E8B82D-FF90-4B84-AD75-F54C8296B969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Through an effective marketing plana business can position itself effectively in the market, reach their target audience and optimise their efforts to stand out against competition.</a:t>
          </a:r>
          <a:endParaRPr lang="en-US" sz="1900" kern="1200"/>
        </a:p>
      </dsp:txBody>
      <dsp:txXfrm>
        <a:off x="1058686" y="3439103"/>
        <a:ext cx="9456913" cy="9166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57EC77-2C52-45B6-B92B-12B801287DE5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2381D6-B827-4E69-BE8B-5D562E04735D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BEF21-4325-460C-9988-40C986FF7E53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Working in small groups discuss how a clothing company could segment the UK clothing market.</a:t>
          </a:r>
          <a:endParaRPr lang="en-US" sz="2500" kern="1200"/>
        </a:p>
      </dsp:txBody>
      <dsp:txXfrm>
        <a:off x="1435590" y="531"/>
        <a:ext cx="9080009" cy="1242935"/>
      </dsp:txXfrm>
    </dsp:sp>
    <dsp:sp modelId="{ADB0E26A-32C2-4396-98F9-4D98DE525635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36E551-E398-41EB-80BA-CC60149D82E5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10F1D-7A52-46BB-84F8-C470057D1064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would you describe the whole market?</a:t>
          </a:r>
          <a:endParaRPr lang="en-US" sz="2500" kern="1200"/>
        </a:p>
      </dsp:txBody>
      <dsp:txXfrm>
        <a:off x="1435590" y="1554201"/>
        <a:ext cx="9080009" cy="1242935"/>
      </dsp:txXfrm>
    </dsp:sp>
    <dsp:sp modelId="{1E2D3D77-FC7E-4975-B4CE-5454D4D2D37A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99E163-7B02-4212-A2B1-DEFB1F22708A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CCB9D1-F8ED-4296-97B4-D730D29FD3B1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List as many ways as you can think of to segment the market.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7AA466-9688-4E2D-8C2D-976F6F34C05A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2AF46C-0484-48D3-86D7-DD92EB1D9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980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2AF46C-0484-48D3-86D7-DD92EB1D99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44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people live</a:t>
            </a:r>
          </a:p>
          <a:p>
            <a:r>
              <a:rPr lang="en-GB" dirty="0"/>
              <a:t>Products are often offered in one geographic area as a trial</a:t>
            </a:r>
          </a:p>
          <a:p>
            <a:r>
              <a:rPr lang="en-GB" dirty="0"/>
              <a:t>Easy</a:t>
            </a:r>
            <a:r>
              <a:rPr lang="en-GB" baseline="0" dirty="0"/>
              <a:t> to define</a:t>
            </a:r>
          </a:p>
          <a:p>
            <a:r>
              <a:rPr lang="en-GB" baseline="0" dirty="0"/>
              <a:t>Different regions like different products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FF78BB8-CA5A-40A4-953B-0A9824B226A1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486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FF78BB8-CA5A-40A4-953B-0A9824B226A1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457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2AF46C-0484-48D3-86D7-DD92EB1D990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187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E4DD1D-020A-410B-B7A9-5A9F3B690D5F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/>
          </a:p>
          <a:p>
            <a:pPr>
              <a:buFont typeface="Wingdings" pitchFamily="2" charset="2"/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074871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A2CD38-E4CA-47E2-A36D-4FE8C5A51888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493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E4DD1D-020A-410B-B7A9-5A9F3B690D5F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/>
          </a:p>
          <a:p>
            <a:pPr>
              <a:buFont typeface="Wingdings" pitchFamily="2" charset="2"/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32182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26CB08-41A4-4C0B-8AB7-464605A2844A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8618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2AF46C-0484-48D3-86D7-DD92EB1D990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661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BDEE6-1537-6372-B038-767F7900F6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528249-AA34-66AD-CCA3-AC94EF7756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3581D-B7F6-B084-2A85-FC8C8A8A6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45F68-5084-AE25-A4D8-4715FD596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A48325-59CD-C3FF-1263-55B5897CE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933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48D45-0100-E5C8-1021-7605F6B58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F6D97-14CF-598F-7B78-A50BD0734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1A44C-4516-23EC-7244-B9557CF3C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D21F4D-FDDF-B818-DCAE-FFBDF26EB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9095AB-AEA6-D852-2BA9-292802BF9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738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172AA-61B9-EC59-31B6-286C6845D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7EE1D2-09D9-1D97-18FB-FCC6AC48F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493B6B-D85F-BF70-F256-5635B0448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41DA2E-64C6-1250-9B3E-97A462723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D5B47-6248-4722-D03C-ABCBB513E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78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5BBCA-CCC5-D99D-6909-F2E23D5DF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5B37A-BA87-2866-F196-D5A0271EBB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C9AB67-98AF-095C-12F7-6ADAF73D11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B62DAA-969B-9BB6-2921-9FB50C8CD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A5AEBB-1F65-C7FC-6606-094FB160F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C36A12-5309-6AA2-B2C4-A165B0AC0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327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C2382-667B-43CD-FFF7-EC4034425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E99478-5DCB-A6B9-84AD-AFC2F8F325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37504F-E07F-6699-9147-E0B0C25F77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66E7D-0BB3-B077-601C-DBA6C07DE8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BD9C10-6281-6DB4-6C84-8F3B6B6B91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F3991B-A76D-2D51-7A8E-28717A304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B0F494-D3E6-6813-BAA3-F93CDC29A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133B0D-4E48-30A5-BF5D-AFA702EA6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589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D0857-7C74-19D7-7800-C8E831751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0180D3-4C53-EF61-C024-5FD9E6683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9670FC-198F-4381-5A66-DDE7C1D2B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D7373-53E0-82E6-5974-19B37F071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880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0660A5-2FF5-B2D7-256C-B9FD11ED2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77189E-7CCE-C89F-B4E8-4FC6FAFE4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4CCB5A-CF0D-73AF-94FB-98DB78093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334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C4513-FF0C-EA3C-4E67-04417F7C7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C90A0-619F-2ADE-1D4A-21AC385B0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71FFE-18C2-1AD1-A113-AA52063F90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09354B-BBD6-543A-B35F-8310DFBF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0E6F07-8309-4A44-390A-BB8798D47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D204BE-226A-CD20-2C22-02C9BD018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767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99B97-2AA4-FEDC-CB5C-5413949B5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4DDCB5-B14D-0A07-DCF5-58903D81E6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DF7561-D4F8-D74E-5567-E44B4C8215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4656C7-26F8-8A91-3764-6805AE2E3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C9994D-3107-58DE-7AB9-C141B8D7C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F48F1C-32B1-E58F-AB5E-657FD6810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65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B57BE-9A97-19D5-FCAA-31B3ED321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446F16-A65B-117D-3B86-CC349FD99A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07CC1-E889-E41C-6F1A-6EB5694E5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66E31-F066-62D3-5D4C-20EFBF03E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EA364A-B8CE-271D-4224-D65277814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975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2AF9F3-B4B9-3F9E-4373-A7F6167F6A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CF4D96-F221-A819-27B9-6F7761B88E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3E714-392C-05C1-DE67-DBEB7CF46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26A647-2AF2-1A6B-5ACE-1F60E3069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E1C4D-715D-000C-216F-33D305EDE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663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018" y="485775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99017" y="13843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5882217" y="13843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470400" y="6400800"/>
            <a:ext cx="4267201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5696C-5F71-48D0-AB39-CF3D86A2BBA8}" type="datetime1">
              <a:rPr lang="en-GB" smtClean="0">
                <a:solidFill>
                  <a:schemeClr val="tx1"/>
                </a:solidFill>
              </a:rPr>
              <a:t>18/03/2025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940801" y="6432550"/>
            <a:ext cx="1524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BFA610 - SALES AND MARKETING FUNCTION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070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287E57-7D4A-8CA8-5AFF-AE23B8374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501BA5-7677-1019-07BF-91719EE289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FC886-26FB-A300-2661-00626AA871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1F886D-B24C-4B38-8762-FE085A0EA0EB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BAB56-1638-8695-6440-8CE1459F03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AEF9F-C770-AC07-EFCD-646C90898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953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bin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13" Type="http://schemas.openxmlformats.org/officeDocument/2006/relationships/image" Target="../media/image45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12" Type="http://schemas.openxmlformats.org/officeDocument/2006/relationships/image" Target="../media/image4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8.jpeg"/><Relationship Id="rId11" Type="http://schemas.openxmlformats.org/officeDocument/2006/relationships/image" Target="../media/image43.jpeg"/><Relationship Id="rId5" Type="http://schemas.openxmlformats.org/officeDocument/2006/relationships/image" Target="../media/image37.jpeg"/><Relationship Id="rId10" Type="http://schemas.openxmlformats.org/officeDocument/2006/relationships/image" Target="../media/image42.jpeg"/><Relationship Id="rId4" Type="http://schemas.openxmlformats.org/officeDocument/2006/relationships/image" Target="../media/image36.png"/><Relationship Id="rId9" Type="http://schemas.openxmlformats.org/officeDocument/2006/relationships/image" Target="../media/image41.jpeg"/><Relationship Id="rId14" Type="http://schemas.openxmlformats.org/officeDocument/2006/relationships/image" Target="../media/image4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UOCx1iO8gI?feature=oembed" TargetMode="External"/><Relationship Id="rId4" Type="http://schemas.openxmlformats.org/officeDocument/2006/relationships/image" Target="../media/image47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chess piece">
            <a:extLst>
              <a:ext uri="{FF2B5EF4-FFF2-40B4-BE49-F238E27FC236}">
                <a16:creationId xmlns:a16="http://schemas.microsoft.com/office/drawing/2014/main" id="{5E662A56-99A7-A02C-6B56-F514F0C679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72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B538FB-B136-A0C2-55E0-C8A5F3D6C3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2580" y="743447"/>
            <a:ext cx="5512158" cy="1623833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 b="1" dirty="0"/>
              <a:t>BMBM6016</a:t>
            </a:r>
            <a:br>
              <a:rPr lang="en-GB" sz="5200" b="1" dirty="0"/>
            </a:br>
            <a:r>
              <a:rPr lang="en-GB" sz="5200" b="1" dirty="0"/>
              <a:t>Strategic Marketing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B65EDD-4E04-E5B1-FCA2-1E2CF6B078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2915920"/>
            <a:ext cx="3973386" cy="3198633"/>
          </a:xfrm>
          <a:noFill/>
        </p:spPr>
        <p:txBody>
          <a:bodyPr>
            <a:normAutofit/>
          </a:bodyPr>
          <a:lstStyle/>
          <a:p>
            <a:pPr algn="l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14957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CCA48-746E-A0B5-A63E-2F885E920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 b="1" dirty="0">
                <a:solidFill>
                  <a:schemeClr val="bg1"/>
                </a:solidFill>
              </a:rPr>
              <a:t>Today’s Lecture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C9E1C-DEEA-550C-ADF4-B26457B1C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568960"/>
            <a:ext cx="5923280" cy="57302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Strategy and Tactics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Developing your marketing plan</a:t>
            </a:r>
          </a:p>
          <a:p>
            <a:r>
              <a:rPr lang="en-GB" sz="2400" dirty="0">
                <a:solidFill>
                  <a:schemeClr val="bg1"/>
                </a:solidFill>
              </a:rPr>
              <a:t>Segmentation Targeting and Positioning</a:t>
            </a:r>
          </a:p>
          <a:p>
            <a:r>
              <a:rPr lang="en-GB" sz="2400" dirty="0">
                <a:solidFill>
                  <a:schemeClr val="bg1"/>
                </a:solidFill>
              </a:rPr>
              <a:t>Assignment Review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457200" lvl="1" indent="0">
              <a:buNone/>
            </a:pPr>
            <a:endParaRPr lang="en-GB" sz="1900" dirty="0">
              <a:solidFill>
                <a:schemeClr val="bg1"/>
              </a:solidFill>
            </a:endParaRPr>
          </a:p>
          <a:p>
            <a:endParaRPr lang="en-GB" sz="1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407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4DB884-0B2D-2810-0B50-CC388199A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b="1" u="sng"/>
              <a:t>The Marketing Plan</a:t>
            </a:r>
            <a:endParaRPr lang="en-GB" b="1" u="sng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A1B98D8-EA44-6DA7-0B35-C598ADF8B0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6764723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7905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AA070-DC80-26DA-E331-96EBFB34D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73818"/>
          </a:xfrm>
        </p:spPr>
        <p:txBody>
          <a:bodyPr/>
          <a:lstStyle/>
          <a:p>
            <a:r>
              <a:rPr lang="en-GB" b="1" u="sng" dirty="0"/>
              <a:t>What is a Marketing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C4D1B-7BA1-F920-0F08-145AB2BCD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marketing plan is about analysing your current market position (marketing audit), deciding where you want to be then establishing a route to get there. This is the basis of all the organisation’s marketing activity.</a:t>
            </a:r>
          </a:p>
          <a:p>
            <a:r>
              <a:rPr lang="en-GB" dirty="0"/>
              <a:t>A marketing plan should:</a:t>
            </a:r>
          </a:p>
          <a:p>
            <a:pPr lvl="1"/>
            <a:r>
              <a:rPr lang="en-GB" dirty="0"/>
              <a:t>Outline marketing goals and objectives</a:t>
            </a:r>
          </a:p>
          <a:p>
            <a:pPr lvl="1"/>
            <a:r>
              <a:rPr lang="en-GB" dirty="0"/>
              <a:t>Identify the target market</a:t>
            </a:r>
          </a:p>
          <a:p>
            <a:pPr lvl="1"/>
            <a:r>
              <a:rPr lang="en-GB" dirty="0"/>
              <a:t>Detail specific marketing activities (strategy, tactics &amp; action)</a:t>
            </a:r>
          </a:p>
          <a:p>
            <a:pPr lvl="1"/>
            <a:r>
              <a:rPr lang="en-GB" dirty="0"/>
              <a:t>Identify how you will measure performance</a:t>
            </a:r>
          </a:p>
        </p:txBody>
      </p:sp>
    </p:spTree>
    <p:extLst>
      <p:ext uri="{BB962C8B-B14F-4D97-AF65-F5344CB8AC3E}">
        <p14:creationId xmlns:p14="http://schemas.microsoft.com/office/powerpoint/2010/main" val="3870667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CCA48-746E-A0B5-A63E-2F885E920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  <a:latin typeface="+mn-lt"/>
              </a:rPr>
              <a:t>Segmentation Targeting</a:t>
            </a:r>
            <a:br>
              <a:rPr lang="en-GB" sz="4800" b="1" dirty="0">
                <a:solidFill>
                  <a:srgbClr val="FFFFFF"/>
                </a:solidFill>
                <a:latin typeface="+mn-lt"/>
              </a:rPr>
            </a:br>
            <a:r>
              <a:rPr lang="en-GB" sz="4800" b="1" dirty="0">
                <a:solidFill>
                  <a:srgbClr val="FFFFFF"/>
                </a:solidFill>
                <a:latin typeface="+mn-lt"/>
              </a:rPr>
              <a:t>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C9E1C-DEEA-550C-ADF4-B26457B1C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r>
              <a:rPr lang="en-GB" dirty="0"/>
              <a:t>This is the part of the ‘strategy’ section of the marketing plan.</a:t>
            </a:r>
          </a:p>
          <a:p>
            <a:r>
              <a:rPr lang="en-GB" dirty="0"/>
              <a:t>The organisation must assess the whole market (the total sum of buyers in the market / industry sector).</a:t>
            </a:r>
          </a:p>
          <a:p>
            <a:r>
              <a:rPr lang="en-GB" dirty="0"/>
              <a:t>Then:</a:t>
            </a:r>
          </a:p>
          <a:p>
            <a:pPr lvl="1"/>
            <a:r>
              <a:rPr lang="en-GB" sz="2000" dirty="0"/>
              <a:t>Split the market into groups</a:t>
            </a:r>
          </a:p>
          <a:p>
            <a:pPr lvl="1"/>
            <a:r>
              <a:rPr lang="en-GB" sz="2000" dirty="0"/>
              <a:t>Decide which groups they will aim their products and services at</a:t>
            </a:r>
          </a:p>
          <a:p>
            <a:pPr lvl="1"/>
            <a:r>
              <a:rPr lang="en-GB" sz="2000" dirty="0"/>
              <a:t>Decide what they will do differently from their competitors</a:t>
            </a:r>
          </a:p>
          <a:p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62383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7" name="Freeform: Shape 206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29672-CBE5-1FBE-4E5D-AD035041E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155" y="806395"/>
            <a:ext cx="3124714" cy="321494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b="1" kern="1200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>Segmentation, targeting and positioning (STP) Strategy is a three-step process</a:t>
            </a:r>
            <a:r>
              <a:rPr lang="en-US" sz="3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AEF5E751-80A1-B1BD-B045-749C7C553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066" y="4060370"/>
            <a:ext cx="3124714" cy="17753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b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Each step must be followed sequentially</a:t>
            </a:r>
          </a:p>
        </p:txBody>
      </p:sp>
      <p:pic>
        <p:nvPicPr>
          <p:cNvPr id="2050" name="Picture 2" descr="STP marketing funnel">
            <a:extLst>
              <a:ext uri="{FF2B5EF4-FFF2-40B4-BE49-F238E27FC236}">
                <a16:creationId xmlns:a16="http://schemas.microsoft.com/office/drawing/2014/main" id="{516C6574-5095-F063-26C0-8FF87D348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70988" y="137399"/>
            <a:ext cx="6451133" cy="6557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1135CA-C1A7-189C-F6E3-9A530C5C6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19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515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1104C-DCA2-527E-54D9-EDF39A2F3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+mn-lt"/>
              </a:rPr>
              <a:t>The Underlying Assumptions for Segmentation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8C33B5-C7BE-7596-B256-5759607F0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7</a:t>
            </a:fld>
            <a:endParaRPr lang="en-US" dirty="0"/>
          </a:p>
        </p:txBody>
      </p:sp>
      <p:pic>
        <p:nvPicPr>
          <p:cNvPr id="14" name="Picture Placeholder 18" descr="People celebrating">
            <a:extLst>
              <a:ext uri="{FF2B5EF4-FFF2-40B4-BE49-F238E27FC236}">
                <a16:creationId xmlns:a16="http://schemas.microsoft.com/office/drawing/2014/main" id="{F2574F2A-56AC-36F6-5E62-CF0A35A6E62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54268" y="2572883"/>
            <a:ext cx="2118245" cy="2037217"/>
          </a:xfrm>
          <a:prstGeom prst="rect">
            <a:avLst/>
          </a:prstGeom>
        </p:spPr>
      </p:pic>
      <p:pic>
        <p:nvPicPr>
          <p:cNvPr id="15" name="Picture Placeholder 20" descr="Group of photographers">
            <a:extLst>
              <a:ext uri="{FF2B5EF4-FFF2-40B4-BE49-F238E27FC236}">
                <a16:creationId xmlns:a16="http://schemas.microsoft.com/office/drawing/2014/main" id="{4F777534-CEF7-BFF6-9092-63FBD165C8A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658280" y="2572883"/>
            <a:ext cx="2118245" cy="2037217"/>
          </a:xfrm>
          <a:prstGeom prst="rect">
            <a:avLst/>
          </a:prstGeom>
        </p:spPr>
      </p:pic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ED5DC9F2-EDE6-BA3D-2DCF-4725C3AA780B}"/>
              </a:ext>
            </a:extLst>
          </p:cNvPr>
          <p:cNvSpPr txBox="1">
            <a:spLocks/>
          </p:cNvSpPr>
          <p:nvPr/>
        </p:nvSpPr>
        <p:spPr>
          <a:xfrm>
            <a:off x="952500" y="4986745"/>
            <a:ext cx="2133600" cy="73596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Not all buyers </a:t>
            </a:r>
            <a:r>
              <a:rPr lang="en-GB" dirty="0">
                <a:solidFill>
                  <a:srgbClr val="000000"/>
                </a:solidFill>
                <a:latin typeface="Franklin Gothic Demi"/>
              </a:rPr>
              <a:t>a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re </a:t>
            </a:r>
            <a:r>
              <a:rPr lang="en-GB" dirty="0">
                <a:solidFill>
                  <a:srgbClr val="000000"/>
                </a:solidFill>
                <a:latin typeface="Franklin Gothic Demi"/>
              </a:rPr>
              <a:t>a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like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90DB2ED-E72A-DC22-74E8-2E40C6D274B8}"/>
              </a:ext>
            </a:extLst>
          </p:cNvPr>
          <p:cNvSpPr txBox="1">
            <a:spLocks/>
          </p:cNvSpPr>
          <p:nvPr/>
        </p:nvSpPr>
        <p:spPr>
          <a:xfrm>
            <a:off x="3663042" y="4986745"/>
            <a:ext cx="2128157" cy="150613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 dirty="0">
                <a:solidFill>
                  <a:srgbClr val="000000"/>
                </a:solidFill>
                <a:latin typeface="Franklin Gothic Demi"/>
              </a:rPr>
              <a:t>G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roups of people with similar </a:t>
            </a:r>
            <a:r>
              <a:rPr lang="en-GB" dirty="0">
                <a:solidFill>
                  <a:srgbClr val="000000"/>
                </a:solidFill>
                <a:latin typeface="Franklin Gothic Demi"/>
              </a:rPr>
              <a:t>b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ehaviour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, backgrounds, values and </a:t>
            </a:r>
            <a:r>
              <a:rPr lang="en-GB" dirty="0">
                <a:solidFill>
                  <a:srgbClr val="000000"/>
                </a:solidFill>
                <a:latin typeface="Franklin Gothic Demi"/>
              </a:rPr>
              <a:t>n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eeds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 can be identified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304F9A23-A56D-667D-6A8C-7C8D0F40D949}"/>
              </a:ext>
            </a:extLst>
          </p:cNvPr>
          <p:cNvSpPr txBox="1">
            <a:spLocks/>
          </p:cNvSpPr>
          <p:nvPr/>
        </p:nvSpPr>
        <p:spPr>
          <a:xfrm>
            <a:off x="6367054" y="4986745"/>
            <a:ext cx="2129245" cy="136960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The </a:t>
            </a:r>
            <a:r>
              <a:rPr lang="en-GB" noProof="0" dirty="0">
                <a:solidFill>
                  <a:srgbClr val="000000"/>
                </a:solidFill>
                <a:latin typeface="Franklin Gothic Demi"/>
              </a:rPr>
              <a:t>g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roups will be smaller </a:t>
            </a:r>
            <a:r>
              <a:rPr lang="en-GB" dirty="0">
                <a:solidFill>
                  <a:srgbClr val="000000"/>
                </a:solidFill>
                <a:latin typeface="Franklin Gothic Demi"/>
              </a:rPr>
              <a:t>with more similarities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 than the market as a whole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7CF3D45-4300-B137-355A-292D41A3709B}"/>
              </a:ext>
            </a:extLst>
          </p:cNvPr>
          <p:cNvSpPr txBox="1">
            <a:spLocks/>
          </p:cNvSpPr>
          <p:nvPr/>
        </p:nvSpPr>
        <p:spPr>
          <a:xfrm>
            <a:off x="9110254" y="4986745"/>
            <a:ext cx="2129245" cy="173473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Demi"/>
                <a:ea typeface="+mn-ea"/>
                <a:cs typeface="+mn-cs"/>
              </a:rPr>
              <a:t>It is easier to satisfy a small group of similar customers than to try and to satisfy large groups of dissimilar customers</a:t>
            </a:r>
          </a:p>
        </p:txBody>
      </p:sp>
      <p:pic>
        <p:nvPicPr>
          <p:cNvPr id="20" name="Picture Placeholder 22" descr="Stick figure families holding hands">
            <a:extLst>
              <a:ext uri="{FF2B5EF4-FFF2-40B4-BE49-F238E27FC236}">
                <a16:creationId xmlns:a16="http://schemas.microsoft.com/office/drawing/2014/main" id="{4CB78868-C9A1-5517-A947-685E6C00C62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362292" y="2572883"/>
            <a:ext cx="2118245" cy="2037217"/>
          </a:xfrm>
          <a:prstGeom prst="rect">
            <a:avLst/>
          </a:prstGeom>
        </p:spPr>
      </p:pic>
      <p:pic>
        <p:nvPicPr>
          <p:cNvPr id="21" name="Picture Placeholder 24" descr="Group of people having fun at music concert">
            <a:extLst>
              <a:ext uri="{FF2B5EF4-FFF2-40B4-BE49-F238E27FC236}">
                <a16:creationId xmlns:a16="http://schemas.microsoft.com/office/drawing/2014/main" id="{F0E85F7D-B389-0D53-1BC7-33BE3EF641B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12023" y="2572883"/>
            <a:ext cx="2118245" cy="2037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970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E88165-EA7C-A126-EF1C-814DB60ED0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3" t="-1" r="13692" b="-1"/>
          <a:stretch/>
        </p:blipFill>
        <p:spPr>
          <a:xfrm>
            <a:off x="0" y="517076"/>
            <a:ext cx="5904424" cy="5823847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1812" y="239487"/>
            <a:ext cx="5652731" cy="914399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What is Segmentation?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204858" y="1153886"/>
            <a:ext cx="5538504" cy="5065939"/>
          </a:xfrm>
        </p:spPr>
        <p:txBody>
          <a:bodyPr>
            <a:normAutofit fontScale="70000" lnSpcReduction="20000"/>
          </a:bodyPr>
          <a:lstStyle/>
          <a:p>
            <a:pPr marL="0" indent="0" eaLnBrk="0" hangingPunct="0">
              <a:spcBef>
                <a:spcPct val="50000"/>
              </a:spcBef>
              <a:buNone/>
            </a:pPr>
            <a:r>
              <a:rPr lang="en-US" sz="3400" b="1" dirty="0"/>
              <a:t>“The </a:t>
            </a:r>
            <a:r>
              <a:rPr lang="en-US" sz="3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subdividing</a:t>
            </a:r>
            <a:r>
              <a:rPr lang="en-US" sz="3400" b="1" dirty="0"/>
              <a:t> of a market into distinct </a:t>
            </a:r>
            <a:r>
              <a:rPr lang="en-US" sz="3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subsets</a:t>
            </a:r>
            <a:r>
              <a:rPr lang="en-US" sz="3400" b="1" dirty="0"/>
              <a:t> of customers where any subset may conceivably be selected as a </a:t>
            </a:r>
            <a:r>
              <a:rPr lang="en-US" sz="3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target market </a:t>
            </a:r>
            <a:r>
              <a:rPr lang="en-US" sz="3400" b="1" dirty="0"/>
              <a:t>to be reached with a distinct </a:t>
            </a:r>
            <a:r>
              <a:rPr lang="en-US" sz="3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marketing mix</a:t>
            </a:r>
            <a:r>
              <a:rPr lang="en-US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”. </a:t>
            </a:r>
            <a:r>
              <a:rPr lang="en-US" sz="3400" b="1" dirty="0"/>
              <a:t>(Kotler, 2022)</a:t>
            </a:r>
          </a:p>
          <a:p>
            <a:pPr marL="0" indent="0" eaLnBrk="0" hangingPunct="0">
              <a:spcBef>
                <a:spcPct val="50000"/>
              </a:spcBef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3400" b="1" dirty="0"/>
              <a:t>Market segmentation</a:t>
            </a:r>
            <a:r>
              <a:rPr lang="en-GB" sz="3400" dirty="0"/>
              <a:t> is the process of dividing a broad consumer or business market, normally consisting of existing and potential customers, into sub-groups of consumers based on some type of shared characteristics.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3400" dirty="0"/>
              <a:t>The segments created are composed of consumers who will respond similarly to </a:t>
            </a:r>
            <a:r>
              <a:rPr lang="en-GB" sz="3400" b="1" dirty="0"/>
              <a:t>marketing</a:t>
            </a:r>
            <a:r>
              <a:rPr lang="en-GB" sz="3400" dirty="0"/>
              <a:t> strategies and who share traits such as similar interests, needs, or locations</a:t>
            </a:r>
            <a:r>
              <a:rPr lang="en-GB" sz="3100" dirty="0"/>
              <a:t>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79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9843" y="365125"/>
            <a:ext cx="10783957" cy="825427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+mn-lt"/>
              </a:rPr>
              <a:t>Segmentation is All About Focus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569843" y="1099334"/>
            <a:ext cx="10942983" cy="50947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If customers within our marketplace have a choice, then we will be more successful if we focus on those customers most likely to choose our product.</a:t>
            </a:r>
            <a:endParaRPr lang="en-GB" sz="2177" dirty="0">
              <a:solidFill>
                <a:srgbClr val="FF0000"/>
              </a:solidFill>
            </a:endParaRPr>
          </a:p>
          <a:p>
            <a:pPr marL="311079" indent="-311079"/>
            <a:endParaRPr lang="en-GB" sz="2177" dirty="0">
              <a:solidFill>
                <a:srgbClr val="FF0000"/>
              </a:solidFill>
            </a:endParaRPr>
          </a:p>
          <a:p>
            <a:pPr marL="311079" indent="-311079"/>
            <a:endParaRPr lang="en-GB" sz="2177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Getting it right for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a few customers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is better than nearly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right for many.</a:t>
            </a:r>
          </a:p>
          <a:p>
            <a:pPr marL="311079" indent="-311079"/>
            <a:endParaRPr lang="en-GB" sz="2177" dirty="0">
              <a:solidFill>
                <a:srgbClr val="FF0000"/>
              </a:solidFill>
            </a:endParaRPr>
          </a:p>
          <a:p>
            <a:pPr marL="311079" indent="-311079"/>
            <a:endParaRPr lang="en-GB" sz="2177" dirty="0">
              <a:solidFill>
                <a:srgbClr val="FF0000"/>
              </a:solidFill>
            </a:endParaRPr>
          </a:p>
          <a:p>
            <a:endParaRPr lang="en-GB" sz="2177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14098-EA5F-4E0F-8262-B37EEDEAEE84}" type="slidenum">
              <a:rPr lang="en-GB" smtClean="0"/>
              <a:t>9</a:t>
            </a:fld>
            <a:endParaRPr lang="en-GB" dirty="0"/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246291" y="69127"/>
            <a:ext cx="1563170" cy="251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2953" tIns="41476" rIns="82953" bIns="41476" numCol="1" anchor="ctr" anchorCtr="0" compatLnSpc="1">
            <a:prstTxWarp prst="textNoShape">
              <a:avLst/>
            </a:prstTxWarp>
            <a:spAutoFit/>
          </a:bodyPr>
          <a:lstStyle/>
          <a:p>
            <a:pPr defTabSz="829544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089" b="1" dirty="0">
                <a:solidFill>
                  <a:srgbClr val="474C55"/>
                </a:solidFill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It is all about Focus</a:t>
            </a:r>
            <a:endParaRPr lang="en-GB" altLang="en-US" sz="1633" dirty="0">
              <a:latin typeface="Arial" panose="020B0604020202020204" pitchFamily="34" charset="0"/>
            </a:endParaRPr>
          </a:p>
        </p:txBody>
      </p:sp>
      <p:sp>
        <p:nvSpPr>
          <p:cNvPr id="10" name="AutoShape 5" descr="https://marketingexpert.cim.co.uk/img/chevron-down.svg"/>
          <p:cNvSpPr>
            <a:spLocks noChangeAspect="1" noChangeArrowheads="1"/>
          </p:cNvSpPr>
          <p:nvPr/>
        </p:nvSpPr>
        <p:spPr bwMode="auto">
          <a:xfrm>
            <a:off x="1246291" y="0"/>
            <a:ext cx="276509" cy="276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82953" tIns="41476" rIns="82953" bIns="41476" anchor="t" anchorCtr="0" upright="1">
            <a:noAutofit/>
          </a:bodyPr>
          <a:lstStyle/>
          <a:p>
            <a:endParaRPr lang="en-GB" sz="1633"/>
          </a:p>
        </p:txBody>
      </p:sp>
      <p:pic>
        <p:nvPicPr>
          <p:cNvPr id="13" name="Picture 2" descr="What is market segmentation? How to do it yourself (with examples)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3" t="7562" r="6466"/>
          <a:stretch/>
        </p:blipFill>
        <p:spPr bwMode="auto">
          <a:xfrm>
            <a:off x="3797792" y="1680189"/>
            <a:ext cx="7824365" cy="441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5708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A1CBE-930E-9D7D-FA53-D10D70572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24" y="845422"/>
            <a:ext cx="3077045" cy="16561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Benefits of 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099F1-74E9-4034-A3A0-E2B0D5AB5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066" y="3133494"/>
            <a:ext cx="3085803" cy="2253754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>
              <a:buNone/>
            </a:pPr>
            <a:r>
              <a:rPr lang="en-US" sz="2400" b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Overall, market segmentation enables better matching of customer needs and more efficient use of marketing resources.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E3C80F-780A-E7C4-257B-63DEFE98E4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" t="9902" r="2893" b="4692"/>
          <a:stretch/>
        </p:blipFill>
        <p:spPr bwMode="auto">
          <a:xfrm>
            <a:off x="4502428" y="565073"/>
            <a:ext cx="7225748" cy="5727854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C7108C-48A9-EBED-D9E7-A72638C0A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19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1100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</a:rPr>
              <a:pPr marR="0" lvl="0" indent="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100" b="0" i="0" u="none" strike="noStrike" cap="none" spc="0" normalizeH="0" baseline="0" noProof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318018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B8759-0F45-2036-413B-2E8C9FBEB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+mn-lt"/>
              </a:rPr>
              <a:t>Class Task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CCF72C-BB61-0AD3-BCE8-56D034B2E6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73344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7E2889-A182-CD26-C933-B68899730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050" y="350196"/>
            <a:ext cx="4962657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u="sng" dirty="0">
                <a:latin typeface="+mn-lt"/>
              </a:rPr>
              <a:t>Segmentation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C3DC7-992F-5F95-29A1-913414BCA0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050" y="2509024"/>
            <a:ext cx="4962658" cy="3847325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400" dirty="0"/>
              <a:t>Segmentation criteria describes the various ways we can group people in the market using their characteristics and features.</a:t>
            </a:r>
          </a:p>
          <a:p>
            <a:pPr marL="0" indent="0">
              <a:buNone/>
            </a:pPr>
            <a:endParaRPr lang="en-US" sz="1000" dirty="0"/>
          </a:p>
          <a:p>
            <a:r>
              <a:rPr lang="en-US" sz="2400" dirty="0"/>
              <a:t>There are many segmentation criteria we could use.</a:t>
            </a:r>
          </a:p>
          <a:p>
            <a:pPr marL="0" indent="0">
              <a:buNone/>
            </a:pPr>
            <a:endParaRPr lang="en-US" sz="1000" dirty="0"/>
          </a:p>
          <a:p>
            <a:r>
              <a:rPr lang="en-US" sz="2400" dirty="0"/>
              <a:t>We will focus on the four main methods.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401E5A68-6AC3-0121-200C-31FB32AD69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98" r="18297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274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5E468-6DB8-A332-2203-32971EC73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630D2-E526-9895-AF14-687027317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0CED35E-90A2-D720-FB68-871D45D91BF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5280" y="596901"/>
            <a:ext cx="11551920" cy="261619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AC0E91-951D-B1D2-B4C8-E71579BD8C3C}"/>
              </a:ext>
            </a:extLst>
          </p:cNvPr>
          <p:cNvSpPr txBox="1"/>
          <p:nvPr/>
        </p:nvSpPr>
        <p:spPr>
          <a:xfrm>
            <a:off x="5954175" y="3391115"/>
            <a:ext cx="2914455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Gender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Lifecycle (e.g. Young single, Young couple, Middle-aged, Family, Retired, etc.)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Social Class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Terminal Education 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Income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Ethnicity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P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rofesion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A09221-720B-DE9E-541E-C5731A1EADA4}"/>
              </a:ext>
            </a:extLst>
          </p:cNvPr>
          <p:cNvSpPr txBox="1"/>
          <p:nvPr/>
        </p:nvSpPr>
        <p:spPr>
          <a:xfrm>
            <a:off x="746515" y="3352799"/>
            <a:ext cx="260624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Country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Region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Climate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Population/Density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F78A39-7B24-919D-1FEE-55E5A5487AA8}"/>
              </a:ext>
            </a:extLst>
          </p:cNvPr>
          <p:cNvSpPr txBox="1"/>
          <p:nvPr/>
        </p:nvSpPr>
        <p:spPr>
          <a:xfrm>
            <a:off x="3452043" y="3316314"/>
            <a:ext cx="264395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Lifestyle (e.g. Trendsetter, Sophisticate, Conservative)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Personality (e.g. Conscientious Extroverted, Introverted)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Values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Attitudes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Interests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Risk aversion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55CCB9-0E66-F9BB-4353-52AC35CC3CF5}"/>
              </a:ext>
            </a:extLst>
          </p:cNvPr>
          <p:cNvSpPr txBox="1"/>
          <p:nvPr/>
        </p:nvSpPr>
        <p:spPr>
          <a:xfrm>
            <a:off x="8972745" y="3391115"/>
            <a:ext cx="291445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Benefits sought (e.g. Convenience, Performance, Status)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Purchase Occasion (e.g. Self-buy, Gift)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Purchase Behaviour (e.g. Brand Loyalty, Brand Exploration)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Usage (e.g. Light, Heavy, Professional)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Media behaviour (Online, Offline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884006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BB685-1971-D69D-0B97-6FA279294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customer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6EDD5-7DFB-54FB-9EED-F75F52D76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KLM use behavioural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C3362C-A336-8635-4F9B-291D85E8D0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4925" y="2560364"/>
            <a:ext cx="5549900" cy="318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5008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945222" y="565079"/>
            <a:ext cx="1018169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Arial" charset="0"/>
              </a:rPr>
              <a:t>Geographic</a:t>
            </a:r>
            <a:r>
              <a:rPr lang="en-US" sz="3200" b="1" dirty="0">
                <a:latin typeface="Arial" charset="0"/>
              </a:rPr>
              <a:t> Segmentation (UK/EU/International)</a:t>
            </a:r>
          </a:p>
          <a:p>
            <a:endParaRPr lang="en-US" sz="3200" b="1" dirty="0">
              <a:latin typeface="+mj-lt"/>
            </a:endParaRPr>
          </a:p>
          <a:p>
            <a:pPr>
              <a:buFontTx/>
              <a:buChar char="•"/>
            </a:pPr>
            <a:r>
              <a:rPr lang="en-US" sz="3200" b="1" dirty="0">
                <a:latin typeface="Arial" charset="0"/>
              </a:rPr>
              <a:t>Climate</a:t>
            </a:r>
          </a:p>
          <a:p>
            <a:pPr>
              <a:buFontTx/>
              <a:buChar char="•"/>
            </a:pPr>
            <a:r>
              <a:rPr lang="en-US" sz="3200" b="1" dirty="0">
                <a:latin typeface="Arial" charset="0"/>
              </a:rPr>
              <a:t>Religion</a:t>
            </a:r>
          </a:p>
          <a:p>
            <a:pPr>
              <a:buFontTx/>
              <a:buChar char="•"/>
            </a:pPr>
            <a:r>
              <a:rPr lang="en-US" sz="3200" b="1" dirty="0">
                <a:latin typeface="Arial" charset="0"/>
              </a:rPr>
              <a:t>Culture </a:t>
            </a:r>
          </a:p>
          <a:p>
            <a:pPr>
              <a:buFontTx/>
              <a:buChar char="•"/>
            </a:pPr>
            <a:r>
              <a:rPr lang="en-US" sz="3200" b="1" dirty="0">
                <a:latin typeface="Arial" charset="0"/>
              </a:rPr>
              <a:t>Geography</a:t>
            </a:r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945222" y="5332960"/>
            <a:ext cx="987346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66"/>
                </a:solidFill>
                <a:latin typeface="+mj-lt"/>
              </a:rPr>
              <a:t>Question: Think of an example of a company who has segmented using geographic variables?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6530" y="1675108"/>
            <a:ext cx="5899511" cy="303457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B5B23-501E-492D-B9F8-670A28B9E001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8201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1037690" y="468313"/>
            <a:ext cx="9235023" cy="4462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3000" b="1" dirty="0">
                <a:solidFill>
                  <a:srgbClr val="FF0000"/>
                </a:solidFill>
                <a:latin typeface="Arial" charset="0"/>
              </a:rPr>
              <a:t>Demographic</a:t>
            </a:r>
            <a:r>
              <a:rPr lang="en-US" sz="3000" b="1" dirty="0">
                <a:latin typeface="Arial" charset="0"/>
              </a:rPr>
              <a:t> Segmentation:</a:t>
            </a:r>
          </a:p>
          <a:p>
            <a:endParaRPr lang="en-US" sz="3000" b="1" dirty="0">
              <a:latin typeface="Arial" charset="0"/>
            </a:endParaRPr>
          </a:p>
          <a:p>
            <a:pPr marL="457203" indent="-457203">
              <a:buFont typeface="Arial" pitchFamily="34" charset="0"/>
              <a:buChar char="•"/>
            </a:pPr>
            <a:r>
              <a:rPr lang="en-US" sz="2800" b="1" dirty="0">
                <a:latin typeface="Arial" charset="0"/>
              </a:rPr>
              <a:t>Age</a:t>
            </a:r>
          </a:p>
          <a:p>
            <a:pPr marL="457203" indent="-457203">
              <a:buFont typeface="Arial" pitchFamily="34" charset="0"/>
              <a:buChar char="•"/>
            </a:pPr>
            <a:r>
              <a:rPr lang="en-US" sz="2800" b="1" dirty="0">
                <a:latin typeface="Arial" charset="0"/>
              </a:rPr>
              <a:t>Gender</a:t>
            </a:r>
          </a:p>
          <a:p>
            <a:pPr marL="457203" indent="-457203">
              <a:buFont typeface="Arial" pitchFamily="34" charset="0"/>
              <a:buChar char="•"/>
            </a:pPr>
            <a:r>
              <a:rPr lang="en-US" sz="2800" b="1" dirty="0">
                <a:latin typeface="Arial" charset="0"/>
              </a:rPr>
              <a:t>Family structure</a:t>
            </a:r>
          </a:p>
          <a:p>
            <a:pPr marL="457203" indent="-457203">
              <a:buFont typeface="Arial" pitchFamily="34" charset="0"/>
              <a:buChar char="•"/>
            </a:pPr>
            <a:r>
              <a:rPr lang="en-US" sz="2800" b="1" dirty="0">
                <a:latin typeface="Arial" charset="0"/>
              </a:rPr>
              <a:t>Income</a:t>
            </a:r>
          </a:p>
          <a:p>
            <a:pPr marL="457203" indent="-457203">
              <a:buFont typeface="Arial" pitchFamily="34" charset="0"/>
              <a:buChar char="•"/>
            </a:pPr>
            <a:r>
              <a:rPr lang="en-US" sz="2800" b="1" dirty="0">
                <a:latin typeface="Arial" charset="0"/>
              </a:rPr>
              <a:t>Occupation</a:t>
            </a:r>
          </a:p>
          <a:p>
            <a:pPr marL="457203" indent="-457203">
              <a:buFont typeface="Arial" pitchFamily="34" charset="0"/>
              <a:buChar char="•"/>
            </a:pPr>
            <a:r>
              <a:rPr lang="en-US" sz="2800" b="1" dirty="0">
                <a:latin typeface="Arial" charset="0"/>
              </a:rPr>
              <a:t>Social status </a:t>
            </a:r>
          </a:p>
          <a:p>
            <a:pPr marL="457203" indent="-457203">
              <a:buFont typeface="Arial" pitchFamily="34" charset="0"/>
              <a:buChar char="•"/>
            </a:pPr>
            <a:r>
              <a:rPr lang="en-US" sz="2800" b="1" dirty="0">
                <a:latin typeface="Arial" charset="0"/>
              </a:rPr>
              <a:t>Race</a:t>
            </a:r>
          </a:p>
          <a:p>
            <a:pPr marL="457203" indent="-457203">
              <a:buFont typeface="Arial" pitchFamily="34" charset="0"/>
              <a:buChar char="•"/>
            </a:pPr>
            <a:r>
              <a:rPr lang="en-US" sz="2800" b="1" dirty="0">
                <a:latin typeface="Arial" charset="0"/>
              </a:rPr>
              <a:t>Nationality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760288" y="5361960"/>
            <a:ext cx="10593512" cy="7241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53" b="1" dirty="0">
                <a:solidFill>
                  <a:srgbClr val="FF0066"/>
                </a:solidFill>
                <a:latin typeface="Arial" charset="0"/>
              </a:rPr>
              <a:t>Question: Think of an example of a company who has segmented using demographic variables?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9144" y="1887813"/>
            <a:ext cx="3900221" cy="3474147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B5B23-501E-492D-B9F8-670A28B9E001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97454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01444" y="365125"/>
            <a:ext cx="3189249" cy="1325563"/>
          </a:xfrm>
        </p:spPr>
        <p:txBody>
          <a:bodyPr/>
          <a:lstStyle/>
          <a:p>
            <a:r>
              <a:rPr lang="en-GB" b="1" u="sng" dirty="0">
                <a:latin typeface="+mn-lt"/>
              </a:rPr>
              <a:t>Life-cycle </a:t>
            </a:r>
            <a:br>
              <a:rPr lang="en-GB" b="1" u="sng" dirty="0">
                <a:latin typeface="+mn-lt"/>
              </a:rPr>
            </a:br>
            <a:r>
              <a:rPr lang="en-GB" b="1" u="sng" dirty="0">
                <a:latin typeface="+mn-lt"/>
              </a:rPr>
              <a:t>stages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7505" y="3504321"/>
            <a:ext cx="2438400" cy="24384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 cstate="print"/>
          <a:srcRect l="34032" t="28441" r="31655" b="8828"/>
          <a:stretch/>
        </p:blipFill>
        <p:spPr bwMode="auto">
          <a:xfrm>
            <a:off x="3247256" y="136525"/>
            <a:ext cx="5940152" cy="658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17" y="5601096"/>
            <a:ext cx="3750222" cy="1120379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14098-EA5F-4E0F-8262-B37EEDEAEE8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06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996593" y="258996"/>
            <a:ext cx="707889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 b="1" dirty="0">
                <a:solidFill>
                  <a:srgbClr val="FF3300"/>
                </a:solidFill>
              </a:rPr>
              <a:t>Psychographic </a:t>
            </a:r>
            <a:r>
              <a:rPr lang="en-GB" sz="3200" b="1" dirty="0"/>
              <a:t>Segmentation</a:t>
            </a: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893853" y="1732006"/>
            <a:ext cx="9801546" cy="3293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3" indent="-457203">
              <a:buFont typeface="Wingdings" pitchFamily="2" charset="2"/>
              <a:buChar char="q"/>
            </a:pPr>
            <a:r>
              <a:rPr lang="en-US" sz="3200" b="1" dirty="0">
                <a:latin typeface="+mj-lt"/>
              </a:rPr>
              <a:t>Lifestyle segmentation</a:t>
            </a:r>
          </a:p>
          <a:p>
            <a:endParaRPr lang="en-US" sz="3200" b="1" dirty="0">
              <a:latin typeface="+mj-lt"/>
            </a:endParaRPr>
          </a:p>
          <a:p>
            <a:pPr marL="457203" indent="-457203">
              <a:buFont typeface="Wingdings" pitchFamily="2" charset="2"/>
              <a:buChar char="q"/>
            </a:pPr>
            <a:r>
              <a:rPr lang="en-US" sz="3200" b="1" dirty="0">
                <a:latin typeface="+mj-lt"/>
              </a:rPr>
              <a:t>Categories</a:t>
            </a:r>
          </a:p>
          <a:p>
            <a:pPr lvl="1">
              <a:buFontTx/>
              <a:buChar char="•"/>
            </a:pPr>
            <a:r>
              <a:rPr lang="en-US" sz="2800" b="1" dirty="0">
                <a:latin typeface="+mj-lt"/>
              </a:rPr>
              <a:t>Activities</a:t>
            </a:r>
          </a:p>
          <a:p>
            <a:pPr lvl="1">
              <a:buFontTx/>
              <a:buChar char="•"/>
            </a:pPr>
            <a:r>
              <a:rPr lang="en-US" sz="2800" b="1" dirty="0">
                <a:latin typeface="+mj-lt"/>
              </a:rPr>
              <a:t>Interests</a:t>
            </a:r>
          </a:p>
          <a:p>
            <a:pPr lvl="1">
              <a:buFontTx/>
              <a:buChar char="•"/>
            </a:pPr>
            <a:r>
              <a:rPr lang="en-US" sz="2800" b="1" dirty="0">
                <a:latin typeface="+mj-lt"/>
              </a:rPr>
              <a:t>Opinions</a:t>
            </a:r>
          </a:p>
          <a:p>
            <a:pPr lvl="1">
              <a:buFontTx/>
              <a:buChar char="•"/>
            </a:pPr>
            <a:r>
              <a:rPr lang="en-US" sz="2800" b="1" dirty="0">
                <a:latin typeface="+mj-lt"/>
              </a:rPr>
              <a:t>Demographics</a:t>
            </a:r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1130157" y="5480179"/>
            <a:ext cx="944280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66"/>
                </a:solidFill>
                <a:latin typeface="+mj-lt"/>
              </a:rPr>
              <a:t>Question: Think of an example of a company who has segmented using lifestyle variables?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0056" y="2087472"/>
            <a:ext cx="3035724" cy="250447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B5B23-501E-492D-B9F8-670A28B9E001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19581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+mn-lt"/>
              </a:rPr>
              <a:t>Behavioural</a:t>
            </a:r>
            <a:r>
              <a:rPr lang="en-GB" b="1" dirty="0"/>
              <a:t> </a:t>
            </a:r>
            <a:r>
              <a:rPr lang="en-GB" b="1" dirty="0">
                <a:latin typeface="+mn-lt"/>
              </a:rPr>
              <a:t>Segmentation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814378" cy="39121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Based on consumer behaviour, interests and intensions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839788" y="2204865"/>
            <a:ext cx="5191944" cy="3951288"/>
          </a:xfrm>
        </p:spPr>
        <p:txBody>
          <a:bodyPr/>
          <a:lstStyle/>
          <a:p>
            <a:r>
              <a:rPr lang="en-GB" dirty="0"/>
              <a:t>Purchase behaviour</a:t>
            </a:r>
          </a:p>
          <a:p>
            <a:r>
              <a:rPr lang="en-GB" dirty="0"/>
              <a:t>Benefits sought</a:t>
            </a:r>
          </a:p>
          <a:p>
            <a:r>
              <a:rPr lang="en-GB" dirty="0"/>
              <a:t>Usage rate</a:t>
            </a:r>
          </a:p>
          <a:p>
            <a:r>
              <a:rPr lang="en-GB" dirty="0"/>
              <a:t>Customer loyalty</a:t>
            </a:r>
          </a:p>
          <a:p>
            <a:r>
              <a:rPr lang="en-GB" dirty="0"/>
              <a:t>Occasion</a:t>
            </a:r>
          </a:p>
          <a:p>
            <a:r>
              <a:rPr lang="en-GB"/>
              <a:t>Usage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168008" y="1857371"/>
            <a:ext cx="4291084" cy="912816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en-GB" dirty="0"/>
              <a:t>Usage segmentation in the soup market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654166" y="2906712"/>
            <a:ext cx="4041775" cy="395128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GB" dirty="0"/>
              <a:t>Dinner party starter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Warming snack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Meal replacement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Recipe ingredient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Easy office lunch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0899" y="101109"/>
            <a:ext cx="3168352" cy="1853594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05484A-1F41-5B7E-A849-433E4C23C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D8E74-1277-41B9-A53C-F05AB0826D6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1649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54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65549" name="Rectangle 6554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28" name="Rectangle 2"/>
          <p:cNvSpPr>
            <a:spLocks noGrp="1" noChangeArrowheads="1"/>
          </p:cNvSpPr>
          <p:nvPr>
            <p:ph type="title"/>
          </p:nvPr>
        </p:nvSpPr>
        <p:spPr>
          <a:xfrm>
            <a:off x="259080" y="350196"/>
            <a:ext cx="5149627" cy="10141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sz="4000" b="1" u="sng" dirty="0">
                <a:latin typeface="+mn-lt"/>
              </a:rPr>
              <a:t>Targeting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9080" y="1612900"/>
            <a:ext cx="6223250" cy="4894904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indent="0">
              <a:spcBef>
                <a:spcPct val="95000"/>
              </a:spcBef>
              <a:buNone/>
            </a:pPr>
            <a:r>
              <a:rPr lang="en-GB" sz="2400" dirty="0"/>
              <a:t>In this step the organisation will consider each segment and </a:t>
            </a:r>
            <a:r>
              <a:rPr lang="en-GB" sz="2400" b="1" dirty="0"/>
              <a:t>select one or more segments </a:t>
            </a:r>
            <a:r>
              <a:rPr lang="en-GB" sz="2400" dirty="0"/>
              <a:t>to develop products and services for. </a:t>
            </a:r>
          </a:p>
          <a:p>
            <a:pPr marL="0" indent="0">
              <a:spcBef>
                <a:spcPct val="95000"/>
              </a:spcBef>
              <a:buNone/>
            </a:pPr>
            <a:r>
              <a:rPr lang="en-GB" sz="2400" dirty="0"/>
              <a:t>When selecting target segments a company should consider:</a:t>
            </a:r>
          </a:p>
          <a:p>
            <a:pPr>
              <a:spcBef>
                <a:spcPct val="95000"/>
              </a:spcBef>
            </a:pPr>
            <a:r>
              <a:rPr lang="en-GB" sz="2400" dirty="0"/>
              <a:t>The size and profitability of the segment</a:t>
            </a:r>
          </a:p>
          <a:p>
            <a:pPr>
              <a:spcBef>
                <a:spcPct val="95000"/>
              </a:spcBef>
            </a:pPr>
            <a:r>
              <a:rPr lang="en-GB" sz="2400" dirty="0"/>
              <a:t>Forecast growth of the segment</a:t>
            </a:r>
          </a:p>
          <a:p>
            <a:pPr>
              <a:spcBef>
                <a:spcPct val="95000"/>
              </a:spcBef>
            </a:pPr>
            <a:r>
              <a:rPr lang="en-GB" sz="2400" dirty="0"/>
              <a:t>Which other companies are targeting this market  </a:t>
            </a:r>
          </a:p>
        </p:txBody>
      </p:sp>
      <p:pic>
        <p:nvPicPr>
          <p:cNvPr id="1026" name="Picture 2" descr="How to Identify Your Target Market | Complete Controller">
            <a:extLst>
              <a:ext uri="{FF2B5EF4-FFF2-40B4-BE49-F238E27FC236}">
                <a16:creationId xmlns:a16="http://schemas.microsoft.com/office/drawing/2014/main" id="{810F4D08-A711-49D5-3664-53DAB3D687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95" r="4438"/>
          <a:stretch/>
        </p:blipFill>
        <p:spPr bwMode="auto">
          <a:xfrm>
            <a:off x="6337300" y="-68904"/>
            <a:ext cx="58546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8732520" y="6356350"/>
            <a:ext cx="3200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726625"/>
      </p:ext>
    </p:extLst>
  </p:cSld>
  <p:clrMapOvr>
    <a:masterClrMapping/>
  </p:clrMapOvr>
  <p:transition spd="slow">
    <p:randomBar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AutoShape 2"/>
          <p:cNvSpPr>
            <a:spLocks noChangeArrowheads="1"/>
          </p:cNvSpPr>
          <p:nvPr/>
        </p:nvSpPr>
        <p:spPr bwMode="auto">
          <a:xfrm rot="5400000">
            <a:off x="7910513" y="1731963"/>
            <a:ext cx="685800" cy="2695575"/>
          </a:xfrm>
          <a:prstGeom prst="cube">
            <a:avLst>
              <a:gd name="adj" fmla="val 16074"/>
            </a:avLst>
          </a:prstGeom>
          <a:solidFill>
            <a:srgbClr val="FF0000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676767"/>
            </a:outerShdw>
          </a:effectLst>
        </p:spPr>
        <p:txBody>
          <a:bodyPr rot="10800000" vert="eaVert" wrap="none" lIns="78355" tIns="39889" rIns="78355" bIns="39889" anchor="ctr"/>
          <a:lstStyle/>
          <a:p>
            <a:pPr algn="ctr" defTabSz="769943" eaLnBrk="0" hangingPunct="0">
              <a:defRPr/>
            </a:pPr>
            <a:r>
              <a:rPr lang="en-US" sz="2000" b="1" dirty="0">
                <a:solidFill>
                  <a:srgbClr val="000000"/>
                </a:solidFill>
                <a:latin typeface="Garamond" pitchFamily="18" charset="0"/>
              </a:rPr>
              <a:t>Segment 1</a:t>
            </a:r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5400000">
            <a:off x="7889875" y="2473326"/>
            <a:ext cx="727075" cy="2695575"/>
          </a:xfrm>
          <a:prstGeom prst="cube">
            <a:avLst>
              <a:gd name="adj" fmla="val 16074"/>
            </a:avLst>
          </a:prstGeom>
          <a:solidFill>
            <a:schemeClr val="bg2">
              <a:lumMod val="20000"/>
              <a:lumOff val="80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676767"/>
            </a:outerShdw>
          </a:effectLst>
        </p:spPr>
        <p:txBody>
          <a:bodyPr rot="10800000" vert="eaVert" wrap="none" lIns="78355" tIns="39889" rIns="78355" bIns="39889" anchor="ctr"/>
          <a:lstStyle/>
          <a:p>
            <a:pPr algn="ctr" defTabSz="769943" eaLnBrk="0" hangingPunct="0">
              <a:defRPr/>
            </a:pPr>
            <a:r>
              <a:rPr lang="en-US" sz="2000" b="1" dirty="0">
                <a:solidFill>
                  <a:srgbClr val="000000"/>
                </a:solidFill>
                <a:latin typeface="Garamond" pitchFamily="18" charset="0"/>
              </a:rPr>
              <a:t>Segment 2</a:t>
            </a:r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 rot="5400000">
            <a:off x="7924007" y="3117056"/>
            <a:ext cx="658812" cy="2695575"/>
          </a:xfrm>
          <a:prstGeom prst="cube">
            <a:avLst>
              <a:gd name="adj" fmla="val 16074"/>
            </a:avLst>
          </a:prstGeom>
          <a:solidFill>
            <a:schemeClr val="tx2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676767"/>
            </a:outerShdw>
          </a:effectLst>
        </p:spPr>
        <p:txBody>
          <a:bodyPr rot="10800000" vert="eaVert" wrap="none" lIns="78355" tIns="39889" rIns="78355" bIns="39889" anchor="ctr"/>
          <a:lstStyle/>
          <a:p>
            <a:pPr algn="ctr" defTabSz="769943" eaLnBrk="0" hangingPunct="0">
              <a:defRPr/>
            </a:pPr>
            <a:r>
              <a:rPr lang="en-US" sz="2000" b="1" dirty="0">
                <a:solidFill>
                  <a:schemeClr val="bg1"/>
                </a:solidFill>
                <a:latin typeface="Garamond" pitchFamily="18" charset="0"/>
              </a:rPr>
              <a:t>Segment 3</a:t>
            </a: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 rot="5400000">
            <a:off x="8065964" y="4313460"/>
            <a:ext cx="432047" cy="2695575"/>
          </a:xfrm>
          <a:prstGeom prst="cube">
            <a:avLst>
              <a:gd name="adj" fmla="val 16074"/>
            </a:avLst>
          </a:prstGeom>
          <a:solidFill>
            <a:srgbClr val="FF0000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676767"/>
            </a:outerShdw>
          </a:effectLst>
        </p:spPr>
        <p:txBody>
          <a:bodyPr rot="10800000" vert="eaVert" wrap="none" lIns="78355" tIns="39889" rIns="78355" bIns="39889" anchor="ctr"/>
          <a:lstStyle/>
          <a:p>
            <a:pPr algn="ctr" defTabSz="769943" eaLnBrk="0" hangingPunct="0">
              <a:defRPr/>
            </a:pPr>
            <a:r>
              <a:rPr lang="en-US" sz="2000" b="1" dirty="0">
                <a:solidFill>
                  <a:srgbClr val="000000"/>
                </a:solidFill>
                <a:latin typeface="Garamond" pitchFamily="18" charset="0"/>
              </a:rPr>
              <a:t>Segment 1</a:t>
            </a:r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 rot="5400000">
            <a:off x="3226594" y="424656"/>
            <a:ext cx="914400" cy="2643188"/>
          </a:xfrm>
          <a:prstGeom prst="cube">
            <a:avLst>
              <a:gd name="adj" fmla="val 10384"/>
            </a:avLst>
          </a:prstGeom>
          <a:solidFill>
            <a:schemeClr val="bg2">
              <a:lumMod val="20000"/>
              <a:lumOff val="80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676767"/>
            </a:outerShdw>
          </a:effectLst>
        </p:spPr>
        <p:txBody>
          <a:bodyPr rot="10800000" vert="eaVert" wrap="none" lIns="81204" tIns="39889" rIns="81204" bIns="39889" anchor="ctr"/>
          <a:lstStyle/>
          <a:p>
            <a:pPr algn="ctr" defTabSz="820743" eaLnBrk="0" hangingPunct="0">
              <a:lnSpc>
                <a:spcPct val="90000"/>
              </a:lnSpc>
              <a:defRPr/>
            </a:pPr>
            <a:r>
              <a:rPr lang="en-US" sz="2000" b="1">
                <a:solidFill>
                  <a:srgbClr val="000000"/>
                </a:solidFill>
                <a:latin typeface="Garamond" pitchFamily="18" charset="0"/>
              </a:rPr>
              <a:t>Company</a:t>
            </a:r>
          </a:p>
          <a:p>
            <a:pPr algn="ctr" defTabSz="820743" eaLnBrk="0" hangingPunct="0">
              <a:lnSpc>
                <a:spcPct val="90000"/>
              </a:lnSpc>
              <a:defRPr/>
            </a:pPr>
            <a:r>
              <a:rPr lang="en-US" sz="2000" b="1">
                <a:solidFill>
                  <a:srgbClr val="000000"/>
                </a:solidFill>
                <a:latin typeface="Garamond" pitchFamily="18" charset="0"/>
              </a:rPr>
              <a:t>Marketing</a:t>
            </a:r>
          </a:p>
          <a:p>
            <a:pPr algn="ctr" defTabSz="820743" eaLnBrk="0" hangingPunct="0">
              <a:lnSpc>
                <a:spcPct val="90000"/>
              </a:lnSpc>
              <a:defRPr/>
            </a:pPr>
            <a:r>
              <a:rPr lang="en-US" sz="2000" b="1">
                <a:solidFill>
                  <a:srgbClr val="000000"/>
                </a:solidFill>
                <a:latin typeface="Garamond" pitchFamily="18" charset="0"/>
              </a:rPr>
              <a:t>Mix</a:t>
            </a: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5400000">
            <a:off x="3226594" y="4517231"/>
            <a:ext cx="1066800" cy="2643188"/>
          </a:xfrm>
          <a:prstGeom prst="cube">
            <a:avLst>
              <a:gd name="adj" fmla="val 10384"/>
            </a:avLst>
          </a:prstGeom>
          <a:solidFill>
            <a:schemeClr val="bg2">
              <a:lumMod val="20000"/>
              <a:lumOff val="80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676767"/>
            </a:outerShdw>
          </a:effectLst>
        </p:spPr>
        <p:txBody>
          <a:bodyPr rot="10800000" vert="eaVert" wrap="none" lIns="81204" tIns="39889" rIns="81204" bIns="39889" anchor="ctr"/>
          <a:lstStyle/>
          <a:p>
            <a:pPr algn="ctr" defTabSz="820743" eaLnBrk="0" hangingPunct="0">
              <a:lnSpc>
                <a:spcPct val="90000"/>
              </a:lnSpc>
              <a:defRPr/>
            </a:pPr>
            <a:r>
              <a:rPr lang="en-US" sz="2000" b="1" dirty="0">
                <a:solidFill>
                  <a:srgbClr val="000000"/>
                </a:solidFill>
                <a:latin typeface="Garamond" pitchFamily="18" charset="0"/>
              </a:rPr>
              <a:t>Company</a:t>
            </a:r>
          </a:p>
          <a:p>
            <a:pPr algn="ctr" defTabSz="820743" eaLnBrk="0" hangingPunct="0">
              <a:lnSpc>
                <a:spcPct val="90000"/>
              </a:lnSpc>
              <a:defRPr/>
            </a:pPr>
            <a:r>
              <a:rPr lang="en-US" sz="2000" b="1" dirty="0">
                <a:solidFill>
                  <a:srgbClr val="000000"/>
                </a:solidFill>
                <a:latin typeface="Garamond" pitchFamily="18" charset="0"/>
              </a:rPr>
              <a:t>Marketing</a:t>
            </a:r>
          </a:p>
          <a:p>
            <a:pPr algn="ctr" defTabSz="820743" eaLnBrk="0" hangingPunct="0">
              <a:lnSpc>
                <a:spcPct val="90000"/>
              </a:lnSpc>
              <a:defRPr/>
            </a:pPr>
            <a:r>
              <a:rPr lang="en-US" sz="2000" b="1" dirty="0">
                <a:solidFill>
                  <a:srgbClr val="000000"/>
                </a:solidFill>
                <a:latin typeface="Garamond" pitchFamily="18" charset="0"/>
              </a:rPr>
              <a:t>Mix</a:t>
            </a:r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 rot="5400000">
            <a:off x="3375820" y="1672432"/>
            <a:ext cx="720725" cy="2697163"/>
          </a:xfrm>
          <a:prstGeom prst="cube">
            <a:avLst>
              <a:gd name="adj" fmla="val 16074"/>
            </a:avLst>
          </a:prstGeom>
          <a:solidFill>
            <a:srgbClr val="FF0000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676767"/>
            </a:outerShdw>
          </a:effectLst>
        </p:spPr>
        <p:txBody>
          <a:bodyPr rot="10800000" vert="eaVert" wrap="none" lIns="78355" tIns="39889" rIns="78355" bIns="39889" anchor="ctr"/>
          <a:lstStyle/>
          <a:p>
            <a:pPr algn="ctr" defTabSz="769943" eaLnBrk="0" hangingPunct="0">
              <a:defRPr/>
            </a:pPr>
            <a:r>
              <a:rPr lang="en-US" sz="2000" b="1" dirty="0">
                <a:solidFill>
                  <a:srgbClr val="000000"/>
                </a:solidFill>
                <a:latin typeface="Garamond" pitchFamily="18" charset="0"/>
              </a:rPr>
              <a:t>Company</a:t>
            </a:r>
          </a:p>
          <a:p>
            <a:pPr algn="ctr" defTabSz="769943" eaLnBrk="0" hangingPunct="0">
              <a:defRPr/>
            </a:pPr>
            <a:r>
              <a:rPr lang="en-US" sz="2000" b="1" dirty="0">
                <a:solidFill>
                  <a:srgbClr val="000000"/>
                </a:solidFill>
                <a:latin typeface="Garamond" pitchFamily="18" charset="0"/>
              </a:rPr>
              <a:t>Marketing Mix 1</a:t>
            </a:r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 rot="5400000">
            <a:off x="3290095" y="2389982"/>
            <a:ext cx="892175" cy="2697163"/>
          </a:xfrm>
          <a:prstGeom prst="cube">
            <a:avLst>
              <a:gd name="adj" fmla="val 16074"/>
            </a:avLst>
          </a:prstGeom>
          <a:solidFill>
            <a:schemeClr val="bg2">
              <a:lumMod val="20000"/>
              <a:lumOff val="80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676767"/>
            </a:outerShdw>
          </a:effectLst>
        </p:spPr>
        <p:txBody>
          <a:bodyPr rot="10800000" vert="eaVert" wrap="none" lIns="78355" tIns="39889" rIns="78355" bIns="39889" anchor="ctr"/>
          <a:lstStyle/>
          <a:p>
            <a:pPr algn="ctr" defTabSz="769943" eaLnBrk="0" hangingPunct="0">
              <a:defRPr/>
            </a:pPr>
            <a:r>
              <a:rPr lang="en-US" sz="2000" b="1" dirty="0">
                <a:solidFill>
                  <a:srgbClr val="000000"/>
                </a:solidFill>
                <a:latin typeface="Garamond" pitchFamily="18" charset="0"/>
              </a:rPr>
              <a:t>Company</a:t>
            </a:r>
          </a:p>
          <a:p>
            <a:pPr algn="ctr" defTabSz="769943" eaLnBrk="0" hangingPunct="0">
              <a:defRPr/>
            </a:pPr>
            <a:r>
              <a:rPr lang="en-US" sz="2000" b="1" dirty="0">
                <a:solidFill>
                  <a:srgbClr val="000000"/>
                </a:solidFill>
                <a:latin typeface="Garamond" pitchFamily="18" charset="0"/>
              </a:rPr>
              <a:t>Marketing Mix 2</a:t>
            </a:r>
          </a:p>
        </p:txBody>
      </p:sp>
      <p:sp>
        <p:nvSpPr>
          <p:cNvPr id="67596" name="AutoShape 12"/>
          <p:cNvSpPr>
            <a:spLocks noChangeArrowheads="1"/>
          </p:cNvSpPr>
          <p:nvPr/>
        </p:nvSpPr>
        <p:spPr bwMode="auto">
          <a:xfrm rot="5400000">
            <a:off x="3336926" y="3122613"/>
            <a:ext cx="798512" cy="2697163"/>
          </a:xfrm>
          <a:prstGeom prst="cube">
            <a:avLst>
              <a:gd name="adj" fmla="val 16074"/>
            </a:avLst>
          </a:prstGeom>
          <a:solidFill>
            <a:schemeClr val="tx2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676767"/>
            </a:outerShdw>
          </a:effectLst>
        </p:spPr>
        <p:txBody>
          <a:bodyPr rot="10800000" vert="eaVert" wrap="none" lIns="78355" tIns="39889" rIns="78355" bIns="39889" anchor="ctr"/>
          <a:lstStyle/>
          <a:p>
            <a:pPr algn="ctr" defTabSz="769943" eaLnBrk="0" hangingPunct="0">
              <a:defRPr/>
            </a:pPr>
            <a:r>
              <a:rPr lang="en-US" sz="2000" b="1" dirty="0">
                <a:solidFill>
                  <a:schemeClr val="bg1"/>
                </a:solidFill>
                <a:latin typeface="Garamond" pitchFamily="18" charset="0"/>
              </a:rPr>
              <a:t>Company</a:t>
            </a:r>
          </a:p>
          <a:p>
            <a:pPr algn="ctr" defTabSz="769943" eaLnBrk="0" hangingPunct="0">
              <a:defRPr/>
            </a:pPr>
            <a:r>
              <a:rPr lang="en-US" sz="2000" b="1" dirty="0">
                <a:solidFill>
                  <a:schemeClr val="bg1"/>
                </a:solidFill>
                <a:latin typeface="Garamond" pitchFamily="18" charset="0"/>
              </a:rPr>
              <a:t>Marketing Mix 3</a:t>
            </a:r>
          </a:p>
        </p:txBody>
      </p:sp>
      <p:sp>
        <p:nvSpPr>
          <p:cNvPr id="67597" name="AutoShape 13"/>
          <p:cNvSpPr>
            <a:spLocks noChangeArrowheads="1"/>
          </p:cNvSpPr>
          <p:nvPr/>
        </p:nvSpPr>
        <p:spPr bwMode="auto">
          <a:xfrm rot="5400000">
            <a:off x="7837488" y="385763"/>
            <a:ext cx="685800" cy="2644775"/>
          </a:xfrm>
          <a:prstGeom prst="cube">
            <a:avLst>
              <a:gd name="adj" fmla="val 10384"/>
            </a:avLst>
          </a:prstGeom>
          <a:solidFill>
            <a:schemeClr val="tx2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676767"/>
            </a:outerShdw>
          </a:effectLst>
        </p:spPr>
        <p:txBody>
          <a:bodyPr rot="10800000" vert="eaVert" wrap="none" lIns="81204" tIns="39889" rIns="81204" bIns="39889" anchor="ctr"/>
          <a:lstStyle/>
          <a:p>
            <a:pPr algn="ctr" defTabSz="820743" eaLnBrk="0" hangingPunct="0">
              <a:lnSpc>
                <a:spcPct val="90000"/>
              </a:lnSpc>
              <a:defRPr/>
            </a:pPr>
            <a:r>
              <a:rPr lang="en-US" sz="2000" b="1" dirty="0">
                <a:solidFill>
                  <a:schemeClr val="bg1"/>
                </a:solidFill>
                <a:latin typeface="Garamond" pitchFamily="18" charset="0"/>
              </a:rPr>
              <a:t>Market</a:t>
            </a:r>
          </a:p>
        </p:txBody>
      </p:sp>
      <p:sp>
        <p:nvSpPr>
          <p:cNvPr id="21518" name="Rectangle 14"/>
          <p:cNvSpPr>
            <a:spLocks noChangeArrowheads="1"/>
          </p:cNvSpPr>
          <p:nvPr/>
        </p:nvSpPr>
        <p:spPr bwMode="auto">
          <a:xfrm>
            <a:off x="2050524" y="826928"/>
            <a:ext cx="8139767" cy="36031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81204" tIns="39889" rIns="81204" bIns="39889">
            <a:spAutoFit/>
          </a:bodyPr>
          <a:lstStyle/>
          <a:p>
            <a:pPr defTabSz="820743" eaLnBrk="0" hangingPunct="0">
              <a:lnSpc>
                <a:spcPct val="90000"/>
              </a:lnSpc>
            </a:pPr>
            <a:r>
              <a:rPr 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18" charset="0"/>
              </a:rPr>
              <a:t>A.  Undifferentiated Marketing – one marketing mix for the whole market</a:t>
            </a:r>
          </a:p>
        </p:txBody>
      </p:sp>
      <p:sp>
        <p:nvSpPr>
          <p:cNvPr id="21519" name="Rectangle 15"/>
          <p:cNvSpPr>
            <a:spLocks noChangeArrowheads="1"/>
          </p:cNvSpPr>
          <p:nvPr/>
        </p:nvSpPr>
        <p:spPr bwMode="auto">
          <a:xfrm>
            <a:off x="2050524" y="2276873"/>
            <a:ext cx="8312676" cy="36031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81204" tIns="39889" rIns="81204" bIns="39889">
            <a:spAutoFit/>
          </a:bodyPr>
          <a:lstStyle/>
          <a:p>
            <a:pPr defTabSz="820743" eaLnBrk="0" hangingPunct="0">
              <a:lnSpc>
                <a:spcPct val="90000"/>
              </a:lnSpc>
            </a:pPr>
            <a:r>
              <a:rPr 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18" charset="0"/>
              </a:rPr>
              <a:t>B.  Differentiated Marketing – different marketing mix for each segments</a:t>
            </a:r>
          </a:p>
        </p:txBody>
      </p:sp>
      <p:sp>
        <p:nvSpPr>
          <p:cNvPr id="21520" name="Rectangle 16"/>
          <p:cNvSpPr>
            <a:spLocks noChangeArrowheads="1"/>
          </p:cNvSpPr>
          <p:nvPr/>
        </p:nvSpPr>
        <p:spPr bwMode="auto">
          <a:xfrm>
            <a:off x="2116088" y="4970095"/>
            <a:ext cx="7724328" cy="36031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81204" tIns="39889" rIns="81204" bIns="39889">
            <a:spAutoFit/>
          </a:bodyPr>
          <a:lstStyle/>
          <a:p>
            <a:pPr defTabSz="820743" eaLnBrk="0" hangingPunct="0">
              <a:lnSpc>
                <a:spcPct val="90000"/>
              </a:lnSpc>
            </a:pPr>
            <a:r>
              <a:rPr 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ramond" pitchFamily="18" charset="0"/>
              </a:rPr>
              <a:t>C. Concentrated Marketing – focus on one single defined segment</a:t>
            </a:r>
          </a:p>
        </p:txBody>
      </p:sp>
      <p:sp>
        <p:nvSpPr>
          <p:cNvPr id="21521" name="Rectangle 17"/>
          <p:cNvSpPr>
            <a:spLocks noGrp="1" noChangeArrowheads="1"/>
          </p:cNvSpPr>
          <p:nvPr>
            <p:ph type="title"/>
          </p:nvPr>
        </p:nvSpPr>
        <p:spPr>
          <a:xfrm>
            <a:off x="1752600" y="76200"/>
            <a:ext cx="8610600" cy="832520"/>
          </a:xfrm>
        </p:spPr>
        <p:txBody>
          <a:bodyPr/>
          <a:lstStyle/>
          <a:p>
            <a:pPr eaLnBrk="1" hangingPunct="1"/>
            <a:r>
              <a:rPr lang="en-US" sz="3200" b="1" dirty="0">
                <a:latin typeface="+mn-lt"/>
              </a:rPr>
              <a:t>Market Targeting Strategies</a:t>
            </a:r>
          </a:p>
        </p:txBody>
      </p:sp>
      <p:sp>
        <p:nvSpPr>
          <p:cNvPr id="21522" name="AutoShape 18"/>
          <p:cNvSpPr>
            <a:spLocks noChangeArrowheads="1"/>
          </p:cNvSpPr>
          <p:nvPr/>
        </p:nvSpPr>
        <p:spPr bwMode="auto">
          <a:xfrm>
            <a:off x="5257801" y="1517650"/>
            <a:ext cx="1447800" cy="381000"/>
          </a:xfrm>
          <a:prstGeom prst="rightArrow">
            <a:avLst>
              <a:gd name="adj1" fmla="val 50000"/>
              <a:gd name="adj2" fmla="val 9500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2053"/>
          </a:p>
        </p:txBody>
      </p:sp>
      <p:sp>
        <p:nvSpPr>
          <p:cNvPr id="21523" name="AutoShape 19"/>
          <p:cNvSpPr>
            <a:spLocks noChangeArrowheads="1"/>
          </p:cNvSpPr>
          <p:nvPr/>
        </p:nvSpPr>
        <p:spPr bwMode="auto">
          <a:xfrm>
            <a:off x="5334000" y="2889250"/>
            <a:ext cx="1447800" cy="381000"/>
          </a:xfrm>
          <a:prstGeom prst="rightArrow">
            <a:avLst>
              <a:gd name="adj1" fmla="val 50000"/>
              <a:gd name="adj2" fmla="val 9500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2053"/>
          </a:p>
        </p:txBody>
      </p:sp>
      <p:sp>
        <p:nvSpPr>
          <p:cNvPr id="21524" name="AutoShape 20"/>
          <p:cNvSpPr>
            <a:spLocks noChangeArrowheads="1"/>
          </p:cNvSpPr>
          <p:nvPr/>
        </p:nvSpPr>
        <p:spPr bwMode="auto">
          <a:xfrm>
            <a:off x="5334000" y="3575050"/>
            <a:ext cx="1447800" cy="381000"/>
          </a:xfrm>
          <a:prstGeom prst="rightArrow">
            <a:avLst>
              <a:gd name="adj1" fmla="val 50000"/>
              <a:gd name="adj2" fmla="val 9500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2053"/>
          </a:p>
        </p:txBody>
      </p:sp>
      <p:sp>
        <p:nvSpPr>
          <p:cNvPr id="21525" name="AutoShape 21"/>
          <p:cNvSpPr>
            <a:spLocks noChangeArrowheads="1"/>
          </p:cNvSpPr>
          <p:nvPr/>
        </p:nvSpPr>
        <p:spPr bwMode="auto">
          <a:xfrm>
            <a:off x="5334000" y="4184650"/>
            <a:ext cx="1447800" cy="381000"/>
          </a:xfrm>
          <a:prstGeom prst="rightArrow">
            <a:avLst>
              <a:gd name="adj1" fmla="val 50000"/>
              <a:gd name="adj2" fmla="val 9500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2053"/>
          </a:p>
        </p:txBody>
      </p:sp>
      <p:sp>
        <p:nvSpPr>
          <p:cNvPr id="21526" name="AutoShape 22"/>
          <p:cNvSpPr>
            <a:spLocks noChangeArrowheads="1"/>
          </p:cNvSpPr>
          <p:nvPr/>
        </p:nvSpPr>
        <p:spPr bwMode="auto">
          <a:xfrm>
            <a:off x="5257801" y="5632450"/>
            <a:ext cx="1447800" cy="381000"/>
          </a:xfrm>
          <a:prstGeom prst="rightArrow">
            <a:avLst>
              <a:gd name="adj1" fmla="val 50000"/>
              <a:gd name="adj2" fmla="val 9500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2053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DC934C-C3C6-1EDE-ACAB-E77D48392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D8E74-1277-41B9-A53C-F05AB0826D6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9992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457201"/>
            <a:ext cx="7772400" cy="914400"/>
          </a:xfrm>
          <a:noFill/>
        </p:spPr>
        <p:txBody>
          <a:bodyPr/>
          <a:lstStyle/>
          <a:p>
            <a:pPr algn="ctr" eaLnBrk="1" hangingPunct="1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Positioning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26435" y="1268759"/>
            <a:ext cx="10018643" cy="4601953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lnSpc>
                <a:spcPct val="95000"/>
              </a:lnSpc>
              <a:spcBef>
                <a:spcPct val="95000"/>
              </a:spcBef>
              <a:buFontTx/>
              <a:buNone/>
            </a:pPr>
            <a:r>
              <a:rPr lang="en-GB" sz="2400" dirty="0">
                <a:latin typeface="+mj-lt"/>
              </a:rPr>
              <a:t>Creating an image for a product in the minds of target customers</a:t>
            </a:r>
          </a:p>
          <a:p>
            <a:pPr eaLnBrk="1" hangingPunct="1">
              <a:lnSpc>
                <a:spcPct val="95000"/>
              </a:lnSpc>
              <a:spcBef>
                <a:spcPct val="95000"/>
              </a:spcBef>
              <a:buFontTx/>
              <a:buNone/>
            </a:pPr>
            <a:r>
              <a:rPr lang="en-GB" sz="2400" dirty="0">
                <a:latin typeface="+mj-lt"/>
              </a:rPr>
              <a:t>Based on customer perceptions</a:t>
            </a:r>
          </a:p>
          <a:p>
            <a:pPr marL="414772" indent="-414772">
              <a:lnSpc>
                <a:spcPct val="95000"/>
              </a:lnSpc>
              <a:spcBef>
                <a:spcPct val="95000"/>
              </a:spcBef>
            </a:pPr>
            <a:r>
              <a:rPr lang="en-GB" sz="2400" dirty="0">
                <a:latin typeface="+mj-lt"/>
              </a:rPr>
              <a:t>Price</a:t>
            </a:r>
          </a:p>
          <a:p>
            <a:pPr marL="414772" indent="-414772">
              <a:lnSpc>
                <a:spcPct val="95000"/>
              </a:lnSpc>
              <a:spcBef>
                <a:spcPct val="95000"/>
              </a:spcBef>
            </a:pPr>
            <a:r>
              <a:rPr lang="en-GB" sz="2400" dirty="0">
                <a:latin typeface="+mj-lt"/>
              </a:rPr>
              <a:t>Service</a:t>
            </a:r>
          </a:p>
          <a:p>
            <a:pPr marL="414772" indent="-414772">
              <a:lnSpc>
                <a:spcPct val="95000"/>
              </a:lnSpc>
              <a:spcBef>
                <a:spcPct val="95000"/>
              </a:spcBef>
            </a:pPr>
            <a:r>
              <a:rPr lang="en-GB" sz="2400" dirty="0">
                <a:latin typeface="+mj-lt"/>
              </a:rPr>
              <a:t>Quality</a:t>
            </a:r>
          </a:p>
          <a:p>
            <a:pPr marL="414772" indent="-414772">
              <a:lnSpc>
                <a:spcPct val="95000"/>
              </a:lnSpc>
              <a:spcBef>
                <a:spcPct val="95000"/>
              </a:spcBef>
            </a:pPr>
            <a:r>
              <a:rPr lang="en-GB" sz="2400" dirty="0">
                <a:latin typeface="+mj-lt"/>
              </a:rPr>
              <a:t>Value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sz="2400" dirty="0">
                <a:latin typeface="+mj-lt"/>
              </a:rPr>
              <a:t>Marketers research through perceptual maps</a:t>
            </a:r>
          </a:p>
          <a:p>
            <a:pPr eaLnBrk="1" hangingPunct="1">
              <a:lnSpc>
                <a:spcPct val="95000"/>
              </a:lnSpc>
              <a:spcBef>
                <a:spcPct val="95000"/>
              </a:spcBef>
              <a:buFontTx/>
              <a:buNone/>
            </a:pPr>
            <a:endParaRPr lang="en-US" sz="18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14098-EA5F-4E0F-8262-B37EEDEAEE8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66109"/>
      </p:ext>
    </p:extLst>
  </p:cSld>
  <p:clrMapOvr>
    <a:masterClrMapping/>
  </p:clrMapOvr>
  <p:transition spd="slow">
    <p:randomBar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1835151" y="2060849"/>
            <a:ext cx="36576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66FF33"/>
                </a:solidFill>
                <a:latin typeface="+mj-lt"/>
              </a:rPr>
              <a:t>COWBOY BRAND</a:t>
            </a:r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6331614" y="1867613"/>
            <a:ext cx="36576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9966"/>
                </a:solidFill>
                <a:latin typeface="+mj-lt"/>
              </a:rPr>
              <a:t>PREMIUM BRAND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6254750" y="4395789"/>
            <a:ext cx="36576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b="1">
                <a:solidFill>
                  <a:schemeClr val="hlink"/>
                </a:solidFill>
                <a:latin typeface="+mj-lt"/>
              </a:rPr>
              <a:t>BARGAIN BRAND</a:t>
            </a: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2368550" y="4319589"/>
            <a:ext cx="36576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b="1">
                <a:solidFill>
                  <a:srgbClr val="FF99CC"/>
                </a:solidFill>
                <a:latin typeface="+mj-lt"/>
              </a:rPr>
              <a:t>ECONOMY BRAND</a:t>
            </a:r>
          </a:p>
        </p:txBody>
      </p:sp>
      <p:sp>
        <p:nvSpPr>
          <p:cNvPr id="23558" name="Line 6"/>
          <p:cNvSpPr>
            <a:spLocks noChangeShapeType="1"/>
          </p:cNvSpPr>
          <p:nvPr/>
        </p:nvSpPr>
        <p:spPr bwMode="auto">
          <a:xfrm>
            <a:off x="5492750" y="1881189"/>
            <a:ext cx="0" cy="411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2053"/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>
            <a:off x="2139951" y="3709988"/>
            <a:ext cx="769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2053"/>
          </a:p>
        </p:txBody>
      </p:sp>
      <p:sp>
        <p:nvSpPr>
          <p:cNvPr id="226312" name="Text Box 8"/>
          <p:cNvSpPr txBox="1">
            <a:spLocks noChangeArrowheads="1"/>
          </p:cNvSpPr>
          <p:nvPr/>
        </p:nvSpPr>
        <p:spPr bwMode="auto">
          <a:xfrm>
            <a:off x="2640013" y="544513"/>
            <a:ext cx="66294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3200" b="1" u="sng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PERCEPTUAL MAP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8418513" y="3327400"/>
            <a:ext cx="2286000" cy="408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53" b="1">
                <a:solidFill>
                  <a:srgbClr val="FF3300"/>
                </a:solidFill>
                <a:latin typeface="+mj-lt"/>
              </a:rPr>
              <a:t>HIGH QUALITY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4578350" y="1271589"/>
            <a:ext cx="2590800" cy="408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53" b="1">
                <a:solidFill>
                  <a:srgbClr val="FF3300"/>
                </a:solidFill>
                <a:latin typeface="+mj-lt"/>
              </a:rPr>
              <a:t>HIGH PRICE (£)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4425950" y="5767389"/>
            <a:ext cx="2743200" cy="408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53" b="1">
                <a:solidFill>
                  <a:srgbClr val="FF3300"/>
                </a:solidFill>
                <a:latin typeface="+mj-lt"/>
              </a:rPr>
              <a:t>LOW PRICE (£)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2063750" y="3328988"/>
            <a:ext cx="2286000" cy="408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53" b="1">
                <a:solidFill>
                  <a:srgbClr val="FF3300"/>
                </a:solidFill>
                <a:latin typeface="+mj-lt"/>
              </a:rPr>
              <a:t>LOW QUALITY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B5B23-501E-492D-B9F8-670A28B9E001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23397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86" name="Picture 18" descr="http://t1.gstatic.com/images?q=tbn:ANd9GcT_KULy64H-kOmjsdJaY1wlJao64Fp7tFdNILUYN_r1D-ucNE981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328879">
            <a:off x="9161181" y="587422"/>
            <a:ext cx="2268252" cy="1152128"/>
          </a:xfrm>
          <a:prstGeom prst="rect">
            <a:avLst/>
          </a:prstGeom>
          <a:noFill/>
        </p:spPr>
      </p:pic>
      <p:pic>
        <p:nvPicPr>
          <p:cNvPr id="9" name="Picture 16" descr="topshop_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69099" y="3045718"/>
            <a:ext cx="2080231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6" name="Rectangle 2"/>
          <p:cNvSpPr>
            <a:spLocks noGrp="1" noChangeArrowheads="1"/>
          </p:cNvSpPr>
          <p:nvPr>
            <p:ph type="title"/>
          </p:nvPr>
        </p:nvSpPr>
        <p:spPr>
          <a:xfrm>
            <a:off x="-888776" y="0"/>
            <a:ext cx="7772400" cy="1143000"/>
          </a:xfrm>
          <a:noFill/>
        </p:spPr>
        <p:txBody>
          <a:bodyPr/>
          <a:lstStyle/>
          <a:p>
            <a:pPr algn="ctr" eaLnBrk="1" hangingPunct="1"/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47702" y="692696"/>
            <a:ext cx="5478386" cy="5708103"/>
          </a:xfrm>
        </p:spPr>
        <p:txBody>
          <a:bodyPr/>
          <a:lstStyle/>
          <a:p>
            <a:pPr eaLnBrk="1" hangingPunct="1">
              <a:lnSpc>
                <a:spcPct val="95000"/>
              </a:lnSpc>
              <a:spcBef>
                <a:spcPct val="95000"/>
              </a:spcBef>
              <a:buFontTx/>
              <a:buNone/>
            </a:pPr>
            <a:r>
              <a:rPr lang="en-GB" sz="2400" b="1" dirty="0"/>
              <a:t>	Produce your own Perceptual Map for the following fashion retail stores or cars:</a:t>
            </a:r>
          </a:p>
          <a:p>
            <a:pPr eaLnBrk="1" hangingPunct="1">
              <a:lnSpc>
                <a:spcPct val="95000"/>
              </a:lnSpc>
              <a:spcBef>
                <a:spcPct val="95000"/>
              </a:spcBef>
              <a:buFontTx/>
              <a:buNone/>
            </a:pPr>
            <a:endParaRPr lang="en-US" sz="1800" dirty="0"/>
          </a:p>
        </p:txBody>
      </p:sp>
      <p:sp>
        <p:nvSpPr>
          <p:cNvPr id="28678" name="Rectangle 4"/>
          <p:cNvSpPr>
            <a:spLocks noChangeArrowheads="1"/>
          </p:cNvSpPr>
          <p:nvPr/>
        </p:nvSpPr>
        <p:spPr bwMode="auto">
          <a:xfrm>
            <a:off x="6705600" y="6400800"/>
            <a:ext cx="2362200" cy="2286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2053"/>
          </a:p>
        </p:txBody>
      </p:sp>
      <p:pic>
        <p:nvPicPr>
          <p:cNvPr id="7" name="Picture 17" descr="Hollister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63931" y="2236904"/>
            <a:ext cx="2259459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9" descr="TKMaxx_logo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899731">
            <a:off x="4076504" y="3076343"/>
            <a:ext cx="2433724" cy="669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8" descr="New_Look_Logo_thumb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155535">
            <a:off x="930927" y="3817802"/>
            <a:ext cx="1985851" cy="597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1" descr="primark-logo_new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0373941">
            <a:off x="936419" y="5507242"/>
            <a:ext cx="2503160" cy="5595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http://iron.lcc.gatech.edu/classes/famiglietti/engl1101_j1/mediawiki-1.15.1/images/7/74/BURBERRY_Logo.110221646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72718" y="4523241"/>
            <a:ext cx="1789538" cy="1155577"/>
          </a:xfrm>
          <a:prstGeom prst="rect">
            <a:avLst/>
          </a:prstGeom>
          <a:noFill/>
        </p:spPr>
      </p:pic>
      <p:pic>
        <p:nvPicPr>
          <p:cNvPr id="58370" name="Picture 2" descr="http://t1.gstatic.com/images?q=tbn:ANd9GcSZmY7KnepgV9BYVn0_HeHbY5hz-wP6awx9soJCU8SvoocOD6zREA"/>
          <p:cNvPicPr>
            <a:picLocks noGrp="1" noChangeAspect="1" noChangeArrowheads="1"/>
          </p:cNvPicPr>
          <p:nvPr>
            <p:ph type="chart" sz="half" idx="2"/>
          </p:nvPr>
        </p:nvPicPr>
        <p:blipFill>
          <a:blip r:embed="rId10" cstate="print"/>
          <a:srcRect/>
          <a:stretch>
            <a:fillRect/>
          </a:stretch>
        </p:blipFill>
        <p:spPr bwMode="auto">
          <a:xfrm rot="20821542">
            <a:off x="6547601" y="2781326"/>
            <a:ext cx="2828709" cy="1418816"/>
          </a:xfrm>
          <a:prstGeom prst="rect">
            <a:avLst/>
          </a:prstGeom>
          <a:noFill/>
        </p:spPr>
      </p:pic>
      <p:pic>
        <p:nvPicPr>
          <p:cNvPr id="58372" name="Picture 4" descr="http://www.ferrariphoto.tk/ferrari/ferrari-logo-horse-1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1061641">
            <a:off x="7007691" y="474555"/>
            <a:ext cx="1916832" cy="1916833"/>
          </a:xfrm>
          <a:prstGeom prst="rect">
            <a:avLst/>
          </a:prstGeom>
          <a:noFill/>
        </p:spPr>
      </p:pic>
      <p:sp>
        <p:nvSpPr>
          <p:cNvPr id="58374" name="AutoShape 6" descr="data:image/jpg;base64,/9j/4AAQSkZJRgABAQAAAQABAAD/2wCEAAkGBhQSEBQUEhAUFRQUFxcTGBcUGBwVFBQVFhUYFRsYFxUYHiYeFx4jGhwYHy8hJCcqLCwsFx4xNTEqNSYrLCkBCQoKDgwOFw8PGSkdHB4qLSkpNS8qKykpLzUsKSspKSoqNSksNSw1KSkpNSkpLC8pLCk1LyksLCkpKSwpLCwpKf/AABEIAHgA8AMBIgACEQEDEQH/xAAcAAEAAgMBAQEAAAAAAAAAAAAABQYEBwgBAwL/xABFEAABAwIEAwQGBwQHCQAAAAABAAIDBBEFBhIhEzFBByJRYTJScYGRoRQjQmJygrEzssHRFSRDU5KiwggWF3OUs9Lh8P/EABkBAQADAQEAAAAAAAAAAAAAAAABAgMFBP/EACERAQADAAICAQUAAAAAAAAAAAABAhEDIQQSEzEyM0Hw/9oADAMBAAIRAxEAPwDeKIiAiIgIiICIiAiIUBFgYnjEcIu43Ni4NBANhzJJ2a0dXEgLU2Zu2BzyY6RpmN9PcLmU4PnILSTHybpHmUG26rF4ozZ0jQ71R3n/AOBtz8lE1ueIIvSu3zkdHEPhI8H5Lm3GM41Mmpr6l7W3N44PqY7jax07u991i5Sy6a+qELBYaS9xG7tI8L9SSBv4oOjD2pUl/wBrB/1EP/ks6iz3BL6He/5b4pflG8n5LnSXDaIVv0ThSX4nBMuv+0vp5eF9v4KNzplR+H1HDdchzQ9hPO1yCD5ggoOs6XG4ZDpbIA71HXY//C6xWfdcd4VnWsgs2Ooe5gI+rk+tj9zH3t7rK/5c7aamCTRU90X3ZIDoHk1xu+P36h7EHQqKEy5m2CsbeN1n2uWOtqAPUW2e37w2U2gIiICIiAiIgIiICIiAiIgIiICIiAiIg8KgM1ZqjpI3Fz2t0t1Oc7dsbSbAkfac47NYN3HwAJUli2IiGIu2vyaCbAutfc9GgXJPQArQOa8zOncahwc6KM6oGuabPcdvpcreVja0bTsAPbcMfM2ZH1UgbUPdDDI5pETjd7r8paojmeVmbBoOw8ZzKeSZGYoGSfsZIC+InYXa+PUwW21C99uhutQV1a6R5c4kk7knmbrZmC56p6rBJaWumMc9KA+mlFzI5wvo0231A907+ifJShRs2ZWqqOdwqYHR6nOLXc2OuSe68bFTHZJm2LD8REk+0T2Oic4C+i5BDrDe1xvbxUphmP41i1P9EYeLF6L5XsbyPR8pHTy7yzXdj1PStacQxAtLgbMhZcm3OxdufbYc1BMxEbL6VmTad+KmtGK0QpDOKgnijigag8s4fjfa6gu2TOUWIVzTTnVFCzhtda2slxc5wB6XNh7FNw5WwE2a6esH3iBYe2zT+ik6zsDgljElHXuIcLtMjWvY4eT2WPyKROq1vW/2zqpdjuTBWVhll2p6UcR5Pol++hvusXHyb5r6txGPE8QkpxAHROL+FI0Wka1gJ1uPgbX8rrOgmxDAo5KeppWT0ExIk0nuO1jSdMzbOY4gWs5ZeAZ9wfDYZZaGmqXVUrdIbPYhg56dYNtN7XtubBF1MpcZlwysfEHuLYnkCxs5p9Zh+yfEcjyIXRGQs+x10TQXDi2vtsJAOZA+y4fab058iuVa+tdNK+V5u+Rxe4+LnG5UrlPMr6OZrg8huoE25tI5PA8R1HUEhB2Kihsq5hbWU7ZBbVyeAbgOte4PVpBBHkVMoCIiAiIgIiICIiAiIgIiICIiAiLFxSr4UL3jctaSB4u5NHvNkGqu1zNFy2nadpC5rrG1qeMjjG/TW8CMHwY7xUHhWRjXwwEzNhpLmae1x9XzDWuN7BttO52AB3VOzxiuurqCHXDCKVn4ItnH80mp3vKqjcWlEZiE0gjdzYHuDD7W3sUG3cy0uD1WD1ctFTCE0b2xsl06TK4kW3uS8OBPpb9VVOz3s+FS11XWEx0UVyTyMxHNrTzt0JG+9h4jzCa+TFfoWFwQiCBh1ScMl3EdzfM8nqG3sDfc+y16xvO3AeKakZEKaACHS5oe2QN2IIPT9TuomcY83NXirtkXjGb3vYIacfR6ZndbFH3dh6xH6fG6xqLM92CGsZ9Ig8z9dF96GTmCPVOxWTroqsWDfoU55EEupXnwcDvHv1HwVexOgkgldFK3S9vMXuCCLgtI5ggggrKZlx7TyVt8nt7R/dTDJx3BjA5jmP4sEo1xSjYPb1BH2Xt5Fqkci50dRShr3E00h77f7sn+0aOnmOo8wq86teYxGXHhhxkDfsh7hYuA6EhYrim99Jryet/anToXFS1zSCA5rhaxsWuB8uRFloftAyO2ncZqdv1V7vj/ALu/Vp9X9FsPI2NcWiDXuu6A8Lz02uy/5dvyrHx2XVcEAgi1jyselltuu3WfaImP2j8jUuX53RRMppJKmRhdonc4s4jRfhh1w0k222ssHMtBxaCaaagjw+AEthYP2rpGki9rNFr3HK53PIKtZYoaenxqAVLi2AP4gdq0abAuYXO8A4AFe9qPaG7E6nuXFNESImnr4yOHifkLDxRZZuw/N5inED3d11mb8tJPdP5Xm3sk8l0KFxjlyt4VVE69gXBh9ju78r39y6/wCv41NFIebmDV+IbO/wAwKCQREQEREBERAREQEREBERAREQFDZqqdEF+gcHH2Rgy/6FMqt5+H9Tkt6k3x+jyoOS6mckC53N3HzJNyVir9yO5ewL8INp9jdIY6fEawAl8cPCZbmC4Fzj8AFB8e/W/vBWxf9nwA0FT48cX8wYhYfqr9XZbpZARJSQuFusbQd/MAEKtq68nkeP8ANk7mOey5ePkvzPx3Wwc69mYhjdPSaixo1PhJ1FrRzdG47m3Vp6bha51LOYxy+TgtxzkvSV83Felyya3CJ4mh0sEjGu5FzbDfkPInzsoK0me4hYez6os+dvixjve1xH8VIYpU3JUBk99nTH7jW/FxP8FmVstyta/R2PH/ABwq+coLsY/q12n3EX/UKoq65oH9Wd+Jv6qlKzd+gV1p2YVvEoGn71/8bWyfq4rkpdSdjF/6Nbf7n/aZ/wCkF+REQEREBERAREQEREBERAREQFD5op9cFuhcGn2SAxH95TCxsRpeJE9nVzSAfA22PuNj7kHFM0Za4tIsQSCPAg2K+atPaThZhxGbu6WzHjtHhxN3D3P1t/Kqsg3N/s6YwBJVUx5vayZvnoOl3yIW0ps7UIJBroA4Ei2scx42XMGT8xOoa2GpZf6t3eA+0w7Ob723+S2f2mYDSup2YhSaWNkLdTW7MkEnJ7W8muve4HPfwSVLzMRsNq4djtPUEiCoilLd3Bjg51vw87LReecNbT180cYswkSNHqh41W9gN1A4NDPJKPorZDI3cGK4c3z1Dl8d1KYlgmIyv1zwyvfYN1OLb2bsBzVJnXl5N5a5jFwqvbFURSObqbG9ryPEA/8Ax9yvOa83U76aQNkbIZBYNHO56m/K3Na/kwGqHOnf8v5rFkwqf+5d8v5qI2Ecdb1rNcTuC1LYoNT3BvFcbE9Q3Yfx+Ky3TB24II8twqbiAmaGiUOAFw0O5D2L75f4vE7n7P7d/Qt/NXh6qTmRjMzbPaJrernX9wH8yqkpLHsQ4sxI9Fvdb7B196jVLR6Aus+y6i4eHtHi791rWf6VzBljD+NVRttcA63fhbvb37D3rr3L+HcCmijPNrRq/Ee875koJFERAREQEREBERAREQEREBERASyIg0n2+ZZBjZM0d9rnFthzYRqkafNru+PxPWiSF2fmDBGVcDon7X3a7npeOTvPzHUEhcrZ4yg+ineCyzdVrdGuO9gfVI3afDbmCgrIKt2T86CBhp6lglpXG+lw1cN1/SaD06kKoqz5XySahjp55m01K3nK8XLzyDYo+chvtsg2bSYlEyP+rtjbG7vfVgBpv4kcz7VjVGLX6rXOO4fUYVVOg4zSQA7ubscHC4u08jbovrBnW/7SLfxYdvgUFvnrCVhvkuoP/e2Hwf8AAfzWNPm5v2IyT942HwCCcqKdj7a2tIbv3uQVcx3HwW8KG2nkSNgfJvl5r80EVTiMwhjI3Bcd9MbGNF3PefADe6kqvILPoclTS10VTwSBKxjHMc0Hq3Xu4deQ6+CCnLxelWDJ2VH1s7WNaS3UAbbaj6oPTxJ6C58EF/7DMnGSb6Q9vdbZ2/gDdo/M4avYzzXQaist4C2kgbE21+biBYF1gNh0AAAA6ABSqAiIgIiICIiAiIgIiICIiAiIgIiICrmcsmx18Ra4APAIDiNiPVd1LfmDuFY0Qci5uyLNQyOBY7S3c33cwX2J9Zvg4beNjsvzg+cJBKwTvDomlpLXNDgCzdrgPsuBtuOS6rxnAYapmmVl7ei4bPZfbuu/hyPVaZzj2GOBL6Yahz7g/ei/iz4INV5qxk1dZLMTfW6w9jQGj9FfcVw2mmxHCqQRRhjIo+OWgNMlhd2tzbE7NO58VRa/KFTESDEXW56dyPa30h8F84seqIttRBA06nN74HgHEXQfrMZhbXz8GICBszg2O5toa62m/Pe3zV4qcUpv6GdUU2H0sUxkdC4FplLY3Atux0hJDt27rWDnXNybkrLhrpOEYWkljjqIAvc7fyCCWyPmgUNS572a45I3wyAc9Dx094CDFoqZswpnvdxho7ws1rL3APrHp0WJQZTqZSNMLgD1d3flzPuC2bk/sMe8tfUbN598ED3R+k781h5FBrzKuTZq2Roa12km1wO863MMH6k7Dqul8j5HjoIhZo4hFu76LB4NJ3JPMuO5PlYKVwLLUNIzTE3cgAuPpOt08APuiwUqgIiICIiAiIgIiICIiAiIgIiICIiAiIgIiIC8siIMWtwqKYWliY/8QBPuPMKFquzyjf8A2RHscbfB10RBhf8ACehvfQf8nx9FZdN2c0bLfVE28XW+TbL1EE1Q4RDD+yiYzzaNz7TzKy7L1EBERAREQEREBERAREQEREH/2Q=="/>
          <p:cNvSpPr>
            <a:spLocks noChangeAspect="1" noChangeArrowheads="1"/>
          </p:cNvSpPr>
          <p:nvPr/>
        </p:nvSpPr>
        <p:spPr bwMode="auto">
          <a:xfrm>
            <a:off x="1587500" y="-558800"/>
            <a:ext cx="2286000" cy="1143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sz="2053"/>
          </a:p>
        </p:txBody>
      </p:sp>
      <p:sp>
        <p:nvSpPr>
          <p:cNvPr id="58376" name="AutoShape 8" descr="data:image/jpg;base64,/9j/4AAQSkZJRgABAQAAAQABAAD/2wCEAAkGBhQSEBQUEhAUFRQUFxcTGBcUGBwVFBQVFhUYFRsYFxUYHiYeFx4jGhwYHy8hJCcqLCwsFx4xNTEqNSYrLCkBCQoKDgwOFw8PGSkdHB4qLSkpNS8qKykpLzUsKSspKSoqNSksNSw1KSkpNSkpLC8pLCk1LyksLCkpKSwpLCwpKf/AABEIAHgA8AMBIgACEQEDEQH/xAAcAAEAAgMBAQEAAAAAAAAAAAAABQYEBwgBAwL/xABFEAABAwIEAwQGBwQHCQAAAAABAAIDBBEFBhIhEzFBByJRYTJScYGRoRQjQmJygrEzssHRFSRDU5KiwggWF3OUs9Lh8P/EABkBAQADAQEAAAAAAAAAAAAAAAABAgMFBP/EACERAQADAAICAQUAAAAAAAAAAAABAhEDIQQSEzEyM0Hw/9oADAMBAAIRAxEAPwDeKIiAiIgIiICIiAiIUBFgYnjEcIu43Ni4NBANhzJJ2a0dXEgLU2Zu2BzyY6RpmN9PcLmU4PnILSTHybpHmUG26rF4ozZ0jQ71R3n/AOBtz8lE1ueIIvSu3zkdHEPhI8H5Lm3GM41Mmpr6l7W3N44PqY7jax07u991i5Sy6a+qELBYaS9xG7tI8L9SSBv4oOjD2pUl/wBrB/1EP/ks6iz3BL6He/5b4pflG8n5LnSXDaIVv0ThSX4nBMuv+0vp5eF9v4KNzplR+H1HDdchzQ9hPO1yCD5ggoOs6XG4ZDpbIA71HXY//C6xWfdcd4VnWsgs2Ooe5gI+rk+tj9zH3t7rK/5c7aamCTRU90X3ZIDoHk1xu+P36h7EHQqKEy5m2CsbeN1n2uWOtqAPUW2e37w2U2gIiICIiAiIgIiICIiAiIgIiICIiAiIg8KgM1ZqjpI3Fz2t0t1Oc7dsbSbAkfac47NYN3HwAJUli2IiGIu2vyaCbAutfc9GgXJPQArQOa8zOncahwc6KM6oGuabPcdvpcreVja0bTsAPbcMfM2ZH1UgbUPdDDI5pETjd7r8paojmeVmbBoOw8ZzKeSZGYoGSfsZIC+InYXa+PUwW21C99uhutQV1a6R5c4kk7knmbrZmC56p6rBJaWumMc9KA+mlFzI5wvo0231A907+ifJShRs2ZWqqOdwqYHR6nOLXc2OuSe68bFTHZJm2LD8REk+0T2Oic4C+i5BDrDe1xvbxUphmP41i1P9EYeLF6L5XsbyPR8pHTy7yzXdj1PStacQxAtLgbMhZcm3OxdufbYc1BMxEbL6VmTad+KmtGK0QpDOKgnijigag8s4fjfa6gu2TOUWIVzTTnVFCzhtda2slxc5wB6XNh7FNw5WwE2a6esH3iBYe2zT+ik6zsDgljElHXuIcLtMjWvY4eT2WPyKROq1vW/2zqpdjuTBWVhll2p6UcR5Pol++hvusXHyb5r6txGPE8QkpxAHROL+FI0Wka1gJ1uPgbX8rrOgmxDAo5KeppWT0ExIk0nuO1jSdMzbOY4gWs5ZeAZ9wfDYZZaGmqXVUrdIbPYhg56dYNtN7XtubBF1MpcZlwysfEHuLYnkCxs5p9Zh+yfEcjyIXRGQs+x10TQXDi2vtsJAOZA+y4fab058iuVa+tdNK+V5u+Rxe4+LnG5UrlPMr6OZrg8huoE25tI5PA8R1HUEhB2Kihsq5hbWU7ZBbVyeAbgOte4PVpBBHkVMoCIiAiIgIiICIiAiIgIiICIiAiLFxSr4UL3jctaSB4u5NHvNkGqu1zNFy2nadpC5rrG1qeMjjG/TW8CMHwY7xUHhWRjXwwEzNhpLmae1x9XzDWuN7BttO52AB3VOzxiuurqCHXDCKVn4ItnH80mp3vKqjcWlEZiE0gjdzYHuDD7W3sUG3cy0uD1WD1ctFTCE0b2xsl06TK4kW3uS8OBPpb9VVOz3s+FS11XWEx0UVyTyMxHNrTzt0JG+9h4jzCa+TFfoWFwQiCBh1ScMl3EdzfM8nqG3sDfc+y16xvO3AeKakZEKaACHS5oe2QN2IIPT9TuomcY83NXirtkXjGb3vYIacfR6ZndbFH3dh6xH6fG6xqLM92CGsZ9Ig8z9dF96GTmCPVOxWTroqsWDfoU55EEupXnwcDvHv1HwVexOgkgldFK3S9vMXuCCLgtI5ggggrKZlx7TyVt8nt7R/dTDJx3BjA5jmP4sEo1xSjYPb1BH2Xt5Fqkci50dRShr3E00h77f7sn+0aOnmOo8wq86teYxGXHhhxkDfsh7hYuA6EhYrim99Jryet/anToXFS1zSCA5rhaxsWuB8uRFloftAyO2ncZqdv1V7vj/ALu/Vp9X9FsPI2NcWiDXuu6A8Lz02uy/5dvyrHx2XVcEAgi1jyselltuu3WfaImP2j8jUuX53RRMppJKmRhdonc4s4jRfhh1w0k222ssHMtBxaCaaagjw+AEthYP2rpGki9rNFr3HK53PIKtZYoaenxqAVLi2AP4gdq0abAuYXO8A4AFe9qPaG7E6nuXFNESImnr4yOHifkLDxRZZuw/N5inED3d11mb8tJPdP5Xm3sk8l0KFxjlyt4VVE69gXBh9ju78r39y6/wCv41NFIebmDV+IbO/wAwKCQREQEREBERAREQEREBERAREQFDZqqdEF+gcHH2Rgy/6FMqt5+H9Tkt6k3x+jyoOS6mckC53N3HzJNyVir9yO5ewL8INp9jdIY6fEawAl8cPCZbmC4Fzj8AFB8e/W/vBWxf9nwA0FT48cX8wYhYfqr9XZbpZARJSQuFusbQd/MAEKtq68nkeP8ANk7mOey5ePkvzPx3Wwc69mYhjdPSaixo1PhJ1FrRzdG47m3Vp6bha51LOYxy+TgtxzkvSV83Felyya3CJ4mh0sEjGu5FzbDfkPInzsoK0me4hYez6os+dvixjve1xH8VIYpU3JUBk99nTH7jW/FxP8FmVstyta/R2PH/ABwq+coLsY/q12n3EX/UKoq65oH9Wd+Jv6qlKzd+gV1p2YVvEoGn71/8bWyfq4rkpdSdjF/6Nbf7n/aZ/wCkF+REQEREBERAREQEREBERAREQFD5op9cFuhcGn2SAxH95TCxsRpeJE9nVzSAfA22PuNj7kHFM0Za4tIsQSCPAg2K+atPaThZhxGbu6WzHjtHhxN3D3P1t/Kqsg3N/s6YwBJVUx5vayZvnoOl3yIW0ps7UIJBroA4Ei2scx42XMGT8xOoa2GpZf6t3eA+0w7Ob723+S2f2mYDSup2YhSaWNkLdTW7MkEnJ7W8muve4HPfwSVLzMRsNq4djtPUEiCoilLd3Bjg51vw87LReecNbT180cYswkSNHqh41W9gN1A4NDPJKPorZDI3cGK4c3z1Dl8d1KYlgmIyv1zwyvfYN1OLb2bsBzVJnXl5N5a5jFwqvbFURSObqbG9ryPEA/8Ax9yvOa83U76aQNkbIZBYNHO56m/K3Na/kwGqHOnf8v5rFkwqf+5d8v5qI2Ecdb1rNcTuC1LYoNT3BvFcbE9Q3Yfx+Ky3TB24II8twqbiAmaGiUOAFw0O5D2L75f4vE7n7P7d/Qt/NXh6qTmRjMzbPaJrernX9wH8yqkpLHsQ4sxI9Fvdb7B196jVLR6Aus+y6i4eHtHi791rWf6VzBljD+NVRttcA63fhbvb37D3rr3L+HcCmijPNrRq/Ee875koJFERAREQEREBERAREQEREBERASyIg0n2+ZZBjZM0d9rnFthzYRqkafNru+PxPWiSF2fmDBGVcDon7X3a7npeOTvPzHUEhcrZ4yg+ineCyzdVrdGuO9gfVI3afDbmCgrIKt2T86CBhp6lglpXG+lw1cN1/SaD06kKoqz5XySahjp55m01K3nK8XLzyDYo+chvtsg2bSYlEyP+rtjbG7vfVgBpv4kcz7VjVGLX6rXOO4fUYVVOg4zSQA7ubscHC4u08jbovrBnW/7SLfxYdvgUFvnrCVhvkuoP/e2Hwf8AAfzWNPm5v2IyT942HwCCcqKdj7a2tIbv3uQVcx3HwW8KG2nkSNgfJvl5r80EVTiMwhjI3Bcd9MbGNF3PefADe6kqvILPoclTS10VTwSBKxjHMc0Hq3Xu4deQ6+CCnLxelWDJ2VH1s7WNaS3UAbbaj6oPTxJ6C58EF/7DMnGSb6Q9vdbZ2/gDdo/M4avYzzXQaist4C2kgbE21+biBYF1gNh0AAAA6ABSqAiIgIiICIiAiIgIiICIiAiIgIiICrmcsmx18Ra4APAIDiNiPVd1LfmDuFY0Qci5uyLNQyOBY7S3c33cwX2J9Zvg4beNjsvzg+cJBKwTvDomlpLXNDgCzdrgPsuBtuOS6rxnAYapmmVl7ei4bPZfbuu/hyPVaZzj2GOBL6Yahz7g/ei/iz4INV5qxk1dZLMTfW6w9jQGj9FfcVw2mmxHCqQRRhjIo+OWgNMlhd2tzbE7NO58VRa/KFTESDEXW56dyPa30h8F84seqIttRBA06nN74HgHEXQfrMZhbXz8GICBszg2O5toa62m/Pe3zV4qcUpv6GdUU2H0sUxkdC4FplLY3Atux0hJDt27rWDnXNybkrLhrpOEYWkljjqIAvc7fyCCWyPmgUNS572a45I3wyAc9Dx094CDFoqZswpnvdxho7ws1rL3APrHp0WJQZTqZSNMLgD1d3flzPuC2bk/sMe8tfUbN598ED3R+k781h5FBrzKuTZq2Roa12km1wO863MMH6k7Dqul8j5HjoIhZo4hFu76LB4NJ3JPMuO5PlYKVwLLUNIzTE3cgAuPpOt08APuiwUqgIiICIiAiIgIiICIiAiIgIiICIiAiIgIiIC8siIMWtwqKYWliY/8QBPuPMKFquzyjf8A2RHscbfB10RBhf8ACehvfQf8nx9FZdN2c0bLfVE28XW+TbL1EE1Q4RDD+yiYzzaNz7TzKy7L1EBERAREQEREBERAREQEREH/2Q=="/>
          <p:cNvSpPr>
            <a:spLocks noChangeAspect="1" noChangeArrowheads="1"/>
          </p:cNvSpPr>
          <p:nvPr/>
        </p:nvSpPr>
        <p:spPr bwMode="auto">
          <a:xfrm>
            <a:off x="1587500" y="-558800"/>
            <a:ext cx="2286000" cy="1143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sz="2053"/>
          </a:p>
        </p:txBody>
      </p:sp>
      <p:pic>
        <p:nvPicPr>
          <p:cNvPr id="58380" name="Picture 12" descr="http://t2.gstatic.com/images?q=tbn:ANd9GcSJrCsT48SS7P3cYywadUI2fDNCCvIfYW2RmQeCntirx2ujaW2wh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910934" y="4487727"/>
            <a:ext cx="1584175" cy="1584176"/>
          </a:xfrm>
          <a:prstGeom prst="rect">
            <a:avLst/>
          </a:prstGeom>
          <a:noFill/>
        </p:spPr>
      </p:pic>
      <p:pic>
        <p:nvPicPr>
          <p:cNvPr id="58382" name="Picture 14" descr="http://t3.gstatic.com/images?q=tbn:ANd9GcQA0KDTP73CFOtCxZgkp-G0VHwAYsxITMzneEZjgMgwcGF78ZPj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63342" y="4530043"/>
            <a:ext cx="2082297" cy="1368152"/>
          </a:xfrm>
          <a:prstGeom prst="rect">
            <a:avLst/>
          </a:prstGeom>
          <a:noFill/>
        </p:spPr>
      </p:pic>
      <p:pic>
        <p:nvPicPr>
          <p:cNvPr id="58388" name="Picture 20" descr="http://t2.gstatic.com/images?q=tbn:ANd9GcQsyAr2WHEgPXGCAM9d22f870YMkcw2GL9_rlvjT3hFWVFsGa2IM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499475" y="2451425"/>
            <a:ext cx="1691680" cy="1899150"/>
          </a:xfrm>
          <a:prstGeom prst="rect">
            <a:avLst/>
          </a:prstGeom>
          <a:noFill/>
        </p:spPr>
      </p:pic>
      <p:cxnSp>
        <p:nvCxnSpPr>
          <p:cNvPr id="25" name="Straight Connector 24"/>
          <p:cNvCxnSpPr/>
          <p:nvPr/>
        </p:nvCxnSpPr>
        <p:spPr bwMode="auto">
          <a:xfrm>
            <a:off x="6240016" y="1268760"/>
            <a:ext cx="0" cy="468052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2979152673"/>
      </p:ext>
    </p:extLst>
  </p:cSld>
  <p:clrMapOvr>
    <a:masterClrMapping/>
  </p:clrMapOvr>
  <p:transition spd="slow">
    <p:randomBar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B8759-0F45-2036-413B-2E8C9FBEB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0B365-08CB-F9DF-B4D5-7E64480F6D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Online Media 4" title="Market Segmentation | How Gymshark use Market Segmentation Explained.">
            <a:hlinkClick r:id="" action="ppaction://media"/>
            <a:extLst>
              <a:ext uri="{FF2B5EF4-FFF2-40B4-BE49-F238E27FC236}">
                <a16:creationId xmlns:a16="http://schemas.microsoft.com/office/drawing/2014/main" id="{66C970BD-AAF8-3AC5-58BC-DF3AB434676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16000" y="558800"/>
            <a:ext cx="101600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380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BBC89-6AA8-2FF9-E581-C614F0F2C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6D64D-6980-8F15-AC6B-EA25B5F450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Consider segmentation, targeting and positioning for your chosen fast </a:t>
            </a:r>
            <a:r>
              <a:rPr lang="en-GB"/>
              <a:t>food chain.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do they segment the market?</a:t>
            </a:r>
          </a:p>
          <a:p>
            <a:endParaRPr lang="en-GB" sz="1000" dirty="0"/>
          </a:p>
          <a:p>
            <a:r>
              <a:rPr lang="en-GB" dirty="0"/>
              <a:t>Which segments do they target?</a:t>
            </a:r>
          </a:p>
          <a:p>
            <a:endParaRPr lang="en-GB" sz="1000" dirty="0"/>
          </a:p>
          <a:p>
            <a:r>
              <a:rPr lang="en-GB" dirty="0"/>
              <a:t>How are they positioned?</a:t>
            </a:r>
          </a:p>
        </p:txBody>
      </p:sp>
    </p:spTree>
    <p:extLst>
      <p:ext uri="{BB962C8B-B14F-4D97-AF65-F5344CB8AC3E}">
        <p14:creationId xmlns:p14="http://schemas.microsoft.com/office/powerpoint/2010/main" val="8613329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1098</Words>
  <Application>Microsoft Office PowerPoint</Application>
  <PresentationFormat>Widescreen</PresentationFormat>
  <Paragraphs>214</Paragraphs>
  <Slides>26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Arial</vt:lpstr>
      <vt:lpstr>Calibri</vt:lpstr>
      <vt:lpstr>Calibri Light</vt:lpstr>
      <vt:lpstr>Franklin Gothic Book</vt:lpstr>
      <vt:lpstr>Franklin Gothic Demi</vt:lpstr>
      <vt:lpstr>Garamond</vt:lpstr>
      <vt:lpstr>Tahoma</vt:lpstr>
      <vt:lpstr>Wingdings</vt:lpstr>
      <vt:lpstr>Office Theme</vt:lpstr>
      <vt:lpstr>BMBM6016 Strategic Marketing</vt:lpstr>
      <vt:lpstr>Today’s Lecture</vt:lpstr>
      <vt:lpstr>The Marketing Plan</vt:lpstr>
      <vt:lpstr>What is a Marketing Plan?</vt:lpstr>
      <vt:lpstr>Segmentation Targeting Positioning</vt:lpstr>
      <vt:lpstr>Segmentation, targeting and positioning (STP) Strategy is a three-step process.</vt:lpstr>
      <vt:lpstr>The Underlying Assumptions for Segmentation </vt:lpstr>
      <vt:lpstr>What is Segmentation?</vt:lpstr>
      <vt:lpstr>Segmentation is All About Focus</vt:lpstr>
      <vt:lpstr>Benefits of Market Segmentation</vt:lpstr>
      <vt:lpstr>Class Task</vt:lpstr>
      <vt:lpstr>Segmentation Criteria</vt:lpstr>
      <vt:lpstr>PowerPoint Presentation</vt:lpstr>
      <vt:lpstr>Examples of customer segmentation</vt:lpstr>
      <vt:lpstr>PowerPoint Presentation</vt:lpstr>
      <vt:lpstr>PowerPoint Presentation</vt:lpstr>
      <vt:lpstr>Life-cycle  stages</vt:lpstr>
      <vt:lpstr>PowerPoint Presentation</vt:lpstr>
      <vt:lpstr>Behavioural Segmentation</vt:lpstr>
      <vt:lpstr>Targeting</vt:lpstr>
      <vt:lpstr>Market Targeting Strategies</vt:lpstr>
      <vt:lpstr>Positioning</vt:lpstr>
      <vt:lpstr>PowerPoint Presentation</vt:lpstr>
      <vt:lpstr>Task</vt:lpstr>
      <vt:lpstr>PowerPoint Presentation</vt:lpstr>
      <vt:lpstr>Task</vt:lpstr>
    </vt:vector>
  </TitlesOfParts>
  <Company>Solent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Gwyneth Jones</dc:creator>
  <cp:lastModifiedBy>Gwyneth Jones</cp:lastModifiedBy>
  <cp:revision>72</cp:revision>
  <dcterms:created xsi:type="dcterms:W3CDTF">2023-02-25T23:09:55Z</dcterms:created>
  <dcterms:modified xsi:type="dcterms:W3CDTF">2025-03-18T12:28:07Z</dcterms:modified>
</cp:coreProperties>
</file>