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70" r:id="rId4"/>
    <p:sldId id="258" r:id="rId5"/>
    <p:sldId id="259" r:id="rId6"/>
    <p:sldId id="260" r:id="rId7"/>
    <p:sldId id="261" r:id="rId8"/>
    <p:sldId id="278" r:id="rId9"/>
    <p:sldId id="263" r:id="rId10"/>
    <p:sldId id="262" r:id="rId11"/>
    <p:sldId id="291" r:id="rId12"/>
    <p:sldId id="264" r:id="rId13"/>
    <p:sldId id="279" r:id="rId14"/>
    <p:sldId id="280" r:id="rId15"/>
    <p:sldId id="271" r:id="rId16"/>
    <p:sldId id="284" r:id="rId17"/>
    <p:sldId id="285" r:id="rId18"/>
    <p:sldId id="283" r:id="rId19"/>
    <p:sldId id="281" r:id="rId20"/>
    <p:sldId id="282" r:id="rId21"/>
    <p:sldId id="288" r:id="rId22"/>
    <p:sldId id="292" r:id="rId23"/>
    <p:sldId id="287" r:id="rId24"/>
    <p:sldId id="289" r:id="rId25"/>
    <p:sldId id="275" r:id="rId26"/>
    <p:sldId id="272" r:id="rId27"/>
    <p:sldId id="277" r:id="rId28"/>
    <p:sldId id="274" r:id="rId29"/>
    <p:sldId id="276" r:id="rId30"/>
    <p:sldId id="267" r:id="rId31"/>
    <p:sldId id="266" r:id="rId32"/>
    <p:sldId id="269" r:id="rId33"/>
    <p:sldId id="293" r:id="rId3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0502"/>
    <p:restoredTop sz="94621"/>
  </p:normalViewPr>
  <p:slideViewPr>
    <p:cSldViewPr snapToGrid="0">
      <p:cViewPr varScale="1">
        <p:scale>
          <a:sx n="85" d="100"/>
          <a:sy n="85" d="100"/>
        </p:scale>
        <p:origin x="200" y="6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diagrams/_rels/data2.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svg"/><Relationship Id="rId1" Type="http://schemas.openxmlformats.org/officeDocument/2006/relationships/image" Target="../media/image1.png"/><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svg"/></Relationships>
</file>

<file path=ppt/diagrams/_rels/drawing2.xml.rels><?xml version="1.0" encoding="UTF-8" standalone="yes"?>
<Relationships xmlns="http://schemas.openxmlformats.org/package/2006/relationships"><Relationship Id="rId8" Type="http://schemas.openxmlformats.org/officeDocument/2006/relationships/image" Target="../media/image8.sv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svg"/><Relationship Id="rId1" Type="http://schemas.openxmlformats.org/officeDocument/2006/relationships/image" Target="../media/image1.png"/><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4.svg"/></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colored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accent2">
        <a:alpha val="0"/>
      </a:schemeClr>
    </dgm:fillClrLst>
    <dgm:linClrLst meth="repeat">
      <a:schemeClr val="accent2">
        <a:alpha val="0"/>
      </a:schemeClr>
    </dgm:linClrLst>
    <dgm:effectClrLst/>
    <dgm:txLinClrLst/>
    <dgm:txFillClrLst meth="repeat">
      <a:schemeClr val="accent2"/>
      <a:schemeClr val="accent3"/>
      <a:schemeClr val="accent4"/>
      <a:schemeClr val="accent5"/>
      <a:schemeClr val="accent6"/>
    </dgm:txFillClrLst>
    <dgm:txEffectClrLst/>
  </dgm:styleLbl>
</dgm:colorsDef>
</file>

<file path=ppt/diagrams/data1.xml><?xml version="1.0" encoding="utf-8"?>
<dgm:dataModel xmlns:dgm="http://schemas.openxmlformats.org/drawingml/2006/diagram" xmlns:a="http://schemas.openxmlformats.org/drawingml/2006/main">
  <dgm:ptLst>
    <dgm:pt modelId="{8060F6BF-ACED-4651-AFE6-36830ACA32F3}" type="doc">
      <dgm:prSet loTypeId="urn:microsoft.com/office/officeart/2005/8/layout/default" loCatId="list" qsTypeId="urn:microsoft.com/office/officeart/2005/8/quickstyle/simple1" qsCatId="simple" csTypeId="urn:microsoft.com/office/officeart/2005/8/colors/colorful1" csCatId="colorful"/>
      <dgm:spPr/>
      <dgm:t>
        <a:bodyPr/>
        <a:lstStyle/>
        <a:p>
          <a:endParaRPr lang="en-US"/>
        </a:p>
      </dgm:t>
    </dgm:pt>
    <dgm:pt modelId="{CE5B0E85-C09B-4660-8C9E-84E2466ADDB9}">
      <dgm:prSet/>
      <dgm:spPr/>
      <dgm:t>
        <a:bodyPr/>
        <a:lstStyle/>
        <a:p>
          <a:r>
            <a:rPr lang="en-US"/>
            <a:t>Background in classical singing, training as a countertenor</a:t>
          </a:r>
        </a:p>
      </dgm:t>
    </dgm:pt>
    <dgm:pt modelId="{EAB55BA4-19A4-4378-8B99-BD66BE319C76}" type="parTrans" cxnId="{6FA74526-1D8E-4389-B1AB-09B89CFD6069}">
      <dgm:prSet/>
      <dgm:spPr/>
      <dgm:t>
        <a:bodyPr/>
        <a:lstStyle/>
        <a:p>
          <a:endParaRPr lang="en-US"/>
        </a:p>
      </dgm:t>
    </dgm:pt>
    <dgm:pt modelId="{1BE79A9D-0894-4C6F-885F-33980C409524}" type="sibTrans" cxnId="{6FA74526-1D8E-4389-B1AB-09B89CFD6069}">
      <dgm:prSet/>
      <dgm:spPr/>
      <dgm:t>
        <a:bodyPr/>
        <a:lstStyle/>
        <a:p>
          <a:endParaRPr lang="en-US"/>
        </a:p>
      </dgm:t>
    </dgm:pt>
    <dgm:pt modelId="{DAD5B162-4ED5-4FF2-9707-07C44258EF76}">
      <dgm:prSet/>
      <dgm:spPr/>
      <dgm:t>
        <a:bodyPr/>
        <a:lstStyle/>
        <a:p>
          <a:r>
            <a:rPr lang="en-US"/>
            <a:t>Background in LEA music service</a:t>
          </a:r>
        </a:p>
      </dgm:t>
    </dgm:pt>
    <dgm:pt modelId="{43FDB3AE-862C-417C-B786-6B2000554E7B}" type="parTrans" cxnId="{047BEAF6-18D9-4A93-8C7D-8623724AC99B}">
      <dgm:prSet/>
      <dgm:spPr/>
      <dgm:t>
        <a:bodyPr/>
        <a:lstStyle/>
        <a:p>
          <a:endParaRPr lang="en-US"/>
        </a:p>
      </dgm:t>
    </dgm:pt>
    <dgm:pt modelId="{75D5EAF5-AD37-4697-8A99-BD8B4AE8B830}" type="sibTrans" cxnId="{047BEAF6-18D9-4A93-8C7D-8623724AC99B}">
      <dgm:prSet/>
      <dgm:spPr/>
      <dgm:t>
        <a:bodyPr/>
        <a:lstStyle/>
        <a:p>
          <a:endParaRPr lang="en-US"/>
        </a:p>
      </dgm:t>
    </dgm:pt>
    <dgm:pt modelId="{302477FA-2092-40C6-AE09-911DF9BE46B2}">
      <dgm:prSet/>
      <dgm:spPr/>
      <dgm:t>
        <a:bodyPr/>
        <a:lstStyle/>
        <a:p>
          <a:r>
            <a:rPr lang="en-US"/>
            <a:t>Former Stagecoach teacher and principal</a:t>
          </a:r>
        </a:p>
      </dgm:t>
    </dgm:pt>
    <dgm:pt modelId="{57BF56FE-BBF8-4D7F-8070-CFCF0DBA06DF}" type="parTrans" cxnId="{96E72B5B-4436-4C59-9603-2B6F7E1A6CB9}">
      <dgm:prSet/>
      <dgm:spPr/>
      <dgm:t>
        <a:bodyPr/>
        <a:lstStyle/>
        <a:p>
          <a:endParaRPr lang="en-US"/>
        </a:p>
      </dgm:t>
    </dgm:pt>
    <dgm:pt modelId="{B512C099-614E-490D-848D-B9F025D90FBA}" type="sibTrans" cxnId="{96E72B5B-4436-4C59-9603-2B6F7E1A6CB9}">
      <dgm:prSet/>
      <dgm:spPr/>
      <dgm:t>
        <a:bodyPr/>
        <a:lstStyle/>
        <a:p>
          <a:endParaRPr lang="en-US"/>
        </a:p>
      </dgm:t>
    </dgm:pt>
    <dgm:pt modelId="{99293070-E8CC-48A0-BA80-47C5E685C00E}">
      <dgm:prSet/>
      <dgm:spPr/>
      <dgm:t>
        <a:bodyPr/>
        <a:lstStyle/>
        <a:p>
          <a:r>
            <a:rPr lang="en-US"/>
            <a:t>Estill Master Trainer and Vocal Process Accredited Teacher</a:t>
          </a:r>
        </a:p>
      </dgm:t>
    </dgm:pt>
    <dgm:pt modelId="{D99709FB-8FE6-42D2-B756-EAE75C11D6BD}" type="parTrans" cxnId="{D952F6F8-F6DF-4691-96BE-47A1BE5E7FD4}">
      <dgm:prSet/>
      <dgm:spPr/>
      <dgm:t>
        <a:bodyPr/>
        <a:lstStyle/>
        <a:p>
          <a:endParaRPr lang="en-US"/>
        </a:p>
      </dgm:t>
    </dgm:pt>
    <dgm:pt modelId="{AA685322-0585-46C9-8C2B-620D69677DB9}" type="sibTrans" cxnId="{D952F6F8-F6DF-4691-96BE-47A1BE5E7FD4}">
      <dgm:prSet/>
      <dgm:spPr/>
      <dgm:t>
        <a:bodyPr/>
        <a:lstStyle/>
        <a:p>
          <a:endParaRPr lang="en-US"/>
        </a:p>
      </dgm:t>
    </dgm:pt>
    <dgm:pt modelId="{9E5AB32F-0C6B-47F7-8BD0-EA87B66C88AE}">
      <dgm:prSet/>
      <dgm:spPr/>
      <dgm:t>
        <a:bodyPr/>
        <a:lstStyle/>
        <a:p>
          <a:r>
            <a:rPr lang="en-US"/>
            <a:t>Taught singing at undergraduate and postgraduate level since 2009</a:t>
          </a:r>
        </a:p>
      </dgm:t>
    </dgm:pt>
    <dgm:pt modelId="{D961A63A-1DAA-4231-AC8F-035A4680D698}" type="parTrans" cxnId="{38449E1E-4D11-43F7-8EB1-7C9CF7B44748}">
      <dgm:prSet/>
      <dgm:spPr/>
      <dgm:t>
        <a:bodyPr/>
        <a:lstStyle/>
        <a:p>
          <a:endParaRPr lang="en-US"/>
        </a:p>
      </dgm:t>
    </dgm:pt>
    <dgm:pt modelId="{AFB82B0F-0AD6-4A2C-9D5A-F54A45F461B9}" type="sibTrans" cxnId="{38449E1E-4D11-43F7-8EB1-7C9CF7B44748}">
      <dgm:prSet/>
      <dgm:spPr/>
      <dgm:t>
        <a:bodyPr/>
        <a:lstStyle/>
        <a:p>
          <a:endParaRPr lang="en-US"/>
        </a:p>
      </dgm:t>
    </dgm:pt>
    <dgm:pt modelId="{898F3172-AB83-4752-A6CF-AE5293AE1E5E}">
      <dgm:prSet/>
      <dgm:spPr/>
      <dgm:t>
        <a:bodyPr/>
        <a:lstStyle/>
        <a:p>
          <a:r>
            <a:rPr lang="en-US"/>
            <a:t>Formerly head of singing</a:t>
          </a:r>
        </a:p>
      </dgm:t>
    </dgm:pt>
    <dgm:pt modelId="{106AA9EA-9C07-4C9C-8C68-AEF8EF71AC7B}" type="parTrans" cxnId="{7E0F8CAB-46BE-4E01-8BFA-E3421BA05FE0}">
      <dgm:prSet/>
      <dgm:spPr/>
      <dgm:t>
        <a:bodyPr/>
        <a:lstStyle/>
        <a:p>
          <a:endParaRPr lang="en-US"/>
        </a:p>
      </dgm:t>
    </dgm:pt>
    <dgm:pt modelId="{7713E58E-2A71-49C0-842F-E916216E7244}" type="sibTrans" cxnId="{7E0F8CAB-46BE-4E01-8BFA-E3421BA05FE0}">
      <dgm:prSet/>
      <dgm:spPr/>
      <dgm:t>
        <a:bodyPr/>
        <a:lstStyle/>
        <a:p>
          <a:endParaRPr lang="en-US"/>
        </a:p>
      </dgm:t>
    </dgm:pt>
    <dgm:pt modelId="{5D2DC91A-F647-497C-9867-499E1400340D}">
      <dgm:prSet/>
      <dgm:spPr/>
      <dgm:t>
        <a:bodyPr/>
        <a:lstStyle/>
        <a:p>
          <a:r>
            <a:rPr lang="en-US"/>
            <a:t>Entering 25</a:t>
          </a:r>
          <a:r>
            <a:rPr lang="en-US" baseline="30000"/>
            <a:t>th</a:t>
          </a:r>
          <a:r>
            <a:rPr lang="en-US"/>
            <a:t> year of teaching</a:t>
          </a:r>
        </a:p>
      </dgm:t>
    </dgm:pt>
    <dgm:pt modelId="{DEE35CE2-E4D7-4A68-9128-7CA49EA3E537}" type="parTrans" cxnId="{18829100-4748-4B51-8FBC-CDAA99771E9A}">
      <dgm:prSet/>
      <dgm:spPr/>
      <dgm:t>
        <a:bodyPr/>
        <a:lstStyle/>
        <a:p>
          <a:endParaRPr lang="en-US"/>
        </a:p>
      </dgm:t>
    </dgm:pt>
    <dgm:pt modelId="{4926F797-F6A8-4C14-B8B5-AA49ED89A5F4}" type="sibTrans" cxnId="{18829100-4748-4B51-8FBC-CDAA99771E9A}">
      <dgm:prSet/>
      <dgm:spPr/>
      <dgm:t>
        <a:bodyPr/>
        <a:lstStyle/>
        <a:p>
          <a:endParaRPr lang="en-US"/>
        </a:p>
      </dgm:t>
    </dgm:pt>
    <dgm:pt modelId="{771D1E45-A4C8-4BFE-86DE-D143611F7AE7}">
      <dgm:prSet/>
      <dgm:spPr/>
      <dgm:t>
        <a:bodyPr/>
        <a:lstStyle/>
        <a:p>
          <a:r>
            <a:rPr lang="en-US"/>
            <a:t>It turns out that I’m autistic!</a:t>
          </a:r>
        </a:p>
      </dgm:t>
    </dgm:pt>
    <dgm:pt modelId="{105B38F4-0534-40F1-BB5D-D4A726FFDB9E}" type="parTrans" cxnId="{24DF8D0E-C5ED-4C07-9C54-148C35808AC9}">
      <dgm:prSet/>
      <dgm:spPr/>
      <dgm:t>
        <a:bodyPr/>
        <a:lstStyle/>
        <a:p>
          <a:endParaRPr lang="en-US"/>
        </a:p>
      </dgm:t>
    </dgm:pt>
    <dgm:pt modelId="{7F69F2D4-0E09-4CBD-B5CE-20FFE6CCDB3F}" type="sibTrans" cxnId="{24DF8D0E-C5ED-4C07-9C54-148C35808AC9}">
      <dgm:prSet/>
      <dgm:spPr/>
      <dgm:t>
        <a:bodyPr/>
        <a:lstStyle/>
        <a:p>
          <a:endParaRPr lang="en-US"/>
        </a:p>
      </dgm:t>
    </dgm:pt>
    <dgm:pt modelId="{B9A83A07-5840-9A46-80C2-F83F3416A5C3}" type="pres">
      <dgm:prSet presAssocID="{8060F6BF-ACED-4651-AFE6-36830ACA32F3}" presName="diagram" presStyleCnt="0">
        <dgm:presLayoutVars>
          <dgm:dir/>
          <dgm:resizeHandles val="exact"/>
        </dgm:presLayoutVars>
      </dgm:prSet>
      <dgm:spPr/>
    </dgm:pt>
    <dgm:pt modelId="{B23B5775-3D0C-4D47-BADC-7FB8990D4008}" type="pres">
      <dgm:prSet presAssocID="{CE5B0E85-C09B-4660-8C9E-84E2466ADDB9}" presName="node" presStyleLbl="node1" presStyleIdx="0" presStyleCnt="8">
        <dgm:presLayoutVars>
          <dgm:bulletEnabled val="1"/>
        </dgm:presLayoutVars>
      </dgm:prSet>
      <dgm:spPr/>
    </dgm:pt>
    <dgm:pt modelId="{EE95EC8A-B2A9-304F-BC5E-D8481C868F35}" type="pres">
      <dgm:prSet presAssocID="{1BE79A9D-0894-4C6F-885F-33980C409524}" presName="sibTrans" presStyleCnt="0"/>
      <dgm:spPr/>
    </dgm:pt>
    <dgm:pt modelId="{BAF2667D-8358-194C-B1C9-748997D1803E}" type="pres">
      <dgm:prSet presAssocID="{DAD5B162-4ED5-4FF2-9707-07C44258EF76}" presName="node" presStyleLbl="node1" presStyleIdx="1" presStyleCnt="8">
        <dgm:presLayoutVars>
          <dgm:bulletEnabled val="1"/>
        </dgm:presLayoutVars>
      </dgm:prSet>
      <dgm:spPr/>
    </dgm:pt>
    <dgm:pt modelId="{35638D96-0F4D-A640-BF55-30AED4566761}" type="pres">
      <dgm:prSet presAssocID="{75D5EAF5-AD37-4697-8A99-BD8B4AE8B830}" presName="sibTrans" presStyleCnt="0"/>
      <dgm:spPr/>
    </dgm:pt>
    <dgm:pt modelId="{B224C57A-264F-0B46-BECC-92BE720AAC9C}" type="pres">
      <dgm:prSet presAssocID="{302477FA-2092-40C6-AE09-911DF9BE46B2}" presName="node" presStyleLbl="node1" presStyleIdx="2" presStyleCnt="8">
        <dgm:presLayoutVars>
          <dgm:bulletEnabled val="1"/>
        </dgm:presLayoutVars>
      </dgm:prSet>
      <dgm:spPr/>
    </dgm:pt>
    <dgm:pt modelId="{BA388128-65B8-F247-96F4-AE6B357A377E}" type="pres">
      <dgm:prSet presAssocID="{B512C099-614E-490D-848D-B9F025D90FBA}" presName="sibTrans" presStyleCnt="0"/>
      <dgm:spPr/>
    </dgm:pt>
    <dgm:pt modelId="{C4EDC73A-28CF-3643-A0FC-78F018224DB0}" type="pres">
      <dgm:prSet presAssocID="{99293070-E8CC-48A0-BA80-47C5E685C00E}" presName="node" presStyleLbl="node1" presStyleIdx="3" presStyleCnt="8">
        <dgm:presLayoutVars>
          <dgm:bulletEnabled val="1"/>
        </dgm:presLayoutVars>
      </dgm:prSet>
      <dgm:spPr/>
    </dgm:pt>
    <dgm:pt modelId="{0A1A857A-8C09-974B-85F7-CE5FDE841F02}" type="pres">
      <dgm:prSet presAssocID="{AA685322-0585-46C9-8C2B-620D69677DB9}" presName="sibTrans" presStyleCnt="0"/>
      <dgm:spPr/>
    </dgm:pt>
    <dgm:pt modelId="{A5CE5B16-FA5D-394D-8881-A57FFCCF45C9}" type="pres">
      <dgm:prSet presAssocID="{9E5AB32F-0C6B-47F7-8BD0-EA87B66C88AE}" presName="node" presStyleLbl="node1" presStyleIdx="4" presStyleCnt="8">
        <dgm:presLayoutVars>
          <dgm:bulletEnabled val="1"/>
        </dgm:presLayoutVars>
      </dgm:prSet>
      <dgm:spPr/>
    </dgm:pt>
    <dgm:pt modelId="{DE42333A-D09C-0F40-9ECC-DB03EA4E3A56}" type="pres">
      <dgm:prSet presAssocID="{AFB82B0F-0AD6-4A2C-9D5A-F54A45F461B9}" presName="sibTrans" presStyleCnt="0"/>
      <dgm:spPr/>
    </dgm:pt>
    <dgm:pt modelId="{4E381DF4-ADAA-DB45-8D3E-67254ED3A2CB}" type="pres">
      <dgm:prSet presAssocID="{898F3172-AB83-4752-A6CF-AE5293AE1E5E}" presName="node" presStyleLbl="node1" presStyleIdx="5" presStyleCnt="8">
        <dgm:presLayoutVars>
          <dgm:bulletEnabled val="1"/>
        </dgm:presLayoutVars>
      </dgm:prSet>
      <dgm:spPr/>
    </dgm:pt>
    <dgm:pt modelId="{B83F0BE5-4CAB-E047-A72A-EFEA836D9ACD}" type="pres">
      <dgm:prSet presAssocID="{7713E58E-2A71-49C0-842F-E916216E7244}" presName="sibTrans" presStyleCnt="0"/>
      <dgm:spPr/>
    </dgm:pt>
    <dgm:pt modelId="{E82BC828-48CE-584A-BC95-4A3BFC1F6FF7}" type="pres">
      <dgm:prSet presAssocID="{5D2DC91A-F647-497C-9867-499E1400340D}" presName="node" presStyleLbl="node1" presStyleIdx="6" presStyleCnt="8">
        <dgm:presLayoutVars>
          <dgm:bulletEnabled val="1"/>
        </dgm:presLayoutVars>
      </dgm:prSet>
      <dgm:spPr/>
    </dgm:pt>
    <dgm:pt modelId="{D255C80F-B4EA-8B45-A9C1-91BB8FFACDA5}" type="pres">
      <dgm:prSet presAssocID="{4926F797-F6A8-4C14-B8B5-AA49ED89A5F4}" presName="sibTrans" presStyleCnt="0"/>
      <dgm:spPr/>
    </dgm:pt>
    <dgm:pt modelId="{44FA0659-4065-2E44-A289-4690A31B4514}" type="pres">
      <dgm:prSet presAssocID="{771D1E45-A4C8-4BFE-86DE-D143611F7AE7}" presName="node" presStyleLbl="node1" presStyleIdx="7" presStyleCnt="8">
        <dgm:presLayoutVars>
          <dgm:bulletEnabled val="1"/>
        </dgm:presLayoutVars>
      </dgm:prSet>
      <dgm:spPr/>
    </dgm:pt>
  </dgm:ptLst>
  <dgm:cxnLst>
    <dgm:cxn modelId="{18829100-4748-4B51-8FBC-CDAA99771E9A}" srcId="{8060F6BF-ACED-4651-AFE6-36830ACA32F3}" destId="{5D2DC91A-F647-497C-9867-499E1400340D}" srcOrd="6" destOrd="0" parTransId="{DEE35CE2-E4D7-4A68-9128-7CA49EA3E537}" sibTransId="{4926F797-F6A8-4C14-B8B5-AA49ED89A5F4}"/>
    <dgm:cxn modelId="{24DF8D0E-C5ED-4C07-9C54-148C35808AC9}" srcId="{8060F6BF-ACED-4651-AFE6-36830ACA32F3}" destId="{771D1E45-A4C8-4BFE-86DE-D143611F7AE7}" srcOrd="7" destOrd="0" parTransId="{105B38F4-0534-40F1-BB5D-D4A726FFDB9E}" sibTransId="{7F69F2D4-0E09-4CBD-B5CE-20FFE6CCDB3F}"/>
    <dgm:cxn modelId="{38449E1E-4D11-43F7-8EB1-7C9CF7B44748}" srcId="{8060F6BF-ACED-4651-AFE6-36830ACA32F3}" destId="{9E5AB32F-0C6B-47F7-8BD0-EA87B66C88AE}" srcOrd="4" destOrd="0" parTransId="{D961A63A-1DAA-4231-AC8F-035A4680D698}" sibTransId="{AFB82B0F-0AD6-4A2C-9D5A-F54A45F461B9}"/>
    <dgm:cxn modelId="{6FA74526-1D8E-4389-B1AB-09B89CFD6069}" srcId="{8060F6BF-ACED-4651-AFE6-36830ACA32F3}" destId="{CE5B0E85-C09B-4660-8C9E-84E2466ADDB9}" srcOrd="0" destOrd="0" parTransId="{EAB55BA4-19A4-4378-8B99-BD66BE319C76}" sibTransId="{1BE79A9D-0894-4C6F-885F-33980C409524}"/>
    <dgm:cxn modelId="{CA212137-C0E0-944A-9ECE-8E5D16FE47CB}" type="presOf" srcId="{DAD5B162-4ED5-4FF2-9707-07C44258EF76}" destId="{BAF2667D-8358-194C-B1C9-748997D1803E}" srcOrd="0" destOrd="0" presId="urn:microsoft.com/office/officeart/2005/8/layout/default"/>
    <dgm:cxn modelId="{25BCDA37-5053-9144-8714-45FE60C4F8F3}" type="presOf" srcId="{9E5AB32F-0C6B-47F7-8BD0-EA87B66C88AE}" destId="{A5CE5B16-FA5D-394D-8881-A57FFCCF45C9}" srcOrd="0" destOrd="0" presId="urn:microsoft.com/office/officeart/2005/8/layout/default"/>
    <dgm:cxn modelId="{A892C63D-DEF4-8141-9570-FA817570887E}" type="presOf" srcId="{5D2DC91A-F647-497C-9867-499E1400340D}" destId="{E82BC828-48CE-584A-BC95-4A3BFC1F6FF7}" srcOrd="0" destOrd="0" presId="urn:microsoft.com/office/officeart/2005/8/layout/default"/>
    <dgm:cxn modelId="{96E72B5B-4436-4C59-9603-2B6F7E1A6CB9}" srcId="{8060F6BF-ACED-4651-AFE6-36830ACA32F3}" destId="{302477FA-2092-40C6-AE09-911DF9BE46B2}" srcOrd="2" destOrd="0" parTransId="{57BF56FE-BBF8-4D7F-8070-CFCF0DBA06DF}" sibTransId="{B512C099-614E-490D-848D-B9F025D90FBA}"/>
    <dgm:cxn modelId="{A098F95C-7215-044F-BC35-FF0235CE70DB}" type="presOf" srcId="{99293070-E8CC-48A0-BA80-47C5E685C00E}" destId="{C4EDC73A-28CF-3643-A0FC-78F018224DB0}" srcOrd="0" destOrd="0" presId="urn:microsoft.com/office/officeart/2005/8/layout/default"/>
    <dgm:cxn modelId="{67ABA666-20FB-4F44-951B-B72265C0C432}" type="presOf" srcId="{CE5B0E85-C09B-4660-8C9E-84E2466ADDB9}" destId="{B23B5775-3D0C-4D47-BADC-7FB8990D4008}" srcOrd="0" destOrd="0" presId="urn:microsoft.com/office/officeart/2005/8/layout/default"/>
    <dgm:cxn modelId="{17F45282-450B-F94F-9755-88381888CADD}" type="presOf" srcId="{302477FA-2092-40C6-AE09-911DF9BE46B2}" destId="{B224C57A-264F-0B46-BECC-92BE720AAC9C}" srcOrd="0" destOrd="0" presId="urn:microsoft.com/office/officeart/2005/8/layout/default"/>
    <dgm:cxn modelId="{7E0F8CAB-46BE-4E01-8BFA-E3421BA05FE0}" srcId="{8060F6BF-ACED-4651-AFE6-36830ACA32F3}" destId="{898F3172-AB83-4752-A6CF-AE5293AE1E5E}" srcOrd="5" destOrd="0" parTransId="{106AA9EA-9C07-4C9C-8C68-AEF8EF71AC7B}" sibTransId="{7713E58E-2A71-49C0-842F-E916216E7244}"/>
    <dgm:cxn modelId="{35245ECB-A9DA-8F4D-8BF6-DCFE068EC8BA}" type="presOf" srcId="{771D1E45-A4C8-4BFE-86DE-D143611F7AE7}" destId="{44FA0659-4065-2E44-A289-4690A31B4514}" srcOrd="0" destOrd="0" presId="urn:microsoft.com/office/officeart/2005/8/layout/default"/>
    <dgm:cxn modelId="{F2EA9EE5-9789-CF4B-A3F2-3CA88B6DD090}" type="presOf" srcId="{8060F6BF-ACED-4651-AFE6-36830ACA32F3}" destId="{B9A83A07-5840-9A46-80C2-F83F3416A5C3}" srcOrd="0" destOrd="0" presId="urn:microsoft.com/office/officeart/2005/8/layout/default"/>
    <dgm:cxn modelId="{F9BB75F0-9A5D-DF43-BE66-093BB8B1B38D}" type="presOf" srcId="{898F3172-AB83-4752-A6CF-AE5293AE1E5E}" destId="{4E381DF4-ADAA-DB45-8D3E-67254ED3A2CB}" srcOrd="0" destOrd="0" presId="urn:microsoft.com/office/officeart/2005/8/layout/default"/>
    <dgm:cxn modelId="{047BEAF6-18D9-4A93-8C7D-8623724AC99B}" srcId="{8060F6BF-ACED-4651-AFE6-36830ACA32F3}" destId="{DAD5B162-4ED5-4FF2-9707-07C44258EF76}" srcOrd="1" destOrd="0" parTransId="{43FDB3AE-862C-417C-B786-6B2000554E7B}" sibTransId="{75D5EAF5-AD37-4697-8A99-BD8B4AE8B830}"/>
    <dgm:cxn modelId="{D952F6F8-F6DF-4691-96BE-47A1BE5E7FD4}" srcId="{8060F6BF-ACED-4651-AFE6-36830ACA32F3}" destId="{99293070-E8CC-48A0-BA80-47C5E685C00E}" srcOrd="3" destOrd="0" parTransId="{D99709FB-8FE6-42D2-B756-EAE75C11D6BD}" sibTransId="{AA685322-0585-46C9-8C2B-620D69677DB9}"/>
    <dgm:cxn modelId="{933E715B-87F0-C14D-9AB2-089C4D65FCF0}" type="presParOf" srcId="{B9A83A07-5840-9A46-80C2-F83F3416A5C3}" destId="{B23B5775-3D0C-4D47-BADC-7FB8990D4008}" srcOrd="0" destOrd="0" presId="urn:microsoft.com/office/officeart/2005/8/layout/default"/>
    <dgm:cxn modelId="{3B91C875-E267-1F46-A240-089F7B69E695}" type="presParOf" srcId="{B9A83A07-5840-9A46-80C2-F83F3416A5C3}" destId="{EE95EC8A-B2A9-304F-BC5E-D8481C868F35}" srcOrd="1" destOrd="0" presId="urn:microsoft.com/office/officeart/2005/8/layout/default"/>
    <dgm:cxn modelId="{9FF35805-8C14-CA44-B312-48812738DB0B}" type="presParOf" srcId="{B9A83A07-5840-9A46-80C2-F83F3416A5C3}" destId="{BAF2667D-8358-194C-B1C9-748997D1803E}" srcOrd="2" destOrd="0" presId="urn:microsoft.com/office/officeart/2005/8/layout/default"/>
    <dgm:cxn modelId="{79065329-1A63-8440-92A5-E9231219D985}" type="presParOf" srcId="{B9A83A07-5840-9A46-80C2-F83F3416A5C3}" destId="{35638D96-0F4D-A640-BF55-30AED4566761}" srcOrd="3" destOrd="0" presId="urn:microsoft.com/office/officeart/2005/8/layout/default"/>
    <dgm:cxn modelId="{E16DB28F-BBFD-4F4B-A69B-7C206E8DF854}" type="presParOf" srcId="{B9A83A07-5840-9A46-80C2-F83F3416A5C3}" destId="{B224C57A-264F-0B46-BECC-92BE720AAC9C}" srcOrd="4" destOrd="0" presId="urn:microsoft.com/office/officeart/2005/8/layout/default"/>
    <dgm:cxn modelId="{4557DA6F-99F2-3144-A337-13CC58C110CD}" type="presParOf" srcId="{B9A83A07-5840-9A46-80C2-F83F3416A5C3}" destId="{BA388128-65B8-F247-96F4-AE6B357A377E}" srcOrd="5" destOrd="0" presId="urn:microsoft.com/office/officeart/2005/8/layout/default"/>
    <dgm:cxn modelId="{DACEACD3-70A5-9D4C-9EFE-A4534180CA10}" type="presParOf" srcId="{B9A83A07-5840-9A46-80C2-F83F3416A5C3}" destId="{C4EDC73A-28CF-3643-A0FC-78F018224DB0}" srcOrd="6" destOrd="0" presId="urn:microsoft.com/office/officeart/2005/8/layout/default"/>
    <dgm:cxn modelId="{A454A0E5-3919-E544-94FE-144FD267987A}" type="presParOf" srcId="{B9A83A07-5840-9A46-80C2-F83F3416A5C3}" destId="{0A1A857A-8C09-974B-85F7-CE5FDE841F02}" srcOrd="7" destOrd="0" presId="urn:microsoft.com/office/officeart/2005/8/layout/default"/>
    <dgm:cxn modelId="{638C26F7-5A75-6249-BAD8-9B2C87461C25}" type="presParOf" srcId="{B9A83A07-5840-9A46-80C2-F83F3416A5C3}" destId="{A5CE5B16-FA5D-394D-8881-A57FFCCF45C9}" srcOrd="8" destOrd="0" presId="urn:microsoft.com/office/officeart/2005/8/layout/default"/>
    <dgm:cxn modelId="{B67376E4-F3AB-2141-A684-63138BE4030F}" type="presParOf" srcId="{B9A83A07-5840-9A46-80C2-F83F3416A5C3}" destId="{DE42333A-D09C-0F40-9ECC-DB03EA4E3A56}" srcOrd="9" destOrd="0" presId="urn:microsoft.com/office/officeart/2005/8/layout/default"/>
    <dgm:cxn modelId="{8B75E9C3-F40D-AE40-9F7A-AC4A79360D5B}" type="presParOf" srcId="{B9A83A07-5840-9A46-80C2-F83F3416A5C3}" destId="{4E381DF4-ADAA-DB45-8D3E-67254ED3A2CB}" srcOrd="10" destOrd="0" presId="urn:microsoft.com/office/officeart/2005/8/layout/default"/>
    <dgm:cxn modelId="{989A42C9-714E-C942-AD21-8176A4913BE4}" type="presParOf" srcId="{B9A83A07-5840-9A46-80C2-F83F3416A5C3}" destId="{B83F0BE5-4CAB-E047-A72A-EFEA836D9ACD}" srcOrd="11" destOrd="0" presId="urn:microsoft.com/office/officeart/2005/8/layout/default"/>
    <dgm:cxn modelId="{535ADE34-647D-F943-9D14-1CCE754F8584}" type="presParOf" srcId="{B9A83A07-5840-9A46-80C2-F83F3416A5C3}" destId="{E82BC828-48CE-584A-BC95-4A3BFC1F6FF7}" srcOrd="12" destOrd="0" presId="urn:microsoft.com/office/officeart/2005/8/layout/default"/>
    <dgm:cxn modelId="{1CB7150D-B5E5-E948-BD18-6C3874B76384}" type="presParOf" srcId="{B9A83A07-5840-9A46-80C2-F83F3416A5C3}" destId="{D255C80F-B4EA-8B45-A9C1-91BB8FFACDA5}" srcOrd="13" destOrd="0" presId="urn:microsoft.com/office/officeart/2005/8/layout/default"/>
    <dgm:cxn modelId="{26E0B77F-86C4-A841-A904-4EB866F003C0}" type="presParOf" srcId="{B9A83A07-5840-9A46-80C2-F83F3416A5C3}" destId="{44FA0659-4065-2E44-A289-4690A31B4514}" srcOrd="14"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0657D5A-D6FD-41B4-B5FE-3A0548D03573}" type="doc">
      <dgm:prSet loTypeId="urn:microsoft.com/office/officeart/2018/2/layout/IconCircleList" loCatId="icon" qsTypeId="urn:microsoft.com/office/officeart/2005/8/quickstyle/simple1" qsCatId="simple" csTypeId="urn:microsoft.com/office/officeart/2018/5/colors/Iconchunking_coloredtext_colorful1" csCatId="colorful" phldr="1"/>
      <dgm:spPr/>
      <dgm:t>
        <a:bodyPr/>
        <a:lstStyle/>
        <a:p>
          <a:endParaRPr lang="en-US"/>
        </a:p>
      </dgm:t>
    </dgm:pt>
    <dgm:pt modelId="{EDBE7A3F-17AB-4779-B6FC-41B6D13DE51F}">
      <dgm:prSet/>
      <dgm:spPr/>
      <dgm:t>
        <a:bodyPr/>
        <a:lstStyle/>
        <a:p>
          <a:r>
            <a:rPr lang="en-US"/>
            <a:t>A previous module explored developing an autistic-friendly voice studio</a:t>
          </a:r>
        </a:p>
      </dgm:t>
    </dgm:pt>
    <dgm:pt modelId="{F512AEEF-4CD1-4B73-815E-13152B603CCE}" type="parTrans" cxnId="{DE4026D8-55E8-40FE-9AFB-6BC226D17EB4}">
      <dgm:prSet/>
      <dgm:spPr/>
      <dgm:t>
        <a:bodyPr/>
        <a:lstStyle/>
        <a:p>
          <a:endParaRPr lang="en-US"/>
        </a:p>
      </dgm:t>
    </dgm:pt>
    <dgm:pt modelId="{B16B740B-44FC-4DB8-A1C6-1546BFF4B4EC}" type="sibTrans" cxnId="{DE4026D8-55E8-40FE-9AFB-6BC226D17EB4}">
      <dgm:prSet/>
      <dgm:spPr/>
      <dgm:t>
        <a:bodyPr/>
        <a:lstStyle/>
        <a:p>
          <a:endParaRPr lang="en-US"/>
        </a:p>
      </dgm:t>
    </dgm:pt>
    <dgm:pt modelId="{0489C7A6-82AF-4C97-B25F-AB7A6B4F0DB3}">
      <dgm:prSet/>
      <dgm:spPr/>
      <dgm:t>
        <a:bodyPr/>
        <a:lstStyle/>
        <a:p>
          <a:r>
            <a:rPr lang="en-US"/>
            <a:t>Literature review demonstrated a lack of literature about 1:1 singing training for autistic singers</a:t>
          </a:r>
        </a:p>
      </dgm:t>
    </dgm:pt>
    <dgm:pt modelId="{5A828DE1-0903-4E66-8CAA-C4CD738E4838}" type="parTrans" cxnId="{1BD09CAD-5E6B-4B1F-8641-8FB2A833D1C4}">
      <dgm:prSet/>
      <dgm:spPr/>
      <dgm:t>
        <a:bodyPr/>
        <a:lstStyle/>
        <a:p>
          <a:endParaRPr lang="en-US"/>
        </a:p>
      </dgm:t>
    </dgm:pt>
    <dgm:pt modelId="{54E912AE-C2CC-491C-86F0-3E0AF59A344B}" type="sibTrans" cxnId="{1BD09CAD-5E6B-4B1F-8641-8FB2A833D1C4}">
      <dgm:prSet/>
      <dgm:spPr/>
      <dgm:t>
        <a:bodyPr/>
        <a:lstStyle/>
        <a:p>
          <a:endParaRPr lang="en-US"/>
        </a:p>
      </dgm:t>
    </dgm:pt>
    <dgm:pt modelId="{E8FD5B61-4AEA-4C8E-ADD3-A55CE259E119}">
      <dgm:prSet/>
      <dgm:spPr/>
      <dgm:t>
        <a:bodyPr/>
        <a:lstStyle/>
        <a:p>
          <a:r>
            <a:rPr lang="en-US"/>
            <a:t>Preferences for asynchronous forms of communication</a:t>
          </a:r>
        </a:p>
      </dgm:t>
    </dgm:pt>
    <dgm:pt modelId="{5A157578-F715-412A-BC4C-0239C909F960}" type="parTrans" cxnId="{A5C7C996-07EA-4484-A875-F636AD28D7AD}">
      <dgm:prSet/>
      <dgm:spPr/>
      <dgm:t>
        <a:bodyPr/>
        <a:lstStyle/>
        <a:p>
          <a:endParaRPr lang="en-US"/>
        </a:p>
      </dgm:t>
    </dgm:pt>
    <dgm:pt modelId="{2EC0A7E4-6AB9-4A6E-AD10-929721DB03C1}" type="sibTrans" cxnId="{A5C7C996-07EA-4484-A875-F636AD28D7AD}">
      <dgm:prSet/>
      <dgm:spPr/>
      <dgm:t>
        <a:bodyPr/>
        <a:lstStyle/>
        <a:p>
          <a:endParaRPr lang="en-US"/>
        </a:p>
      </dgm:t>
    </dgm:pt>
    <dgm:pt modelId="{75A051FF-7C54-4811-8AEE-C7E3B103E320}">
      <dgm:prSet/>
      <dgm:spPr/>
      <dgm:t>
        <a:bodyPr/>
        <a:lstStyle/>
        <a:p>
          <a:r>
            <a:rPr lang="en-US"/>
            <a:t>This led to reflection on the benefits of asynchronous teaching resources delivered via an online learning platform</a:t>
          </a:r>
        </a:p>
      </dgm:t>
    </dgm:pt>
    <dgm:pt modelId="{38F36A29-0DD5-4BA7-AC56-85C24023BB2F}" type="parTrans" cxnId="{B00DA419-A283-4CDE-ABC7-5D25396422E4}">
      <dgm:prSet/>
      <dgm:spPr/>
      <dgm:t>
        <a:bodyPr/>
        <a:lstStyle/>
        <a:p>
          <a:endParaRPr lang="en-US"/>
        </a:p>
      </dgm:t>
    </dgm:pt>
    <dgm:pt modelId="{6AB5731E-996D-4C04-9829-C438D063BD80}" type="sibTrans" cxnId="{B00DA419-A283-4CDE-ABC7-5D25396422E4}">
      <dgm:prSet/>
      <dgm:spPr/>
      <dgm:t>
        <a:bodyPr/>
        <a:lstStyle/>
        <a:p>
          <a:endParaRPr lang="en-US"/>
        </a:p>
      </dgm:t>
    </dgm:pt>
    <dgm:pt modelId="{CF6D5A6D-7F90-4EBF-84BE-A793D4BB18AE}" type="pres">
      <dgm:prSet presAssocID="{E0657D5A-D6FD-41B4-B5FE-3A0548D03573}" presName="root" presStyleCnt="0">
        <dgm:presLayoutVars>
          <dgm:dir/>
          <dgm:resizeHandles val="exact"/>
        </dgm:presLayoutVars>
      </dgm:prSet>
      <dgm:spPr/>
    </dgm:pt>
    <dgm:pt modelId="{CE0FF312-73DD-43EE-9DA3-31DE00D70061}" type="pres">
      <dgm:prSet presAssocID="{E0657D5A-D6FD-41B4-B5FE-3A0548D03573}" presName="container" presStyleCnt="0">
        <dgm:presLayoutVars>
          <dgm:dir/>
          <dgm:resizeHandles val="exact"/>
        </dgm:presLayoutVars>
      </dgm:prSet>
      <dgm:spPr/>
    </dgm:pt>
    <dgm:pt modelId="{33D77EE2-559C-46DD-976C-59ECBA5E3D9F}" type="pres">
      <dgm:prSet presAssocID="{EDBE7A3F-17AB-4779-B6FC-41B6D13DE51F}" presName="compNode" presStyleCnt="0"/>
      <dgm:spPr/>
    </dgm:pt>
    <dgm:pt modelId="{4695FC6C-A037-4E48-BD09-AF843110DE97}" type="pres">
      <dgm:prSet presAssocID="{EDBE7A3F-17AB-4779-B6FC-41B6D13DE51F}" presName="iconBgRect" presStyleLbl="bgShp" presStyleIdx="0" presStyleCnt="4"/>
      <dgm:spPr/>
    </dgm:pt>
    <dgm:pt modelId="{CB13AC92-30AD-41DD-9C67-F633A5BE1A8A}" type="pres">
      <dgm:prSet presAssocID="{EDBE7A3F-17AB-4779-B6FC-41B6D13DE51F}"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ead with Gears"/>
        </a:ext>
      </dgm:extLst>
    </dgm:pt>
    <dgm:pt modelId="{66262E73-81A2-483A-9CAC-2908E6233C36}" type="pres">
      <dgm:prSet presAssocID="{EDBE7A3F-17AB-4779-B6FC-41B6D13DE51F}" presName="spaceRect" presStyleCnt="0"/>
      <dgm:spPr/>
    </dgm:pt>
    <dgm:pt modelId="{CCC9843F-8A88-4A3B-8254-4E86D0995E0F}" type="pres">
      <dgm:prSet presAssocID="{EDBE7A3F-17AB-4779-B6FC-41B6D13DE51F}" presName="textRect" presStyleLbl="revTx" presStyleIdx="0" presStyleCnt="4">
        <dgm:presLayoutVars>
          <dgm:chMax val="1"/>
          <dgm:chPref val="1"/>
        </dgm:presLayoutVars>
      </dgm:prSet>
      <dgm:spPr/>
    </dgm:pt>
    <dgm:pt modelId="{1BA02D27-DC6D-416B-A561-F48749DB4A1A}" type="pres">
      <dgm:prSet presAssocID="{B16B740B-44FC-4DB8-A1C6-1546BFF4B4EC}" presName="sibTrans" presStyleLbl="sibTrans2D1" presStyleIdx="0" presStyleCnt="0"/>
      <dgm:spPr/>
    </dgm:pt>
    <dgm:pt modelId="{8C102C2B-2FB2-400E-86E8-4CE301F98295}" type="pres">
      <dgm:prSet presAssocID="{0489C7A6-82AF-4C97-B25F-AB7A6B4F0DB3}" presName="compNode" presStyleCnt="0"/>
      <dgm:spPr/>
    </dgm:pt>
    <dgm:pt modelId="{3D3ED7CC-D157-466A-AB32-6F6E3DA5876A}" type="pres">
      <dgm:prSet presAssocID="{0489C7A6-82AF-4C97-B25F-AB7A6B4F0DB3}" presName="iconBgRect" presStyleLbl="bgShp" presStyleIdx="1" presStyleCnt="4"/>
      <dgm:spPr/>
    </dgm:pt>
    <dgm:pt modelId="{A26A492D-F0D9-4413-A745-E8587B073E7F}" type="pres">
      <dgm:prSet presAssocID="{0489C7A6-82AF-4C97-B25F-AB7A6B4F0DB3}"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ooks"/>
        </a:ext>
      </dgm:extLst>
    </dgm:pt>
    <dgm:pt modelId="{49558C95-87E7-44A3-8CDF-983675960C0B}" type="pres">
      <dgm:prSet presAssocID="{0489C7A6-82AF-4C97-B25F-AB7A6B4F0DB3}" presName="spaceRect" presStyleCnt="0"/>
      <dgm:spPr/>
    </dgm:pt>
    <dgm:pt modelId="{C1D6429C-B355-4D85-BCDA-373BBB80C9C2}" type="pres">
      <dgm:prSet presAssocID="{0489C7A6-82AF-4C97-B25F-AB7A6B4F0DB3}" presName="textRect" presStyleLbl="revTx" presStyleIdx="1" presStyleCnt="4">
        <dgm:presLayoutVars>
          <dgm:chMax val="1"/>
          <dgm:chPref val="1"/>
        </dgm:presLayoutVars>
      </dgm:prSet>
      <dgm:spPr/>
    </dgm:pt>
    <dgm:pt modelId="{4FDF1C16-2107-432D-9C44-6BBC999B9505}" type="pres">
      <dgm:prSet presAssocID="{54E912AE-C2CC-491C-86F0-3E0AF59A344B}" presName="sibTrans" presStyleLbl="sibTrans2D1" presStyleIdx="0" presStyleCnt="0"/>
      <dgm:spPr/>
    </dgm:pt>
    <dgm:pt modelId="{E0E9A4B6-BE4A-4A96-9A36-5232F4651C3E}" type="pres">
      <dgm:prSet presAssocID="{E8FD5B61-4AEA-4C8E-ADD3-A55CE259E119}" presName="compNode" presStyleCnt="0"/>
      <dgm:spPr/>
    </dgm:pt>
    <dgm:pt modelId="{57E8F6C8-7D36-4878-A9A2-68862865F2B1}" type="pres">
      <dgm:prSet presAssocID="{E8FD5B61-4AEA-4C8E-ADD3-A55CE259E119}" presName="iconBgRect" presStyleLbl="bgShp" presStyleIdx="2" presStyleCnt="4"/>
      <dgm:spPr/>
    </dgm:pt>
    <dgm:pt modelId="{29FFFA98-0DEA-474E-876E-DB5BA518377E}" type="pres">
      <dgm:prSet presAssocID="{E8FD5B61-4AEA-4C8E-ADD3-A55CE259E119}"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hat"/>
        </a:ext>
      </dgm:extLst>
    </dgm:pt>
    <dgm:pt modelId="{1223D24B-4C4D-4519-833C-EF30702E7205}" type="pres">
      <dgm:prSet presAssocID="{E8FD5B61-4AEA-4C8E-ADD3-A55CE259E119}" presName="spaceRect" presStyleCnt="0"/>
      <dgm:spPr/>
    </dgm:pt>
    <dgm:pt modelId="{A1B2EB40-93A2-4887-9B21-8A5ECE73504D}" type="pres">
      <dgm:prSet presAssocID="{E8FD5B61-4AEA-4C8E-ADD3-A55CE259E119}" presName="textRect" presStyleLbl="revTx" presStyleIdx="2" presStyleCnt="4">
        <dgm:presLayoutVars>
          <dgm:chMax val="1"/>
          <dgm:chPref val="1"/>
        </dgm:presLayoutVars>
      </dgm:prSet>
      <dgm:spPr/>
    </dgm:pt>
    <dgm:pt modelId="{C0B2D0A8-4F53-41D5-9720-8A890D6510E3}" type="pres">
      <dgm:prSet presAssocID="{2EC0A7E4-6AB9-4A6E-AD10-929721DB03C1}" presName="sibTrans" presStyleLbl="sibTrans2D1" presStyleIdx="0" presStyleCnt="0"/>
      <dgm:spPr/>
    </dgm:pt>
    <dgm:pt modelId="{0370BB24-FA2A-4073-A119-9F6AEA46B69B}" type="pres">
      <dgm:prSet presAssocID="{75A051FF-7C54-4811-8AEE-C7E3B103E320}" presName="compNode" presStyleCnt="0"/>
      <dgm:spPr/>
    </dgm:pt>
    <dgm:pt modelId="{A657A186-0E60-445E-B680-CE75A36BD669}" type="pres">
      <dgm:prSet presAssocID="{75A051FF-7C54-4811-8AEE-C7E3B103E320}" presName="iconBgRect" presStyleLbl="bgShp" presStyleIdx="3" presStyleCnt="4"/>
      <dgm:spPr/>
    </dgm:pt>
    <dgm:pt modelId="{C9A5B73E-9D02-4521-ABB1-2CE930DB948E}" type="pres">
      <dgm:prSet presAssocID="{75A051FF-7C54-4811-8AEE-C7E3B103E320}"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Teacher"/>
        </a:ext>
      </dgm:extLst>
    </dgm:pt>
    <dgm:pt modelId="{350A0EF7-7A58-4409-8B9C-6C13A285843A}" type="pres">
      <dgm:prSet presAssocID="{75A051FF-7C54-4811-8AEE-C7E3B103E320}" presName="spaceRect" presStyleCnt="0"/>
      <dgm:spPr/>
    </dgm:pt>
    <dgm:pt modelId="{73DE02F9-1929-423C-9F25-8B53F37E90D4}" type="pres">
      <dgm:prSet presAssocID="{75A051FF-7C54-4811-8AEE-C7E3B103E320}" presName="textRect" presStyleLbl="revTx" presStyleIdx="3" presStyleCnt="4">
        <dgm:presLayoutVars>
          <dgm:chMax val="1"/>
          <dgm:chPref val="1"/>
        </dgm:presLayoutVars>
      </dgm:prSet>
      <dgm:spPr/>
    </dgm:pt>
  </dgm:ptLst>
  <dgm:cxnLst>
    <dgm:cxn modelId="{B00DA419-A283-4CDE-ABC7-5D25396422E4}" srcId="{E0657D5A-D6FD-41B4-B5FE-3A0548D03573}" destId="{75A051FF-7C54-4811-8AEE-C7E3B103E320}" srcOrd="3" destOrd="0" parTransId="{38F36A29-0DD5-4BA7-AC56-85C24023BB2F}" sibTransId="{6AB5731E-996D-4C04-9829-C438D063BD80}"/>
    <dgm:cxn modelId="{DC47872A-8A81-4489-809B-CFA6E89DC106}" type="presOf" srcId="{0489C7A6-82AF-4C97-B25F-AB7A6B4F0DB3}" destId="{C1D6429C-B355-4D85-BCDA-373BBB80C9C2}" srcOrd="0" destOrd="0" presId="urn:microsoft.com/office/officeart/2018/2/layout/IconCircleList"/>
    <dgm:cxn modelId="{943D9136-93D8-4777-9B4A-F3807718C7D8}" type="presOf" srcId="{E8FD5B61-4AEA-4C8E-ADD3-A55CE259E119}" destId="{A1B2EB40-93A2-4887-9B21-8A5ECE73504D}" srcOrd="0" destOrd="0" presId="urn:microsoft.com/office/officeart/2018/2/layout/IconCircleList"/>
    <dgm:cxn modelId="{DD20786B-8C0F-4158-97F8-2A6C88BC302D}" type="presOf" srcId="{EDBE7A3F-17AB-4779-B6FC-41B6D13DE51F}" destId="{CCC9843F-8A88-4A3B-8254-4E86D0995E0F}" srcOrd="0" destOrd="0" presId="urn:microsoft.com/office/officeart/2018/2/layout/IconCircleList"/>
    <dgm:cxn modelId="{E39F4C95-C6C0-4731-A9C6-5D4F2066B9D6}" type="presOf" srcId="{75A051FF-7C54-4811-8AEE-C7E3B103E320}" destId="{73DE02F9-1929-423C-9F25-8B53F37E90D4}" srcOrd="0" destOrd="0" presId="urn:microsoft.com/office/officeart/2018/2/layout/IconCircleList"/>
    <dgm:cxn modelId="{A5C7C996-07EA-4484-A875-F636AD28D7AD}" srcId="{E0657D5A-D6FD-41B4-B5FE-3A0548D03573}" destId="{E8FD5B61-4AEA-4C8E-ADD3-A55CE259E119}" srcOrd="2" destOrd="0" parTransId="{5A157578-F715-412A-BC4C-0239C909F960}" sibTransId="{2EC0A7E4-6AB9-4A6E-AD10-929721DB03C1}"/>
    <dgm:cxn modelId="{1BD09CAD-5E6B-4B1F-8641-8FB2A833D1C4}" srcId="{E0657D5A-D6FD-41B4-B5FE-3A0548D03573}" destId="{0489C7A6-82AF-4C97-B25F-AB7A6B4F0DB3}" srcOrd="1" destOrd="0" parTransId="{5A828DE1-0903-4E66-8CAA-C4CD738E4838}" sibTransId="{54E912AE-C2CC-491C-86F0-3E0AF59A344B}"/>
    <dgm:cxn modelId="{0913FEB0-3F6B-4202-B106-B53422D2476C}" type="presOf" srcId="{E0657D5A-D6FD-41B4-B5FE-3A0548D03573}" destId="{CF6D5A6D-7F90-4EBF-84BE-A793D4BB18AE}" srcOrd="0" destOrd="0" presId="urn:microsoft.com/office/officeart/2018/2/layout/IconCircleList"/>
    <dgm:cxn modelId="{1C629BD4-ACE2-4F30-A221-9D0997D891F6}" type="presOf" srcId="{2EC0A7E4-6AB9-4A6E-AD10-929721DB03C1}" destId="{C0B2D0A8-4F53-41D5-9720-8A890D6510E3}" srcOrd="0" destOrd="0" presId="urn:microsoft.com/office/officeart/2018/2/layout/IconCircleList"/>
    <dgm:cxn modelId="{846CBCD6-D586-4643-B176-C2D014258260}" type="presOf" srcId="{B16B740B-44FC-4DB8-A1C6-1546BFF4B4EC}" destId="{1BA02D27-DC6D-416B-A561-F48749DB4A1A}" srcOrd="0" destOrd="0" presId="urn:microsoft.com/office/officeart/2018/2/layout/IconCircleList"/>
    <dgm:cxn modelId="{DE4026D8-55E8-40FE-9AFB-6BC226D17EB4}" srcId="{E0657D5A-D6FD-41B4-B5FE-3A0548D03573}" destId="{EDBE7A3F-17AB-4779-B6FC-41B6D13DE51F}" srcOrd="0" destOrd="0" parTransId="{F512AEEF-4CD1-4B73-815E-13152B603CCE}" sibTransId="{B16B740B-44FC-4DB8-A1C6-1546BFF4B4EC}"/>
    <dgm:cxn modelId="{8E9B15E4-BE21-4E22-A3E2-ED2B3070C213}" type="presOf" srcId="{54E912AE-C2CC-491C-86F0-3E0AF59A344B}" destId="{4FDF1C16-2107-432D-9C44-6BBC999B9505}" srcOrd="0" destOrd="0" presId="urn:microsoft.com/office/officeart/2018/2/layout/IconCircleList"/>
    <dgm:cxn modelId="{439D7C72-A437-45B9-B070-D50F1AE89A88}" type="presParOf" srcId="{CF6D5A6D-7F90-4EBF-84BE-A793D4BB18AE}" destId="{CE0FF312-73DD-43EE-9DA3-31DE00D70061}" srcOrd="0" destOrd="0" presId="urn:microsoft.com/office/officeart/2018/2/layout/IconCircleList"/>
    <dgm:cxn modelId="{72797138-F66A-4831-93D5-784858E06403}" type="presParOf" srcId="{CE0FF312-73DD-43EE-9DA3-31DE00D70061}" destId="{33D77EE2-559C-46DD-976C-59ECBA5E3D9F}" srcOrd="0" destOrd="0" presId="urn:microsoft.com/office/officeart/2018/2/layout/IconCircleList"/>
    <dgm:cxn modelId="{853BB766-2F11-42B7-A629-7C87863259BA}" type="presParOf" srcId="{33D77EE2-559C-46DD-976C-59ECBA5E3D9F}" destId="{4695FC6C-A037-4E48-BD09-AF843110DE97}" srcOrd="0" destOrd="0" presId="urn:microsoft.com/office/officeart/2018/2/layout/IconCircleList"/>
    <dgm:cxn modelId="{C50A1632-EF39-4C2E-9E36-9A9715447E23}" type="presParOf" srcId="{33D77EE2-559C-46DD-976C-59ECBA5E3D9F}" destId="{CB13AC92-30AD-41DD-9C67-F633A5BE1A8A}" srcOrd="1" destOrd="0" presId="urn:microsoft.com/office/officeart/2018/2/layout/IconCircleList"/>
    <dgm:cxn modelId="{EFB914D9-B261-44CF-BF1D-5FD900DFD031}" type="presParOf" srcId="{33D77EE2-559C-46DD-976C-59ECBA5E3D9F}" destId="{66262E73-81A2-483A-9CAC-2908E6233C36}" srcOrd="2" destOrd="0" presId="urn:microsoft.com/office/officeart/2018/2/layout/IconCircleList"/>
    <dgm:cxn modelId="{FDDC1969-F0D1-42AD-8E61-0E9242B1C2F4}" type="presParOf" srcId="{33D77EE2-559C-46DD-976C-59ECBA5E3D9F}" destId="{CCC9843F-8A88-4A3B-8254-4E86D0995E0F}" srcOrd="3" destOrd="0" presId="urn:microsoft.com/office/officeart/2018/2/layout/IconCircleList"/>
    <dgm:cxn modelId="{B7A6D195-E743-4C7C-A9B3-F3406A026B9E}" type="presParOf" srcId="{CE0FF312-73DD-43EE-9DA3-31DE00D70061}" destId="{1BA02D27-DC6D-416B-A561-F48749DB4A1A}" srcOrd="1" destOrd="0" presId="urn:microsoft.com/office/officeart/2018/2/layout/IconCircleList"/>
    <dgm:cxn modelId="{B3EA989F-ED87-403E-9C14-2A9256362EA1}" type="presParOf" srcId="{CE0FF312-73DD-43EE-9DA3-31DE00D70061}" destId="{8C102C2B-2FB2-400E-86E8-4CE301F98295}" srcOrd="2" destOrd="0" presId="urn:microsoft.com/office/officeart/2018/2/layout/IconCircleList"/>
    <dgm:cxn modelId="{12E1A44B-DD9A-4B3E-AA4A-9334E4542FFD}" type="presParOf" srcId="{8C102C2B-2FB2-400E-86E8-4CE301F98295}" destId="{3D3ED7CC-D157-466A-AB32-6F6E3DA5876A}" srcOrd="0" destOrd="0" presId="urn:microsoft.com/office/officeart/2018/2/layout/IconCircleList"/>
    <dgm:cxn modelId="{37BBC81C-6B74-48B4-A739-94029653A54B}" type="presParOf" srcId="{8C102C2B-2FB2-400E-86E8-4CE301F98295}" destId="{A26A492D-F0D9-4413-A745-E8587B073E7F}" srcOrd="1" destOrd="0" presId="urn:microsoft.com/office/officeart/2018/2/layout/IconCircleList"/>
    <dgm:cxn modelId="{9D720561-2319-4E14-9627-92311EFC97F7}" type="presParOf" srcId="{8C102C2B-2FB2-400E-86E8-4CE301F98295}" destId="{49558C95-87E7-44A3-8CDF-983675960C0B}" srcOrd="2" destOrd="0" presId="urn:microsoft.com/office/officeart/2018/2/layout/IconCircleList"/>
    <dgm:cxn modelId="{20D14EB5-2006-4FC6-986F-32A92DC12413}" type="presParOf" srcId="{8C102C2B-2FB2-400E-86E8-4CE301F98295}" destId="{C1D6429C-B355-4D85-BCDA-373BBB80C9C2}" srcOrd="3" destOrd="0" presId="urn:microsoft.com/office/officeart/2018/2/layout/IconCircleList"/>
    <dgm:cxn modelId="{0F3E49B4-0DEB-4F98-AD51-691DF33D0FD8}" type="presParOf" srcId="{CE0FF312-73DD-43EE-9DA3-31DE00D70061}" destId="{4FDF1C16-2107-432D-9C44-6BBC999B9505}" srcOrd="3" destOrd="0" presId="urn:microsoft.com/office/officeart/2018/2/layout/IconCircleList"/>
    <dgm:cxn modelId="{7AB49E2C-BDE8-4177-8247-5B766F60B1F2}" type="presParOf" srcId="{CE0FF312-73DD-43EE-9DA3-31DE00D70061}" destId="{E0E9A4B6-BE4A-4A96-9A36-5232F4651C3E}" srcOrd="4" destOrd="0" presId="urn:microsoft.com/office/officeart/2018/2/layout/IconCircleList"/>
    <dgm:cxn modelId="{798963D0-1D2C-4F45-B956-38EDC06CE079}" type="presParOf" srcId="{E0E9A4B6-BE4A-4A96-9A36-5232F4651C3E}" destId="{57E8F6C8-7D36-4878-A9A2-68862865F2B1}" srcOrd="0" destOrd="0" presId="urn:microsoft.com/office/officeart/2018/2/layout/IconCircleList"/>
    <dgm:cxn modelId="{F372ED0B-72D1-46B8-B783-D0690FFE6071}" type="presParOf" srcId="{E0E9A4B6-BE4A-4A96-9A36-5232F4651C3E}" destId="{29FFFA98-0DEA-474E-876E-DB5BA518377E}" srcOrd="1" destOrd="0" presId="urn:microsoft.com/office/officeart/2018/2/layout/IconCircleList"/>
    <dgm:cxn modelId="{D294F1AF-3206-48E2-8A3A-ACF502A38AF2}" type="presParOf" srcId="{E0E9A4B6-BE4A-4A96-9A36-5232F4651C3E}" destId="{1223D24B-4C4D-4519-833C-EF30702E7205}" srcOrd="2" destOrd="0" presId="urn:microsoft.com/office/officeart/2018/2/layout/IconCircleList"/>
    <dgm:cxn modelId="{30756325-2553-4672-9E09-3F2E7534211D}" type="presParOf" srcId="{E0E9A4B6-BE4A-4A96-9A36-5232F4651C3E}" destId="{A1B2EB40-93A2-4887-9B21-8A5ECE73504D}" srcOrd="3" destOrd="0" presId="urn:microsoft.com/office/officeart/2018/2/layout/IconCircleList"/>
    <dgm:cxn modelId="{7CCC1398-A834-4367-A9CB-79A8298984B2}" type="presParOf" srcId="{CE0FF312-73DD-43EE-9DA3-31DE00D70061}" destId="{C0B2D0A8-4F53-41D5-9720-8A890D6510E3}" srcOrd="5" destOrd="0" presId="urn:microsoft.com/office/officeart/2018/2/layout/IconCircleList"/>
    <dgm:cxn modelId="{1BBEDA19-71E6-497F-A85E-9F09B700CDFA}" type="presParOf" srcId="{CE0FF312-73DD-43EE-9DA3-31DE00D70061}" destId="{0370BB24-FA2A-4073-A119-9F6AEA46B69B}" srcOrd="6" destOrd="0" presId="urn:microsoft.com/office/officeart/2018/2/layout/IconCircleList"/>
    <dgm:cxn modelId="{3C5D284A-6609-4466-9EA6-E9E503B73BC8}" type="presParOf" srcId="{0370BB24-FA2A-4073-A119-9F6AEA46B69B}" destId="{A657A186-0E60-445E-B680-CE75A36BD669}" srcOrd="0" destOrd="0" presId="urn:microsoft.com/office/officeart/2018/2/layout/IconCircleList"/>
    <dgm:cxn modelId="{CC245C9A-4219-41B0-AD96-C5AE9C8EDF4F}" type="presParOf" srcId="{0370BB24-FA2A-4073-A119-9F6AEA46B69B}" destId="{C9A5B73E-9D02-4521-ABB1-2CE930DB948E}" srcOrd="1" destOrd="0" presId="urn:microsoft.com/office/officeart/2018/2/layout/IconCircleList"/>
    <dgm:cxn modelId="{4FEA4E8F-2357-4411-BB7D-6BABD90FE58F}" type="presParOf" srcId="{0370BB24-FA2A-4073-A119-9F6AEA46B69B}" destId="{350A0EF7-7A58-4409-8B9C-6C13A285843A}" srcOrd="2" destOrd="0" presId="urn:microsoft.com/office/officeart/2018/2/layout/IconCircleList"/>
    <dgm:cxn modelId="{F665328F-E5A5-42FC-A86F-7C7B689388CF}" type="presParOf" srcId="{0370BB24-FA2A-4073-A119-9F6AEA46B69B}" destId="{73DE02F9-1929-423C-9F25-8B53F37E90D4}"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23B5775-3D0C-4D47-BADC-7FB8990D4008}">
      <dsp:nvSpPr>
        <dsp:cNvPr id="0" name=""/>
        <dsp:cNvSpPr/>
      </dsp:nvSpPr>
      <dsp:spPr>
        <a:xfrm>
          <a:off x="3201" y="445489"/>
          <a:ext cx="2539866" cy="1523919"/>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a:t>Background in classical singing, training as a countertenor</a:t>
          </a:r>
        </a:p>
      </dsp:txBody>
      <dsp:txXfrm>
        <a:off x="3201" y="445489"/>
        <a:ext cx="2539866" cy="1523919"/>
      </dsp:txXfrm>
    </dsp:sp>
    <dsp:sp modelId="{BAF2667D-8358-194C-B1C9-748997D1803E}">
      <dsp:nvSpPr>
        <dsp:cNvPr id="0" name=""/>
        <dsp:cNvSpPr/>
      </dsp:nvSpPr>
      <dsp:spPr>
        <a:xfrm>
          <a:off x="2797054" y="445489"/>
          <a:ext cx="2539866" cy="1523919"/>
        </a:xfrm>
        <a:prstGeom prst="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a:t>Background in LEA music service</a:t>
          </a:r>
        </a:p>
      </dsp:txBody>
      <dsp:txXfrm>
        <a:off x="2797054" y="445489"/>
        <a:ext cx="2539866" cy="1523919"/>
      </dsp:txXfrm>
    </dsp:sp>
    <dsp:sp modelId="{B224C57A-264F-0B46-BECC-92BE720AAC9C}">
      <dsp:nvSpPr>
        <dsp:cNvPr id="0" name=""/>
        <dsp:cNvSpPr/>
      </dsp:nvSpPr>
      <dsp:spPr>
        <a:xfrm>
          <a:off x="5590907" y="445489"/>
          <a:ext cx="2539866" cy="1523919"/>
        </a:xfrm>
        <a:prstGeom prst="rect">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a:t>Former Stagecoach teacher and principal</a:t>
          </a:r>
        </a:p>
      </dsp:txBody>
      <dsp:txXfrm>
        <a:off x="5590907" y="445489"/>
        <a:ext cx="2539866" cy="1523919"/>
      </dsp:txXfrm>
    </dsp:sp>
    <dsp:sp modelId="{C4EDC73A-28CF-3643-A0FC-78F018224DB0}">
      <dsp:nvSpPr>
        <dsp:cNvPr id="0" name=""/>
        <dsp:cNvSpPr/>
      </dsp:nvSpPr>
      <dsp:spPr>
        <a:xfrm>
          <a:off x="8384760" y="445489"/>
          <a:ext cx="2539866" cy="1523919"/>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a:t>Estill Master Trainer and Vocal Process Accredited Teacher</a:t>
          </a:r>
        </a:p>
      </dsp:txBody>
      <dsp:txXfrm>
        <a:off x="8384760" y="445489"/>
        <a:ext cx="2539866" cy="1523919"/>
      </dsp:txXfrm>
    </dsp:sp>
    <dsp:sp modelId="{A5CE5B16-FA5D-394D-8881-A57FFCCF45C9}">
      <dsp:nvSpPr>
        <dsp:cNvPr id="0" name=""/>
        <dsp:cNvSpPr/>
      </dsp:nvSpPr>
      <dsp:spPr>
        <a:xfrm>
          <a:off x="3201" y="2223395"/>
          <a:ext cx="2539866" cy="1523919"/>
        </a:xfrm>
        <a:prstGeom prst="rect">
          <a:avLst/>
        </a:prstGeom>
        <a:solidFill>
          <a:schemeClr val="accent6">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a:t>Taught singing at undergraduate and postgraduate level since 2009</a:t>
          </a:r>
        </a:p>
      </dsp:txBody>
      <dsp:txXfrm>
        <a:off x="3201" y="2223395"/>
        <a:ext cx="2539866" cy="1523919"/>
      </dsp:txXfrm>
    </dsp:sp>
    <dsp:sp modelId="{4E381DF4-ADAA-DB45-8D3E-67254ED3A2CB}">
      <dsp:nvSpPr>
        <dsp:cNvPr id="0" name=""/>
        <dsp:cNvSpPr/>
      </dsp:nvSpPr>
      <dsp:spPr>
        <a:xfrm>
          <a:off x="2797054" y="2223395"/>
          <a:ext cx="2539866" cy="1523919"/>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a:t>Formerly head of singing</a:t>
          </a:r>
        </a:p>
      </dsp:txBody>
      <dsp:txXfrm>
        <a:off x="2797054" y="2223395"/>
        <a:ext cx="2539866" cy="1523919"/>
      </dsp:txXfrm>
    </dsp:sp>
    <dsp:sp modelId="{E82BC828-48CE-584A-BC95-4A3BFC1F6FF7}">
      <dsp:nvSpPr>
        <dsp:cNvPr id="0" name=""/>
        <dsp:cNvSpPr/>
      </dsp:nvSpPr>
      <dsp:spPr>
        <a:xfrm>
          <a:off x="5590907" y="2223395"/>
          <a:ext cx="2539866" cy="1523919"/>
        </a:xfrm>
        <a:prstGeom prst="rect">
          <a:avLst/>
        </a:prstGeom>
        <a:solidFill>
          <a:schemeClr val="accent3">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a:t>Entering 25</a:t>
          </a:r>
          <a:r>
            <a:rPr lang="en-US" sz="2200" kern="1200" baseline="30000"/>
            <a:t>th</a:t>
          </a:r>
          <a:r>
            <a:rPr lang="en-US" sz="2200" kern="1200"/>
            <a:t> year of teaching</a:t>
          </a:r>
        </a:p>
      </dsp:txBody>
      <dsp:txXfrm>
        <a:off x="5590907" y="2223395"/>
        <a:ext cx="2539866" cy="1523919"/>
      </dsp:txXfrm>
    </dsp:sp>
    <dsp:sp modelId="{44FA0659-4065-2E44-A289-4690A31B4514}">
      <dsp:nvSpPr>
        <dsp:cNvPr id="0" name=""/>
        <dsp:cNvSpPr/>
      </dsp:nvSpPr>
      <dsp:spPr>
        <a:xfrm>
          <a:off x="8384760" y="2223395"/>
          <a:ext cx="2539866" cy="1523919"/>
        </a:xfrm>
        <a:prstGeom prst="rect">
          <a:avLst/>
        </a:prstGeom>
        <a:solidFill>
          <a:schemeClr val="accent4">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ctr" defTabSz="977900">
            <a:lnSpc>
              <a:spcPct val="90000"/>
            </a:lnSpc>
            <a:spcBef>
              <a:spcPct val="0"/>
            </a:spcBef>
            <a:spcAft>
              <a:spcPct val="35000"/>
            </a:spcAft>
            <a:buNone/>
          </a:pPr>
          <a:r>
            <a:rPr lang="en-US" sz="2200" kern="1200"/>
            <a:t>It turns out that I’m autistic!</a:t>
          </a:r>
        </a:p>
      </dsp:txBody>
      <dsp:txXfrm>
        <a:off x="8384760" y="2223395"/>
        <a:ext cx="2539866" cy="152391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695FC6C-A037-4E48-BD09-AF843110DE97}">
      <dsp:nvSpPr>
        <dsp:cNvPr id="0" name=""/>
        <dsp:cNvSpPr/>
      </dsp:nvSpPr>
      <dsp:spPr>
        <a:xfrm>
          <a:off x="282221" y="368029"/>
          <a:ext cx="1371985" cy="1371985"/>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B13AC92-30AD-41DD-9C67-F633A5BE1A8A}">
      <dsp:nvSpPr>
        <dsp:cNvPr id="0" name=""/>
        <dsp:cNvSpPr/>
      </dsp:nvSpPr>
      <dsp:spPr>
        <a:xfrm>
          <a:off x="570337" y="656145"/>
          <a:ext cx="795751" cy="79575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CC9843F-8A88-4A3B-8254-4E86D0995E0F}">
      <dsp:nvSpPr>
        <dsp:cNvPr id="0" name=""/>
        <dsp:cNvSpPr/>
      </dsp:nvSpPr>
      <dsp:spPr>
        <a:xfrm>
          <a:off x="1948202" y="368029"/>
          <a:ext cx="3233964" cy="13719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44550">
            <a:lnSpc>
              <a:spcPct val="90000"/>
            </a:lnSpc>
            <a:spcBef>
              <a:spcPct val="0"/>
            </a:spcBef>
            <a:spcAft>
              <a:spcPct val="35000"/>
            </a:spcAft>
            <a:buNone/>
          </a:pPr>
          <a:r>
            <a:rPr lang="en-US" sz="1900" kern="1200"/>
            <a:t>A previous module explored developing an autistic-friendly voice studio</a:t>
          </a:r>
        </a:p>
      </dsp:txBody>
      <dsp:txXfrm>
        <a:off x="1948202" y="368029"/>
        <a:ext cx="3233964" cy="1371985"/>
      </dsp:txXfrm>
    </dsp:sp>
    <dsp:sp modelId="{3D3ED7CC-D157-466A-AB32-6F6E3DA5876A}">
      <dsp:nvSpPr>
        <dsp:cNvPr id="0" name=""/>
        <dsp:cNvSpPr/>
      </dsp:nvSpPr>
      <dsp:spPr>
        <a:xfrm>
          <a:off x="5745661" y="368029"/>
          <a:ext cx="1371985" cy="1371985"/>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26A492D-F0D9-4413-A745-E8587B073E7F}">
      <dsp:nvSpPr>
        <dsp:cNvPr id="0" name=""/>
        <dsp:cNvSpPr/>
      </dsp:nvSpPr>
      <dsp:spPr>
        <a:xfrm>
          <a:off x="6033778" y="656145"/>
          <a:ext cx="795751" cy="79575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1D6429C-B355-4D85-BCDA-373BBB80C9C2}">
      <dsp:nvSpPr>
        <dsp:cNvPr id="0" name=""/>
        <dsp:cNvSpPr/>
      </dsp:nvSpPr>
      <dsp:spPr>
        <a:xfrm>
          <a:off x="7411643" y="368029"/>
          <a:ext cx="3233964" cy="13719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44550">
            <a:lnSpc>
              <a:spcPct val="90000"/>
            </a:lnSpc>
            <a:spcBef>
              <a:spcPct val="0"/>
            </a:spcBef>
            <a:spcAft>
              <a:spcPct val="35000"/>
            </a:spcAft>
            <a:buNone/>
          </a:pPr>
          <a:r>
            <a:rPr lang="en-US" sz="1900" kern="1200"/>
            <a:t>Literature review demonstrated a lack of literature about 1:1 singing training for autistic singers</a:t>
          </a:r>
        </a:p>
      </dsp:txBody>
      <dsp:txXfrm>
        <a:off x="7411643" y="368029"/>
        <a:ext cx="3233964" cy="1371985"/>
      </dsp:txXfrm>
    </dsp:sp>
    <dsp:sp modelId="{57E8F6C8-7D36-4878-A9A2-68862865F2B1}">
      <dsp:nvSpPr>
        <dsp:cNvPr id="0" name=""/>
        <dsp:cNvSpPr/>
      </dsp:nvSpPr>
      <dsp:spPr>
        <a:xfrm>
          <a:off x="282221" y="2452790"/>
          <a:ext cx="1371985" cy="1371985"/>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9FFFA98-0DEA-474E-876E-DB5BA518377E}">
      <dsp:nvSpPr>
        <dsp:cNvPr id="0" name=""/>
        <dsp:cNvSpPr/>
      </dsp:nvSpPr>
      <dsp:spPr>
        <a:xfrm>
          <a:off x="570337" y="2740907"/>
          <a:ext cx="795751" cy="79575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1B2EB40-93A2-4887-9B21-8A5ECE73504D}">
      <dsp:nvSpPr>
        <dsp:cNvPr id="0" name=""/>
        <dsp:cNvSpPr/>
      </dsp:nvSpPr>
      <dsp:spPr>
        <a:xfrm>
          <a:off x="1948202" y="2452790"/>
          <a:ext cx="3233964" cy="13719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44550">
            <a:lnSpc>
              <a:spcPct val="90000"/>
            </a:lnSpc>
            <a:spcBef>
              <a:spcPct val="0"/>
            </a:spcBef>
            <a:spcAft>
              <a:spcPct val="35000"/>
            </a:spcAft>
            <a:buNone/>
          </a:pPr>
          <a:r>
            <a:rPr lang="en-US" sz="1900" kern="1200"/>
            <a:t>Preferences for asynchronous forms of communication</a:t>
          </a:r>
        </a:p>
      </dsp:txBody>
      <dsp:txXfrm>
        <a:off x="1948202" y="2452790"/>
        <a:ext cx="3233964" cy="1371985"/>
      </dsp:txXfrm>
    </dsp:sp>
    <dsp:sp modelId="{A657A186-0E60-445E-B680-CE75A36BD669}">
      <dsp:nvSpPr>
        <dsp:cNvPr id="0" name=""/>
        <dsp:cNvSpPr/>
      </dsp:nvSpPr>
      <dsp:spPr>
        <a:xfrm>
          <a:off x="5745661" y="2452790"/>
          <a:ext cx="1371985" cy="1371985"/>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9A5B73E-9D02-4521-ABB1-2CE930DB948E}">
      <dsp:nvSpPr>
        <dsp:cNvPr id="0" name=""/>
        <dsp:cNvSpPr/>
      </dsp:nvSpPr>
      <dsp:spPr>
        <a:xfrm>
          <a:off x="6033778" y="2740907"/>
          <a:ext cx="795751" cy="795751"/>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3DE02F9-1929-423C-9F25-8B53F37E90D4}">
      <dsp:nvSpPr>
        <dsp:cNvPr id="0" name=""/>
        <dsp:cNvSpPr/>
      </dsp:nvSpPr>
      <dsp:spPr>
        <a:xfrm>
          <a:off x="7411643" y="2452790"/>
          <a:ext cx="3233964" cy="137198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844550">
            <a:lnSpc>
              <a:spcPct val="90000"/>
            </a:lnSpc>
            <a:spcBef>
              <a:spcPct val="0"/>
            </a:spcBef>
            <a:spcAft>
              <a:spcPct val="35000"/>
            </a:spcAft>
            <a:buNone/>
          </a:pPr>
          <a:r>
            <a:rPr lang="en-US" sz="1900" kern="1200"/>
            <a:t>This led to reflection on the benefits of asynchronous teaching resources delivered via an online learning platform</a:t>
          </a:r>
        </a:p>
      </dsp:txBody>
      <dsp:txXfrm>
        <a:off x="7411643" y="2452790"/>
        <a:ext cx="3233964" cy="1371985"/>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77B8B5-AF32-DFBD-3190-6083A64C7C39}"/>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B5C93F5D-FA30-9B6D-6505-93606DE3F6B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5B998524-ED3C-0AE7-4C46-F2F98FFD9646}"/>
              </a:ext>
            </a:extLst>
          </p:cNvPr>
          <p:cNvSpPr>
            <a:spLocks noGrp="1"/>
          </p:cNvSpPr>
          <p:nvPr>
            <p:ph type="dt" sz="half" idx="10"/>
          </p:nvPr>
        </p:nvSpPr>
        <p:spPr/>
        <p:txBody>
          <a:bodyPr/>
          <a:lstStyle/>
          <a:p>
            <a:fld id="{52F4564A-AD88-C047-8BEF-F565AED14DD5}" type="datetimeFigureOut">
              <a:rPr lang="en-US" smtClean="0"/>
              <a:t>9/23/25</a:t>
            </a:fld>
            <a:endParaRPr lang="en-US"/>
          </a:p>
        </p:txBody>
      </p:sp>
      <p:sp>
        <p:nvSpPr>
          <p:cNvPr id="5" name="Footer Placeholder 4">
            <a:extLst>
              <a:ext uri="{FF2B5EF4-FFF2-40B4-BE49-F238E27FC236}">
                <a16:creationId xmlns:a16="http://schemas.microsoft.com/office/drawing/2014/main" id="{D2C02D93-9F35-EDB7-F9E1-4044B83ADEE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EA4B690-2784-D442-AE33-BFFE4E85C3EC}"/>
              </a:ext>
            </a:extLst>
          </p:cNvPr>
          <p:cNvSpPr>
            <a:spLocks noGrp="1"/>
          </p:cNvSpPr>
          <p:nvPr>
            <p:ph type="sldNum" sz="quarter" idx="12"/>
          </p:nvPr>
        </p:nvSpPr>
        <p:spPr/>
        <p:txBody>
          <a:bodyPr/>
          <a:lstStyle/>
          <a:p>
            <a:fld id="{F123DEDF-C4B9-9F4B-9211-8A0FA16FF022}" type="slidenum">
              <a:rPr lang="en-US" smtClean="0"/>
              <a:t>‹#›</a:t>
            </a:fld>
            <a:endParaRPr lang="en-US"/>
          </a:p>
        </p:txBody>
      </p:sp>
    </p:spTree>
    <p:extLst>
      <p:ext uri="{BB962C8B-B14F-4D97-AF65-F5344CB8AC3E}">
        <p14:creationId xmlns:p14="http://schemas.microsoft.com/office/powerpoint/2010/main" val="4141008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D9683E-A39E-0406-952F-F000F6E00679}"/>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5876B25B-29FB-98B4-BCFB-0F94494675EB}"/>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D3D57A36-DDEA-969B-8370-B89326176A2C}"/>
              </a:ext>
            </a:extLst>
          </p:cNvPr>
          <p:cNvSpPr>
            <a:spLocks noGrp="1"/>
          </p:cNvSpPr>
          <p:nvPr>
            <p:ph type="dt" sz="half" idx="10"/>
          </p:nvPr>
        </p:nvSpPr>
        <p:spPr/>
        <p:txBody>
          <a:bodyPr/>
          <a:lstStyle/>
          <a:p>
            <a:fld id="{52F4564A-AD88-C047-8BEF-F565AED14DD5}" type="datetimeFigureOut">
              <a:rPr lang="en-US" smtClean="0"/>
              <a:t>9/23/25</a:t>
            </a:fld>
            <a:endParaRPr lang="en-US"/>
          </a:p>
        </p:txBody>
      </p:sp>
      <p:sp>
        <p:nvSpPr>
          <p:cNvPr id="5" name="Footer Placeholder 4">
            <a:extLst>
              <a:ext uri="{FF2B5EF4-FFF2-40B4-BE49-F238E27FC236}">
                <a16:creationId xmlns:a16="http://schemas.microsoft.com/office/drawing/2014/main" id="{AA52221F-99AB-354C-8643-34C0B7E9CFD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7AFB483-8DC4-5FF3-268C-032C0CF8705B}"/>
              </a:ext>
            </a:extLst>
          </p:cNvPr>
          <p:cNvSpPr>
            <a:spLocks noGrp="1"/>
          </p:cNvSpPr>
          <p:nvPr>
            <p:ph type="sldNum" sz="quarter" idx="12"/>
          </p:nvPr>
        </p:nvSpPr>
        <p:spPr/>
        <p:txBody>
          <a:bodyPr/>
          <a:lstStyle/>
          <a:p>
            <a:fld id="{F123DEDF-C4B9-9F4B-9211-8A0FA16FF022}" type="slidenum">
              <a:rPr lang="en-US" smtClean="0"/>
              <a:t>‹#›</a:t>
            </a:fld>
            <a:endParaRPr lang="en-US"/>
          </a:p>
        </p:txBody>
      </p:sp>
    </p:spTree>
    <p:extLst>
      <p:ext uri="{BB962C8B-B14F-4D97-AF65-F5344CB8AC3E}">
        <p14:creationId xmlns:p14="http://schemas.microsoft.com/office/powerpoint/2010/main" val="4159018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3C62F3-99FD-4810-4ABB-35B5AF72F971}"/>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BC328791-2285-CF5C-5527-1B4530C7DB26}"/>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F0B386D2-5B26-4702-805B-AC1E35ACD94B}"/>
              </a:ext>
            </a:extLst>
          </p:cNvPr>
          <p:cNvSpPr>
            <a:spLocks noGrp="1"/>
          </p:cNvSpPr>
          <p:nvPr>
            <p:ph type="dt" sz="half" idx="10"/>
          </p:nvPr>
        </p:nvSpPr>
        <p:spPr/>
        <p:txBody>
          <a:bodyPr/>
          <a:lstStyle/>
          <a:p>
            <a:fld id="{52F4564A-AD88-C047-8BEF-F565AED14DD5}" type="datetimeFigureOut">
              <a:rPr lang="en-US" smtClean="0"/>
              <a:t>9/23/25</a:t>
            </a:fld>
            <a:endParaRPr lang="en-US"/>
          </a:p>
        </p:txBody>
      </p:sp>
      <p:sp>
        <p:nvSpPr>
          <p:cNvPr id="5" name="Footer Placeholder 4">
            <a:extLst>
              <a:ext uri="{FF2B5EF4-FFF2-40B4-BE49-F238E27FC236}">
                <a16:creationId xmlns:a16="http://schemas.microsoft.com/office/drawing/2014/main" id="{37B5F494-9E34-B805-C1C9-E7D41ED33EA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1DD0C41-2721-1BA8-B838-854B3F231E1C}"/>
              </a:ext>
            </a:extLst>
          </p:cNvPr>
          <p:cNvSpPr>
            <a:spLocks noGrp="1"/>
          </p:cNvSpPr>
          <p:nvPr>
            <p:ph type="sldNum" sz="quarter" idx="12"/>
          </p:nvPr>
        </p:nvSpPr>
        <p:spPr/>
        <p:txBody>
          <a:bodyPr/>
          <a:lstStyle/>
          <a:p>
            <a:fld id="{F123DEDF-C4B9-9F4B-9211-8A0FA16FF022}" type="slidenum">
              <a:rPr lang="en-US" smtClean="0"/>
              <a:t>‹#›</a:t>
            </a:fld>
            <a:endParaRPr lang="en-US"/>
          </a:p>
        </p:txBody>
      </p:sp>
    </p:spTree>
    <p:extLst>
      <p:ext uri="{BB962C8B-B14F-4D97-AF65-F5344CB8AC3E}">
        <p14:creationId xmlns:p14="http://schemas.microsoft.com/office/powerpoint/2010/main" val="2371883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AFDCDD-AB05-0C28-5322-4A2897A0819E}"/>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BBEF126A-25B0-0997-FCD6-7269CA8D6C28}"/>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C14FCEF7-814C-7269-4944-924687A2880C}"/>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33855139-676C-D1A0-E669-3DD71F807C2A}"/>
              </a:ext>
            </a:extLst>
          </p:cNvPr>
          <p:cNvSpPr>
            <a:spLocks noGrp="1"/>
          </p:cNvSpPr>
          <p:nvPr>
            <p:ph type="dt" sz="half" idx="10"/>
          </p:nvPr>
        </p:nvSpPr>
        <p:spPr/>
        <p:txBody>
          <a:bodyPr/>
          <a:lstStyle/>
          <a:p>
            <a:fld id="{52F4564A-AD88-C047-8BEF-F565AED14DD5}" type="datetimeFigureOut">
              <a:rPr lang="en-US" smtClean="0"/>
              <a:t>9/23/25</a:t>
            </a:fld>
            <a:endParaRPr lang="en-US"/>
          </a:p>
        </p:txBody>
      </p:sp>
      <p:sp>
        <p:nvSpPr>
          <p:cNvPr id="6" name="Footer Placeholder 5">
            <a:extLst>
              <a:ext uri="{FF2B5EF4-FFF2-40B4-BE49-F238E27FC236}">
                <a16:creationId xmlns:a16="http://schemas.microsoft.com/office/drawing/2014/main" id="{8279B262-F2F7-CBBC-A7D8-9D385DA4432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93F86D5-1256-A34C-2A71-89527918CDB3}"/>
              </a:ext>
            </a:extLst>
          </p:cNvPr>
          <p:cNvSpPr>
            <a:spLocks noGrp="1"/>
          </p:cNvSpPr>
          <p:nvPr>
            <p:ph type="sldNum" sz="quarter" idx="12"/>
          </p:nvPr>
        </p:nvSpPr>
        <p:spPr/>
        <p:txBody>
          <a:bodyPr/>
          <a:lstStyle/>
          <a:p>
            <a:fld id="{F123DEDF-C4B9-9F4B-9211-8A0FA16FF022}" type="slidenum">
              <a:rPr lang="en-US" smtClean="0"/>
              <a:t>‹#›</a:t>
            </a:fld>
            <a:endParaRPr lang="en-US"/>
          </a:p>
        </p:txBody>
      </p:sp>
    </p:spTree>
    <p:extLst>
      <p:ext uri="{BB962C8B-B14F-4D97-AF65-F5344CB8AC3E}">
        <p14:creationId xmlns:p14="http://schemas.microsoft.com/office/powerpoint/2010/main" val="3228164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3C5E65-97A4-C4C4-01D2-64A285BF1E05}"/>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293BD858-1D3B-3A46-49ED-DA2BF945B5A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9696DA42-E26C-E7DB-5E05-11B43D256BCF}"/>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352EED61-9EA3-77A8-1B8F-F1DE2910E14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B8CF2639-76FB-584F-10B9-570058B3490D}"/>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06B9ADDA-884B-4A0F-E644-A730F612BC1C}"/>
              </a:ext>
            </a:extLst>
          </p:cNvPr>
          <p:cNvSpPr>
            <a:spLocks noGrp="1"/>
          </p:cNvSpPr>
          <p:nvPr>
            <p:ph type="dt" sz="half" idx="10"/>
          </p:nvPr>
        </p:nvSpPr>
        <p:spPr/>
        <p:txBody>
          <a:bodyPr/>
          <a:lstStyle/>
          <a:p>
            <a:fld id="{52F4564A-AD88-C047-8BEF-F565AED14DD5}" type="datetimeFigureOut">
              <a:rPr lang="en-US" smtClean="0"/>
              <a:t>9/23/25</a:t>
            </a:fld>
            <a:endParaRPr lang="en-US"/>
          </a:p>
        </p:txBody>
      </p:sp>
      <p:sp>
        <p:nvSpPr>
          <p:cNvPr id="8" name="Footer Placeholder 7">
            <a:extLst>
              <a:ext uri="{FF2B5EF4-FFF2-40B4-BE49-F238E27FC236}">
                <a16:creationId xmlns:a16="http://schemas.microsoft.com/office/drawing/2014/main" id="{9915CDA4-F18C-A33C-78C0-E5A450343F92}"/>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2716A618-C44D-2643-ADD1-63BE951393C4}"/>
              </a:ext>
            </a:extLst>
          </p:cNvPr>
          <p:cNvSpPr>
            <a:spLocks noGrp="1"/>
          </p:cNvSpPr>
          <p:nvPr>
            <p:ph type="sldNum" sz="quarter" idx="12"/>
          </p:nvPr>
        </p:nvSpPr>
        <p:spPr/>
        <p:txBody>
          <a:bodyPr/>
          <a:lstStyle/>
          <a:p>
            <a:fld id="{F123DEDF-C4B9-9F4B-9211-8A0FA16FF022}" type="slidenum">
              <a:rPr lang="en-US" smtClean="0"/>
              <a:t>‹#›</a:t>
            </a:fld>
            <a:endParaRPr lang="en-US"/>
          </a:p>
        </p:txBody>
      </p:sp>
    </p:spTree>
    <p:extLst>
      <p:ext uri="{BB962C8B-B14F-4D97-AF65-F5344CB8AC3E}">
        <p14:creationId xmlns:p14="http://schemas.microsoft.com/office/powerpoint/2010/main" val="41474985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714836-C267-021E-E0E0-C3B4B6AD0F16}"/>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4DC1938B-C90E-93EC-3FBB-9AFB09AB2FEC}"/>
              </a:ext>
            </a:extLst>
          </p:cNvPr>
          <p:cNvSpPr>
            <a:spLocks noGrp="1"/>
          </p:cNvSpPr>
          <p:nvPr>
            <p:ph type="dt" sz="half" idx="10"/>
          </p:nvPr>
        </p:nvSpPr>
        <p:spPr/>
        <p:txBody>
          <a:bodyPr/>
          <a:lstStyle/>
          <a:p>
            <a:fld id="{52F4564A-AD88-C047-8BEF-F565AED14DD5}" type="datetimeFigureOut">
              <a:rPr lang="en-US" smtClean="0"/>
              <a:t>9/23/25</a:t>
            </a:fld>
            <a:endParaRPr lang="en-US"/>
          </a:p>
        </p:txBody>
      </p:sp>
      <p:sp>
        <p:nvSpPr>
          <p:cNvPr id="4" name="Footer Placeholder 3">
            <a:extLst>
              <a:ext uri="{FF2B5EF4-FFF2-40B4-BE49-F238E27FC236}">
                <a16:creationId xmlns:a16="http://schemas.microsoft.com/office/drawing/2014/main" id="{5727F5F8-BE17-8D6A-D704-A05464F7F90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E548BEA7-4051-BA79-31FD-449D0FABE8A5}"/>
              </a:ext>
            </a:extLst>
          </p:cNvPr>
          <p:cNvSpPr>
            <a:spLocks noGrp="1"/>
          </p:cNvSpPr>
          <p:nvPr>
            <p:ph type="sldNum" sz="quarter" idx="12"/>
          </p:nvPr>
        </p:nvSpPr>
        <p:spPr/>
        <p:txBody>
          <a:bodyPr/>
          <a:lstStyle/>
          <a:p>
            <a:fld id="{F123DEDF-C4B9-9F4B-9211-8A0FA16FF022}" type="slidenum">
              <a:rPr lang="en-US" smtClean="0"/>
              <a:t>‹#›</a:t>
            </a:fld>
            <a:endParaRPr lang="en-US"/>
          </a:p>
        </p:txBody>
      </p:sp>
    </p:spTree>
    <p:extLst>
      <p:ext uri="{BB962C8B-B14F-4D97-AF65-F5344CB8AC3E}">
        <p14:creationId xmlns:p14="http://schemas.microsoft.com/office/powerpoint/2010/main" val="28789019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6596E71-F72D-2342-77F7-8E4D36F9A40F}"/>
              </a:ext>
            </a:extLst>
          </p:cNvPr>
          <p:cNvSpPr>
            <a:spLocks noGrp="1"/>
          </p:cNvSpPr>
          <p:nvPr>
            <p:ph type="dt" sz="half" idx="10"/>
          </p:nvPr>
        </p:nvSpPr>
        <p:spPr/>
        <p:txBody>
          <a:bodyPr/>
          <a:lstStyle/>
          <a:p>
            <a:fld id="{52F4564A-AD88-C047-8BEF-F565AED14DD5}" type="datetimeFigureOut">
              <a:rPr lang="en-US" smtClean="0"/>
              <a:t>9/23/25</a:t>
            </a:fld>
            <a:endParaRPr lang="en-US"/>
          </a:p>
        </p:txBody>
      </p:sp>
      <p:sp>
        <p:nvSpPr>
          <p:cNvPr id="3" name="Footer Placeholder 2">
            <a:extLst>
              <a:ext uri="{FF2B5EF4-FFF2-40B4-BE49-F238E27FC236}">
                <a16:creationId xmlns:a16="http://schemas.microsoft.com/office/drawing/2014/main" id="{1A0F09CD-40B8-7191-04E5-F6DF08F7CDA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2AC01C9-B52F-B36B-A8D0-66DC43F4F1D3}"/>
              </a:ext>
            </a:extLst>
          </p:cNvPr>
          <p:cNvSpPr>
            <a:spLocks noGrp="1"/>
          </p:cNvSpPr>
          <p:nvPr>
            <p:ph type="sldNum" sz="quarter" idx="12"/>
          </p:nvPr>
        </p:nvSpPr>
        <p:spPr/>
        <p:txBody>
          <a:bodyPr/>
          <a:lstStyle/>
          <a:p>
            <a:fld id="{F123DEDF-C4B9-9F4B-9211-8A0FA16FF022}" type="slidenum">
              <a:rPr lang="en-US" smtClean="0"/>
              <a:t>‹#›</a:t>
            </a:fld>
            <a:endParaRPr lang="en-US"/>
          </a:p>
        </p:txBody>
      </p:sp>
    </p:spTree>
    <p:extLst>
      <p:ext uri="{BB962C8B-B14F-4D97-AF65-F5344CB8AC3E}">
        <p14:creationId xmlns:p14="http://schemas.microsoft.com/office/powerpoint/2010/main" val="19506706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9A25C0-6F46-4E81-E0C3-2FE614F05B9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8054819C-0624-726F-ABE4-6ABE1FAF31C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7B52146B-9083-15EE-65CC-A97B9B3E84A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5E6D7CA-78FD-BFDB-2A01-24D49B5F42F4}"/>
              </a:ext>
            </a:extLst>
          </p:cNvPr>
          <p:cNvSpPr>
            <a:spLocks noGrp="1"/>
          </p:cNvSpPr>
          <p:nvPr>
            <p:ph type="dt" sz="half" idx="10"/>
          </p:nvPr>
        </p:nvSpPr>
        <p:spPr/>
        <p:txBody>
          <a:bodyPr/>
          <a:lstStyle/>
          <a:p>
            <a:fld id="{52F4564A-AD88-C047-8BEF-F565AED14DD5}" type="datetimeFigureOut">
              <a:rPr lang="en-US" smtClean="0"/>
              <a:t>9/23/25</a:t>
            </a:fld>
            <a:endParaRPr lang="en-US"/>
          </a:p>
        </p:txBody>
      </p:sp>
      <p:sp>
        <p:nvSpPr>
          <p:cNvPr id="6" name="Footer Placeholder 5">
            <a:extLst>
              <a:ext uri="{FF2B5EF4-FFF2-40B4-BE49-F238E27FC236}">
                <a16:creationId xmlns:a16="http://schemas.microsoft.com/office/drawing/2014/main" id="{E2CA1BA7-B64F-1EDD-B4EC-99128C88DE5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39DBE6C-3682-1F3D-41CE-F9FA733385DC}"/>
              </a:ext>
            </a:extLst>
          </p:cNvPr>
          <p:cNvSpPr>
            <a:spLocks noGrp="1"/>
          </p:cNvSpPr>
          <p:nvPr>
            <p:ph type="sldNum" sz="quarter" idx="12"/>
          </p:nvPr>
        </p:nvSpPr>
        <p:spPr/>
        <p:txBody>
          <a:bodyPr/>
          <a:lstStyle/>
          <a:p>
            <a:fld id="{F123DEDF-C4B9-9F4B-9211-8A0FA16FF022}" type="slidenum">
              <a:rPr lang="en-US" smtClean="0"/>
              <a:t>‹#›</a:t>
            </a:fld>
            <a:endParaRPr lang="en-US"/>
          </a:p>
        </p:txBody>
      </p:sp>
    </p:spTree>
    <p:extLst>
      <p:ext uri="{BB962C8B-B14F-4D97-AF65-F5344CB8AC3E}">
        <p14:creationId xmlns:p14="http://schemas.microsoft.com/office/powerpoint/2010/main" val="38022831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567A32-DF71-E81A-5C1A-AD04F6898189}"/>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AEFEA6F5-CE5B-9DE8-1117-3084984FB03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319A8A1-EE1B-8588-6007-7D8B7905E23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D00B51D-DDD3-4391-F233-18916B388714}"/>
              </a:ext>
            </a:extLst>
          </p:cNvPr>
          <p:cNvSpPr>
            <a:spLocks noGrp="1"/>
          </p:cNvSpPr>
          <p:nvPr>
            <p:ph type="dt" sz="half" idx="10"/>
          </p:nvPr>
        </p:nvSpPr>
        <p:spPr/>
        <p:txBody>
          <a:bodyPr/>
          <a:lstStyle/>
          <a:p>
            <a:fld id="{52F4564A-AD88-C047-8BEF-F565AED14DD5}" type="datetimeFigureOut">
              <a:rPr lang="en-US" smtClean="0"/>
              <a:t>9/23/25</a:t>
            </a:fld>
            <a:endParaRPr lang="en-US"/>
          </a:p>
        </p:txBody>
      </p:sp>
      <p:sp>
        <p:nvSpPr>
          <p:cNvPr id="6" name="Footer Placeholder 5">
            <a:extLst>
              <a:ext uri="{FF2B5EF4-FFF2-40B4-BE49-F238E27FC236}">
                <a16:creationId xmlns:a16="http://schemas.microsoft.com/office/drawing/2014/main" id="{5E5BFE20-EAF1-417E-3D3C-6D0B78FB68A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24B67A0-2D4A-AFA1-E02E-42F014D6EB30}"/>
              </a:ext>
            </a:extLst>
          </p:cNvPr>
          <p:cNvSpPr>
            <a:spLocks noGrp="1"/>
          </p:cNvSpPr>
          <p:nvPr>
            <p:ph type="sldNum" sz="quarter" idx="12"/>
          </p:nvPr>
        </p:nvSpPr>
        <p:spPr/>
        <p:txBody>
          <a:bodyPr/>
          <a:lstStyle/>
          <a:p>
            <a:fld id="{F123DEDF-C4B9-9F4B-9211-8A0FA16FF022}" type="slidenum">
              <a:rPr lang="en-US" smtClean="0"/>
              <a:t>‹#›</a:t>
            </a:fld>
            <a:endParaRPr lang="en-US"/>
          </a:p>
        </p:txBody>
      </p:sp>
    </p:spTree>
    <p:extLst>
      <p:ext uri="{BB962C8B-B14F-4D97-AF65-F5344CB8AC3E}">
        <p14:creationId xmlns:p14="http://schemas.microsoft.com/office/powerpoint/2010/main" val="29941994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515691-37DC-23F9-BE4F-3056569C4B90}"/>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4F8F4AD-C80F-80EA-2EA2-BE87BAF808E0}"/>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E81A616A-B523-18DB-B043-42D94A96DE35}"/>
              </a:ext>
            </a:extLst>
          </p:cNvPr>
          <p:cNvSpPr>
            <a:spLocks noGrp="1"/>
          </p:cNvSpPr>
          <p:nvPr>
            <p:ph type="dt" sz="half" idx="10"/>
          </p:nvPr>
        </p:nvSpPr>
        <p:spPr/>
        <p:txBody>
          <a:bodyPr/>
          <a:lstStyle/>
          <a:p>
            <a:fld id="{52F4564A-AD88-C047-8BEF-F565AED14DD5}" type="datetimeFigureOut">
              <a:rPr lang="en-US" smtClean="0"/>
              <a:t>9/23/25</a:t>
            </a:fld>
            <a:endParaRPr lang="en-US"/>
          </a:p>
        </p:txBody>
      </p:sp>
      <p:sp>
        <p:nvSpPr>
          <p:cNvPr id="5" name="Footer Placeholder 4">
            <a:extLst>
              <a:ext uri="{FF2B5EF4-FFF2-40B4-BE49-F238E27FC236}">
                <a16:creationId xmlns:a16="http://schemas.microsoft.com/office/drawing/2014/main" id="{425345DD-19FF-A862-816D-3F0BB2C4332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65D02A2-2FAD-9B4E-43EC-3388220E0202}"/>
              </a:ext>
            </a:extLst>
          </p:cNvPr>
          <p:cNvSpPr>
            <a:spLocks noGrp="1"/>
          </p:cNvSpPr>
          <p:nvPr>
            <p:ph type="sldNum" sz="quarter" idx="12"/>
          </p:nvPr>
        </p:nvSpPr>
        <p:spPr/>
        <p:txBody>
          <a:bodyPr/>
          <a:lstStyle/>
          <a:p>
            <a:fld id="{F123DEDF-C4B9-9F4B-9211-8A0FA16FF022}" type="slidenum">
              <a:rPr lang="en-US" smtClean="0"/>
              <a:t>‹#›</a:t>
            </a:fld>
            <a:endParaRPr lang="en-US"/>
          </a:p>
        </p:txBody>
      </p:sp>
    </p:spTree>
    <p:extLst>
      <p:ext uri="{BB962C8B-B14F-4D97-AF65-F5344CB8AC3E}">
        <p14:creationId xmlns:p14="http://schemas.microsoft.com/office/powerpoint/2010/main" val="32224732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E46E4F2-ABA2-E1E6-3D81-9EC9B0EC6C29}"/>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005EABF8-EAAD-31DB-F464-E5B7E81899A8}"/>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D5122BF5-1E52-4802-5BEE-080FE372BEA8}"/>
              </a:ext>
            </a:extLst>
          </p:cNvPr>
          <p:cNvSpPr>
            <a:spLocks noGrp="1"/>
          </p:cNvSpPr>
          <p:nvPr>
            <p:ph type="dt" sz="half" idx="10"/>
          </p:nvPr>
        </p:nvSpPr>
        <p:spPr/>
        <p:txBody>
          <a:bodyPr/>
          <a:lstStyle/>
          <a:p>
            <a:fld id="{52F4564A-AD88-C047-8BEF-F565AED14DD5}" type="datetimeFigureOut">
              <a:rPr lang="en-US" smtClean="0"/>
              <a:t>9/23/25</a:t>
            </a:fld>
            <a:endParaRPr lang="en-US"/>
          </a:p>
        </p:txBody>
      </p:sp>
      <p:sp>
        <p:nvSpPr>
          <p:cNvPr id="5" name="Footer Placeholder 4">
            <a:extLst>
              <a:ext uri="{FF2B5EF4-FFF2-40B4-BE49-F238E27FC236}">
                <a16:creationId xmlns:a16="http://schemas.microsoft.com/office/drawing/2014/main" id="{BDD2C5EC-362E-7B0E-942D-8811EF7F295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A70A186-637F-9220-37B2-B2A4F22B4973}"/>
              </a:ext>
            </a:extLst>
          </p:cNvPr>
          <p:cNvSpPr>
            <a:spLocks noGrp="1"/>
          </p:cNvSpPr>
          <p:nvPr>
            <p:ph type="sldNum" sz="quarter" idx="12"/>
          </p:nvPr>
        </p:nvSpPr>
        <p:spPr/>
        <p:txBody>
          <a:bodyPr/>
          <a:lstStyle/>
          <a:p>
            <a:fld id="{F123DEDF-C4B9-9F4B-9211-8A0FA16FF022}" type="slidenum">
              <a:rPr lang="en-US" smtClean="0"/>
              <a:t>‹#›</a:t>
            </a:fld>
            <a:endParaRPr lang="en-US"/>
          </a:p>
        </p:txBody>
      </p:sp>
    </p:spTree>
    <p:extLst>
      <p:ext uri="{BB962C8B-B14F-4D97-AF65-F5344CB8AC3E}">
        <p14:creationId xmlns:p14="http://schemas.microsoft.com/office/powerpoint/2010/main" val="25734378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3F43318-A2C7-87C2-B242-DBC1439B404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61AF8718-F510-20F7-F094-4C815A573A3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13C92AE3-AEFE-0609-3FD3-805B1973FCE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52F4564A-AD88-C047-8BEF-F565AED14DD5}" type="datetimeFigureOut">
              <a:rPr lang="en-US" smtClean="0"/>
              <a:t>9/23/25</a:t>
            </a:fld>
            <a:endParaRPr lang="en-US"/>
          </a:p>
        </p:txBody>
      </p:sp>
      <p:sp>
        <p:nvSpPr>
          <p:cNvPr id="5" name="Footer Placeholder 4">
            <a:extLst>
              <a:ext uri="{FF2B5EF4-FFF2-40B4-BE49-F238E27FC236}">
                <a16:creationId xmlns:a16="http://schemas.microsoft.com/office/drawing/2014/main" id="{3406F587-AAB7-6AFD-C0BF-E0E4881C2FE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D46B04BB-27D2-E59C-4758-15AD9AEAC27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F123DEDF-C4B9-9F4B-9211-8A0FA16FF022}" type="slidenum">
              <a:rPr lang="en-US" smtClean="0"/>
              <a:t>‹#›</a:t>
            </a:fld>
            <a:endParaRPr lang="en-US"/>
          </a:p>
        </p:txBody>
      </p:sp>
    </p:spTree>
    <p:extLst>
      <p:ext uri="{BB962C8B-B14F-4D97-AF65-F5344CB8AC3E}">
        <p14:creationId xmlns:p14="http://schemas.microsoft.com/office/powerpoint/2010/main" val="42777215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id="{6F5A5072-7B47-4D32-B52A-4EBBF590B8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9715DAF0-AE1B-46C9-8A6B-DB2AA05AB9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2" y="-22693"/>
            <a:ext cx="12191999" cy="4374129"/>
          </a:xfrm>
          <a:prstGeom prst="rect">
            <a:avLst/>
          </a:prstGeom>
          <a:gradFill>
            <a:gsLst>
              <a:gs pos="0">
                <a:schemeClr val="accent1">
                  <a:lumMod val="75000"/>
                </a:schemeClr>
              </a:gs>
              <a:gs pos="100000">
                <a:srgbClr val="000000"/>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6016219D-510E-4184-9090-6D5578A87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908719" y="-3931841"/>
            <a:ext cx="4374557" cy="12192000"/>
          </a:xfrm>
          <a:prstGeom prst="rect">
            <a:avLst/>
          </a:prstGeom>
          <a:gradFill>
            <a:gsLst>
              <a:gs pos="40000">
                <a:schemeClr val="accent1">
                  <a:alpha val="0"/>
                </a:schemeClr>
              </a:gs>
              <a:gs pos="100000">
                <a:schemeClr val="accent1">
                  <a:lumMod val="75000"/>
                  <a:alpha val="52000"/>
                </a:schemeClr>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a:extLst>
              <a:ext uri="{FF2B5EF4-FFF2-40B4-BE49-F238E27FC236}">
                <a16:creationId xmlns:a16="http://schemas.microsoft.com/office/drawing/2014/main" id="{AFF4A713-7B75-4B21-90D7-5AB19547C7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136696" y="-3703868"/>
            <a:ext cx="4374128" cy="11736479"/>
          </a:xfrm>
          <a:prstGeom prst="rect">
            <a:avLst/>
          </a:prstGeom>
          <a:gradFill>
            <a:gsLst>
              <a:gs pos="17000">
                <a:schemeClr val="accent1">
                  <a:alpha val="0"/>
                </a:schemeClr>
              </a:gs>
              <a:gs pos="100000">
                <a:srgbClr val="000000">
                  <a:alpha val="37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DC631C0B-6DA6-4E57-8231-CE32B3434A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 y="-22690"/>
            <a:ext cx="8542485" cy="4374126"/>
          </a:xfrm>
          <a:prstGeom prst="rect">
            <a:avLst/>
          </a:prstGeom>
          <a:gradFill>
            <a:gsLst>
              <a:gs pos="0">
                <a:schemeClr val="accent1">
                  <a:lumMod val="50000"/>
                  <a:alpha val="0"/>
                </a:schemeClr>
              </a:gs>
              <a:gs pos="100000">
                <a:srgbClr val="000000">
                  <a:alpha val="25000"/>
                </a:srgb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Freeform: Shape 35">
            <a:extLst>
              <a:ext uri="{FF2B5EF4-FFF2-40B4-BE49-F238E27FC236}">
                <a16:creationId xmlns:a16="http://schemas.microsoft.com/office/drawing/2014/main" id="{C29501E6-A978-4A61-9689-9085AF97A5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2508972">
            <a:off x="5945431" y="-1032053"/>
            <a:ext cx="4990147" cy="4439131"/>
          </a:xfrm>
          <a:custGeom>
            <a:avLst/>
            <a:gdLst>
              <a:gd name="connsiteX0" fmla="*/ 4990147 w 4990147"/>
              <a:gd name="connsiteY0" fmla="*/ 2229378 h 4439131"/>
              <a:gd name="connsiteX1" fmla="*/ 917384 w 4990147"/>
              <a:gd name="connsiteY1" fmla="*/ 4439131 h 4439131"/>
              <a:gd name="connsiteX2" fmla="*/ 910814 w 4990147"/>
              <a:gd name="connsiteY2" fmla="*/ 4434219 h 4439131"/>
              <a:gd name="connsiteX3" fmla="*/ 0 w 4990147"/>
              <a:gd name="connsiteY3" fmla="*/ 2502877 h 4439131"/>
              <a:gd name="connsiteX4" fmla="*/ 2502877 w 4990147"/>
              <a:gd name="connsiteY4" fmla="*/ 0 h 4439131"/>
              <a:gd name="connsiteX5" fmla="*/ 4954904 w 4990147"/>
              <a:gd name="connsiteY5" fmla="*/ 1998460 h 4439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0147" h="4439131">
                <a:moveTo>
                  <a:pt x="4990147" y="2229378"/>
                </a:moveTo>
                <a:lnTo>
                  <a:pt x="917384" y="4439131"/>
                </a:lnTo>
                <a:lnTo>
                  <a:pt x="910814" y="4434219"/>
                </a:lnTo>
                <a:cubicBezTo>
                  <a:pt x="354557" y="3975154"/>
                  <a:pt x="0" y="3280421"/>
                  <a:pt x="0" y="2502877"/>
                </a:cubicBezTo>
                <a:cubicBezTo>
                  <a:pt x="0" y="1120576"/>
                  <a:pt x="1120576" y="0"/>
                  <a:pt x="2502877" y="0"/>
                </a:cubicBezTo>
                <a:cubicBezTo>
                  <a:pt x="3712390" y="0"/>
                  <a:pt x="4721520" y="857941"/>
                  <a:pt x="4954904" y="1998460"/>
                </a:cubicBezTo>
                <a:close/>
              </a:path>
            </a:pathLst>
          </a:custGeom>
          <a:gradFill>
            <a:gsLst>
              <a:gs pos="0">
                <a:schemeClr val="accent1">
                  <a:alpha val="22000"/>
                </a:schemeClr>
              </a:gs>
              <a:gs pos="87000">
                <a:schemeClr val="accent1">
                  <a:lumMod val="60000"/>
                  <a:lumOff val="40000"/>
                  <a:alpha val="2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6DF58A4E-361E-8812-0178-526F18E21DB3}"/>
              </a:ext>
            </a:extLst>
          </p:cNvPr>
          <p:cNvSpPr>
            <a:spLocks noGrp="1"/>
          </p:cNvSpPr>
          <p:nvPr>
            <p:ph type="ctrTitle"/>
          </p:nvPr>
        </p:nvSpPr>
        <p:spPr>
          <a:xfrm>
            <a:off x="1314824" y="735106"/>
            <a:ext cx="10053763" cy="2928470"/>
          </a:xfrm>
        </p:spPr>
        <p:txBody>
          <a:bodyPr anchor="b">
            <a:normAutofit/>
          </a:bodyPr>
          <a:lstStyle/>
          <a:p>
            <a:pPr algn="l"/>
            <a:r>
              <a:rPr lang="en-US" sz="4800" dirty="0">
                <a:solidFill>
                  <a:srgbClr val="FFFFFF"/>
                </a:solidFill>
              </a:rPr>
              <a:t>An Investigation into the Efficacy of an Online Vocal Training Platform for Neurodivergent Singers</a:t>
            </a:r>
          </a:p>
        </p:txBody>
      </p:sp>
      <p:sp>
        <p:nvSpPr>
          <p:cNvPr id="3" name="Subtitle 2">
            <a:extLst>
              <a:ext uri="{FF2B5EF4-FFF2-40B4-BE49-F238E27FC236}">
                <a16:creationId xmlns:a16="http://schemas.microsoft.com/office/drawing/2014/main" id="{C20DBFCA-CF24-68B5-FA5A-2B3B9B1FDCDD}"/>
              </a:ext>
            </a:extLst>
          </p:cNvPr>
          <p:cNvSpPr>
            <a:spLocks noGrp="1"/>
          </p:cNvSpPr>
          <p:nvPr>
            <p:ph type="subTitle" idx="1"/>
          </p:nvPr>
        </p:nvSpPr>
        <p:spPr>
          <a:xfrm>
            <a:off x="1350682" y="4870824"/>
            <a:ext cx="10005951" cy="1458258"/>
          </a:xfrm>
        </p:spPr>
        <p:txBody>
          <a:bodyPr anchor="ctr">
            <a:normAutofit/>
          </a:bodyPr>
          <a:lstStyle/>
          <a:p>
            <a:pPr algn="l"/>
            <a:endParaRPr lang="en-US" dirty="0"/>
          </a:p>
        </p:txBody>
      </p:sp>
    </p:spTree>
    <p:extLst>
      <p:ext uri="{BB962C8B-B14F-4D97-AF65-F5344CB8AC3E}">
        <p14:creationId xmlns:p14="http://schemas.microsoft.com/office/powerpoint/2010/main" val="17382471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5D043705-23BB-BE68-6576-38E5C99D4BE4}"/>
              </a:ext>
            </a:extLst>
          </p:cNvPr>
          <p:cNvSpPr>
            <a:spLocks noGrp="1"/>
          </p:cNvSpPr>
          <p:nvPr>
            <p:ph type="title"/>
          </p:nvPr>
        </p:nvSpPr>
        <p:spPr>
          <a:xfrm>
            <a:off x="1371597" y="348865"/>
            <a:ext cx="10044023" cy="877729"/>
          </a:xfrm>
        </p:spPr>
        <p:txBody>
          <a:bodyPr anchor="ctr">
            <a:normAutofit/>
          </a:bodyPr>
          <a:lstStyle/>
          <a:p>
            <a:r>
              <a:rPr lang="en-US" sz="4000">
                <a:solidFill>
                  <a:srgbClr val="FFFFFF"/>
                </a:solidFill>
              </a:rPr>
              <a:t>Background and Justification</a:t>
            </a:r>
          </a:p>
        </p:txBody>
      </p:sp>
      <p:graphicFrame>
        <p:nvGraphicFramePr>
          <p:cNvPr id="5" name="Content Placeholder 2">
            <a:extLst>
              <a:ext uri="{FF2B5EF4-FFF2-40B4-BE49-F238E27FC236}">
                <a16:creationId xmlns:a16="http://schemas.microsoft.com/office/drawing/2014/main" id="{DA34E684-4E1C-BA3F-527B-29238628B954}"/>
              </a:ext>
            </a:extLst>
          </p:cNvPr>
          <p:cNvGraphicFramePr>
            <a:graphicFrameLocks noGrp="1"/>
          </p:cNvGraphicFramePr>
          <p:nvPr>
            <p:ph idx="1"/>
            <p:extLst>
              <p:ext uri="{D42A27DB-BD31-4B8C-83A1-F6EECF244321}">
                <p14:modId xmlns:p14="http://schemas.microsoft.com/office/powerpoint/2010/main" val="3125232624"/>
              </p:ext>
            </p:extLst>
          </p:nvPr>
        </p:nvGraphicFramePr>
        <p:xfrm>
          <a:off x="644056" y="2112579"/>
          <a:ext cx="10927829" cy="41928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429085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3A418BDF-F3B3-7560-93CC-4BB9B5AB64A4}"/>
            </a:ext>
          </a:extLst>
        </p:cNvPr>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6B3B098A-6E36-7A64-D5A5-2CB912ED592E}"/>
              </a:ext>
            </a:extLst>
          </p:cNvPr>
          <p:cNvSpPr>
            <a:spLocks noGrp="1"/>
          </p:cNvSpPr>
          <p:nvPr>
            <p:ph type="title"/>
          </p:nvPr>
        </p:nvSpPr>
        <p:spPr>
          <a:xfrm>
            <a:off x="1371597" y="348865"/>
            <a:ext cx="10044023" cy="877729"/>
          </a:xfrm>
        </p:spPr>
        <p:txBody>
          <a:bodyPr anchor="ctr">
            <a:normAutofit/>
          </a:bodyPr>
          <a:lstStyle/>
          <a:p>
            <a:r>
              <a:rPr lang="en-US" sz="4000">
                <a:solidFill>
                  <a:srgbClr val="FFFFFF"/>
                </a:solidFill>
              </a:rPr>
              <a:t>Background and Justification</a:t>
            </a:r>
          </a:p>
        </p:txBody>
      </p:sp>
      <p:graphicFrame>
        <p:nvGraphicFramePr>
          <p:cNvPr id="5" name="Content Placeholder 2">
            <a:extLst>
              <a:ext uri="{FF2B5EF4-FFF2-40B4-BE49-F238E27FC236}">
                <a16:creationId xmlns:a16="http://schemas.microsoft.com/office/drawing/2014/main" id="{5B519C50-1FBA-D58C-371E-2EE52195FA38}"/>
              </a:ext>
            </a:extLst>
          </p:cNvPr>
          <p:cNvGraphicFramePr>
            <a:graphicFrameLocks noGrp="1"/>
          </p:cNvGraphicFramePr>
          <p:nvPr>
            <p:ph idx="1"/>
            <p:extLst>
              <p:ext uri="{D42A27DB-BD31-4B8C-83A1-F6EECF244321}">
                <p14:modId xmlns:p14="http://schemas.microsoft.com/office/powerpoint/2010/main" val="1378290609"/>
              </p:ext>
            </p:extLst>
          </p:nvPr>
        </p:nvGraphicFramePr>
        <p:xfrm>
          <a:off x="644056" y="2112579"/>
          <a:ext cx="10927829" cy="41928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327816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42359B3-4C04-A51B-DF1C-C6859F8C9EF3}"/>
              </a:ext>
            </a:extLst>
          </p:cNvPr>
          <p:cNvSpPr>
            <a:spLocks noGrp="1"/>
          </p:cNvSpPr>
          <p:nvPr>
            <p:ph type="title"/>
          </p:nvPr>
        </p:nvSpPr>
        <p:spPr>
          <a:xfrm>
            <a:off x="1371599" y="294538"/>
            <a:ext cx="9895951" cy="1033669"/>
          </a:xfrm>
        </p:spPr>
        <p:txBody>
          <a:bodyPr>
            <a:normAutofit/>
          </a:bodyPr>
          <a:lstStyle/>
          <a:p>
            <a:r>
              <a:rPr lang="en-US" sz="4000">
                <a:solidFill>
                  <a:srgbClr val="FFFFFF"/>
                </a:solidFill>
              </a:rPr>
              <a:t>Statement of Aims and Objectives</a:t>
            </a:r>
          </a:p>
        </p:txBody>
      </p:sp>
      <p:sp>
        <p:nvSpPr>
          <p:cNvPr id="3" name="Content Placeholder 2">
            <a:extLst>
              <a:ext uri="{FF2B5EF4-FFF2-40B4-BE49-F238E27FC236}">
                <a16:creationId xmlns:a16="http://schemas.microsoft.com/office/drawing/2014/main" id="{C4450387-2375-A7C0-4445-4889FA8B39EE}"/>
              </a:ext>
            </a:extLst>
          </p:cNvPr>
          <p:cNvSpPr>
            <a:spLocks noGrp="1"/>
          </p:cNvSpPr>
          <p:nvPr>
            <p:ph idx="1"/>
          </p:nvPr>
        </p:nvSpPr>
        <p:spPr>
          <a:xfrm>
            <a:off x="1371599" y="2318197"/>
            <a:ext cx="9724031" cy="3683358"/>
          </a:xfrm>
        </p:spPr>
        <p:txBody>
          <a:bodyPr anchor="ctr">
            <a:normAutofit/>
          </a:bodyPr>
          <a:lstStyle/>
          <a:p>
            <a:pPr marL="342900" lvl="0" indent="-342900">
              <a:buFont typeface="Symbol" pitchFamily="2" charset="2"/>
              <a:buChar char=""/>
            </a:pPr>
            <a:r>
              <a:rPr lang="en-GB" sz="1400" kern="100" dirty="0">
                <a:effectLst/>
                <a:latin typeface="Arial" panose="020B0604020202020204" pitchFamily="34" charset="0"/>
                <a:ea typeface="Aptos" panose="020B0004020202020204" pitchFamily="34" charset="0"/>
                <a:cs typeface="Arial" panose="020B0604020202020204" pitchFamily="34" charset="0"/>
              </a:rPr>
              <a:t>To design a study to address the needs of neurodivergent singers that is sound in methodology, ethical issues, including a continuous re-evaluation of insider researcher issues</a:t>
            </a:r>
            <a:endParaRPr lang="en-GB" sz="1400" kern="100">
              <a:effectLst/>
              <a:latin typeface="Arial" panose="020B0604020202020204" pitchFamily="34" charset="0"/>
              <a:ea typeface="Aptos" panose="020B0004020202020204" pitchFamily="34" charset="0"/>
              <a:cs typeface="Arial" panose="020B0604020202020204" pitchFamily="34" charset="0"/>
            </a:endParaRPr>
          </a:p>
          <a:p>
            <a:pPr marL="342900" lvl="0" indent="-342900">
              <a:buFont typeface="Symbol" pitchFamily="2" charset="2"/>
              <a:buChar char=""/>
            </a:pPr>
            <a:r>
              <a:rPr lang="en-GB" sz="1400" kern="100" dirty="0">
                <a:effectLst/>
                <a:latin typeface="Arial" panose="020B0604020202020204" pitchFamily="34" charset="0"/>
                <a:ea typeface="Aptos" panose="020B0004020202020204" pitchFamily="34" charset="0"/>
                <a:cs typeface="Arial" panose="020B0604020202020204" pitchFamily="34" charset="0"/>
              </a:rPr>
              <a:t>To develop the skills to gather, analyse, and evaluate data collected from stakeholders in neurodivergent singing education, understanding the potential for conflicting needs between neurotypical-to-neurodivergent and neurodivergent-to-neurodivergent students and teachers.</a:t>
            </a:r>
            <a:endParaRPr lang="en-GB" sz="1400" kern="100">
              <a:effectLst/>
              <a:latin typeface="Arial" panose="020B0604020202020204" pitchFamily="34" charset="0"/>
              <a:ea typeface="Aptos" panose="020B0004020202020204" pitchFamily="34" charset="0"/>
              <a:cs typeface="Arial" panose="020B0604020202020204" pitchFamily="34" charset="0"/>
            </a:endParaRPr>
          </a:p>
          <a:p>
            <a:pPr marL="342900" lvl="0" indent="-342900">
              <a:buFont typeface="Symbol" pitchFamily="2" charset="2"/>
              <a:buChar char=""/>
            </a:pPr>
            <a:r>
              <a:rPr lang="en-GB" sz="1400" kern="100" dirty="0">
                <a:effectLst/>
                <a:latin typeface="Arial" panose="020B0604020202020204" pitchFamily="34" charset="0"/>
                <a:ea typeface="Aptos" panose="020B0004020202020204" pitchFamily="34" charset="0"/>
                <a:cs typeface="Arial" panose="020B0604020202020204" pitchFamily="34" charset="0"/>
              </a:rPr>
              <a:t>To make recommendations for the development of the prototype online learning platform, based on the evidence provided by stakeholders in neurodivergent singing tuition</a:t>
            </a:r>
            <a:endParaRPr lang="en-GB" sz="1400" kern="100">
              <a:effectLst/>
              <a:latin typeface="Arial" panose="020B0604020202020204" pitchFamily="34" charset="0"/>
              <a:ea typeface="Aptos" panose="020B0004020202020204" pitchFamily="34" charset="0"/>
              <a:cs typeface="Arial" panose="020B0604020202020204" pitchFamily="34" charset="0"/>
            </a:endParaRPr>
          </a:p>
          <a:p>
            <a:pPr marL="342900" lvl="0" indent="-342900">
              <a:spcAft>
                <a:spcPts val="800"/>
              </a:spcAft>
              <a:buFont typeface="Symbol" pitchFamily="2" charset="2"/>
              <a:buChar char=""/>
            </a:pPr>
            <a:r>
              <a:rPr lang="en-GB" sz="1400" kern="100" dirty="0">
                <a:effectLst/>
                <a:latin typeface="Arial" panose="020B0604020202020204" pitchFamily="34" charset="0"/>
                <a:ea typeface="Aptos" panose="020B0004020202020204" pitchFamily="34" charset="0"/>
                <a:cs typeface="Arial" panose="020B0604020202020204" pitchFamily="34" charset="0"/>
              </a:rPr>
              <a:t>To critically reflect upon the experience of conducting research, and the outcomes of the research, to inform future professional development needs </a:t>
            </a:r>
            <a:endParaRPr lang="en-GB" sz="1400" kern="100">
              <a:effectLst/>
              <a:latin typeface="Arial" panose="020B0604020202020204" pitchFamily="34" charset="0"/>
              <a:ea typeface="Aptos" panose="020B0004020202020204" pitchFamily="34" charset="0"/>
              <a:cs typeface="Arial" panose="020B0604020202020204" pitchFamily="34" charset="0"/>
            </a:endParaRPr>
          </a:p>
          <a:p>
            <a:pPr>
              <a:spcAft>
                <a:spcPts val="800"/>
              </a:spcAft>
              <a:buNone/>
            </a:pPr>
            <a:r>
              <a:rPr lang="en-GB" sz="1400" b="1" kern="100" dirty="0">
                <a:effectLst/>
                <a:latin typeface="Arial" panose="020B0604020202020204" pitchFamily="34" charset="0"/>
                <a:ea typeface="Aptos" panose="020B0004020202020204" pitchFamily="34" charset="0"/>
                <a:cs typeface="Arial" panose="020B0604020202020204" pitchFamily="34" charset="0"/>
              </a:rPr>
              <a:t>Personal learning outcomes</a:t>
            </a:r>
            <a:endParaRPr lang="en-GB" sz="1400" kern="100">
              <a:effectLst/>
              <a:latin typeface="Arial" panose="020B0604020202020204" pitchFamily="34" charset="0"/>
              <a:ea typeface="Aptos" panose="020B0004020202020204" pitchFamily="34" charset="0"/>
              <a:cs typeface="Arial" panose="020B0604020202020204" pitchFamily="34" charset="0"/>
            </a:endParaRPr>
          </a:p>
          <a:p>
            <a:pPr marL="342900" lvl="0" indent="-342900">
              <a:buFont typeface="Symbol" pitchFamily="2" charset="2"/>
              <a:buChar char=""/>
            </a:pPr>
            <a:r>
              <a:rPr lang="en-GB" sz="1400" kern="100" dirty="0">
                <a:effectLst/>
                <a:latin typeface="Arial" panose="020B0604020202020204" pitchFamily="34" charset="0"/>
                <a:ea typeface="Aptos" panose="020B0004020202020204" pitchFamily="34" charset="0"/>
                <a:cs typeface="Arial" panose="020B0604020202020204" pitchFamily="34" charset="0"/>
              </a:rPr>
              <a:t>To develop a further breadth and depth of knowledge of neurodivergence.</a:t>
            </a:r>
            <a:endParaRPr lang="en-GB" sz="1400" kern="100">
              <a:effectLst/>
              <a:latin typeface="Arial" panose="020B0604020202020204" pitchFamily="34" charset="0"/>
              <a:ea typeface="Aptos" panose="020B0004020202020204" pitchFamily="34" charset="0"/>
              <a:cs typeface="Arial" panose="020B0604020202020204" pitchFamily="34" charset="0"/>
            </a:endParaRPr>
          </a:p>
          <a:p>
            <a:pPr marL="342900" lvl="0" indent="-342900">
              <a:spcAft>
                <a:spcPts val="800"/>
              </a:spcAft>
              <a:buFont typeface="Symbol" pitchFamily="2" charset="2"/>
              <a:buChar char=""/>
            </a:pPr>
            <a:r>
              <a:rPr lang="en-GB" sz="1400" kern="100" dirty="0">
                <a:effectLst/>
                <a:latin typeface="Arial" panose="020B0604020202020204" pitchFamily="34" charset="0"/>
                <a:ea typeface="Aptos" panose="020B0004020202020204" pitchFamily="34" charset="0"/>
                <a:cs typeface="Arial" panose="020B0604020202020204" pitchFamily="34" charset="0"/>
              </a:rPr>
              <a:t>To improve research techniques when studying the effects of an intervention with neurodivergent singers.</a:t>
            </a:r>
            <a:endParaRPr lang="en-GB" sz="1400" kern="100">
              <a:effectLst/>
              <a:latin typeface="Arial" panose="020B0604020202020204" pitchFamily="34" charset="0"/>
              <a:ea typeface="Aptos" panose="020B0004020202020204" pitchFamily="34" charset="0"/>
              <a:cs typeface="Arial" panose="020B0604020202020204" pitchFamily="34" charset="0"/>
            </a:endParaRPr>
          </a:p>
          <a:p>
            <a:pPr marL="228600">
              <a:spcAft>
                <a:spcPts val="800"/>
              </a:spcAft>
            </a:pPr>
            <a:endParaRPr lang="en-GB" sz="1400" kern="100">
              <a:effectLst/>
              <a:latin typeface="Aptos" panose="020B0004020202020204" pitchFamily="34" charset="0"/>
              <a:ea typeface="Aptos" panose="020B0004020202020204" pitchFamily="34" charset="0"/>
              <a:cs typeface="Times New Roman" panose="02020603050405020304" pitchFamily="18" charset="0"/>
            </a:endParaRPr>
          </a:p>
          <a:p>
            <a:endParaRPr lang="en-US" sz="1400"/>
          </a:p>
        </p:txBody>
      </p:sp>
    </p:spTree>
    <p:extLst>
      <p:ext uri="{BB962C8B-B14F-4D97-AF65-F5344CB8AC3E}">
        <p14:creationId xmlns:p14="http://schemas.microsoft.com/office/powerpoint/2010/main" val="158161726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86A23F7-D64D-07CD-F637-2E11A9F680FF}"/>
              </a:ext>
            </a:extLst>
          </p:cNvPr>
          <p:cNvSpPr>
            <a:spLocks noGrp="1"/>
          </p:cNvSpPr>
          <p:nvPr>
            <p:ph type="title"/>
          </p:nvPr>
        </p:nvSpPr>
        <p:spPr>
          <a:xfrm>
            <a:off x="466722" y="586855"/>
            <a:ext cx="3201366" cy="3387497"/>
          </a:xfrm>
        </p:spPr>
        <p:txBody>
          <a:bodyPr anchor="b">
            <a:normAutofit/>
          </a:bodyPr>
          <a:lstStyle/>
          <a:p>
            <a:pPr algn="r"/>
            <a:r>
              <a:rPr lang="en-US" sz="4000">
                <a:solidFill>
                  <a:srgbClr val="FFFFFF"/>
                </a:solidFill>
              </a:rPr>
              <a:t>Key Findings from the Literature</a:t>
            </a:r>
          </a:p>
        </p:txBody>
      </p:sp>
      <p:sp>
        <p:nvSpPr>
          <p:cNvPr id="3" name="Content Placeholder 2">
            <a:extLst>
              <a:ext uri="{FF2B5EF4-FFF2-40B4-BE49-F238E27FC236}">
                <a16:creationId xmlns:a16="http://schemas.microsoft.com/office/drawing/2014/main" id="{E64F0294-AE34-B7DE-7853-AD9C6FD5F29C}"/>
              </a:ext>
            </a:extLst>
          </p:cNvPr>
          <p:cNvSpPr>
            <a:spLocks noGrp="1"/>
          </p:cNvSpPr>
          <p:nvPr>
            <p:ph idx="1"/>
          </p:nvPr>
        </p:nvSpPr>
        <p:spPr>
          <a:xfrm>
            <a:off x="4810259" y="649480"/>
            <a:ext cx="6555347" cy="5546047"/>
          </a:xfrm>
        </p:spPr>
        <p:txBody>
          <a:bodyPr anchor="ctr">
            <a:normAutofit/>
          </a:bodyPr>
          <a:lstStyle/>
          <a:p>
            <a:r>
              <a:rPr lang="en-US" sz="2000" dirty="0"/>
              <a:t>Neurodivergence is an umbrella term for many conditions (</a:t>
            </a:r>
            <a:r>
              <a:rPr lang="en-US" sz="2000" dirty="0" err="1"/>
              <a:t>Asasumasu</a:t>
            </a:r>
            <a:r>
              <a:rPr lang="en-US" sz="2000" dirty="0"/>
              <a:t> in Walker, 2021 )</a:t>
            </a:r>
          </a:p>
          <a:p>
            <a:r>
              <a:rPr lang="en-US" sz="2000" dirty="0"/>
              <a:t>Language of impairment is prevalent in the terminology (DSM-5-TR, 2022; ICD-11, 2024)</a:t>
            </a:r>
          </a:p>
          <a:p>
            <a:r>
              <a:rPr lang="en-US" sz="2000" dirty="0"/>
              <a:t>The trend of voice pedagogy towards a broadly medical approach, such as Estill Voice Training (Steinhauer and McDonald Klimek, 2017)</a:t>
            </a:r>
          </a:p>
          <a:p>
            <a:endParaRPr lang="en-US" sz="2000" dirty="0"/>
          </a:p>
        </p:txBody>
      </p:sp>
    </p:spTree>
    <p:extLst>
      <p:ext uri="{BB962C8B-B14F-4D97-AF65-F5344CB8AC3E}">
        <p14:creationId xmlns:p14="http://schemas.microsoft.com/office/powerpoint/2010/main" val="29506695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7505AB2-A1C7-4783-2910-352FEAEC5693}"/>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C617D47-D195-FCE8-473E-CB781BA829CE}"/>
              </a:ext>
            </a:extLst>
          </p:cNvPr>
          <p:cNvSpPr>
            <a:spLocks noGrp="1"/>
          </p:cNvSpPr>
          <p:nvPr>
            <p:ph type="title"/>
          </p:nvPr>
        </p:nvSpPr>
        <p:spPr>
          <a:xfrm>
            <a:off x="466722" y="586855"/>
            <a:ext cx="3201366" cy="3387497"/>
          </a:xfrm>
        </p:spPr>
        <p:txBody>
          <a:bodyPr anchor="b">
            <a:normAutofit/>
          </a:bodyPr>
          <a:lstStyle/>
          <a:p>
            <a:pPr algn="r"/>
            <a:r>
              <a:rPr lang="en-US" sz="4000" dirty="0">
                <a:solidFill>
                  <a:srgbClr val="FFFFFF"/>
                </a:solidFill>
              </a:rPr>
              <a:t>Key Findings from the Literature</a:t>
            </a:r>
          </a:p>
        </p:txBody>
      </p:sp>
      <p:sp>
        <p:nvSpPr>
          <p:cNvPr id="3" name="Content Placeholder 2">
            <a:extLst>
              <a:ext uri="{FF2B5EF4-FFF2-40B4-BE49-F238E27FC236}">
                <a16:creationId xmlns:a16="http://schemas.microsoft.com/office/drawing/2014/main" id="{FC911CB6-3B3A-607E-A562-6E5D80118BE0}"/>
              </a:ext>
            </a:extLst>
          </p:cNvPr>
          <p:cNvSpPr>
            <a:spLocks noGrp="1"/>
          </p:cNvSpPr>
          <p:nvPr>
            <p:ph idx="1"/>
          </p:nvPr>
        </p:nvSpPr>
        <p:spPr>
          <a:xfrm>
            <a:off x="4810259" y="649480"/>
            <a:ext cx="6555347" cy="5546047"/>
          </a:xfrm>
        </p:spPr>
        <p:txBody>
          <a:bodyPr anchor="ctr">
            <a:normAutofit/>
          </a:bodyPr>
          <a:lstStyle/>
          <a:p>
            <a:r>
              <a:rPr lang="en-US" sz="2000" dirty="0"/>
              <a:t>Universal Design was designed to provide access for disabled people at the point of conception (Mace, 1998)</a:t>
            </a:r>
          </a:p>
          <a:p>
            <a:r>
              <a:rPr lang="en-US" sz="2000" dirty="0"/>
              <a:t>Universal Design for Learning (CAST, 2018) emerged to provide access for all learners (Meyer Rose, and Gordon (2014)</a:t>
            </a:r>
          </a:p>
          <a:p>
            <a:r>
              <a:rPr lang="en-US" sz="2000" dirty="0"/>
              <a:t>UDL is commonly used in university settings (</a:t>
            </a:r>
          </a:p>
          <a:p>
            <a:r>
              <a:rPr lang="en-US" sz="2000" dirty="0"/>
              <a:t>UDL has moved beyond the scope of Mace (1998), who acknowledge that not everybody will be accommodated for everything (Meyer, Rose, and Gordon (2014).</a:t>
            </a:r>
          </a:p>
        </p:txBody>
      </p:sp>
    </p:spTree>
    <p:extLst>
      <p:ext uri="{BB962C8B-B14F-4D97-AF65-F5344CB8AC3E}">
        <p14:creationId xmlns:p14="http://schemas.microsoft.com/office/powerpoint/2010/main" val="22188342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601410D-6F58-858B-7FF4-3938D9492890}"/>
              </a:ext>
            </a:extLst>
          </p:cNvPr>
          <p:cNvSpPr>
            <a:spLocks noGrp="1"/>
          </p:cNvSpPr>
          <p:nvPr>
            <p:ph type="title"/>
          </p:nvPr>
        </p:nvSpPr>
        <p:spPr>
          <a:xfrm>
            <a:off x="466722" y="586855"/>
            <a:ext cx="3201366" cy="3387497"/>
          </a:xfrm>
        </p:spPr>
        <p:txBody>
          <a:bodyPr anchor="b">
            <a:normAutofit/>
          </a:bodyPr>
          <a:lstStyle/>
          <a:p>
            <a:pPr algn="r"/>
            <a:r>
              <a:rPr lang="en-US" sz="4000">
                <a:solidFill>
                  <a:srgbClr val="FFFFFF"/>
                </a:solidFill>
              </a:rPr>
              <a:t>Methods</a:t>
            </a:r>
          </a:p>
        </p:txBody>
      </p:sp>
      <p:sp>
        <p:nvSpPr>
          <p:cNvPr id="3" name="Content Placeholder 2">
            <a:extLst>
              <a:ext uri="{FF2B5EF4-FFF2-40B4-BE49-F238E27FC236}">
                <a16:creationId xmlns:a16="http://schemas.microsoft.com/office/drawing/2014/main" id="{771C74F9-CA80-6B14-FF83-37BEDA86187C}"/>
              </a:ext>
            </a:extLst>
          </p:cNvPr>
          <p:cNvSpPr>
            <a:spLocks noGrp="1"/>
          </p:cNvSpPr>
          <p:nvPr>
            <p:ph idx="1"/>
          </p:nvPr>
        </p:nvSpPr>
        <p:spPr>
          <a:xfrm>
            <a:off x="4810259" y="649480"/>
            <a:ext cx="6555347" cy="5546047"/>
          </a:xfrm>
        </p:spPr>
        <p:txBody>
          <a:bodyPr anchor="ctr">
            <a:normAutofit/>
          </a:bodyPr>
          <a:lstStyle/>
          <a:p>
            <a:r>
              <a:rPr lang="en-US" sz="2000"/>
              <a:t>The research has been conducted through the constructivist paradigm</a:t>
            </a:r>
          </a:p>
          <a:p>
            <a:r>
              <a:rPr lang="en-US" sz="2000"/>
              <a:t>The aim of the inquiry is to develop an understanding (Guba and Lincoln, 1994, p.112) of neurodivergent learners</a:t>
            </a:r>
          </a:p>
          <a:p>
            <a:r>
              <a:rPr lang="en-US" sz="2000"/>
              <a:t>From the perspective of epistemology, the work is subjectivist (Guba and Lincoln, 1994, p109), as the findings emerge through the research process</a:t>
            </a:r>
          </a:p>
          <a:p>
            <a:r>
              <a:rPr lang="en-US" sz="2000"/>
              <a:t>Methodology who what where when how why</a:t>
            </a:r>
          </a:p>
          <a:p>
            <a:r>
              <a:rPr lang="en-US" sz="2000"/>
              <a:t>Questionnaire and interviews</a:t>
            </a:r>
          </a:p>
          <a:p>
            <a:r>
              <a:rPr lang="en-US" sz="2000"/>
              <a:t>Synthesized with literature findings</a:t>
            </a:r>
          </a:p>
        </p:txBody>
      </p:sp>
    </p:spTree>
    <p:extLst>
      <p:ext uri="{BB962C8B-B14F-4D97-AF65-F5344CB8AC3E}">
        <p14:creationId xmlns:p14="http://schemas.microsoft.com/office/powerpoint/2010/main" val="9116911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EA4F9806-4A03-F226-EBD0-16A46ACBEEDE}"/>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CE9E6C4-A7D2-D44E-2897-CDA3AC519E55}"/>
              </a:ext>
            </a:extLst>
          </p:cNvPr>
          <p:cNvSpPr>
            <a:spLocks noGrp="1"/>
          </p:cNvSpPr>
          <p:nvPr>
            <p:ph type="title"/>
          </p:nvPr>
        </p:nvSpPr>
        <p:spPr>
          <a:xfrm>
            <a:off x="466722" y="586855"/>
            <a:ext cx="3201366" cy="3387497"/>
          </a:xfrm>
        </p:spPr>
        <p:txBody>
          <a:bodyPr anchor="b">
            <a:normAutofit/>
          </a:bodyPr>
          <a:lstStyle/>
          <a:p>
            <a:pPr algn="r"/>
            <a:r>
              <a:rPr lang="en-US" sz="4000">
                <a:solidFill>
                  <a:srgbClr val="FFFFFF"/>
                </a:solidFill>
              </a:rPr>
              <a:t>Methods</a:t>
            </a:r>
          </a:p>
        </p:txBody>
      </p:sp>
      <p:sp>
        <p:nvSpPr>
          <p:cNvPr id="3" name="Content Placeholder 2">
            <a:extLst>
              <a:ext uri="{FF2B5EF4-FFF2-40B4-BE49-F238E27FC236}">
                <a16:creationId xmlns:a16="http://schemas.microsoft.com/office/drawing/2014/main" id="{257822C6-470E-E598-8E70-EA5670001437}"/>
              </a:ext>
            </a:extLst>
          </p:cNvPr>
          <p:cNvSpPr>
            <a:spLocks noGrp="1"/>
          </p:cNvSpPr>
          <p:nvPr>
            <p:ph idx="1"/>
          </p:nvPr>
        </p:nvSpPr>
        <p:spPr>
          <a:xfrm>
            <a:off x="4810259" y="649480"/>
            <a:ext cx="6555347" cy="5546047"/>
          </a:xfrm>
        </p:spPr>
        <p:txBody>
          <a:bodyPr anchor="ctr">
            <a:normAutofit/>
          </a:bodyPr>
          <a:lstStyle/>
          <a:p>
            <a:r>
              <a:rPr lang="en-US" sz="2000"/>
              <a:t>The participants were formed of two groups- singing teachers and neurodivergent singers</a:t>
            </a:r>
          </a:p>
          <a:p>
            <a:r>
              <a:rPr lang="en-US" sz="2000"/>
              <a:t>18 singing teachers were recruited to undertake a questionnaire to gain an overview of online teaching habits over time; this did not cover the needs of neurodivergent singers</a:t>
            </a:r>
          </a:p>
          <a:p>
            <a:r>
              <a:rPr lang="en-US" sz="2000"/>
              <a:t>4 singing teachers and 6 neurodivergent singers were recruited to take part in a semi-structured interview </a:t>
            </a:r>
          </a:p>
          <a:p>
            <a:pPr marL="0" indent="0">
              <a:buNone/>
            </a:pPr>
            <a:endParaRPr lang="en-US" sz="2000"/>
          </a:p>
        </p:txBody>
      </p:sp>
    </p:spTree>
    <p:extLst>
      <p:ext uri="{BB962C8B-B14F-4D97-AF65-F5344CB8AC3E}">
        <p14:creationId xmlns:p14="http://schemas.microsoft.com/office/powerpoint/2010/main" val="13940930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9A8A601-0503-3074-BB93-0CBF1F5EA454}"/>
              </a:ext>
            </a:extLst>
          </p:cNvPr>
          <p:cNvSpPr>
            <a:spLocks noGrp="1"/>
          </p:cNvSpPr>
          <p:nvPr>
            <p:ph type="title"/>
          </p:nvPr>
        </p:nvSpPr>
        <p:spPr>
          <a:xfrm>
            <a:off x="466722" y="586855"/>
            <a:ext cx="3201366" cy="3387497"/>
          </a:xfrm>
        </p:spPr>
        <p:txBody>
          <a:bodyPr anchor="b">
            <a:normAutofit/>
          </a:bodyPr>
          <a:lstStyle/>
          <a:p>
            <a:pPr algn="r"/>
            <a:r>
              <a:rPr lang="en-US" sz="4000">
                <a:solidFill>
                  <a:srgbClr val="FFFFFF"/>
                </a:solidFill>
              </a:rPr>
              <a:t>Insider Research</a:t>
            </a:r>
          </a:p>
        </p:txBody>
      </p:sp>
      <p:sp>
        <p:nvSpPr>
          <p:cNvPr id="3" name="Content Placeholder 2">
            <a:extLst>
              <a:ext uri="{FF2B5EF4-FFF2-40B4-BE49-F238E27FC236}">
                <a16:creationId xmlns:a16="http://schemas.microsoft.com/office/drawing/2014/main" id="{6354A9A0-2A21-8D92-E936-9CFF27701954}"/>
              </a:ext>
            </a:extLst>
          </p:cNvPr>
          <p:cNvSpPr>
            <a:spLocks noGrp="1"/>
          </p:cNvSpPr>
          <p:nvPr>
            <p:ph idx="1"/>
          </p:nvPr>
        </p:nvSpPr>
        <p:spPr>
          <a:xfrm>
            <a:off x="4810259" y="649480"/>
            <a:ext cx="6555347" cy="5546047"/>
          </a:xfrm>
        </p:spPr>
        <p:txBody>
          <a:bodyPr anchor="ctr">
            <a:normAutofit/>
          </a:bodyPr>
          <a:lstStyle/>
          <a:p>
            <a:r>
              <a:rPr lang="en-US" sz="2000"/>
              <a:t>Insider research is neither good nor bad, but needs to be acknowledged if objectivity is to be maintained (Umler, 2012)</a:t>
            </a:r>
          </a:p>
          <a:p>
            <a:r>
              <a:rPr lang="en-US" sz="2000"/>
              <a:t>I have insider knowledge of teaching, autism, and neurodivergence, and neurodiversity</a:t>
            </a:r>
          </a:p>
          <a:p>
            <a:r>
              <a:rPr lang="en-US" sz="2000"/>
              <a:t>I am an outsider researcher in the context of neurotypical people</a:t>
            </a:r>
          </a:p>
          <a:p>
            <a:pPr marL="0" indent="0">
              <a:buNone/>
            </a:pPr>
            <a:endParaRPr lang="en-US" sz="2000"/>
          </a:p>
          <a:p>
            <a:endParaRPr lang="en-US" sz="2000"/>
          </a:p>
        </p:txBody>
      </p:sp>
    </p:spTree>
    <p:extLst>
      <p:ext uri="{BB962C8B-B14F-4D97-AF65-F5344CB8AC3E}">
        <p14:creationId xmlns:p14="http://schemas.microsoft.com/office/powerpoint/2010/main" val="27104948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1841D30-54D6-F88F-A325-4EC59EC03163}"/>
              </a:ext>
            </a:extLst>
          </p:cNvPr>
          <p:cNvSpPr>
            <a:spLocks noGrp="1"/>
          </p:cNvSpPr>
          <p:nvPr>
            <p:ph type="title"/>
          </p:nvPr>
        </p:nvSpPr>
        <p:spPr>
          <a:xfrm>
            <a:off x="466722" y="586855"/>
            <a:ext cx="3201366" cy="3387497"/>
          </a:xfrm>
        </p:spPr>
        <p:txBody>
          <a:bodyPr anchor="b">
            <a:normAutofit/>
          </a:bodyPr>
          <a:lstStyle/>
          <a:p>
            <a:pPr algn="r"/>
            <a:r>
              <a:rPr lang="en-US" sz="3700">
                <a:solidFill>
                  <a:srgbClr val="FFFFFF"/>
                </a:solidFill>
              </a:rPr>
              <a:t>Ethical Considerations</a:t>
            </a:r>
          </a:p>
        </p:txBody>
      </p:sp>
      <p:sp>
        <p:nvSpPr>
          <p:cNvPr id="3" name="Content Placeholder 2">
            <a:extLst>
              <a:ext uri="{FF2B5EF4-FFF2-40B4-BE49-F238E27FC236}">
                <a16:creationId xmlns:a16="http://schemas.microsoft.com/office/drawing/2014/main" id="{B59ECBAC-5ED6-E30E-615E-3CBFAED7A138}"/>
              </a:ext>
            </a:extLst>
          </p:cNvPr>
          <p:cNvSpPr>
            <a:spLocks noGrp="1"/>
          </p:cNvSpPr>
          <p:nvPr>
            <p:ph idx="1"/>
          </p:nvPr>
        </p:nvSpPr>
        <p:spPr>
          <a:xfrm>
            <a:off x="4810259" y="649480"/>
            <a:ext cx="6555347" cy="5546047"/>
          </a:xfrm>
        </p:spPr>
        <p:txBody>
          <a:bodyPr anchor="ctr">
            <a:normAutofit/>
          </a:bodyPr>
          <a:lstStyle/>
          <a:p>
            <a:r>
              <a:rPr lang="en-US" sz="2000" dirty="0"/>
              <a:t>Constant reevaluation of insider researcher role to maintain objectivity</a:t>
            </a:r>
          </a:p>
          <a:p>
            <a:r>
              <a:rPr lang="en-US" sz="2000" dirty="0"/>
              <a:t>Considering neurodivergent peoples’ potential vulnerability</a:t>
            </a:r>
          </a:p>
          <a:p>
            <a:r>
              <a:rPr lang="en-US" sz="2000" dirty="0"/>
              <a:t>Providing a more objective perspective through the means of a questionnaire</a:t>
            </a:r>
          </a:p>
          <a:p>
            <a:r>
              <a:rPr lang="en-US" sz="2000" dirty="0"/>
              <a:t>The use of semi-structured interviews to allow the voice of other neurodivergent people to provide a different perspective</a:t>
            </a:r>
          </a:p>
          <a:p>
            <a:r>
              <a:rPr lang="en-US" sz="2000" dirty="0"/>
              <a:t>Project was granted ethical approval by UWTSD</a:t>
            </a:r>
          </a:p>
        </p:txBody>
      </p:sp>
    </p:spTree>
    <p:extLst>
      <p:ext uri="{BB962C8B-B14F-4D97-AF65-F5344CB8AC3E}">
        <p14:creationId xmlns:p14="http://schemas.microsoft.com/office/powerpoint/2010/main" val="37115935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8495" y="2660473"/>
            <a:ext cx="4355594" cy="403860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80882" y="1638085"/>
            <a:ext cx="6857572" cy="358140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Freeform: Shape 17">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7C854D3E-BAB4-7EB0-84A8-FCFE0899D990}"/>
              </a:ext>
            </a:extLst>
          </p:cNvPr>
          <p:cNvSpPr>
            <a:spLocks noGrp="1"/>
          </p:cNvSpPr>
          <p:nvPr>
            <p:ph type="ctrTitle"/>
          </p:nvPr>
        </p:nvSpPr>
        <p:spPr>
          <a:xfrm>
            <a:off x="660041" y="2767106"/>
            <a:ext cx="2880828" cy="3071906"/>
          </a:xfrm>
        </p:spPr>
        <p:txBody>
          <a:bodyPr anchor="t">
            <a:normAutofit/>
          </a:bodyPr>
          <a:lstStyle/>
          <a:p>
            <a:pPr algn="l"/>
            <a:r>
              <a:rPr lang="en-US" sz="3700">
                <a:solidFill>
                  <a:srgbClr val="FFFFFF"/>
                </a:solidFill>
              </a:rPr>
              <a:t>The Questionnaire</a:t>
            </a:r>
          </a:p>
        </p:txBody>
      </p:sp>
      <p:sp>
        <p:nvSpPr>
          <p:cNvPr id="3" name="Subtitle 2">
            <a:extLst>
              <a:ext uri="{FF2B5EF4-FFF2-40B4-BE49-F238E27FC236}">
                <a16:creationId xmlns:a16="http://schemas.microsoft.com/office/drawing/2014/main" id="{06E96EA7-4506-0DB6-5FDF-C8B2839F624E}"/>
              </a:ext>
            </a:extLst>
          </p:cNvPr>
          <p:cNvSpPr>
            <a:spLocks noGrp="1"/>
          </p:cNvSpPr>
          <p:nvPr>
            <p:ph type="subTitle" idx="1"/>
          </p:nvPr>
        </p:nvSpPr>
        <p:spPr>
          <a:xfrm>
            <a:off x="660042" y="806824"/>
            <a:ext cx="2919738" cy="1494117"/>
          </a:xfrm>
        </p:spPr>
        <p:txBody>
          <a:bodyPr anchor="b">
            <a:normAutofit/>
          </a:bodyPr>
          <a:lstStyle/>
          <a:p>
            <a:pPr algn="l"/>
            <a:r>
              <a:rPr lang="en-US" sz="2000" dirty="0">
                <a:solidFill>
                  <a:srgbClr val="FFFFFF"/>
                </a:solidFill>
              </a:rPr>
              <a:t>Examining Online Trends</a:t>
            </a:r>
          </a:p>
        </p:txBody>
      </p:sp>
      <p:pic>
        <p:nvPicPr>
          <p:cNvPr id="25" name="Graphic 24" descr="Questionnaire">
            <a:extLst>
              <a:ext uri="{FF2B5EF4-FFF2-40B4-BE49-F238E27FC236}">
                <a16:creationId xmlns:a16="http://schemas.microsoft.com/office/drawing/2014/main" id="{A4C8A080-6D7F-0B83-F883-133B9A4DF236}"/>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153510" y="467208"/>
            <a:ext cx="5923584" cy="5923584"/>
          </a:xfrm>
          <a:prstGeom prst="rect">
            <a:avLst/>
          </a:prstGeom>
        </p:spPr>
      </p:pic>
    </p:spTree>
    <p:extLst>
      <p:ext uri="{BB962C8B-B14F-4D97-AF65-F5344CB8AC3E}">
        <p14:creationId xmlns:p14="http://schemas.microsoft.com/office/powerpoint/2010/main" val="35253763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par>
                                <p:cTn id="8" presetID="10" presetClass="entr" presetSubtype="0" fill="hold" grpId="0" nodeType="withEffect">
                                  <p:stCondLst>
                                    <p:cond delay="1500"/>
                                  </p:stCondLst>
                                  <p:iterate>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700"/>
                                        <p:tgtEl>
                                          <p:spTgt spid="3">
                                            <p:txEl>
                                              <p:pRg st="0" end="0"/>
                                            </p:txEl>
                                          </p:spTgt>
                                        </p:tgtEl>
                                      </p:cBhvr>
                                    </p:animEffect>
                                  </p:childTnLst>
                                </p:cTn>
                              </p:par>
                              <p:par>
                                <p:cTn id="11" presetID="10" presetClass="entr" presetSubtype="0" fill="hold" nodeType="withEffect">
                                  <p:stCondLst>
                                    <p:cond delay="500"/>
                                  </p:stCondLst>
                                  <p:iterate>
                                    <p:tmPct val="10000"/>
                                  </p:iterate>
                                  <p:childTnLst>
                                    <p:set>
                                      <p:cBhvr>
                                        <p:cTn id="12" dur="1" fill="hold">
                                          <p:stCondLst>
                                            <p:cond delay="0"/>
                                          </p:stCondLst>
                                        </p:cTn>
                                        <p:tgtEl>
                                          <p:spTgt spid="25"/>
                                        </p:tgtEl>
                                        <p:attrNameLst>
                                          <p:attrName>style.visibility</p:attrName>
                                        </p:attrNameLst>
                                      </p:cBhvr>
                                      <p:to>
                                        <p:strVal val="visible"/>
                                      </p:to>
                                    </p:set>
                                    <p:animEffect transition="in" filter="fade">
                                      <p:cBhvr>
                                        <p:cTn id="13" dur="7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76" name="Rectangle 1075">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78" name="Rectangle 1077">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80" name="Rectangle 1079">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8495" y="2660473"/>
            <a:ext cx="4355594" cy="403860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82" name="Rectangle 1081">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80882" y="1638085"/>
            <a:ext cx="6857572" cy="358140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84" name="Freeform: Shape 1083">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3A02CC5A-B50B-D452-D077-EEEFD0124E19}"/>
              </a:ext>
            </a:extLst>
          </p:cNvPr>
          <p:cNvSpPr>
            <a:spLocks noGrp="1"/>
          </p:cNvSpPr>
          <p:nvPr>
            <p:ph type="title"/>
          </p:nvPr>
        </p:nvSpPr>
        <p:spPr>
          <a:xfrm>
            <a:off x="660041" y="2767106"/>
            <a:ext cx="2880828" cy="3071906"/>
          </a:xfrm>
        </p:spPr>
        <p:txBody>
          <a:bodyPr vert="horz" lIns="91440" tIns="45720" rIns="91440" bIns="45720" rtlCol="0" anchor="t">
            <a:normAutofit/>
          </a:bodyPr>
          <a:lstStyle/>
          <a:p>
            <a:r>
              <a:rPr lang="en-US" sz="3700" kern="1200" dirty="0">
                <a:solidFill>
                  <a:srgbClr val="FFFFFF"/>
                </a:solidFill>
                <a:latin typeface="+mj-lt"/>
                <a:ea typeface="+mj-ea"/>
                <a:cs typeface="+mj-cs"/>
              </a:rPr>
              <a:t>Online Teaching</a:t>
            </a:r>
            <a:br>
              <a:rPr lang="en-US" sz="3700" kern="1200" dirty="0">
                <a:solidFill>
                  <a:srgbClr val="FFFFFF"/>
                </a:solidFill>
                <a:latin typeface="+mj-lt"/>
                <a:ea typeface="+mj-ea"/>
                <a:cs typeface="+mj-cs"/>
              </a:rPr>
            </a:br>
            <a:r>
              <a:rPr lang="en-US" sz="3700" kern="1200" dirty="0">
                <a:solidFill>
                  <a:srgbClr val="FFFFFF"/>
                </a:solidFill>
                <a:latin typeface="+mj-lt"/>
                <a:ea typeface="+mj-ea"/>
                <a:cs typeface="+mj-cs"/>
              </a:rPr>
              <a:t>Pre-COVID</a:t>
            </a:r>
          </a:p>
        </p:txBody>
      </p:sp>
      <p:pic>
        <p:nvPicPr>
          <p:cNvPr id="1028" name="Picture 4">
            <a:extLst>
              <a:ext uri="{FF2B5EF4-FFF2-40B4-BE49-F238E27FC236}">
                <a16:creationId xmlns:a16="http://schemas.microsoft.com/office/drawing/2014/main" id="{710B24AF-E3FE-0947-B79C-3A168309F1ED}"/>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tretch>
            <a:fillRect/>
          </a:stretch>
        </p:blipFill>
        <p:spPr bwMode="auto">
          <a:xfrm>
            <a:off x="4502428" y="1685789"/>
            <a:ext cx="7225748" cy="34864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938437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1725CA2-55EE-AB32-5E25-F9F0C374E42E}"/>
            </a:ext>
          </a:extLst>
        </p:cNvPr>
        <p:cNvGrpSpPr/>
        <p:nvPr/>
      </p:nvGrpSpPr>
      <p:grpSpPr>
        <a:xfrm>
          <a:off x="0" y="0"/>
          <a:ext cx="0" cy="0"/>
          <a:chOff x="0" y="0"/>
          <a:chExt cx="0" cy="0"/>
        </a:xfrm>
      </p:grpSpPr>
      <p:sp useBgFill="1">
        <p:nvSpPr>
          <p:cNvPr id="1080" name="Rectangle 1079">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82" name="Rectangle 1081">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84" name="Rectangle 1083">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8495" y="2660473"/>
            <a:ext cx="4355594" cy="403860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86" name="Rectangle 1085">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80882" y="1638085"/>
            <a:ext cx="6857572" cy="358140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88" name="Freeform: Shape 1087">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EDD62CD7-8968-9E41-47DC-8AA91AE6FD9C}"/>
              </a:ext>
            </a:extLst>
          </p:cNvPr>
          <p:cNvSpPr>
            <a:spLocks noGrp="1"/>
          </p:cNvSpPr>
          <p:nvPr>
            <p:ph type="title"/>
          </p:nvPr>
        </p:nvSpPr>
        <p:spPr>
          <a:xfrm>
            <a:off x="660041" y="2767106"/>
            <a:ext cx="2880828" cy="3071906"/>
          </a:xfrm>
        </p:spPr>
        <p:txBody>
          <a:bodyPr vert="horz" lIns="91440" tIns="45720" rIns="91440" bIns="45720" rtlCol="0" anchor="t">
            <a:normAutofit/>
          </a:bodyPr>
          <a:lstStyle/>
          <a:p>
            <a:r>
              <a:rPr lang="en-US" sz="3700" dirty="0">
                <a:solidFill>
                  <a:srgbClr val="FFFFFF"/>
                </a:solidFill>
              </a:rPr>
              <a:t>Online Teaching</a:t>
            </a:r>
            <a:br>
              <a:rPr lang="en-US" sz="3700" dirty="0">
                <a:solidFill>
                  <a:srgbClr val="FFFFFF"/>
                </a:solidFill>
              </a:rPr>
            </a:br>
            <a:r>
              <a:rPr lang="en-US" sz="3700" dirty="0">
                <a:solidFill>
                  <a:srgbClr val="FFFFFF"/>
                </a:solidFill>
              </a:rPr>
              <a:t>During COVID</a:t>
            </a:r>
            <a:endParaRPr lang="en-US" sz="3700" kern="1200" dirty="0">
              <a:solidFill>
                <a:srgbClr val="FFFFFF"/>
              </a:solidFill>
              <a:latin typeface="+mj-lt"/>
              <a:ea typeface="+mj-ea"/>
              <a:cs typeface="+mj-cs"/>
            </a:endParaRPr>
          </a:p>
        </p:txBody>
      </p:sp>
      <p:pic>
        <p:nvPicPr>
          <p:cNvPr id="4" name="Picture 6" descr="Forms response chart. Question title: Did you teach online during the pandemic?. Number of responses: 18 responses.">
            <a:extLst>
              <a:ext uri="{FF2B5EF4-FFF2-40B4-BE49-F238E27FC236}">
                <a16:creationId xmlns:a16="http://schemas.microsoft.com/office/drawing/2014/main" id="{9A1EA7DA-0DE6-9796-619F-082D1DC0F6F0}"/>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502428" y="1911593"/>
            <a:ext cx="7225748" cy="30348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70305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80833366-8879-039A-BFD0-3CB8BF05D344}"/>
            </a:ext>
          </a:extLst>
        </p:cNvPr>
        <p:cNvGrpSpPr/>
        <p:nvPr/>
      </p:nvGrpSpPr>
      <p:grpSpPr>
        <a:xfrm>
          <a:off x="0" y="0"/>
          <a:ext cx="0" cy="0"/>
          <a:chOff x="0" y="0"/>
          <a:chExt cx="0" cy="0"/>
        </a:xfrm>
      </p:grpSpPr>
      <p:sp useBgFill="1">
        <p:nvSpPr>
          <p:cNvPr id="6151" name="Rectangle 6150">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53" name="Rectangle 6152">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155" name="Rectangle 6154">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8495" y="2660473"/>
            <a:ext cx="4355594" cy="403860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57" name="Rectangle 6156">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80882" y="1638085"/>
            <a:ext cx="6857572" cy="358140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159" name="Freeform: Shape 6158">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BCFCDDDD-6D0E-9347-65EA-D7CE15BBB56A}"/>
              </a:ext>
            </a:extLst>
          </p:cNvPr>
          <p:cNvSpPr>
            <a:spLocks noGrp="1"/>
          </p:cNvSpPr>
          <p:nvPr>
            <p:ph type="title"/>
          </p:nvPr>
        </p:nvSpPr>
        <p:spPr>
          <a:xfrm>
            <a:off x="660041" y="2767106"/>
            <a:ext cx="2880828" cy="3071906"/>
          </a:xfrm>
        </p:spPr>
        <p:txBody>
          <a:bodyPr vert="horz" lIns="91440" tIns="45720" rIns="91440" bIns="45720" rtlCol="0" anchor="t">
            <a:normAutofit/>
          </a:bodyPr>
          <a:lstStyle/>
          <a:p>
            <a:r>
              <a:rPr lang="en-US" sz="3700" kern="1200" dirty="0">
                <a:solidFill>
                  <a:srgbClr val="FFFFFF"/>
                </a:solidFill>
                <a:latin typeface="+mj-lt"/>
                <a:ea typeface="+mj-ea"/>
                <a:cs typeface="+mj-cs"/>
              </a:rPr>
              <a:t>Online teaching post-COVID</a:t>
            </a:r>
          </a:p>
        </p:txBody>
      </p:sp>
      <p:pic>
        <p:nvPicPr>
          <p:cNvPr id="6146" name="Picture 2" descr="Forms response chart. Question title: Do you currently teach singing online?. Number of responses: 18 responses.">
            <a:extLst>
              <a:ext uri="{FF2B5EF4-FFF2-40B4-BE49-F238E27FC236}">
                <a16:creationId xmlns:a16="http://schemas.microsoft.com/office/drawing/2014/main" id="{6BB2EB23-7B4B-3797-43B1-898718F2B150}"/>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502428" y="1911593"/>
            <a:ext cx="7225748" cy="30348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208410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F9B9DB79-5E49-CBF7-F9D3-E78BE5D0609C}"/>
            </a:ext>
          </a:extLst>
        </p:cNvPr>
        <p:cNvGrpSpPr/>
        <p:nvPr/>
      </p:nvGrpSpPr>
      <p:grpSpPr>
        <a:xfrm>
          <a:off x="0" y="0"/>
          <a:ext cx="0" cy="0"/>
          <a:chOff x="0" y="0"/>
          <a:chExt cx="0" cy="0"/>
        </a:xfrm>
      </p:grpSpPr>
      <p:sp useBgFill="1">
        <p:nvSpPr>
          <p:cNvPr id="10247" name="Rectangle 10246">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49" name="Rectangle 10248">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251" name="Rectangle 10250">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8495" y="2660473"/>
            <a:ext cx="4355594" cy="403860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53" name="Rectangle 10252">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80882" y="1638085"/>
            <a:ext cx="6857572" cy="358140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255" name="Freeform: Shape 10254">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B37EBA90-44B0-1C88-53CB-0DB42DF84E71}"/>
              </a:ext>
            </a:extLst>
          </p:cNvPr>
          <p:cNvSpPr>
            <a:spLocks noGrp="1"/>
          </p:cNvSpPr>
          <p:nvPr>
            <p:ph type="title"/>
          </p:nvPr>
        </p:nvSpPr>
        <p:spPr>
          <a:xfrm>
            <a:off x="660041" y="2767106"/>
            <a:ext cx="2880828" cy="3071906"/>
          </a:xfrm>
        </p:spPr>
        <p:txBody>
          <a:bodyPr vert="horz" lIns="91440" tIns="45720" rIns="91440" bIns="45720" rtlCol="0" anchor="t">
            <a:normAutofit/>
          </a:bodyPr>
          <a:lstStyle/>
          <a:p>
            <a:r>
              <a:rPr lang="en-US" sz="3700" kern="1200" dirty="0">
                <a:solidFill>
                  <a:srgbClr val="FFFFFF"/>
                </a:solidFill>
                <a:latin typeface="+mj-lt"/>
                <a:ea typeface="+mj-ea"/>
                <a:cs typeface="+mj-cs"/>
              </a:rPr>
              <a:t>Successful online teaching pre-COVID</a:t>
            </a:r>
          </a:p>
        </p:txBody>
      </p:sp>
      <p:pic>
        <p:nvPicPr>
          <p:cNvPr id="10242" name="Picture 2" descr="Forms response chart. Question title: My experience of using online platforms to teach singing prior to the COVID-19 Pandemic was successful.&#10;. Number of responses: 6 responses.">
            <a:extLst>
              <a:ext uri="{FF2B5EF4-FFF2-40B4-BE49-F238E27FC236}">
                <a16:creationId xmlns:a16="http://schemas.microsoft.com/office/drawing/2014/main" id="{5703F2DF-DFC7-A996-94CB-B0C7B4D87EF5}"/>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502428" y="1595467"/>
            <a:ext cx="7225748" cy="36670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388729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6A4ECF50-D913-FC9E-0EC6-6E988F789B3E}"/>
            </a:ext>
          </a:extLst>
        </p:cNvPr>
        <p:cNvGrpSpPr/>
        <p:nvPr/>
      </p:nvGrpSpPr>
      <p:grpSpPr>
        <a:xfrm>
          <a:off x="0" y="0"/>
          <a:ext cx="0" cy="0"/>
          <a:chOff x="0" y="0"/>
          <a:chExt cx="0" cy="0"/>
        </a:xfrm>
      </p:grpSpPr>
      <p:sp useBgFill="1">
        <p:nvSpPr>
          <p:cNvPr id="12308" name="Rectangle 12307">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310" name="Rectangle 12309">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312" name="Rectangle 12311">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8495" y="2660473"/>
            <a:ext cx="4355594" cy="403860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314" name="Rectangle 12313">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80882" y="1638085"/>
            <a:ext cx="6857572" cy="358140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316" name="Freeform: Shape 12315">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8ED74840-9274-A72D-76DA-24E39E42E545}"/>
              </a:ext>
            </a:extLst>
          </p:cNvPr>
          <p:cNvSpPr>
            <a:spLocks noGrp="1"/>
          </p:cNvSpPr>
          <p:nvPr>
            <p:ph type="title"/>
          </p:nvPr>
        </p:nvSpPr>
        <p:spPr>
          <a:xfrm>
            <a:off x="660041" y="2767106"/>
            <a:ext cx="2880828" cy="3071906"/>
          </a:xfrm>
        </p:spPr>
        <p:txBody>
          <a:bodyPr vert="horz" lIns="91440" tIns="45720" rIns="91440" bIns="45720" rtlCol="0" anchor="t">
            <a:normAutofit/>
          </a:bodyPr>
          <a:lstStyle/>
          <a:p>
            <a:r>
              <a:rPr lang="en-US" sz="3700" kern="1200" dirty="0">
                <a:solidFill>
                  <a:srgbClr val="FFFFFF"/>
                </a:solidFill>
                <a:latin typeface="+mj-lt"/>
                <a:ea typeface="+mj-ea"/>
                <a:cs typeface="+mj-cs"/>
              </a:rPr>
              <a:t>Successful online teaching during COVID</a:t>
            </a:r>
          </a:p>
        </p:txBody>
      </p:sp>
      <p:pic>
        <p:nvPicPr>
          <p:cNvPr id="12292" name="Picture 4" descr="Forms response chart. Question title: During the Pandemic, my experience of using online platforms to teach singing was successful.&#10;. Number of responses: 18 responses.">
            <a:extLst>
              <a:ext uri="{FF2B5EF4-FFF2-40B4-BE49-F238E27FC236}">
                <a16:creationId xmlns:a16="http://schemas.microsoft.com/office/drawing/2014/main" id="{04B77B17-82F3-DF17-3F93-3FCB9DFB857B}"/>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502428" y="1712885"/>
            <a:ext cx="7225748" cy="34322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2790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7F1FFC3C-9745-ECDF-570B-00EE33DA5965}"/>
            </a:ext>
          </a:extLst>
        </p:cNvPr>
        <p:cNvGrpSpPr/>
        <p:nvPr/>
      </p:nvGrpSpPr>
      <p:grpSpPr>
        <a:xfrm>
          <a:off x="0" y="0"/>
          <a:ext cx="0" cy="0"/>
          <a:chOff x="0" y="0"/>
          <a:chExt cx="0" cy="0"/>
        </a:xfrm>
      </p:grpSpPr>
      <p:sp useBgFill="1">
        <p:nvSpPr>
          <p:cNvPr id="14343" name="Rectangle 14342">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345" name="Rectangle 14344">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347" name="Rectangle 14346">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8495" y="2660473"/>
            <a:ext cx="4355594" cy="403860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349" name="Rectangle 14348">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80882" y="1638085"/>
            <a:ext cx="6857572" cy="358140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351" name="Freeform: Shape 14350">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B6212E55-3252-441F-F607-364C8B40EBD5}"/>
              </a:ext>
            </a:extLst>
          </p:cNvPr>
          <p:cNvSpPr>
            <a:spLocks noGrp="1"/>
          </p:cNvSpPr>
          <p:nvPr>
            <p:ph type="title"/>
          </p:nvPr>
        </p:nvSpPr>
        <p:spPr>
          <a:xfrm>
            <a:off x="660041" y="2767106"/>
            <a:ext cx="2880828" cy="3071906"/>
          </a:xfrm>
        </p:spPr>
        <p:txBody>
          <a:bodyPr vert="horz" lIns="91440" tIns="45720" rIns="91440" bIns="45720" rtlCol="0" anchor="t">
            <a:normAutofit/>
          </a:bodyPr>
          <a:lstStyle/>
          <a:p>
            <a:r>
              <a:rPr lang="en-US" sz="3700" kern="1200" dirty="0">
                <a:solidFill>
                  <a:srgbClr val="FFFFFF"/>
                </a:solidFill>
                <a:latin typeface="+mj-lt"/>
                <a:ea typeface="+mj-ea"/>
                <a:cs typeface="+mj-cs"/>
              </a:rPr>
              <a:t>Successful online teaching post-COVID</a:t>
            </a:r>
          </a:p>
        </p:txBody>
      </p:sp>
      <p:pic>
        <p:nvPicPr>
          <p:cNvPr id="14338" name="Picture 2" descr="Forms response chart. Question title: My experience of using online platforms to teach singing is successful.. Number of responses: 13 responses.">
            <a:extLst>
              <a:ext uri="{FF2B5EF4-FFF2-40B4-BE49-F238E27FC236}">
                <a16:creationId xmlns:a16="http://schemas.microsoft.com/office/drawing/2014/main" id="{FC055870-5A93-CA9F-3ADF-F4FC5A159D50}"/>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502428" y="1712885"/>
            <a:ext cx="7225748" cy="34322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1765213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7171EAD6-1CEF-36B1-F573-FDA61FD5BC7A}"/>
            </a:ext>
          </a:extLst>
        </p:cNvPr>
        <p:cNvGrpSpPr/>
        <p:nvPr/>
      </p:nvGrpSpPr>
      <p:grpSpPr>
        <a:xfrm>
          <a:off x="0" y="0"/>
          <a:ext cx="0" cy="0"/>
          <a:chOff x="0" y="0"/>
          <a:chExt cx="0" cy="0"/>
        </a:xfrm>
      </p:grpSpPr>
      <p:sp useBgFill="1">
        <p:nvSpPr>
          <p:cNvPr id="1081" name="Rectangle 1080">
            <a:extLst>
              <a:ext uri="{FF2B5EF4-FFF2-40B4-BE49-F238E27FC236}">
                <a16:creationId xmlns:a16="http://schemas.microsoft.com/office/drawing/2014/main" id="{F45DB62A-4641-033D-3EE0-7CC75946A6C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83" name="Rectangle 1082">
            <a:extLst>
              <a:ext uri="{FF2B5EF4-FFF2-40B4-BE49-F238E27FC236}">
                <a16:creationId xmlns:a16="http://schemas.microsoft.com/office/drawing/2014/main" id="{71DC69B1-F65D-93D0-B58B-3C200351476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85" name="Rectangle 1084">
            <a:extLst>
              <a:ext uri="{FF2B5EF4-FFF2-40B4-BE49-F238E27FC236}">
                <a16:creationId xmlns:a16="http://schemas.microsoft.com/office/drawing/2014/main" id="{330C6794-3165-6876-1EB4-1871492576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8495" y="2660473"/>
            <a:ext cx="4355594" cy="403860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87" name="Rectangle 1086">
            <a:extLst>
              <a:ext uri="{FF2B5EF4-FFF2-40B4-BE49-F238E27FC236}">
                <a16:creationId xmlns:a16="http://schemas.microsoft.com/office/drawing/2014/main" id="{3986874A-CDF3-B80E-3F7A-A3C90CB6CD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80882" y="1638085"/>
            <a:ext cx="6857572" cy="358140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89" name="Freeform: Shape 1088">
            <a:extLst>
              <a:ext uri="{FF2B5EF4-FFF2-40B4-BE49-F238E27FC236}">
                <a16:creationId xmlns:a16="http://schemas.microsoft.com/office/drawing/2014/main" id="{7AC96816-6B24-7F6F-DF99-C7A0A28B4E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E75F00AB-8A70-8A0C-0871-EFFC38713270}"/>
              </a:ext>
            </a:extLst>
          </p:cNvPr>
          <p:cNvSpPr>
            <a:spLocks noGrp="1"/>
          </p:cNvSpPr>
          <p:nvPr>
            <p:ph type="title"/>
          </p:nvPr>
        </p:nvSpPr>
        <p:spPr>
          <a:xfrm>
            <a:off x="660041" y="2767106"/>
            <a:ext cx="2880828" cy="3071906"/>
          </a:xfrm>
        </p:spPr>
        <p:txBody>
          <a:bodyPr vert="horz" lIns="91440" tIns="45720" rIns="91440" bIns="45720" rtlCol="0" anchor="t">
            <a:normAutofit/>
          </a:bodyPr>
          <a:lstStyle/>
          <a:p>
            <a:r>
              <a:rPr lang="en-US" sz="3700" dirty="0">
                <a:solidFill>
                  <a:srgbClr val="FFFFFF"/>
                </a:solidFill>
              </a:rPr>
              <a:t>Problems with online learning pre-COVID</a:t>
            </a:r>
            <a:endParaRPr lang="en-US" sz="3700" kern="1200" dirty="0">
              <a:solidFill>
                <a:srgbClr val="FFFFFF"/>
              </a:solidFill>
              <a:latin typeface="+mj-lt"/>
              <a:ea typeface="+mj-ea"/>
              <a:cs typeface="+mj-cs"/>
            </a:endParaRPr>
          </a:p>
        </p:txBody>
      </p:sp>
      <p:pic>
        <p:nvPicPr>
          <p:cNvPr id="4" name="Picture 3" descr="Forms response chart. Question title: Did you experience any problems with any of the following whilst teaching online prior to the COVID-19 Pandemic:. Number of responses: 6 responses.">
            <a:extLst>
              <a:ext uri="{FF2B5EF4-FFF2-40B4-BE49-F238E27FC236}">
                <a16:creationId xmlns:a16="http://schemas.microsoft.com/office/drawing/2014/main" id="{FFE035BB-0757-52C7-0B7D-46B7271F5F6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bwMode="auto">
          <a:xfrm>
            <a:off x="4502428" y="1595468"/>
            <a:ext cx="7225748" cy="3667064"/>
          </a:xfrm>
          <a:prstGeom prst="rect">
            <a:avLst/>
          </a:prstGeom>
          <a:noFill/>
        </p:spPr>
      </p:pic>
    </p:spTree>
    <p:extLst>
      <p:ext uri="{BB962C8B-B14F-4D97-AF65-F5344CB8AC3E}">
        <p14:creationId xmlns:p14="http://schemas.microsoft.com/office/powerpoint/2010/main" val="334388651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DCFA3DC-C67C-00FB-10FF-D628C2A6CCAF}"/>
            </a:ext>
          </a:extLst>
        </p:cNvPr>
        <p:cNvGrpSpPr/>
        <p:nvPr/>
      </p:nvGrpSpPr>
      <p:grpSpPr>
        <a:xfrm>
          <a:off x="0" y="0"/>
          <a:ext cx="0" cy="0"/>
          <a:chOff x="0" y="0"/>
          <a:chExt cx="0" cy="0"/>
        </a:xfrm>
      </p:grpSpPr>
      <p:sp useBgFill="1">
        <p:nvSpPr>
          <p:cNvPr id="7175" name="Rectangle 7174">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77" name="Rectangle 7176">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179" name="Rectangle 7178">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8495" y="2660473"/>
            <a:ext cx="4355594" cy="403860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181" name="Rectangle 7180">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80882" y="1638085"/>
            <a:ext cx="6857572" cy="358140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183" name="Freeform: Shape 7182">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A3890428-AE5B-5E99-8963-B24B28FE8CBC}"/>
              </a:ext>
            </a:extLst>
          </p:cNvPr>
          <p:cNvSpPr>
            <a:spLocks noGrp="1"/>
          </p:cNvSpPr>
          <p:nvPr>
            <p:ph type="title"/>
          </p:nvPr>
        </p:nvSpPr>
        <p:spPr>
          <a:xfrm>
            <a:off x="660041" y="2767106"/>
            <a:ext cx="2880828" cy="3071906"/>
          </a:xfrm>
        </p:spPr>
        <p:txBody>
          <a:bodyPr vert="horz" lIns="91440" tIns="45720" rIns="91440" bIns="45720" rtlCol="0" anchor="t">
            <a:normAutofit/>
          </a:bodyPr>
          <a:lstStyle/>
          <a:p>
            <a:r>
              <a:rPr lang="en-US" sz="3700" dirty="0">
                <a:solidFill>
                  <a:srgbClr val="FFFFFF"/>
                </a:solidFill>
              </a:rPr>
              <a:t>Problems with online learning during COVID</a:t>
            </a:r>
            <a:endParaRPr lang="en-US" sz="3700" kern="1200" dirty="0">
              <a:solidFill>
                <a:srgbClr val="FFFFFF"/>
              </a:solidFill>
              <a:latin typeface="+mj-lt"/>
              <a:ea typeface="+mj-ea"/>
              <a:cs typeface="+mj-cs"/>
            </a:endParaRPr>
          </a:p>
        </p:txBody>
      </p:sp>
      <p:pic>
        <p:nvPicPr>
          <p:cNvPr id="7170" name="Picture 2" descr="Forms response chart. Question title: Did you experience any problems with any of the following whilst teaching online during the COVID-19 Pandemic:&#10;. Number of responses: 18 responses.">
            <a:extLst>
              <a:ext uri="{FF2B5EF4-FFF2-40B4-BE49-F238E27FC236}">
                <a16:creationId xmlns:a16="http://schemas.microsoft.com/office/drawing/2014/main" id="{B3EA7899-BAE7-4B97-B50D-3D9473B5A1F4}"/>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502428" y="1595467"/>
            <a:ext cx="7225748" cy="36670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1412735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90960028-D371-3209-F21D-3CE6D849DB58}"/>
            </a:ext>
          </a:extLst>
        </p:cNvPr>
        <p:cNvGrpSpPr/>
        <p:nvPr/>
      </p:nvGrpSpPr>
      <p:grpSpPr>
        <a:xfrm>
          <a:off x="0" y="0"/>
          <a:ext cx="0" cy="0"/>
          <a:chOff x="0" y="0"/>
          <a:chExt cx="0" cy="0"/>
        </a:xfrm>
      </p:grpSpPr>
      <p:sp useBgFill="1">
        <p:nvSpPr>
          <p:cNvPr id="9223" name="Rectangle 9222">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25" name="Rectangle 9224">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227" name="Rectangle 9226">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8495" y="2660473"/>
            <a:ext cx="4355594" cy="403860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229" name="Rectangle 9228">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80882" y="1638085"/>
            <a:ext cx="6857572" cy="358140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231" name="Freeform: Shape 9230">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58BD92BF-0943-A112-3788-05EDFDB02066}"/>
              </a:ext>
            </a:extLst>
          </p:cNvPr>
          <p:cNvSpPr>
            <a:spLocks noGrp="1"/>
          </p:cNvSpPr>
          <p:nvPr>
            <p:ph type="title"/>
          </p:nvPr>
        </p:nvSpPr>
        <p:spPr>
          <a:xfrm>
            <a:off x="660041" y="2767106"/>
            <a:ext cx="2880828" cy="3071906"/>
          </a:xfrm>
        </p:spPr>
        <p:txBody>
          <a:bodyPr vert="horz" lIns="91440" tIns="45720" rIns="91440" bIns="45720" rtlCol="0" anchor="t">
            <a:normAutofit/>
          </a:bodyPr>
          <a:lstStyle/>
          <a:p>
            <a:r>
              <a:rPr lang="en-US" sz="3700" dirty="0">
                <a:solidFill>
                  <a:srgbClr val="FFFFFF"/>
                </a:solidFill>
              </a:rPr>
              <a:t>Problems with online learning post-COVID</a:t>
            </a:r>
            <a:endParaRPr lang="en-US" sz="3700" kern="1200" dirty="0">
              <a:solidFill>
                <a:srgbClr val="FFFFFF"/>
              </a:solidFill>
              <a:latin typeface="+mj-lt"/>
              <a:ea typeface="+mj-ea"/>
              <a:cs typeface="+mj-cs"/>
            </a:endParaRPr>
          </a:p>
        </p:txBody>
      </p:sp>
      <p:pic>
        <p:nvPicPr>
          <p:cNvPr id="9218" name="Picture 2" descr="Forms response chart. Question title: Do you currently experience any problems with any of the following whilst teaching online:&#10;. Number of responses: 13 responses.">
            <a:extLst>
              <a:ext uri="{FF2B5EF4-FFF2-40B4-BE49-F238E27FC236}">
                <a16:creationId xmlns:a16="http://schemas.microsoft.com/office/drawing/2014/main" id="{7AED4B9F-B97F-9508-5236-1D9AF239DC13}"/>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502428" y="1712885"/>
            <a:ext cx="7225748" cy="34322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1058797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CAA8E489-8F50-5058-9F0E-7E79D7C4BEE0}"/>
            </a:ext>
          </a:extLst>
        </p:cNvPr>
        <p:cNvGrpSpPr/>
        <p:nvPr/>
      </p:nvGrpSpPr>
      <p:grpSpPr>
        <a:xfrm>
          <a:off x="0" y="0"/>
          <a:ext cx="0" cy="0"/>
          <a:chOff x="0" y="0"/>
          <a:chExt cx="0" cy="0"/>
        </a:xfrm>
      </p:grpSpPr>
      <p:sp useBgFill="1">
        <p:nvSpPr>
          <p:cNvPr id="16417" name="Rectangle 16416">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419" name="Rectangle 16418">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421" name="Rectangle 16420">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8495" y="2660473"/>
            <a:ext cx="4355594" cy="403860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423" name="Rectangle 16422">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80882" y="1638085"/>
            <a:ext cx="6857572" cy="358140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425" name="Freeform: Shape 16424">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812FCB94-599A-BA69-159B-C79CA511079B}"/>
              </a:ext>
            </a:extLst>
          </p:cNvPr>
          <p:cNvSpPr>
            <a:spLocks noGrp="1"/>
          </p:cNvSpPr>
          <p:nvPr>
            <p:ph type="title"/>
          </p:nvPr>
        </p:nvSpPr>
        <p:spPr>
          <a:xfrm>
            <a:off x="660041" y="2767106"/>
            <a:ext cx="2880828" cy="3071906"/>
          </a:xfrm>
        </p:spPr>
        <p:txBody>
          <a:bodyPr vert="horz" lIns="91440" tIns="45720" rIns="91440" bIns="45720" rtlCol="0" anchor="t">
            <a:normAutofit/>
          </a:bodyPr>
          <a:lstStyle/>
          <a:p>
            <a:r>
              <a:rPr lang="en-US" sz="4000" kern="1200">
                <a:solidFill>
                  <a:srgbClr val="FFFFFF"/>
                </a:solidFill>
                <a:latin typeface="+mj-lt"/>
                <a:ea typeface="+mj-ea"/>
                <a:cs typeface="+mj-cs"/>
              </a:rPr>
              <a:t>Online platforms pre-COVID</a:t>
            </a:r>
          </a:p>
        </p:txBody>
      </p:sp>
      <p:pic>
        <p:nvPicPr>
          <p:cNvPr id="16392" name="Picture 8" descr="Forms response chart. Question title: What medium did you use to teach online?  Please tick all that apply. Number of responses: 6 responses.">
            <a:extLst>
              <a:ext uri="{FF2B5EF4-FFF2-40B4-BE49-F238E27FC236}">
                <a16:creationId xmlns:a16="http://schemas.microsoft.com/office/drawing/2014/main" id="{71788C28-EB2E-F2D8-880A-EE476164C4AE}"/>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502428" y="1712885"/>
            <a:ext cx="7225748" cy="34322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292487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8F38B646-FF29-EF52-EA42-877E213E7AA9}"/>
            </a:ext>
          </a:extLst>
        </p:cNvPr>
        <p:cNvGrpSpPr/>
        <p:nvPr/>
      </p:nvGrpSpPr>
      <p:grpSpPr>
        <a:xfrm>
          <a:off x="0" y="0"/>
          <a:ext cx="0" cy="0"/>
          <a:chOff x="0" y="0"/>
          <a:chExt cx="0" cy="0"/>
        </a:xfrm>
      </p:grpSpPr>
      <p:sp useBgFill="1">
        <p:nvSpPr>
          <p:cNvPr id="21511" name="Rectangle 21510">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513" name="Rectangle 21512">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515" name="Rectangle 21514">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8495" y="2660473"/>
            <a:ext cx="4355594" cy="403860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517" name="Rectangle 21516">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80882" y="1638085"/>
            <a:ext cx="6857572" cy="358140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519" name="Freeform: Shape 21518">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624F3EF8-1A89-1D74-3706-0B4909F92012}"/>
              </a:ext>
            </a:extLst>
          </p:cNvPr>
          <p:cNvSpPr>
            <a:spLocks noGrp="1"/>
          </p:cNvSpPr>
          <p:nvPr>
            <p:ph type="title"/>
          </p:nvPr>
        </p:nvSpPr>
        <p:spPr>
          <a:xfrm>
            <a:off x="660041" y="2767106"/>
            <a:ext cx="2880828" cy="3071906"/>
          </a:xfrm>
        </p:spPr>
        <p:txBody>
          <a:bodyPr vert="horz" lIns="91440" tIns="45720" rIns="91440" bIns="45720" rtlCol="0" anchor="t">
            <a:normAutofit/>
          </a:bodyPr>
          <a:lstStyle/>
          <a:p>
            <a:r>
              <a:rPr lang="en-US" sz="4000" kern="1200" dirty="0">
                <a:solidFill>
                  <a:srgbClr val="FFFFFF"/>
                </a:solidFill>
                <a:latin typeface="+mj-lt"/>
                <a:ea typeface="+mj-ea"/>
                <a:cs typeface="+mj-cs"/>
              </a:rPr>
              <a:t>Online platforms during-COVID</a:t>
            </a:r>
          </a:p>
        </p:txBody>
      </p:sp>
      <p:pic>
        <p:nvPicPr>
          <p:cNvPr id="21506" name="Picture 2" descr="Forms response chart. Question title: What medium did you use to teach online?  Please tick all that apply. Number of responses: 18 responses.">
            <a:extLst>
              <a:ext uri="{FF2B5EF4-FFF2-40B4-BE49-F238E27FC236}">
                <a16:creationId xmlns:a16="http://schemas.microsoft.com/office/drawing/2014/main" id="{A6252832-5495-465B-1B6D-A407274E5E08}"/>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502428" y="1712885"/>
            <a:ext cx="7225748" cy="34322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728726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98D09940-3B6A-6D33-5103-BA71466ADD8D}"/>
            </a:ext>
          </a:extLst>
        </p:cNvPr>
        <p:cNvGrpSpPr/>
        <p:nvPr/>
      </p:nvGrpSpPr>
      <p:grpSpPr>
        <a:xfrm>
          <a:off x="0" y="0"/>
          <a:ext cx="0" cy="0"/>
          <a:chOff x="0" y="0"/>
          <a:chExt cx="0" cy="0"/>
        </a:xfrm>
      </p:grpSpPr>
      <p:sp useBgFill="1">
        <p:nvSpPr>
          <p:cNvPr id="18465" name="Rectangle 18464">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467" name="Rectangle 18466">
            <a:extLst>
              <a:ext uri="{FF2B5EF4-FFF2-40B4-BE49-F238E27FC236}">
                <a16:creationId xmlns:a16="http://schemas.microsoft.com/office/drawing/2014/main" id="{91E5A9A7-95C6-4F4F-B00E-C82E07FE62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469" name="Rectangle 18468">
            <a:extLst>
              <a:ext uri="{FF2B5EF4-FFF2-40B4-BE49-F238E27FC236}">
                <a16:creationId xmlns:a16="http://schemas.microsoft.com/office/drawing/2014/main" id="{D07DD2DE-F619-49DD-B5E7-03A290FF4E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8495" y="2660473"/>
            <a:ext cx="4355594" cy="403860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471" name="Rectangle 18470">
            <a:extLst>
              <a:ext uri="{FF2B5EF4-FFF2-40B4-BE49-F238E27FC236}">
                <a16:creationId xmlns:a16="http://schemas.microsoft.com/office/drawing/2014/main" id="{85149191-5F60-4A28-AAFF-039F96B0F3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80882" y="1638085"/>
            <a:ext cx="6857572" cy="358140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473" name="Freeform: Shape 18472">
            <a:extLst>
              <a:ext uri="{FF2B5EF4-FFF2-40B4-BE49-F238E27FC236}">
                <a16:creationId xmlns:a16="http://schemas.microsoft.com/office/drawing/2014/main" id="{F8260ED5-17F7-4158-B241-D51DD4CF1B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5AB504E3-4ADC-8966-9B7E-AB1A099F0E4B}"/>
              </a:ext>
            </a:extLst>
          </p:cNvPr>
          <p:cNvSpPr>
            <a:spLocks noGrp="1"/>
          </p:cNvSpPr>
          <p:nvPr>
            <p:ph type="title"/>
          </p:nvPr>
        </p:nvSpPr>
        <p:spPr>
          <a:xfrm>
            <a:off x="660041" y="2767106"/>
            <a:ext cx="2880828" cy="3071906"/>
          </a:xfrm>
        </p:spPr>
        <p:txBody>
          <a:bodyPr vert="horz" lIns="91440" tIns="45720" rIns="91440" bIns="45720" rtlCol="0" anchor="t">
            <a:normAutofit/>
          </a:bodyPr>
          <a:lstStyle/>
          <a:p>
            <a:r>
              <a:rPr lang="en-US" sz="4000" kern="1200">
                <a:solidFill>
                  <a:srgbClr val="FFFFFF"/>
                </a:solidFill>
                <a:latin typeface="+mj-lt"/>
                <a:ea typeface="+mj-ea"/>
                <a:cs typeface="+mj-cs"/>
              </a:rPr>
              <a:t>Online platforms during COVID</a:t>
            </a:r>
          </a:p>
        </p:txBody>
      </p:sp>
      <p:pic>
        <p:nvPicPr>
          <p:cNvPr id="18438" name="Picture 6" descr="Forms response chart. Question title: What medium do you use to teach online?  Please tick all that apply. Number of responses: 13 responses.">
            <a:extLst>
              <a:ext uri="{FF2B5EF4-FFF2-40B4-BE49-F238E27FC236}">
                <a16:creationId xmlns:a16="http://schemas.microsoft.com/office/drawing/2014/main" id="{4DDAF105-FD6C-5D72-3569-D7F2C994F56C}"/>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502428" y="1712885"/>
            <a:ext cx="7225748" cy="34322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954406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03A872E7-85CD-B4FA-C9B4-CC1AE6D63AFB}"/>
            </a:ext>
          </a:extLst>
        </p:cNvPr>
        <p:cNvGrpSpPr/>
        <p:nvPr/>
      </p:nvGrpSpPr>
      <p:grpSpPr>
        <a:xfrm>
          <a:off x="0" y="0"/>
          <a:ext cx="0" cy="0"/>
          <a:chOff x="0" y="0"/>
          <a:chExt cx="0" cy="0"/>
        </a:xfrm>
      </p:grpSpPr>
      <p:sp useBgFill="1">
        <p:nvSpPr>
          <p:cNvPr id="18439" name="Rectangle 18438">
            <a:extLst>
              <a:ext uri="{FF2B5EF4-FFF2-40B4-BE49-F238E27FC236}">
                <a16:creationId xmlns:a16="http://schemas.microsoft.com/office/drawing/2014/main" id="{E02B8687-73CC-8408-6B84-45D58DBB0F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441" name="Rectangle 18440">
            <a:extLst>
              <a:ext uri="{FF2B5EF4-FFF2-40B4-BE49-F238E27FC236}">
                <a16:creationId xmlns:a16="http://schemas.microsoft.com/office/drawing/2014/main" id="{79FA5528-CD8C-FF83-3683-608A71F45A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443" name="Rectangle 18442">
            <a:extLst>
              <a:ext uri="{FF2B5EF4-FFF2-40B4-BE49-F238E27FC236}">
                <a16:creationId xmlns:a16="http://schemas.microsoft.com/office/drawing/2014/main" id="{B2C29BC7-4833-458C-4EC0-21DD117063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8495" y="2660473"/>
            <a:ext cx="4355594" cy="4038603"/>
          </a:xfrm>
          <a:prstGeom prst="rect">
            <a:avLst/>
          </a:prstGeom>
          <a:gradFill>
            <a:gsLst>
              <a:gs pos="0">
                <a:schemeClr val="accent1">
                  <a:alpha val="50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445" name="Rectangle 18444">
            <a:extLst>
              <a:ext uri="{FF2B5EF4-FFF2-40B4-BE49-F238E27FC236}">
                <a16:creationId xmlns:a16="http://schemas.microsoft.com/office/drawing/2014/main" id="{B744F76A-1540-88A7-6D8D-5A0A5AA837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1180882" y="1638085"/>
            <a:ext cx="6857572" cy="3581401"/>
          </a:xfrm>
          <a:prstGeom prst="rect">
            <a:avLst/>
          </a:prstGeom>
          <a:gradFill>
            <a:gsLst>
              <a:gs pos="0">
                <a:srgbClr val="000000">
                  <a:alpha val="59000"/>
                </a:srgbClr>
              </a:gs>
              <a:gs pos="69000">
                <a:schemeClr val="accent1">
                  <a:alpha val="0"/>
                </a:scheme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447" name="Freeform: Shape 18446">
            <a:extLst>
              <a:ext uri="{FF2B5EF4-FFF2-40B4-BE49-F238E27FC236}">
                <a16:creationId xmlns:a16="http://schemas.microsoft.com/office/drawing/2014/main" id="{2E5A5EEB-2EC2-AB3B-2FFC-9AE68CBF5A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0A3DF5B1-C8D3-0E71-7B38-CA97B7F5A992}"/>
              </a:ext>
            </a:extLst>
          </p:cNvPr>
          <p:cNvSpPr>
            <a:spLocks noGrp="1"/>
          </p:cNvSpPr>
          <p:nvPr>
            <p:ph type="title"/>
          </p:nvPr>
        </p:nvSpPr>
        <p:spPr>
          <a:xfrm>
            <a:off x="660041" y="2767106"/>
            <a:ext cx="2880828" cy="3071906"/>
          </a:xfrm>
        </p:spPr>
        <p:txBody>
          <a:bodyPr vert="horz" lIns="91440" tIns="45720" rIns="91440" bIns="45720" rtlCol="0" anchor="t">
            <a:normAutofit/>
          </a:bodyPr>
          <a:lstStyle/>
          <a:p>
            <a:r>
              <a:rPr lang="en-US" sz="3700" kern="1200">
                <a:solidFill>
                  <a:srgbClr val="FFFFFF"/>
                </a:solidFill>
                <a:latin typeface="+mj-lt"/>
                <a:ea typeface="+mj-ea"/>
                <a:cs typeface="+mj-cs"/>
              </a:rPr>
              <a:t>The Questionnaire</a:t>
            </a:r>
          </a:p>
        </p:txBody>
      </p:sp>
      <p:pic>
        <p:nvPicPr>
          <p:cNvPr id="18434" name="Picture 2" descr="Forms response chart. Question title: What medium do you use to teach online?  Please tick all that apply. Number of responses: 13 responses.">
            <a:extLst>
              <a:ext uri="{FF2B5EF4-FFF2-40B4-BE49-F238E27FC236}">
                <a16:creationId xmlns:a16="http://schemas.microsoft.com/office/drawing/2014/main" id="{BCA61C5B-94C8-ACDB-0712-7AE2A7A797B5}"/>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502428" y="1712885"/>
            <a:ext cx="7225748" cy="34322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072197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6F5A5072-7B47-4D32-B52A-4EBBF590B8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9715DAF0-AE1B-46C9-8A6B-DB2AA05AB9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2" y="-22693"/>
            <a:ext cx="12191999" cy="4374129"/>
          </a:xfrm>
          <a:prstGeom prst="rect">
            <a:avLst/>
          </a:prstGeom>
          <a:gradFill>
            <a:gsLst>
              <a:gs pos="0">
                <a:schemeClr val="accent1">
                  <a:lumMod val="75000"/>
                </a:schemeClr>
              </a:gs>
              <a:gs pos="100000">
                <a:srgbClr val="000000"/>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6016219D-510E-4184-9090-6D5578A87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908719" y="-3931841"/>
            <a:ext cx="4374557" cy="12192000"/>
          </a:xfrm>
          <a:prstGeom prst="rect">
            <a:avLst/>
          </a:prstGeom>
          <a:gradFill>
            <a:gsLst>
              <a:gs pos="40000">
                <a:schemeClr val="accent1">
                  <a:alpha val="0"/>
                </a:schemeClr>
              </a:gs>
              <a:gs pos="100000">
                <a:schemeClr val="accent1">
                  <a:lumMod val="75000"/>
                  <a:alpha val="52000"/>
                </a:schemeClr>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AFF4A713-7B75-4B21-90D7-5AB19547C7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4136696" y="-3703868"/>
            <a:ext cx="4374128" cy="11736479"/>
          </a:xfrm>
          <a:prstGeom prst="rect">
            <a:avLst/>
          </a:prstGeom>
          <a:gradFill>
            <a:gsLst>
              <a:gs pos="17000">
                <a:schemeClr val="accent1">
                  <a:alpha val="0"/>
                </a:schemeClr>
              </a:gs>
              <a:gs pos="100000">
                <a:srgbClr val="000000">
                  <a:alpha val="37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DC631C0B-6DA6-4E57-8231-CE32B3434A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 y="-22690"/>
            <a:ext cx="8542485" cy="4374126"/>
          </a:xfrm>
          <a:prstGeom prst="rect">
            <a:avLst/>
          </a:prstGeom>
          <a:gradFill>
            <a:gsLst>
              <a:gs pos="0">
                <a:schemeClr val="accent1">
                  <a:lumMod val="50000"/>
                  <a:alpha val="0"/>
                </a:schemeClr>
              </a:gs>
              <a:gs pos="100000">
                <a:srgbClr val="000000">
                  <a:alpha val="25000"/>
                </a:srgb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C29501E6-A978-4A61-9689-9085AF97A5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2508972">
            <a:off x="5945431" y="-1032053"/>
            <a:ext cx="4990147" cy="4439131"/>
          </a:xfrm>
          <a:custGeom>
            <a:avLst/>
            <a:gdLst>
              <a:gd name="connsiteX0" fmla="*/ 4990147 w 4990147"/>
              <a:gd name="connsiteY0" fmla="*/ 2229378 h 4439131"/>
              <a:gd name="connsiteX1" fmla="*/ 917384 w 4990147"/>
              <a:gd name="connsiteY1" fmla="*/ 4439131 h 4439131"/>
              <a:gd name="connsiteX2" fmla="*/ 910814 w 4990147"/>
              <a:gd name="connsiteY2" fmla="*/ 4434219 h 4439131"/>
              <a:gd name="connsiteX3" fmla="*/ 0 w 4990147"/>
              <a:gd name="connsiteY3" fmla="*/ 2502877 h 4439131"/>
              <a:gd name="connsiteX4" fmla="*/ 2502877 w 4990147"/>
              <a:gd name="connsiteY4" fmla="*/ 0 h 4439131"/>
              <a:gd name="connsiteX5" fmla="*/ 4954904 w 4990147"/>
              <a:gd name="connsiteY5" fmla="*/ 1998460 h 4439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0147" h="4439131">
                <a:moveTo>
                  <a:pt x="4990147" y="2229378"/>
                </a:moveTo>
                <a:lnTo>
                  <a:pt x="917384" y="4439131"/>
                </a:lnTo>
                <a:lnTo>
                  <a:pt x="910814" y="4434219"/>
                </a:lnTo>
                <a:cubicBezTo>
                  <a:pt x="354557" y="3975154"/>
                  <a:pt x="0" y="3280421"/>
                  <a:pt x="0" y="2502877"/>
                </a:cubicBezTo>
                <a:cubicBezTo>
                  <a:pt x="0" y="1120576"/>
                  <a:pt x="1120576" y="0"/>
                  <a:pt x="2502877" y="0"/>
                </a:cubicBezTo>
                <a:cubicBezTo>
                  <a:pt x="3712390" y="0"/>
                  <a:pt x="4721520" y="857941"/>
                  <a:pt x="4954904" y="1998460"/>
                </a:cubicBezTo>
                <a:close/>
              </a:path>
            </a:pathLst>
          </a:custGeom>
          <a:gradFill>
            <a:gsLst>
              <a:gs pos="0">
                <a:schemeClr val="accent1">
                  <a:alpha val="22000"/>
                </a:schemeClr>
              </a:gs>
              <a:gs pos="87000">
                <a:schemeClr val="accent1">
                  <a:lumMod val="60000"/>
                  <a:lumOff val="40000"/>
                  <a:alpha val="2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 name="Title 4">
            <a:extLst>
              <a:ext uri="{FF2B5EF4-FFF2-40B4-BE49-F238E27FC236}">
                <a16:creationId xmlns:a16="http://schemas.microsoft.com/office/drawing/2014/main" id="{18AD93AE-0638-A4E4-2322-79E96990AB1A}"/>
              </a:ext>
            </a:extLst>
          </p:cNvPr>
          <p:cNvSpPr>
            <a:spLocks noGrp="1"/>
          </p:cNvSpPr>
          <p:nvPr>
            <p:ph type="ctrTitle"/>
          </p:nvPr>
        </p:nvSpPr>
        <p:spPr>
          <a:xfrm>
            <a:off x="1314824" y="735106"/>
            <a:ext cx="10053763" cy="2928470"/>
          </a:xfrm>
        </p:spPr>
        <p:txBody>
          <a:bodyPr anchor="b">
            <a:normAutofit/>
          </a:bodyPr>
          <a:lstStyle/>
          <a:p>
            <a:pPr algn="l"/>
            <a:r>
              <a:rPr lang="en-US" sz="4800">
                <a:solidFill>
                  <a:srgbClr val="FFFFFF"/>
                </a:solidFill>
              </a:rPr>
              <a:t>Interview Findings</a:t>
            </a:r>
          </a:p>
        </p:txBody>
      </p:sp>
      <p:sp>
        <p:nvSpPr>
          <p:cNvPr id="6" name="Subtitle 5">
            <a:extLst>
              <a:ext uri="{FF2B5EF4-FFF2-40B4-BE49-F238E27FC236}">
                <a16:creationId xmlns:a16="http://schemas.microsoft.com/office/drawing/2014/main" id="{59602AF2-E439-02A3-049D-59A4C0732E2E}"/>
              </a:ext>
            </a:extLst>
          </p:cNvPr>
          <p:cNvSpPr>
            <a:spLocks noGrp="1"/>
          </p:cNvSpPr>
          <p:nvPr>
            <p:ph type="subTitle" idx="1"/>
          </p:nvPr>
        </p:nvSpPr>
        <p:spPr>
          <a:xfrm>
            <a:off x="1350682" y="4870824"/>
            <a:ext cx="10005951" cy="1458258"/>
          </a:xfrm>
        </p:spPr>
        <p:txBody>
          <a:bodyPr anchor="ctr">
            <a:normAutofit/>
          </a:bodyPr>
          <a:lstStyle/>
          <a:p>
            <a:pPr algn="l"/>
            <a:r>
              <a:rPr lang="en-US" dirty="0"/>
              <a:t>NAME THEMES</a:t>
            </a:r>
          </a:p>
        </p:txBody>
      </p:sp>
    </p:spTree>
    <p:extLst>
      <p:ext uri="{BB962C8B-B14F-4D97-AF65-F5344CB8AC3E}">
        <p14:creationId xmlns:p14="http://schemas.microsoft.com/office/powerpoint/2010/main" val="7309919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7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40786D0A-9371-552E-C221-36EB226DD892}"/>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3AA3F28-4CE9-11DE-CBE2-2F6637061A60}"/>
              </a:ext>
            </a:extLst>
          </p:cNvPr>
          <p:cNvSpPr>
            <a:spLocks noGrp="1"/>
          </p:cNvSpPr>
          <p:nvPr>
            <p:ph type="title"/>
          </p:nvPr>
        </p:nvSpPr>
        <p:spPr>
          <a:xfrm>
            <a:off x="1371599" y="294538"/>
            <a:ext cx="9895951" cy="1033669"/>
          </a:xfrm>
        </p:spPr>
        <p:txBody>
          <a:bodyPr>
            <a:normAutofit/>
          </a:bodyPr>
          <a:lstStyle/>
          <a:p>
            <a:r>
              <a:rPr lang="en-US" sz="4000">
                <a:solidFill>
                  <a:srgbClr val="FFFFFF"/>
                </a:solidFill>
              </a:rPr>
              <a:t>Theme 1: Neurodivergent Identity</a:t>
            </a:r>
          </a:p>
        </p:txBody>
      </p:sp>
      <p:sp>
        <p:nvSpPr>
          <p:cNvPr id="3" name="Content Placeholder 2">
            <a:extLst>
              <a:ext uri="{FF2B5EF4-FFF2-40B4-BE49-F238E27FC236}">
                <a16:creationId xmlns:a16="http://schemas.microsoft.com/office/drawing/2014/main" id="{FADE27A2-A380-6EEF-9953-4B2059F29476}"/>
              </a:ext>
            </a:extLst>
          </p:cNvPr>
          <p:cNvSpPr>
            <a:spLocks noGrp="1"/>
          </p:cNvSpPr>
          <p:nvPr>
            <p:ph idx="1"/>
          </p:nvPr>
        </p:nvSpPr>
        <p:spPr>
          <a:xfrm>
            <a:off x="1371599" y="2318197"/>
            <a:ext cx="9724031" cy="3683358"/>
          </a:xfrm>
        </p:spPr>
        <p:txBody>
          <a:bodyPr anchor="ctr">
            <a:normAutofit/>
          </a:bodyPr>
          <a:lstStyle/>
          <a:p>
            <a:r>
              <a:rPr lang="en-US" sz="2000" dirty="0"/>
              <a:t>Theme 1 discusses ND identity from the view of conditions, the effects of comorbidity, and advocacy</a:t>
            </a:r>
          </a:p>
          <a:p>
            <a:r>
              <a:rPr lang="en-GB" sz="1800" kern="0" dirty="0">
                <a:effectLst/>
                <a:latin typeface="Arial" panose="020B0604020202020204" pitchFamily="34" charset="0"/>
                <a:ea typeface="Aptos" panose="020B0004020202020204" pitchFamily="34" charset="0"/>
                <a:cs typeface="Times New Roman" panose="02020603050405020304" pitchFamily="18" charset="0"/>
              </a:rPr>
              <a:t>The process of diagnosis ‘shifted a lot of my perception.  Like a lot to do with that mental health crisis was the sheer amount of workload that I had in my last year changed everything’.</a:t>
            </a:r>
            <a:endParaRPr lang="en-US" sz="2000" dirty="0"/>
          </a:p>
          <a:p>
            <a:r>
              <a:rPr lang="en-GB" sz="1800" kern="0" dirty="0">
                <a:effectLst/>
                <a:latin typeface="Arial" panose="020B0604020202020204" pitchFamily="34" charset="0"/>
                <a:ea typeface="Aptos" panose="020B0004020202020204" pitchFamily="34" charset="0"/>
              </a:rPr>
              <a:t>‘So, I’ve been clinically diagnosed with, I’m autistic and I’ve also got ADHD.  So that’s a really fun combination because I think that’s potentially why it took me quite a while to notice’ (S1)</a:t>
            </a:r>
            <a:endParaRPr lang="en-US" sz="2000" dirty="0"/>
          </a:p>
          <a:p>
            <a:r>
              <a:rPr lang="en-GB" sz="1800" kern="0" dirty="0">
                <a:effectLst/>
                <a:latin typeface="Helvetica" pitchFamily="2" charset="0"/>
                <a:ea typeface="Aptos" panose="020B0004020202020204" pitchFamily="34" charset="0"/>
                <a:cs typeface="Helvetica" pitchFamily="2" charset="0"/>
              </a:rPr>
              <a:t>‘And I found that since having that kind of diagnosis to tell people it's made my life a lot easier in terms of in professional environments, just being able to kind of outline my boundaries and not just seem like or not feel like I'm just being difficult’ (S4)</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sz="2000" dirty="0"/>
          </a:p>
        </p:txBody>
      </p:sp>
    </p:spTree>
    <p:extLst>
      <p:ext uri="{BB962C8B-B14F-4D97-AF65-F5344CB8AC3E}">
        <p14:creationId xmlns:p14="http://schemas.microsoft.com/office/powerpoint/2010/main" val="41071841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E4DD6106-22B8-BA72-A234-0FC33A8B586E}"/>
            </a:ext>
          </a:extLst>
        </p:cNvPr>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0B74509-4DF6-040A-573E-0043A7A2CDDE}"/>
              </a:ext>
            </a:extLst>
          </p:cNvPr>
          <p:cNvSpPr>
            <a:spLocks noGrp="1"/>
          </p:cNvSpPr>
          <p:nvPr>
            <p:ph type="title"/>
          </p:nvPr>
        </p:nvSpPr>
        <p:spPr>
          <a:xfrm>
            <a:off x="1371599" y="294538"/>
            <a:ext cx="9895951" cy="1033669"/>
          </a:xfrm>
        </p:spPr>
        <p:txBody>
          <a:bodyPr vert="horz" lIns="91440" tIns="45720" rIns="91440" bIns="45720" rtlCol="0">
            <a:normAutofit/>
          </a:bodyPr>
          <a:lstStyle/>
          <a:p>
            <a:r>
              <a:rPr lang="en-US" sz="4000" kern="1200">
                <a:solidFill>
                  <a:srgbClr val="FFFFFF"/>
                </a:solidFill>
                <a:latin typeface="+mj-lt"/>
                <a:ea typeface="+mj-ea"/>
                <a:cs typeface="+mj-cs"/>
              </a:rPr>
              <a:t>Theme 2: Accessiblity Needs</a:t>
            </a:r>
          </a:p>
        </p:txBody>
      </p:sp>
      <p:sp>
        <p:nvSpPr>
          <p:cNvPr id="3" name="Content Placeholder 2">
            <a:extLst>
              <a:ext uri="{FF2B5EF4-FFF2-40B4-BE49-F238E27FC236}">
                <a16:creationId xmlns:a16="http://schemas.microsoft.com/office/drawing/2014/main" id="{B27D7FC4-511A-13DA-31AA-DB541561F404}"/>
              </a:ext>
            </a:extLst>
          </p:cNvPr>
          <p:cNvSpPr>
            <a:spLocks noGrp="1"/>
          </p:cNvSpPr>
          <p:nvPr>
            <p:ph idx="1"/>
          </p:nvPr>
        </p:nvSpPr>
        <p:spPr>
          <a:xfrm>
            <a:off x="1371599" y="2318197"/>
            <a:ext cx="9724031" cy="3683358"/>
          </a:xfrm>
        </p:spPr>
        <p:txBody>
          <a:bodyPr vert="horz" lIns="91440" tIns="45720" rIns="91440" bIns="45720" rtlCol="0" anchor="ctr">
            <a:normAutofit fontScale="62500" lnSpcReduction="20000"/>
          </a:bodyPr>
          <a:lstStyle/>
          <a:p>
            <a:pPr marL="0" indent="0">
              <a:buNone/>
            </a:pPr>
            <a:endParaRPr lang="en-US" sz="2000" kern="1200" dirty="0">
              <a:latin typeface="+mn-lt"/>
              <a:ea typeface="+mn-ea"/>
              <a:cs typeface="+mn-cs"/>
            </a:endParaRPr>
          </a:p>
          <a:p>
            <a:pPr marL="0" indent="0">
              <a:buNone/>
            </a:pPr>
            <a:endParaRPr lang="en-US" sz="2000" kern="1200" dirty="0">
              <a:latin typeface="+mn-lt"/>
              <a:ea typeface="+mn-ea"/>
              <a:cs typeface="+mn-cs"/>
            </a:endParaRPr>
          </a:p>
          <a:p>
            <a:pPr marL="0" indent="0">
              <a:buNone/>
            </a:pPr>
            <a:r>
              <a:rPr lang="en-US" sz="2000" kern="1200" dirty="0">
                <a:latin typeface="+mn-lt"/>
                <a:ea typeface="+mn-ea"/>
                <a:cs typeface="+mn-cs"/>
              </a:rPr>
              <a:t>Theme 2 discusses the widely varying needs of ND learners</a:t>
            </a:r>
          </a:p>
          <a:p>
            <a:r>
              <a:rPr lang="en-GB" sz="1800" kern="0" dirty="0">
                <a:effectLst/>
                <a:latin typeface="Arial" panose="020B0604020202020204" pitchFamily="34" charset="0"/>
                <a:ea typeface="Aptos" panose="020B0004020202020204" pitchFamily="34" charset="0"/>
                <a:cs typeface="Times New Roman" panose="02020603050405020304" pitchFamily="18" charset="0"/>
              </a:rPr>
              <a:t>“I think, when it comes to online learning specifically, I find reading things more more challenging that listening or watching.  I even know myself, like on my phone, if I have a piece of reading I’m supposed to do, I will, like, copy it all and then press ‘speak’’ (S1</a:t>
            </a:r>
          </a:p>
          <a:p>
            <a:pPr>
              <a:lnSpc>
                <a:spcPct val="115000"/>
              </a:lnSpc>
              <a:spcAft>
                <a:spcPts val="800"/>
              </a:spcAft>
            </a:pPr>
            <a:r>
              <a:rPr lang="en-GB" sz="1800" kern="0" dirty="0">
                <a:effectLst/>
                <a:latin typeface="Arial" panose="020B0604020202020204" pitchFamily="34" charset="0"/>
                <a:ea typeface="Aptos" panose="020B0004020202020204" pitchFamily="34" charset="0"/>
                <a:cs typeface="Times New Roman" panose="02020603050405020304" pitchFamily="18" charset="0"/>
              </a:rPr>
              <a:t>‘I would have that feedback verbalised to me and I’m like, “okay, I really don’t know what it is you’re saying, and then because.  And then, because you’re under the pressure, and you’ve got lots of people watching you, you kind of just wing it.  But then winging it either meant that I did it wrong, or I did it right, but I didn’t know how I did it right’.</a:t>
            </a:r>
          </a:p>
          <a:p>
            <a:pPr>
              <a:lnSpc>
                <a:spcPct val="115000"/>
              </a:lnSpc>
              <a:spcAft>
                <a:spcPts val="800"/>
              </a:spcAft>
            </a:pPr>
            <a:r>
              <a:rPr lang="en-GB" sz="1800" kern="0" dirty="0">
                <a:effectLst/>
                <a:latin typeface="Arial" panose="020B0604020202020204" pitchFamily="34" charset="0"/>
                <a:ea typeface="Aptos" panose="020B0004020202020204" pitchFamily="34" charset="0"/>
                <a:cs typeface="Times New Roman" panose="02020603050405020304" pitchFamily="18" charset="0"/>
              </a:rPr>
              <a:t>‘TEACHER had printed a whole load of pink and blue ones, just on the off-chance that someone would need them, and when I was presented with two options and I looked at a pink copy and I looked at a blue copy, I was like “oh, that looks really clear to me...I think it just quiets the noise’ S2</a:t>
            </a:r>
          </a:p>
          <a:p>
            <a:pPr>
              <a:lnSpc>
                <a:spcPct val="115000"/>
              </a:lnSpc>
              <a:spcAft>
                <a:spcPts val="800"/>
              </a:spcAft>
            </a:pPr>
            <a:r>
              <a:rPr lang="en-GB" sz="1800" kern="0" dirty="0">
                <a:effectLst/>
                <a:latin typeface="Arial" panose="020B0604020202020204" pitchFamily="34" charset="0"/>
                <a:ea typeface="Aptos" panose="020B0004020202020204" pitchFamily="34" charset="0"/>
                <a:cs typeface="Times New Roman" panose="02020603050405020304" pitchFamily="18" charset="0"/>
              </a:rPr>
              <a:t>‘</a:t>
            </a:r>
            <a:r>
              <a:rPr lang="en-GB" sz="1800" kern="0" dirty="0">
                <a:solidFill>
                  <a:srgbClr val="000000"/>
                </a:solidFill>
                <a:effectLst/>
                <a:latin typeface="Arial" panose="020B0604020202020204" pitchFamily="34" charset="0"/>
                <a:ea typeface="Aptos" panose="020B0004020202020204" pitchFamily="34" charset="0"/>
                <a:cs typeface="Times New Roman" panose="02020603050405020304" pitchFamily="18" charset="0"/>
              </a:rPr>
              <a:t>I don't use it very often, but if there's a big chunk of text and I'm finding It hard to like concentrate. I think that's something that you can build into a site but you can obviously, like, if you know about it, you can get the extensions.  So yeah, potentially that’s like an accessibility thing of just having like text-to-speech if it’s written information (S5)</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15000"/>
              </a:lnSpc>
              <a:spcAft>
                <a:spcPts val="800"/>
              </a:spcAft>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buNone/>
            </a:pP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marL="0" indent="0">
              <a:buNone/>
            </a:pPr>
            <a:endParaRPr lang="en-US" sz="2000" kern="1200" dirty="0">
              <a:latin typeface="+mn-lt"/>
              <a:ea typeface="+mn-ea"/>
              <a:cs typeface="+mn-cs"/>
            </a:endParaRPr>
          </a:p>
          <a:p>
            <a:pPr marL="0" indent="0">
              <a:buNone/>
            </a:pPr>
            <a:endParaRPr lang="en-US" sz="2000" kern="1200" dirty="0">
              <a:latin typeface="+mn-lt"/>
              <a:ea typeface="+mn-ea"/>
              <a:cs typeface="+mn-cs"/>
            </a:endParaRPr>
          </a:p>
        </p:txBody>
      </p:sp>
    </p:spTree>
    <p:extLst>
      <p:ext uri="{BB962C8B-B14F-4D97-AF65-F5344CB8AC3E}">
        <p14:creationId xmlns:p14="http://schemas.microsoft.com/office/powerpoint/2010/main" val="644338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FAAA7499-0E27-B666-5AB0-3F2AEB06BC52}"/>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20B6ED8-17CA-80CC-00DD-368E307FD17E}"/>
              </a:ext>
            </a:extLst>
          </p:cNvPr>
          <p:cNvSpPr>
            <a:spLocks noGrp="1"/>
          </p:cNvSpPr>
          <p:nvPr>
            <p:ph type="title"/>
          </p:nvPr>
        </p:nvSpPr>
        <p:spPr>
          <a:xfrm>
            <a:off x="1371599" y="294538"/>
            <a:ext cx="9895951" cy="1033669"/>
          </a:xfrm>
        </p:spPr>
        <p:txBody>
          <a:bodyPr>
            <a:normAutofit/>
          </a:bodyPr>
          <a:lstStyle/>
          <a:p>
            <a:r>
              <a:rPr lang="en-US" sz="3700">
                <a:solidFill>
                  <a:srgbClr val="FFFFFF"/>
                </a:solidFill>
              </a:rPr>
              <a:t>Theme 3: Discussions of Prior Experiences (Online)</a:t>
            </a:r>
          </a:p>
        </p:txBody>
      </p:sp>
      <p:sp>
        <p:nvSpPr>
          <p:cNvPr id="3" name="Content Placeholder 2">
            <a:extLst>
              <a:ext uri="{FF2B5EF4-FFF2-40B4-BE49-F238E27FC236}">
                <a16:creationId xmlns:a16="http://schemas.microsoft.com/office/drawing/2014/main" id="{D5FD8C56-40B9-8D8F-2BA4-D746DB716F21}"/>
              </a:ext>
            </a:extLst>
          </p:cNvPr>
          <p:cNvSpPr>
            <a:spLocks noGrp="1"/>
          </p:cNvSpPr>
          <p:nvPr>
            <p:ph idx="1"/>
          </p:nvPr>
        </p:nvSpPr>
        <p:spPr>
          <a:xfrm>
            <a:off x="1371599" y="2318197"/>
            <a:ext cx="9724031" cy="3683358"/>
          </a:xfrm>
        </p:spPr>
        <p:txBody>
          <a:bodyPr anchor="ctr">
            <a:normAutofit/>
          </a:bodyPr>
          <a:lstStyle/>
          <a:p>
            <a:r>
              <a:rPr lang="en-US" sz="2000" dirty="0"/>
              <a:t>Theme 3 explores teacher’s experiences of online learning and ND</a:t>
            </a:r>
          </a:p>
          <a:p>
            <a:r>
              <a:rPr lang="en-GB" sz="1400" dirty="0">
                <a:effectLst/>
                <a:latin typeface="Arial" panose="020B0604020202020204" pitchFamily="34" charset="0"/>
              </a:rPr>
              <a:t>‘I think that the immediacy of a lessons is quite important.  So I think that even when you’re giving feedback, there’s like…a social perception thin that if you wait a couple of seconds before you go “that was really good”, that has a completely different connotation than the second that somebody’s finished something going “well done”.</a:t>
            </a:r>
          </a:p>
          <a:p>
            <a:r>
              <a:rPr lang="en-GB" sz="1400" dirty="0">
                <a:effectLst/>
                <a:latin typeface="Arial" panose="020B0604020202020204" pitchFamily="34" charset="0"/>
              </a:rPr>
              <a:t>‘So I’d have the track and I’d be singing the song, and then I finished and there’d be an awkward three-second pause…I stopped myself every single time.  I was like “she’s going to say that I was awful.  Like, every single time without fail”.</a:t>
            </a:r>
          </a:p>
          <a:p>
            <a:r>
              <a:rPr lang="en-GB" sz="1400" dirty="0">
                <a:solidFill>
                  <a:srgbClr val="111113"/>
                </a:solidFill>
                <a:effectLst/>
                <a:latin typeface="Arial" panose="020B0604020202020204" pitchFamily="34" charset="0"/>
              </a:rPr>
              <a:t>‘I am now trying to practice radical visibility, being openly autistic to my students and going “hey. This is how I am.  This is what I need to function.  This is how I like to work”.  And that, hopefully, gives them an invitation to open up about what they need as well.  And I find that kind of works.  And I’ve had a few students…come to me and go “hey, you know, I think I’m autistic.  What do I do’, which has been really lovely’.</a:t>
            </a:r>
          </a:p>
          <a:p>
            <a:endParaRPr lang="en-GB" sz="1400" dirty="0">
              <a:effectLst/>
              <a:latin typeface="Arial" panose="020B0604020202020204" pitchFamily="34" charset="0"/>
            </a:endParaRPr>
          </a:p>
          <a:p>
            <a:endParaRPr lang="en-GB" sz="1400" dirty="0">
              <a:effectLst/>
              <a:latin typeface="Arial" panose="020B0604020202020204" pitchFamily="34" charset="0"/>
            </a:endParaRPr>
          </a:p>
          <a:p>
            <a:endParaRPr lang="en-GB" sz="1400" dirty="0">
              <a:effectLst/>
              <a:latin typeface="Arial" panose="020B0604020202020204" pitchFamily="34" charset="0"/>
            </a:endParaRPr>
          </a:p>
          <a:p>
            <a:endParaRPr lang="en-US" sz="2000" dirty="0"/>
          </a:p>
          <a:p>
            <a:endParaRPr lang="en-US" sz="2000" dirty="0"/>
          </a:p>
        </p:txBody>
      </p:sp>
    </p:spTree>
    <p:extLst>
      <p:ext uri="{BB962C8B-B14F-4D97-AF65-F5344CB8AC3E}">
        <p14:creationId xmlns:p14="http://schemas.microsoft.com/office/powerpoint/2010/main" val="16050747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7F41F24F-C6B3-EDB8-2573-C2CCB62BCB19}"/>
            </a:ext>
          </a:extLst>
        </p:cNvPr>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C0C7BFF-B776-8F1F-5FB9-28E67CAB40A2}"/>
              </a:ext>
            </a:extLst>
          </p:cNvPr>
          <p:cNvSpPr>
            <a:spLocks noGrp="1"/>
          </p:cNvSpPr>
          <p:nvPr>
            <p:ph type="title"/>
          </p:nvPr>
        </p:nvSpPr>
        <p:spPr>
          <a:xfrm>
            <a:off x="1371599" y="294538"/>
            <a:ext cx="9895951" cy="1033669"/>
          </a:xfrm>
        </p:spPr>
        <p:txBody>
          <a:bodyPr>
            <a:normAutofit/>
          </a:bodyPr>
          <a:lstStyle/>
          <a:p>
            <a:r>
              <a:rPr lang="en-US" sz="3400">
                <a:solidFill>
                  <a:srgbClr val="FFFFFF"/>
                </a:solidFill>
              </a:rPr>
              <a:t>Theme 4: Discussions of Prior Experiences (In-Person)</a:t>
            </a:r>
          </a:p>
        </p:txBody>
      </p:sp>
      <p:sp>
        <p:nvSpPr>
          <p:cNvPr id="3" name="Content Placeholder 2">
            <a:extLst>
              <a:ext uri="{FF2B5EF4-FFF2-40B4-BE49-F238E27FC236}">
                <a16:creationId xmlns:a16="http://schemas.microsoft.com/office/drawing/2014/main" id="{66404299-E45B-C43D-9FF5-B6EAAA53D316}"/>
              </a:ext>
            </a:extLst>
          </p:cNvPr>
          <p:cNvSpPr>
            <a:spLocks noGrp="1"/>
          </p:cNvSpPr>
          <p:nvPr>
            <p:ph idx="1"/>
          </p:nvPr>
        </p:nvSpPr>
        <p:spPr>
          <a:xfrm>
            <a:off x="1371599" y="2318197"/>
            <a:ext cx="9724031" cy="3683358"/>
          </a:xfrm>
        </p:spPr>
        <p:txBody>
          <a:bodyPr anchor="ctr">
            <a:normAutofit/>
          </a:bodyPr>
          <a:lstStyle/>
          <a:p>
            <a:r>
              <a:rPr lang="en-US" sz="1400" dirty="0"/>
              <a:t>Theme 4 explores teacher’s experiences of online learning and ND</a:t>
            </a:r>
          </a:p>
          <a:p>
            <a:r>
              <a:rPr lang="en-GB" sz="1400" dirty="0">
                <a:solidFill>
                  <a:srgbClr val="111113"/>
                </a:solidFill>
                <a:effectLst/>
                <a:latin typeface="Times New Roman" panose="02020603050405020304" pitchFamily="18" charset="0"/>
              </a:rPr>
              <a:t>I was trying to work out what was going on and quite, quite a good. Quite technically gorge. He liked all the technical stuff and found it almost impossible work in the imagination, you know.  And I would often say, well, how would this character feel?  </a:t>
            </a:r>
            <a:r>
              <a:rPr lang="en-GB" sz="1400" dirty="0">
                <a:solidFill>
                  <a:srgbClr val="000000"/>
                </a:solidFill>
                <a:effectLst/>
                <a:latin typeface="Helvetica" pitchFamily="2" charset="0"/>
              </a:rPr>
              <a:t> </a:t>
            </a:r>
            <a:r>
              <a:rPr lang="en-GB" sz="1400" dirty="0">
                <a:solidFill>
                  <a:srgbClr val="111113"/>
                </a:solidFill>
                <a:effectLst/>
                <a:latin typeface="Times New Roman" panose="02020603050405020304" pitchFamily="18" charset="0"/>
              </a:rPr>
              <a:t>You know, saying, you know, if I'd known that he'd had a diagnosis, I would have taught him a different way. </a:t>
            </a:r>
            <a:r>
              <a:rPr lang="en-GB" sz="1400" dirty="0">
                <a:solidFill>
                  <a:srgbClr val="000000"/>
                </a:solidFill>
                <a:effectLst/>
                <a:latin typeface="Helvetica" pitchFamily="2" charset="0"/>
              </a:rPr>
              <a:t> If I </a:t>
            </a:r>
            <a:r>
              <a:rPr lang="en-GB" sz="1400" dirty="0">
                <a:solidFill>
                  <a:srgbClr val="4C493A"/>
                </a:solidFill>
                <a:effectLst/>
                <a:latin typeface="Helvetica" pitchFamily="2" charset="0"/>
              </a:rPr>
              <a:t>had a diagnosis, I would have taught him in a different way”]</a:t>
            </a:r>
          </a:p>
          <a:p>
            <a:r>
              <a:rPr lang="en-GB" sz="1400" dirty="0">
                <a:solidFill>
                  <a:srgbClr val="111113"/>
                </a:solidFill>
                <a:effectLst/>
                <a:latin typeface="Times New Roman" panose="02020603050405020304" pitchFamily="18" charset="0"/>
              </a:rPr>
              <a:t> But there was one lad I had some years ago and this was before the days of being told that and if anybody had any sort of special kind of educational needs. But when it was all a big secret, I was really struggling with teaching this lad and all the other teachers had complained about him. </a:t>
            </a:r>
            <a:r>
              <a:rPr lang="en-GB" sz="1400" dirty="0">
                <a:solidFill>
                  <a:srgbClr val="000000"/>
                </a:solidFill>
                <a:effectLst/>
                <a:latin typeface="Helvetica" pitchFamily="2" charset="0"/>
              </a:rPr>
              <a:t> </a:t>
            </a:r>
            <a:r>
              <a:rPr lang="en-GB" sz="1400" dirty="0">
                <a:solidFill>
                  <a:srgbClr val="4C493A"/>
                </a:solidFill>
                <a:effectLst/>
                <a:latin typeface="Helvetica" pitchFamily="2" charset="0"/>
              </a:rPr>
              <a:t>[Knowledge of ND not being shared leads to staff complaining and misunderstanding the student]</a:t>
            </a:r>
            <a:r>
              <a:rPr lang="en-GB" sz="1400" dirty="0">
                <a:solidFill>
                  <a:srgbClr val="111113"/>
                </a:solidFill>
                <a:effectLst/>
                <a:latin typeface="Times New Roman" panose="02020603050405020304" pitchFamily="18" charset="0"/>
              </a:rPr>
              <a:t>And I thought, I'm really not going to complain about him. </a:t>
            </a:r>
          </a:p>
          <a:p>
            <a:endParaRPr lang="en-GB" sz="1400" dirty="0">
              <a:solidFill>
                <a:srgbClr val="111113"/>
              </a:solidFill>
              <a:effectLst/>
              <a:latin typeface="Times New Roman" panose="02020603050405020304" pitchFamily="18" charset="0"/>
            </a:endParaRPr>
          </a:p>
          <a:p>
            <a:endParaRPr lang="en-US" sz="2000" dirty="0"/>
          </a:p>
        </p:txBody>
      </p:sp>
    </p:spTree>
    <p:extLst>
      <p:ext uri="{BB962C8B-B14F-4D97-AF65-F5344CB8AC3E}">
        <p14:creationId xmlns:p14="http://schemas.microsoft.com/office/powerpoint/2010/main" val="15459959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537BDA3-64F1-71EC-69FE-308AD02296B1}"/>
              </a:ext>
            </a:extLst>
          </p:cNvPr>
          <p:cNvSpPr>
            <a:spLocks noGrp="1"/>
          </p:cNvSpPr>
          <p:nvPr>
            <p:ph type="title"/>
          </p:nvPr>
        </p:nvSpPr>
        <p:spPr>
          <a:xfrm>
            <a:off x="466722" y="586855"/>
            <a:ext cx="3201366" cy="3387497"/>
          </a:xfrm>
        </p:spPr>
        <p:txBody>
          <a:bodyPr anchor="b">
            <a:normAutofit/>
          </a:bodyPr>
          <a:lstStyle/>
          <a:p>
            <a:pPr algn="r"/>
            <a:r>
              <a:rPr lang="en-US" sz="4000">
                <a:solidFill>
                  <a:srgbClr val="FFFFFF"/>
                </a:solidFill>
              </a:rPr>
              <a:t>Limitations</a:t>
            </a:r>
          </a:p>
        </p:txBody>
      </p:sp>
      <p:sp>
        <p:nvSpPr>
          <p:cNvPr id="3" name="Content Placeholder 2">
            <a:extLst>
              <a:ext uri="{FF2B5EF4-FFF2-40B4-BE49-F238E27FC236}">
                <a16:creationId xmlns:a16="http://schemas.microsoft.com/office/drawing/2014/main" id="{69609209-5D95-DD8E-BD72-BD9840C971A5}"/>
              </a:ext>
            </a:extLst>
          </p:cNvPr>
          <p:cNvSpPr>
            <a:spLocks noGrp="1"/>
          </p:cNvSpPr>
          <p:nvPr>
            <p:ph idx="1"/>
          </p:nvPr>
        </p:nvSpPr>
        <p:spPr>
          <a:xfrm>
            <a:off x="4810259" y="649480"/>
            <a:ext cx="6555347" cy="5546047"/>
          </a:xfrm>
        </p:spPr>
        <p:txBody>
          <a:bodyPr anchor="ctr">
            <a:normAutofit/>
          </a:bodyPr>
          <a:lstStyle/>
          <a:p>
            <a:r>
              <a:rPr lang="en-US" sz="2000"/>
              <a:t>Sample size- 6 ND singers, 4 singing teachers interviewed; 18 respondents to the questionnaire</a:t>
            </a:r>
          </a:p>
          <a:p>
            <a:r>
              <a:rPr lang="en-US" sz="2000"/>
              <a:t>Formation of a resource is a fluid development</a:t>
            </a:r>
          </a:p>
          <a:p>
            <a:r>
              <a:rPr lang="en-US" sz="2000"/>
              <a:t>Demographic- all female singers, all graduates or students in HE</a:t>
            </a:r>
          </a:p>
          <a:p>
            <a:r>
              <a:rPr lang="en-US" sz="2000"/>
              <a:t>Bias- interviews</a:t>
            </a:r>
          </a:p>
          <a:p>
            <a:endParaRPr lang="en-US" sz="2000"/>
          </a:p>
        </p:txBody>
      </p:sp>
    </p:spTree>
    <p:extLst>
      <p:ext uri="{BB962C8B-B14F-4D97-AF65-F5344CB8AC3E}">
        <p14:creationId xmlns:p14="http://schemas.microsoft.com/office/powerpoint/2010/main" val="363874040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5B556CC-2572-ECCB-87F0-FC991E6E96F2}"/>
              </a:ext>
            </a:extLst>
          </p:cNvPr>
          <p:cNvSpPr>
            <a:spLocks noGrp="1"/>
          </p:cNvSpPr>
          <p:nvPr>
            <p:ph type="title"/>
          </p:nvPr>
        </p:nvSpPr>
        <p:spPr>
          <a:xfrm>
            <a:off x="466722" y="586855"/>
            <a:ext cx="3201366" cy="3387497"/>
          </a:xfrm>
        </p:spPr>
        <p:txBody>
          <a:bodyPr anchor="b">
            <a:normAutofit/>
          </a:bodyPr>
          <a:lstStyle/>
          <a:p>
            <a:pPr algn="r"/>
            <a:r>
              <a:rPr lang="en-US" sz="2800">
                <a:solidFill>
                  <a:srgbClr val="FFFFFF"/>
                </a:solidFill>
              </a:rPr>
              <a:t>Conclusions and Recommendations </a:t>
            </a:r>
          </a:p>
        </p:txBody>
      </p:sp>
      <p:sp>
        <p:nvSpPr>
          <p:cNvPr id="3" name="Content Placeholder 2">
            <a:extLst>
              <a:ext uri="{FF2B5EF4-FFF2-40B4-BE49-F238E27FC236}">
                <a16:creationId xmlns:a16="http://schemas.microsoft.com/office/drawing/2014/main" id="{CE80E113-AAD0-8C7F-97C9-72CFE96E3056}"/>
              </a:ext>
            </a:extLst>
          </p:cNvPr>
          <p:cNvSpPr>
            <a:spLocks noGrp="1"/>
          </p:cNvSpPr>
          <p:nvPr>
            <p:ph idx="1"/>
          </p:nvPr>
        </p:nvSpPr>
        <p:spPr>
          <a:xfrm>
            <a:off x="4810259" y="649480"/>
            <a:ext cx="6555347" cy="5546047"/>
          </a:xfrm>
        </p:spPr>
        <p:txBody>
          <a:bodyPr anchor="ctr">
            <a:normAutofit/>
          </a:bodyPr>
          <a:lstStyle/>
          <a:p>
            <a:pPr marL="0" indent="0">
              <a:buNone/>
            </a:pPr>
            <a:r>
              <a:rPr lang="en-US" sz="2000"/>
              <a:t>The original intention…</a:t>
            </a:r>
          </a:p>
          <a:p>
            <a:r>
              <a:rPr lang="en-US" sz="2000"/>
              <a:t>Students and teachers believed that the project is necessary, although not a completely asynchronous model</a:t>
            </a:r>
          </a:p>
          <a:p>
            <a:r>
              <a:rPr lang="en-US" sz="2000"/>
              <a:t>ND views generally aligned with the UDL framework</a:t>
            </a:r>
          </a:p>
          <a:p>
            <a:r>
              <a:rPr lang="en-US" sz="2000"/>
              <a:t>A completely asynchronous model wouldn’t allow for multiple methods of assessment</a:t>
            </a:r>
          </a:p>
          <a:p>
            <a:r>
              <a:rPr lang="en-US" sz="2000"/>
              <a:t>There is a training need for singing teachers in institutions and private practice</a:t>
            </a:r>
          </a:p>
          <a:p>
            <a:r>
              <a:rPr lang="en-US" sz="2000"/>
              <a:t>One learning platforms can be valuable, with some element of teacher input</a:t>
            </a:r>
          </a:p>
          <a:p>
            <a:endParaRPr lang="en-US" sz="2000"/>
          </a:p>
        </p:txBody>
      </p:sp>
    </p:spTree>
    <p:extLst>
      <p:ext uri="{BB962C8B-B14F-4D97-AF65-F5344CB8AC3E}">
        <p14:creationId xmlns:p14="http://schemas.microsoft.com/office/powerpoint/2010/main" val="326461124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04C412A-CD8A-C467-364B-67D29B274222}"/>
              </a:ext>
            </a:extLst>
          </p:cNvPr>
          <p:cNvSpPr>
            <a:spLocks noGrp="1"/>
          </p:cNvSpPr>
          <p:nvPr>
            <p:ph type="title"/>
          </p:nvPr>
        </p:nvSpPr>
        <p:spPr>
          <a:xfrm>
            <a:off x="466722" y="586855"/>
            <a:ext cx="3201366" cy="3387497"/>
          </a:xfrm>
        </p:spPr>
        <p:txBody>
          <a:bodyPr anchor="b">
            <a:normAutofit/>
          </a:bodyPr>
          <a:lstStyle/>
          <a:p>
            <a:pPr algn="r"/>
            <a:r>
              <a:rPr lang="en-US" sz="4000">
                <a:solidFill>
                  <a:srgbClr val="FFFFFF"/>
                </a:solidFill>
              </a:rPr>
              <a:t>Personal Reflection</a:t>
            </a:r>
          </a:p>
        </p:txBody>
      </p:sp>
      <p:sp>
        <p:nvSpPr>
          <p:cNvPr id="3" name="Content Placeholder 2">
            <a:extLst>
              <a:ext uri="{FF2B5EF4-FFF2-40B4-BE49-F238E27FC236}">
                <a16:creationId xmlns:a16="http://schemas.microsoft.com/office/drawing/2014/main" id="{FB3F5EAC-A63D-D997-B67F-D170E38FBC88}"/>
              </a:ext>
            </a:extLst>
          </p:cNvPr>
          <p:cNvSpPr>
            <a:spLocks noGrp="1"/>
          </p:cNvSpPr>
          <p:nvPr>
            <p:ph idx="1"/>
          </p:nvPr>
        </p:nvSpPr>
        <p:spPr>
          <a:xfrm>
            <a:off x="4810259" y="649480"/>
            <a:ext cx="6555347" cy="5546047"/>
          </a:xfrm>
        </p:spPr>
        <p:txBody>
          <a:bodyPr anchor="ctr">
            <a:normAutofit/>
          </a:bodyPr>
          <a:lstStyle/>
          <a:p>
            <a:r>
              <a:rPr lang="en-US" sz="2000" dirty="0"/>
              <a:t>I need to develop an awareness of my own processing speed in relation to others</a:t>
            </a:r>
          </a:p>
          <a:p>
            <a:r>
              <a:rPr lang="en-US" sz="2000" dirty="0"/>
              <a:t>I need to develop an awareness of managing my own needs as an autistic person during research</a:t>
            </a:r>
          </a:p>
          <a:p>
            <a:r>
              <a:rPr lang="en-US" sz="2000" dirty="0"/>
              <a:t>I need to overcome procrastination and take steps to build the research into a tangible resource for neurodivergent people</a:t>
            </a:r>
          </a:p>
          <a:p>
            <a:endParaRPr lang="en-US" sz="2000" dirty="0"/>
          </a:p>
          <a:p>
            <a:endParaRPr lang="en-US" sz="2000" dirty="0"/>
          </a:p>
        </p:txBody>
      </p:sp>
    </p:spTree>
    <p:extLst>
      <p:ext uri="{BB962C8B-B14F-4D97-AF65-F5344CB8AC3E}">
        <p14:creationId xmlns:p14="http://schemas.microsoft.com/office/powerpoint/2010/main" val="358734097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189CD41-8B6E-9686-8394-B406DFB76E2B}"/>
              </a:ext>
            </a:extLst>
          </p:cNvPr>
          <p:cNvSpPr>
            <a:spLocks noGrp="1"/>
          </p:cNvSpPr>
          <p:nvPr>
            <p:ph type="title"/>
          </p:nvPr>
        </p:nvSpPr>
        <p:spPr>
          <a:xfrm>
            <a:off x="466722" y="586855"/>
            <a:ext cx="3201366" cy="3387497"/>
          </a:xfrm>
        </p:spPr>
        <p:txBody>
          <a:bodyPr anchor="b">
            <a:normAutofit/>
          </a:bodyPr>
          <a:lstStyle/>
          <a:p>
            <a:pPr algn="r"/>
            <a:r>
              <a:rPr lang="en-US" sz="4000" dirty="0">
                <a:solidFill>
                  <a:srgbClr val="FFFFFF"/>
                </a:solidFill>
              </a:rPr>
              <a:t>Reading List</a:t>
            </a:r>
          </a:p>
        </p:txBody>
      </p:sp>
      <p:sp>
        <p:nvSpPr>
          <p:cNvPr id="3" name="Content Placeholder 2">
            <a:extLst>
              <a:ext uri="{FF2B5EF4-FFF2-40B4-BE49-F238E27FC236}">
                <a16:creationId xmlns:a16="http://schemas.microsoft.com/office/drawing/2014/main" id="{383CA2AC-E619-77BB-4E90-21CC6B203E2A}"/>
              </a:ext>
            </a:extLst>
          </p:cNvPr>
          <p:cNvSpPr>
            <a:spLocks noGrp="1"/>
          </p:cNvSpPr>
          <p:nvPr>
            <p:ph idx="1"/>
          </p:nvPr>
        </p:nvSpPr>
        <p:spPr>
          <a:xfrm>
            <a:off x="4810259" y="649480"/>
            <a:ext cx="6555347" cy="5546047"/>
          </a:xfrm>
        </p:spPr>
        <p:txBody>
          <a:bodyPr anchor="ctr">
            <a:normAutofit/>
          </a:bodyPr>
          <a:lstStyle/>
          <a:p>
            <a:pPr marL="0" indent="0">
              <a:buNone/>
            </a:pPr>
            <a:r>
              <a:rPr lang="en-GB" sz="1400" dirty="0">
                <a:effectLst/>
                <a:latin typeface="Helvetica" pitchFamily="2" charset="0"/>
              </a:rPr>
              <a:t>American Psychiatric Association ed., 2022. </a:t>
            </a:r>
            <a:r>
              <a:rPr lang="en-GB" sz="1400" i="1" dirty="0">
                <a:effectLst/>
                <a:latin typeface="Helvetica" pitchFamily="2" charset="0"/>
              </a:rPr>
              <a:t>Diagnostic and statistical manual of mental disorders: DSM-5-TR</a:t>
            </a:r>
            <a:r>
              <a:rPr lang="en-GB" sz="1400" i="1" baseline="30000" dirty="0">
                <a:effectLst/>
                <a:latin typeface="Helvetica" pitchFamily="2" charset="0"/>
              </a:rPr>
              <a:t>TM</a:t>
            </a:r>
            <a:r>
              <a:rPr lang="en-GB" sz="1400" dirty="0">
                <a:effectLst/>
                <a:latin typeface="Helvetica" pitchFamily="2" charset="0"/>
              </a:rPr>
              <a:t>. Fifth edition, text revision </a:t>
            </a:r>
            <a:r>
              <a:rPr lang="en-GB" sz="1400" dirty="0" err="1">
                <a:effectLst/>
                <a:latin typeface="Helvetica" pitchFamily="2" charset="0"/>
              </a:rPr>
              <a:t>edn</a:t>
            </a:r>
            <a:r>
              <a:rPr lang="en-GB" sz="1400" dirty="0">
                <a:effectLst/>
                <a:latin typeface="Helvetica" pitchFamily="2" charset="0"/>
              </a:rPr>
              <a:t>. Washington, DC: American Psychiatric Association Publishing.</a:t>
            </a:r>
          </a:p>
          <a:p>
            <a:pPr marL="0" indent="0">
              <a:buNone/>
            </a:pPr>
            <a:r>
              <a:rPr lang="en-GB" sz="1400" dirty="0">
                <a:effectLst/>
                <a:latin typeface="Helvetica" pitchFamily="2" charset="0"/>
              </a:rPr>
              <a:t>Anon. 2024. </a:t>
            </a:r>
            <a:r>
              <a:rPr lang="en-GB" sz="1400" i="1" dirty="0">
                <a:effectLst/>
                <a:latin typeface="Helvetica" pitchFamily="2" charset="0"/>
              </a:rPr>
              <a:t>Clinical Descriptions and Diagnostic Requirements for ICD-11 Mental, Behavioural and Neurodevelopmental Disorders</a:t>
            </a:r>
            <a:r>
              <a:rPr lang="en-GB" sz="1400" dirty="0">
                <a:effectLst/>
                <a:latin typeface="Helvetica" pitchFamily="2" charset="0"/>
              </a:rPr>
              <a:t>. 1st ed </a:t>
            </a:r>
            <a:r>
              <a:rPr lang="en-GB" sz="1400" dirty="0" err="1">
                <a:effectLst/>
                <a:latin typeface="Helvetica" pitchFamily="2" charset="0"/>
              </a:rPr>
              <a:t>edn</a:t>
            </a:r>
            <a:r>
              <a:rPr lang="en-GB" sz="1400" dirty="0">
                <a:effectLst/>
                <a:latin typeface="Helvetica" pitchFamily="2" charset="0"/>
              </a:rPr>
              <a:t>. Geneva: World Health Organization.</a:t>
            </a:r>
          </a:p>
          <a:p>
            <a:pPr marL="0" indent="0">
              <a:buNone/>
            </a:pPr>
            <a:r>
              <a:rPr lang="en-GB" sz="1400" dirty="0">
                <a:effectLst/>
                <a:latin typeface="Helvetica" pitchFamily="2" charset="0"/>
              </a:rPr>
              <a:t>Follette Story, M, Mueller, J.L, and Mace,</a:t>
            </a:r>
            <a:r>
              <a:rPr lang="en-GB" sz="1400" dirty="0">
                <a:latin typeface="Helvetica" pitchFamily="2" charset="0"/>
              </a:rPr>
              <a:t> R.L. (1998). </a:t>
            </a:r>
            <a:r>
              <a:rPr lang="en-GB" sz="1400" i="1" dirty="0">
                <a:latin typeface="Helvetica" pitchFamily="2" charset="0"/>
              </a:rPr>
              <a:t>The Universal Design File Designing for People of All Ages and Abilities.  </a:t>
            </a:r>
            <a:r>
              <a:rPr lang="en-GB" sz="1400" dirty="0">
                <a:latin typeface="Helvetica" pitchFamily="2" charset="0"/>
              </a:rPr>
              <a:t>North Carolina: NYC State University.</a:t>
            </a:r>
            <a:endParaRPr lang="en-GB" sz="1400" dirty="0">
              <a:effectLst/>
              <a:latin typeface="Helvetica" pitchFamily="2" charset="0"/>
            </a:endParaRPr>
          </a:p>
          <a:p>
            <a:pPr marL="0" indent="0">
              <a:buNone/>
            </a:pPr>
            <a:r>
              <a:rPr lang="en-GB" sz="1400" dirty="0">
                <a:effectLst/>
                <a:latin typeface="Helvetica" pitchFamily="2" charset="0"/>
              </a:rPr>
              <a:t>Guba, E.G., &amp; Lincoln, Y.S. (1994). </a:t>
            </a:r>
            <a:r>
              <a:rPr lang="en-GB" sz="1400" i="1" dirty="0">
                <a:effectLst/>
                <a:latin typeface="Helvetica" pitchFamily="2" charset="0"/>
              </a:rPr>
              <a:t>Competing paradigms in </a:t>
            </a:r>
            <a:r>
              <a:rPr lang="en-GB" sz="1400" i="1" dirty="0" err="1">
                <a:effectLst/>
                <a:latin typeface="Helvetica" pitchFamily="2" charset="0"/>
              </a:rPr>
              <a:t>qualititative</a:t>
            </a:r>
            <a:r>
              <a:rPr lang="en-GB" sz="1400" i="1" dirty="0">
                <a:effectLst/>
                <a:latin typeface="Helvetica" pitchFamily="2" charset="0"/>
              </a:rPr>
              <a:t> research</a:t>
            </a:r>
            <a:r>
              <a:rPr lang="en-GB" sz="1400" dirty="0">
                <a:effectLst/>
                <a:latin typeface="Helvetica" pitchFamily="2" charset="0"/>
              </a:rPr>
              <a:t>. Thousand Oaks, CA: Sage</a:t>
            </a:r>
          </a:p>
          <a:p>
            <a:pPr marL="0" indent="0">
              <a:buNone/>
            </a:pPr>
            <a:r>
              <a:rPr lang="en-GB" sz="1400" dirty="0">
                <a:effectLst/>
                <a:latin typeface="Helvetica" pitchFamily="2" charset="0"/>
              </a:rPr>
              <a:t>Meyer, A., Rose, D.H. and Gordon, D., 2014. </a:t>
            </a:r>
            <a:r>
              <a:rPr lang="en-GB" sz="1400" i="1" dirty="0">
                <a:effectLst/>
                <a:latin typeface="Helvetica" pitchFamily="2" charset="0"/>
              </a:rPr>
              <a:t>Universal design for learning: theory and practice</a:t>
            </a:r>
            <a:r>
              <a:rPr lang="en-GB" sz="1400" dirty="0">
                <a:effectLst/>
                <a:latin typeface="Helvetica" pitchFamily="2" charset="0"/>
              </a:rPr>
              <a:t>. Wakefield, MA: CAST Professional Publishing, an imprint of CAST, Inc.</a:t>
            </a:r>
          </a:p>
          <a:p>
            <a:pPr marL="0" indent="0">
              <a:buNone/>
            </a:pPr>
            <a:r>
              <a:rPr lang="en-GB" sz="1400" dirty="0">
                <a:effectLst/>
                <a:latin typeface="Helvetica" pitchFamily="2" charset="0"/>
              </a:rPr>
              <a:t>Steinhauer, K., McDonald Klimek, M. and </a:t>
            </a:r>
            <a:r>
              <a:rPr lang="en-GB" sz="1400" dirty="0" err="1">
                <a:effectLst/>
                <a:latin typeface="Helvetica" pitchFamily="2" charset="0"/>
              </a:rPr>
              <a:t>Estille</a:t>
            </a:r>
            <a:r>
              <a:rPr lang="en-GB" sz="1400" dirty="0">
                <a:effectLst/>
                <a:latin typeface="Helvetica" pitchFamily="2" charset="0"/>
              </a:rPr>
              <a:t>, J., 2017. </a:t>
            </a:r>
            <a:r>
              <a:rPr lang="en-GB" sz="1400" i="1" dirty="0">
                <a:effectLst/>
                <a:latin typeface="Helvetica" pitchFamily="2" charset="0"/>
              </a:rPr>
              <a:t>The Estill voice model: theory &amp; translation</a:t>
            </a:r>
            <a:r>
              <a:rPr lang="en-GB" sz="1400" dirty="0">
                <a:effectLst/>
                <a:latin typeface="Helvetica" pitchFamily="2" charset="0"/>
              </a:rPr>
              <a:t>. Pittsburgh, Pennsylvania: Estill Voice International.</a:t>
            </a:r>
          </a:p>
          <a:p>
            <a:pPr marL="0" indent="0">
              <a:buNone/>
            </a:pPr>
            <a:r>
              <a:rPr lang="en-GB" sz="1400" dirty="0">
                <a:effectLst/>
                <a:latin typeface="Helvetica" pitchFamily="2" charset="0"/>
              </a:rPr>
              <a:t>Walker, N., 2021. </a:t>
            </a:r>
            <a:r>
              <a:rPr lang="en-GB" sz="1400" i="1" dirty="0" err="1">
                <a:effectLst/>
                <a:latin typeface="Helvetica" pitchFamily="2" charset="0"/>
              </a:rPr>
              <a:t>Neuroqueer</a:t>
            </a:r>
            <a:r>
              <a:rPr lang="en-GB" sz="1400" i="1" dirty="0">
                <a:effectLst/>
                <a:latin typeface="Helvetica" pitchFamily="2" charset="0"/>
              </a:rPr>
              <a:t> heresies: notes on the neurodiversity paradigm, autistic empowerment, and </a:t>
            </a:r>
            <a:r>
              <a:rPr lang="en-GB" sz="1400" i="1" dirty="0" err="1">
                <a:effectLst/>
                <a:latin typeface="Helvetica" pitchFamily="2" charset="0"/>
              </a:rPr>
              <a:t>postnormal</a:t>
            </a:r>
            <a:r>
              <a:rPr lang="en-GB" sz="1400" i="1" dirty="0">
                <a:effectLst/>
                <a:latin typeface="Helvetica" pitchFamily="2" charset="0"/>
              </a:rPr>
              <a:t> possibilities</a:t>
            </a:r>
            <a:r>
              <a:rPr lang="en-GB" sz="1400" dirty="0">
                <a:effectLst/>
                <a:latin typeface="Helvetica" pitchFamily="2" charset="0"/>
              </a:rPr>
              <a:t>. Fort Worth: Autonomous Press.</a:t>
            </a:r>
          </a:p>
          <a:p>
            <a:pPr marL="0" indent="0">
              <a:buNone/>
            </a:pPr>
            <a:endParaRPr lang="en-US" sz="2000" dirty="0"/>
          </a:p>
        </p:txBody>
      </p:sp>
    </p:spTree>
    <p:extLst>
      <p:ext uri="{BB962C8B-B14F-4D97-AF65-F5344CB8AC3E}">
        <p14:creationId xmlns:p14="http://schemas.microsoft.com/office/powerpoint/2010/main" val="152140668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1823</TotalTime>
  <Words>2012</Words>
  <Application>Microsoft Macintosh PowerPoint</Application>
  <PresentationFormat>Widescreen</PresentationFormat>
  <Paragraphs>122</Paragraphs>
  <Slides>33</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33</vt:i4>
      </vt:variant>
    </vt:vector>
  </HeadingPairs>
  <TitlesOfParts>
    <vt:vector size="40" baseType="lpstr">
      <vt:lpstr>Aptos</vt:lpstr>
      <vt:lpstr>Aptos Display</vt:lpstr>
      <vt:lpstr>Arial</vt:lpstr>
      <vt:lpstr>Helvetica</vt:lpstr>
      <vt:lpstr>Symbol</vt:lpstr>
      <vt:lpstr>Times New Roman</vt:lpstr>
      <vt:lpstr>Office Theme</vt:lpstr>
      <vt:lpstr>An Investigation into the Efficacy of an Online Vocal Training Platform for Neurodivergent Singers</vt:lpstr>
      <vt:lpstr>Background and Justification</vt:lpstr>
      <vt:lpstr>Background and Justification</vt:lpstr>
      <vt:lpstr>Statement of Aims and Objectives</vt:lpstr>
      <vt:lpstr>Key Findings from the Literature</vt:lpstr>
      <vt:lpstr>Key Findings from the Literature</vt:lpstr>
      <vt:lpstr>Methods</vt:lpstr>
      <vt:lpstr>Methods</vt:lpstr>
      <vt:lpstr>Insider Research</vt:lpstr>
      <vt:lpstr>Ethical Considerations</vt:lpstr>
      <vt:lpstr>The Questionnaire</vt:lpstr>
      <vt:lpstr>Online Teaching Pre-COVID</vt:lpstr>
      <vt:lpstr>Online Teaching During COVID</vt:lpstr>
      <vt:lpstr>Online teaching post-COVID</vt:lpstr>
      <vt:lpstr>Successful online teaching pre-COVID</vt:lpstr>
      <vt:lpstr>Successful online teaching during COVID</vt:lpstr>
      <vt:lpstr>Successful online teaching post-COVID</vt:lpstr>
      <vt:lpstr>Problems with online learning pre-COVID</vt:lpstr>
      <vt:lpstr>Problems with online learning during COVID</vt:lpstr>
      <vt:lpstr>Problems with online learning post-COVID</vt:lpstr>
      <vt:lpstr>Online platforms pre-COVID</vt:lpstr>
      <vt:lpstr>Online platforms during-COVID</vt:lpstr>
      <vt:lpstr>Online platforms during COVID</vt:lpstr>
      <vt:lpstr>The Questionnaire</vt:lpstr>
      <vt:lpstr>Interview Findings</vt:lpstr>
      <vt:lpstr>Theme 1: Neurodivergent Identity</vt:lpstr>
      <vt:lpstr>Theme 2: Accessiblity Needs</vt:lpstr>
      <vt:lpstr>Theme 3: Discussions of Prior Experiences (Online)</vt:lpstr>
      <vt:lpstr>Theme 4: Discussions of Prior Experiences (In-Person)</vt:lpstr>
      <vt:lpstr>Limitations</vt:lpstr>
      <vt:lpstr>Conclusions and Recommendations </vt:lpstr>
      <vt:lpstr>Personal Reflection</vt:lpstr>
      <vt:lpstr>Reading List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Craig Faulkner (1911118)</dc:creator>
  <cp:lastModifiedBy>Craig Faulkner (1911118)</cp:lastModifiedBy>
  <cp:revision>4</cp:revision>
  <dcterms:created xsi:type="dcterms:W3CDTF">2025-09-19T07:32:45Z</dcterms:created>
  <dcterms:modified xsi:type="dcterms:W3CDTF">2025-09-23T11:59:52Z</dcterms:modified>
</cp:coreProperties>
</file>