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809" autoAdjust="0"/>
  </p:normalViewPr>
  <p:slideViewPr>
    <p:cSldViewPr snapToGrid="0">
      <p:cViewPr varScale="1">
        <p:scale>
          <a:sx n="63" d="100"/>
          <a:sy n="63" d="100"/>
        </p:scale>
        <p:origin x="1426"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0C64F4-A53D-4EBC-8955-B7B6D0B28DCE}" type="datetimeFigureOut">
              <a:rPr lang="en-US" smtClean="0"/>
              <a:t>7/23/2025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05CE48-D943-4E74-BA90-C3476D649FF8}" type="slidenum">
              <a:rPr lang="en-US" smtClean="0"/>
              <a:t>‹#›</a:t>
            </a:fld>
            <a:endParaRPr lang="en-US"/>
          </a:p>
        </p:txBody>
      </p:sp>
    </p:spTree>
    <p:extLst>
      <p:ext uri="{BB962C8B-B14F-4D97-AF65-F5344CB8AC3E}">
        <p14:creationId xmlns:p14="http://schemas.microsoft.com/office/powerpoint/2010/main" val="18921204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r>
              <a:rPr lang="en-US" sz="1200" b="1" dirty="0">
                <a:effectLst/>
                <a:latin typeface="Times New Roman" panose="02020603050405020304" pitchFamily="18" charset="0"/>
                <a:ea typeface="Times New Roman" panose="02020603050405020304" pitchFamily="18" charset="0"/>
              </a:rPr>
              <a:t>Market Opportunity:</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For GreenWave Solutions, a strategic partnership with a Chinese firm grants the company unprecedented access to one of the largest and fasted growing markets in terms of sustainable solutions on the planet (Trompenaars and Hampden-Turner, 1997). Our know-how has huge demand locally in China, thanks to its commitment to environmental protection that itself will drive a great deal of our future global footprint and revenue.</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Innovation &amp; Technology:</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China is a world leader in green technology. Potential for shared R&amp;D, tapping into Chinese advancements, speeding our product development, and adding to our technological moats are exciting aspects of this partnership.</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Supply Chain Resilience:</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It allows a Chinese partnership to greatly improve our supply chain resilience. Having a mix of manufacturing and sourcing channels reduces risks, allowing for stronger and more effective global operations which are less vulnerable to regional disruptions.</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Competitive Advantage:</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In the end, this partnership will ensure GreenWave Solutions' competitive edge (Spencer-Oatey and Franklin, 2009). In the modern sense of globalization, corporations who are able to connect culture and build robust relationships across borders will be better placed for sustained corporate performance. </a:t>
            </a:r>
          </a:p>
          <a:p>
            <a:endParaRPr lang="en-US" dirty="0"/>
          </a:p>
        </p:txBody>
      </p:sp>
      <p:sp>
        <p:nvSpPr>
          <p:cNvPr id="4" name="Slide Number Placeholder 3"/>
          <p:cNvSpPr>
            <a:spLocks noGrp="1"/>
          </p:cNvSpPr>
          <p:nvPr>
            <p:ph type="sldNum" sz="quarter" idx="5"/>
          </p:nvPr>
        </p:nvSpPr>
        <p:spPr/>
        <p:txBody>
          <a:bodyPr/>
          <a:lstStyle/>
          <a:p>
            <a:fld id="{C305CE48-D943-4E74-BA90-C3476D649FF8}" type="slidenum">
              <a:rPr lang="en-US" smtClean="0"/>
              <a:t>3</a:t>
            </a:fld>
            <a:endParaRPr lang="en-US"/>
          </a:p>
        </p:txBody>
      </p:sp>
    </p:spTree>
    <p:extLst>
      <p:ext uri="{BB962C8B-B14F-4D97-AF65-F5344CB8AC3E}">
        <p14:creationId xmlns:p14="http://schemas.microsoft.com/office/powerpoint/2010/main" val="15799916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r>
              <a:rPr lang="en-US" sz="1200" b="1" dirty="0">
                <a:effectLst/>
                <a:latin typeface="Times New Roman" panose="02020603050405020304" pitchFamily="18" charset="0"/>
                <a:ea typeface="Times New Roman" panose="02020603050405020304" pitchFamily="18" charset="0"/>
              </a:rPr>
              <a:t>Definition of Culture:</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Before we bombard each other with articles, it is important we clarify our definition of 'culture. In simple words, the culture consists of the collective values, beliefs, behaviors, customs, and norms characterizing a group (Liu et al., 2021). It is what we call the software of the mind so how we think and behave in the society or an organization.</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Iceberg Model of Culture:</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We utilize the iceberg model to understand culture better. Above the waterline have the small visible part: language, clothing, food and rituals. However, beneath the surface, around 90 per cent of our culture consists of shared values, beliefs, basic underlying assumptions/values and mental models (Cheng, 2023). Sometimes these invisible aspects of our existence have the most power in guiding behavior and decision-making and they often lay the heaviest burdens in cross-cultural communication, particularly in business negotiations.</a:t>
            </a:r>
          </a:p>
          <a:p>
            <a:endParaRPr lang="en-US" dirty="0"/>
          </a:p>
        </p:txBody>
      </p:sp>
      <p:sp>
        <p:nvSpPr>
          <p:cNvPr id="4" name="Slide Number Placeholder 3"/>
          <p:cNvSpPr>
            <a:spLocks noGrp="1"/>
          </p:cNvSpPr>
          <p:nvPr>
            <p:ph type="sldNum" sz="quarter" idx="5"/>
          </p:nvPr>
        </p:nvSpPr>
        <p:spPr/>
        <p:txBody>
          <a:bodyPr/>
          <a:lstStyle/>
          <a:p>
            <a:fld id="{C305CE48-D943-4E74-BA90-C3476D649FF8}" type="slidenum">
              <a:rPr lang="en-US" smtClean="0"/>
              <a:t>4</a:t>
            </a:fld>
            <a:endParaRPr lang="en-US"/>
          </a:p>
        </p:txBody>
      </p:sp>
    </p:spTree>
    <p:extLst>
      <p:ext uri="{BB962C8B-B14F-4D97-AF65-F5344CB8AC3E}">
        <p14:creationId xmlns:p14="http://schemas.microsoft.com/office/powerpoint/2010/main" val="41238516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r>
              <a:rPr lang="en-US" sz="1200" b="1" dirty="0">
                <a:effectLst/>
                <a:latin typeface="Times New Roman" panose="02020603050405020304" pitchFamily="18" charset="0"/>
                <a:ea typeface="Times New Roman" panose="02020603050405020304" pitchFamily="18" charset="0"/>
              </a:rPr>
              <a:t>Communication Styles:</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Communication styles vary significantly. The British characteristically communicate directly and are very explicit. Asia commonly makes use of indirect communication, which depends on context and non-verbal cues (Kim, 1992). However, high-context cultures convey meaning through context, whereas low-context cultures are straightforward with information. This as a concept is very vital to avoid misinterpretation.</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Time Perception:</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Time perception differs too. Monochronic cultures look at time literally, stress punctuality. In polychronic cultures time is seen as more flexible, where relationships take priority over rigid schedules. This influences meeting procedures and project schedules.</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Decision-Making Processes:</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Individuals can make individual decisions or make decisions as a group. While this is massive generalization Chinese counterparts frequently favor group consensus conversion which takes time and impacts the pace and style of negotiation.</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Hierarchy &amp; Power Distance:</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Authority, reliance, and respect for hierarchies, firmly and predominantly established by those at the top. So, we need to be conscious of titles and structures, and that informs our level of engagement through the chain.</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Risk Tolerance:</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Between cultures favoring certainty and those who are fine with uncertainty, risk tolerance varies. Depending on the culture, some are less keen to take risks than others, and that will impact the way we word the propositions and the concessions.</a:t>
            </a:r>
          </a:p>
          <a:p>
            <a:endParaRPr lang="en-US" dirty="0"/>
          </a:p>
        </p:txBody>
      </p:sp>
      <p:sp>
        <p:nvSpPr>
          <p:cNvPr id="4" name="Slide Number Placeholder 3"/>
          <p:cNvSpPr>
            <a:spLocks noGrp="1"/>
          </p:cNvSpPr>
          <p:nvPr>
            <p:ph type="sldNum" sz="quarter" idx="5"/>
          </p:nvPr>
        </p:nvSpPr>
        <p:spPr/>
        <p:txBody>
          <a:bodyPr/>
          <a:lstStyle/>
          <a:p>
            <a:fld id="{C305CE48-D943-4E74-BA90-C3476D649FF8}" type="slidenum">
              <a:rPr lang="en-US" smtClean="0"/>
              <a:t>5</a:t>
            </a:fld>
            <a:endParaRPr lang="en-US"/>
          </a:p>
        </p:txBody>
      </p:sp>
    </p:spTree>
    <p:extLst>
      <p:ext uri="{BB962C8B-B14F-4D97-AF65-F5344CB8AC3E}">
        <p14:creationId xmlns:p14="http://schemas.microsoft.com/office/powerpoint/2010/main" val="27403805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r>
              <a:rPr lang="en-US" sz="1200" b="1" dirty="0">
                <a:effectLst/>
                <a:latin typeface="Times New Roman" panose="02020603050405020304" pitchFamily="18" charset="0"/>
                <a:ea typeface="Times New Roman" panose="02020603050405020304" pitchFamily="18" charset="0"/>
              </a:rPr>
              <a:t>Power Distance Index (PDI):</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PDI reflects the degree of power distance that is accepted and how it is distributed among people (Hofstede) (Zou and Sun, 2024). Hence, the high score for China and the exactly hierarchical diffusion of the hierarchy type shows the strongly hierarchical types. We have to pay attention to things like the title and authority, and get the appropriate titles in front of senior figure.</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Individualism vs. Collectivism (IDV):</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For instance, China is a collectivistic culture where harmony of the group takes precedence over individual or group success (</a:t>
            </a:r>
            <a:r>
              <a:rPr lang="en-US" sz="1200" dirty="0" err="1">
                <a:effectLst/>
                <a:latin typeface="Times New Roman" panose="02020603050405020304" pitchFamily="18" charset="0"/>
                <a:ea typeface="Times New Roman" panose="02020603050405020304" pitchFamily="18" charset="0"/>
              </a:rPr>
              <a:t>Olotuah</a:t>
            </a:r>
            <a:r>
              <a:rPr lang="en-US" sz="1200" dirty="0">
                <a:effectLst/>
                <a:latin typeface="Times New Roman" panose="02020603050405020304" pitchFamily="18" charset="0"/>
                <a:ea typeface="Times New Roman" panose="02020603050405020304" pitchFamily="18" charset="0"/>
              </a:rPr>
              <a:t> and </a:t>
            </a:r>
            <a:r>
              <a:rPr lang="en-US" sz="1200" dirty="0" err="1">
                <a:effectLst/>
                <a:latin typeface="Times New Roman" panose="02020603050405020304" pitchFamily="18" charset="0"/>
                <a:ea typeface="Times New Roman" panose="02020603050405020304" pitchFamily="18" charset="0"/>
              </a:rPr>
              <a:t>Olotuah</a:t>
            </a:r>
            <a:r>
              <a:rPr lang="en-US" sz="1200" dirty="0">
                <a:effectLst/>
                <a:latin typeface="Times New Roman" panose="02020603050405020304" pitchFamily="18" charset="0"/>
                <a:ea typeface="Times New Roman" panose="02020603050405020304" pitchFamily="18" charset="0"/>
              </a:rPr>
              <a:t>, 2018). This implies that decisions are typically made for the sake of the whole, thereby changing the way negotiation and team dynamics are subsequently conducted.</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Masculinity vs. Femininity (MAS):</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This dimension refers to the distribution of emotional roles It's less explicit to the negotiations, but influences how assertive or collaborative it will be perceived. China leans masculine, valuing competitiveness.</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Uncertainty Avoidance Index (UAI):</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UAI measures the degree of unease of a society with ambiguity. China gets a score below average, indicating that they may be more comfortable with certainty but may be ready for a change. We need to provide clear proposals, but also some leeway.</a:t>
            </a:r>
          </a:p>
          <a:p>
            <a:endParaRPr lang="en-US" dirty="0"/>
          </a:p>
        </p:txBody>
      </p:sp>
      <p:sp>
        <p:nvSpPr>
          <p:cNvPr id="4" name="Slide Number Placeholder 3"/>
          <p:cNvSpPr>
            <a:spLocks noGrp="1"/>
          </p:cNvSpPr>
          <p:nvPr>
            <p:ph type="sldNum" sz="quarter" idx="5"/>
          </p:nvPr>
        </p:nvSpPr>
        <p:spPr/>
        <p:txBody>
          <a:bodyPr/>
          <a:lstStyle/>
          <a:p>
            <a:fld id="{C305CE48-D943-4E74-BA90-C3476D649FF8}" type="slidenum">
              <a:rPr lang="en-US" smtClean="0"/>
              <a:t>6</a:t>
            </a:fld>
            <a:endParaRPr lang="en-US"/>
          </a:p>
        </p:txBody>
      </p:sp>
    </p:spTree>
    <p:extLst>
      <p:ext uri="{BB962C8B-B14F-4D97-AF65-F5344CB8AC3E}">
        <p14:creationId xmlns:p14="http://schemas.microsoft.com/office/powerpoint/2010/main" val="10514864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r>
              <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rPr>
              <a:t>High-Context vs. Low-Context Cultures:</a:t>
            </a: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It has a communication styles framework by Edward T. Hall China is a high-context culture, where words are not the only source for effective communication (</a:t>
            </a:r>
            <a:r>
              <a:rPr lang="en-US" sz="1200" dirty="0" err="1">
                <a:effectLst/>
                <a:latin typeface="Times New Roman" panose="02020603050405020304" pitchFamily="18" charset="0"/>
                <a:ea typeface="Times New Roman" panose="02020603050405020304" pitchFamily="18" charset="0"/>
                <a:cs typeface="Times New Roman" panose="02020603050405020304" pitchFamily="18" charset="0"/>
              </a:rPr>
              <a:t>Nosratabadi</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et al., 2020). The UK is an example of a low-context culture, where communication tends to be more direct and explicit. Which certainly makes this difference in the foundation a fertile ground for misunderstandings.</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rPr>
              <a:t>Miscommunication: Different Styles of Communication</a:t>
            </a: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Our directness is seen as a lack of modesty by a Chinese counterpart, while we are unaware that very subtle cues were sent and missed, due to a difference of communication styles. This divergence is a key cause of potential misunderstandings, affecting clarity in negotiation.</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rPr>
              <a:t>Expectations about contracts, trust, and building a relationship:</a:t>
            </a: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In China, personal relations are essential for trust-building and the spirit of a contract is as important as the letter (March, 2006). We depend a little bit more on formal documents law-wise here in the UK. We need to spend a lot of time building relationships long before contracts are drafted down to the last detail.</a:t>
            </a:r>
          </a:p>
          <a:p>
            <a:pPr marL="0" marR="0" algn="just">
              <a:lnSpc>
                <a:spcPct val="150000"/>
              </a:lnSpc>
              <a:spcBef>
                <a:spcPts val="0"/>
              </a:spcBef>
              <a:spcAft>
                <a:spcPts val="800"/>
              </a:spcAft>
            </a:pPr>
            <a:r>
              <a:rPr lang="en-US" sz="1200" b="1" kern="0" dirty="0">
                <a:effectLst/>
                <a:latin typeface="Times New Roman" panose="02020603050405020304" pitchFamily="18" charset="0"/>
                <a:ea typeface="Times New Roman" panose="02020603050405020304" pitchFamily="18" charset="0"/>
                <a:cs typeface="Times New Roman" panose="02020603050405020304" pitchFamily="18" charset="0"/>
              </a:rPr>
              <a:t>Differences in decision-making speed and process:</a:t>
            </a:r>
            <a:r>
              <a:rPr lang="en-US" sz="12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The expectation of swift decisions runs counter to China's mostly incremental, consensus-driven, and top-down decision-making. Their process may be slower than ours, but patience is needed.</a:t>
            </a:r>
          </a:p>
          <a:p>
            <a:pPr marL="0" marR="0" algn="just">
              <a:lnSpc>
                <a:spcPct val="150000"/>
              </a:lnSpc>
              <a:spcBef>
                <a:spcPts val="0"/>
              </a:spcBef>
              <a:spcAft>
                <a:spcPts val="800"/>
              </a:spcAft>
            </a:pPr>
            <a:r>
              <a:rPr lang="en-US" sz="1200" b="1" kern="0" dirty="0">
                <a:effectLst/>
                <a:latin typeface="Times New Roman" panose="02020603050405020304" pitchFamily="18" charset="0"/>
                <a:ea typeface="Times New Roman" panose="02020603050405020304" pitchFamily="18" charset="0"/>
                <a:cs typeface="Times New Roman" panose="02020603050405020304" pitchFamily="18" charset="0"/>
              </a:rPr>
              <a:t>Potential for offense due to cultural insensitivity:</a:t>
            </a:r>
            <a:r>
              <a:rPr lang="en-US" sz="12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Not having proper awareness of etiquette, like giving face or keeping harmony can easily offend partners, causing relationships to deteriorate along with the negotiation process itself. Cultural sensitivity is non-negotiable.</a:t>
            </a:r>
          </a:p>
          <a:p>
            <a:endParaRPr lang="en-US" dirty="0"/>
          </a:p>
        </p:txBody>
      </p:sp>
      <p:sp>
        <p:nvSpPr>
          <p:cNvPr id="4" name="Slide Number Placeholder 3"/>
          <p:cNvSpPr>
            <a:spLocks noGrp="1"/>
          </p:cNvSpPr>
          <p:nvPr>
            <p:ph type="sldNum" sz="quarter" idx="5"/>
          </p:nvPr>
        </p:nvSpPr>
        <p:spPr/>
        <p:txBody>
          <a:bodyPr/>
          <a:lstStyle/>
          <a:p>
            <a:fld id="{C305CE48-D943-4E74-BA90-C3476D649FF8}" type="slidenum">
              <a:rPr lang="en-US" smtClean="0"/>
              <a:t>7</a:t>
            </a:fld>
            <a:endParaRPr lang="en-US"/>
          </a:p>
        </p:txBody>
      </p:sp>
    </p:spTree>
    <p:extLst>
      <p:ext uri="{BB962C8B-B14F-4D97-AF65-F5344CB8AC3E}">
        <p14:creationId xmlns:p14="http://schemas.microsoft.com/office/powerpoint/2010/main" val="5199124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r>
              <a:rPr lang="en-US" sz="1200" b="1" dirty="0">
                <a:effectLst/>
                <a:latin typeface="Times New Roman" panose="02020603050405020304" pitchFamily="18" charset="0"/>
                <a:ea typeface="Times New Roman" panose="02020603050405020304" pitchFamily="18" charset="0"/>
              </a:rPr>
              <a:t>Collectivism vs. Individualism:</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Prioritize group harmony and collective benefit over self-interest. In Chinese culture, the emphasis is on collectivism. the harmony of groups and the good of all. The decisions they make, more often than not, are made by consensus for the good of their firm. Our proposals need to demonstrate value to the entire company, not just personal gain.</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Hierarchy and Respect for Authority:</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Go in with a deeply ingrained hierarchy that means deference to senior figures. Identify the most senior person, and let them speak first (Spencer-Oatey and Franklin, 2009). Their internal decisions seem to go through hierarchy and understanding this decision flow internally is very crucial.</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Long-Term Orientation:</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The Chinese also have a long-term orientation which means they value relationships that endure over time and that will serve both parties well in the longer term (Cheng, 2023). We need to be patient not pressuring for quick deals but show that we are a long-term partner for mutual benefit.</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Indirect Communication &amp; Non-Verbal Cues: Subtlety, hints, and implied meaning</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The way they communicate relies heavily on indirect communication, subtlety, and very loud silence. Anyone on our team has to be skilled at observing body language or silences, and contextual information. Be careful not to confront too directly.</a:t>
            </a:r>
          </a:p>
          <a:p>
            <a:endParaRPr lang="en-US" dirty="0"/>
          </a:p>
        </p:txBody>
      </p:sp>
      <p:sp>
        <p:nvSpPr>
          <p:cNvPr id="4" name="Slide Number Placeholder 3"/>
          <p:cNvSpPr>
            <a:spLocks noGrp="1"/>
          </p:cNvSpPr>
          <p:nvPr>
            <p:ph type="sldNum" sz="quarter" idx="5"/>
          </p:nvPr>
        </p:nvSpPr>
        <p:spPr/>
        <p:txBody>
          <a:bodyPr/>
          <a:lstStyle/>
          <a:p>
            <a:fld id="{C305CE48-D943-4E74-BA90-C3476D649FF8}" type="slidenum">
              <a:rPr lang="en-US" smtClean="0"/>
              <a:t>8</a:t>
            </a:fld>
            <a:endParaRPr lang="en-US"/>
          </a:p>
        </p:txBody>
      </p:sp>
    </p:spTree>
    <p:extLst>
      <p:ext uri="{BB962C8B-B14F-4D97-AF65-F5344CB8AC3E}">
        <p14:creationId xmlns:p14="http://schemas.microsoft.com/office/powerpoint/2010/main" val="24595996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r>
              <a:rPr lang="en-US" sz="1200" b="1" dirty="0">
                <a:effectLst/>
                <a:latin typeface="Times New Roman" panose="02020603050405020304" pitchFamily="18" charset="0"/>
                <a:ea typeface="Times New Roman" panose="02020603050405020304" pitchFamily="18" charset="0"/>
              </a:rPr>
              <a:t>Thorough Research:</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We prepare by researching the Chinese company its history, industry, key players, and competitive position. This guides our strategic positioning and the ability to properly predict their needs, motivations, and possible qualms.</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Internal Alignment:</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That means being very clear about what we want to achieve, what we will accept or not ('red line') and what each person on the team will do (Kim, 1992). A unified front is essential.</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Cultural Training &amp; Briefing: </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Training for cultural sensitivity and professionalism needs to be mandatory for all their employees. It covers Guanxi, </a:t>
            </a:r>
            <a:r>
              <a:rPr lang="en-US" sz="1200" dirty="0" err="1">
                <a:effectLst/>
                <a:latin typeface="Times New Roman" panose="02020603050405020304" pitchFamily="18" charset="0"/>
                <a:ea typeface="Times New Roman" panose="02020603050405020304" pitchFamily="18" charset="0"/>
              </a:rPr>
              <a:t>Mianzi</a:t>
            </a:r>
            <a:r>
              <a:rPr lang="en-US" sz="1200" dirty="0">
                <a:effectLst/>
                <a:latin typeface="Times New Roman" panose="02020603050405020304" pitchFamily="18" charset="0"/>
                <a:ea typeface="Times New Roman" panose="02020603050405020304" pitchFamily="18" charset="0"/>
              </a:rPr>
              <a:t>, communication styles, and etiquette with practical guidance to help avoid cultural pitfalls and establish a good relationship efficiently.</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Building Initial Guanxi:</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As a start we will start developing Guanxi ahead of formal discussions (Cheng, 2023). Which entails getting introductions through existing channels, attending relevant industry events and demonstrating outright respect towards their culture from day one. </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Professional Interpreters:</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There is no substitute for working with professional business interpreters with experience. They are cultural interpreters, conveying meaning not only through words but tone and subtleties as well to prevent disastrous miscommunications.</a:t>
            </a:r>
          </a:p>
          <a:p>
            <a:endParaRPr lang="en-US" dirty="0"/>
          </a:p>
        </p:txBody>
      </p:sp>
      <p:sp>
        <p:nvSpPr>
          <p:cNvPr id="4" name="Slide Number Placeholder 3"/>
          <p:cNvSpPr>
            <a:spLocks noGrp="1"/>
          </p:cNvSpPr>
          <p:nvPr>
            <p:ph type="sldNum" sz="quarter" idx="5"/>
          </p:nvPr>
        </p:nvSpPr>
        <p:spPr/>
        <p:txBody>
          <a:bodyPr/>
          <a:lstStyle/>
          <a:p>
            <a:fld id="{C305CE48-D943-4E74-BA90-C3476D649FF8}" type="slidenum">
              <a:rPr lang="en-US" smtClean="0"/>
              <a:t>9</a:t>
            </a:fld>
            <a:endParaRPr lang="en-US"/>
          </a:p>
        </p:txBody>
      </p:sp>
    </p:spTree>
    <p:extLst>
      <p:ext uri="{BB962C8B-B14F-4D97-AF65-F5344CB8AC3E}">
        <p14:creationId xmlns:p14="http://schemas.microsoft.com/office/powerpoint/2010/main" val="3648453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r>
              <a:rPr lang="en-US" sz="1200" b="1" dirty="0">
                <a:effectLst/>
                <a:latin typeface="Times New Roman" panose="02020603050405020304" pitchFamily="18" charset="0"/>
                <a:ea typeface="Times New Roman" panose="02020603050405020304" pitchFamily="18" charset="0"/>
              </a:rPr>
              <a:t>Patience and Long-Term View:</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We need to get ready for long negotiations. Chinese partners place great importance on due diligence and a proper foundation for a partnership (Hall, 1976). Exhibiting patience and a long-term view of the partnership is going to be critical and actually welcomed.</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Relationship Building (Guanxi):</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Active relationship building still comes first. A lot of trust building, however, happens outside formal meetings at dinners and social events. Those casual conversations are moments to deepen personal relationships that ultimately enable business advancement.'</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Observe and Adapt:</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We will train our team to notice and adapt to the elements of the system such as; non-verbal cues, the hierarchy of who talks to who and the way teams operate. Knowing who has the power enables us to craft our approach accordingly.</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Indirect Communication &amp; Politeness:</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Diplomacy and indirectness are the weapons we will use. A bleak, barefaced no can make lose face. We then might suggest alternatives or say 'that's hard.' It may also help to use a trusted third party for sensitive messages.</a:t>
            </a:r>
          </a:p>
          <a:p>
            <a:endParaRPr lang="en-US" dirty="0"/>
          </a:p>
        </p:txBody>
      </p:sp>
      <p:sp>
        <p:nvSpPr>
          <p:cNvPr id="4" name="Slide Number Placeholder 3"/>
          <p:cNvSpPr>
            <a:spLocks noGrp="1"/>
          </p:cNvSpPr>
          <p:nvPr>
            <p:ph type="sldNum" sz="quarter" idx="5"/>
          </p:nvPr>
        </p:nvSpPr>
        <p:spPr/>
        <p:txBody>
          <a:bodyPr/>
          <a:lstStyle/>
          <a:p>
            <a:fld id="{C305CE48-D943-4E74-BA90-C3476D649FF8}" type="slidenum">
              <a:rPr lang="en-US" smtClean="0"/>
              <a:t>10</a:t>
            </a:fld>
            <a:endParaRPr lang="en-US"/>
          </a:p>
        </p:txBody>
      </p:sp>
    </p:spTree>
    <p:extLst>
      <p:ext uri="{BB962C8B-B14F-4D97-AF65-F5344CB8AC3E}">
        <p14:creationId xmlns:p14="http://schemas.microsoft.com/office/powerpoint/2010/main" val="33584693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r>
              <a:rPr lang="en-US" sz="1200" b="1" dirty="0">
                <a:effectLst/>
                <a:latin typeface="Times New Roman" panose="02020603050405020304" pitchFamily="18" charset="0"/>
                <a:ea typeface="Times New Roman" panose="02020603050405020304" pitchFamily="18" charset="0"/>
              </a:rPr>
              <a:t>Formalizing Agreements:</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After closing the deal, formalizing agreements is extremely important. Contracts will be explicit and unambiguous, enforceable under UK as well as Chinese law, and specify roles, responsibilities, deliverables, and mechanisms for dispute resolution. </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Continued Relationship Nurturing:</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Guanxi that is established must be continuously nurtured. We've set ourselves up to reach out a lot after the deal constantly reminding them, we care about their safety and equity, and our long-term vision.</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Problem-Solving &amp; Adaptability:</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Inevitably, issues will arise. We will break down problems in a flexible way, with respect towards each other, and find solutions attractive to both parties. We need to be willing to improvise when the situation calls for it.</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Cultural Bridges:</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Key personnel at GreenWave Solutions will remain who understand the China culture well and are experienced there as well (Liu et al., 2021). They will serve as extremely valuable cultural bridges to ensure continuing dialogue and mitigate improbable misunderstandings in the operations phase.</a:t>
            </a:r>
          </a:p>
          <a:p>
            <a:endParaRPr lang="en-US" dirty="0"/>
          </a:p>
        </p:txBody>
      </p:sp>
      <p:sp>
        <p:nvSpPr>
          <p:cNvPr id="4" name="Slide Number Placeholder 3"/>
          <p:cNvSpPr>
            <a:spLocks noGrp="1"/>
          </p:cNvSpPr>
          <p:nvPr>
            <p:ph type="sldNum" sz="quarter" idx="5"/>
          </p:nvPr>
        </p:nvSpPr>
        <p:spPr/>
        <p:txBody>
          <a:bodyPr/>
          <a:lstStyle/>
          <a:p>
            <a:fld id="{C305CE48-D943-4E74-BA90-C3476D649FF8}" type="slidenum">
              <a:rPr lang="en-US" smtClean="0"/>
              <a:t>11</a:t>
            </a:fld>
            <a:endParaRPr lang="en-US"/>
          </a:p>
        </p:txBody>
      </p:sp>
    </p:spTree>
    <p:extLst>
      <p:ext uri="{BB962C8B-B14F-4D97-AF65-F5344CB8AC3E}">
        <p14:creationId xmlns:p14="http://schemas.microsoft.com/office/powerpoint/2010/main" val="36954414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r>
              <a:rPr lang="en-US" sz="1200" b="1" dirty="0">
                <a:effectLst/>
                <a:latin typeface="Times New Roman" panose="02020603050405020304" pitchFamily="18" charset="0"/>
                <a:ea typeface="Times New Roman" panose="02020603050405020304" pitchFamily="18" charset="0"/>
              </a:rPr>
              <a:t>Mitigating Risks:</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This is why cultural awareness is our best defense of all such risks (Hall, 1976). That reduces the possibility of miscommunication, misunderstanding, and accidental offense to practically zero, because in our complicated negotiations that is what causes the vast majority of delays or failures (big cost!).</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Building Trust &amp; Rapport:</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Developing real cultural sensitivity leads to a deeper level of trust and connection. Sure, in a relationship-driven culture like China, this is a sign of good faith and long-term commitment the two pillars of any good partnership.</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Enhancing Negotiation Outcomes:</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Thus, by understanding our Chinese partners' motivations and styles, we will adjust our proposals so that they resonate. This facilitates more collaborative, mutually beneficial 'win-win' outcomes that transcend transactional exchanges.</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Long-Term Partnership Sustainability:</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But cultural awareness is just as important for operational success beyond the initial agreement. It is a powerful tool for providing consistency in managing the partnership, anticipating future challenges, and leveraging new opportunities.</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Competitive Advantage:</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GreenWave Solutions is great at engaging on a cross-cultural level. It places us as a modern, global country that can successfully play in a variety of regional spaces.</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Ethical Responsibility:</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Lastly, language awareness indicates our approach towards diversity, inclusion, and allowing all voices to be engaged in a respectful manner. It provides an affirmation of principles as a responsible global corporate citizen and the integrity of our company.</a:t>
            </a:r>
          </a:p>
          <a:p>
            <a:endParaRPr lang="en-US" dirty="0"/>
          </a:p>
        </p:txBody>
      </p:sp>
      <p:sp>
        <p:nvSpPr>
          <p:cNvPr id="4" name="Slide Number Placeholder 3"/>
          <p:cNvSpPr>
            <a:spLocks noGrp="1"/>
          </p:cNvSpPr>
          <p:nvPr>
            <p:ph type="sldNum" sz="quarter" idx="5"/>
          </p:nvPr>
        </p:nvSpPr>
        <p:spPr/>
        <p:txBody>
          <a:bodyPr/>
          <a:lstStyle/>
          <a:p>
            <a:fld id="{C305CE48-D943-4E74-BA90-C3476D649FF8}" type="slidenum">
              <a:rPr lang="en-US" smtClean="0"/>
              <a:t>12</a:t>
            </a:fld>
            <a:endParaRPr lang="en-US"/>
          </a:p>
        </p:txBody>
      </p:sp>
    </p:spTree>
    <p:extLst>
      <p:ext uri="{BB962C8B-B14F-4D97-AF65-F5344CB8AC3E}">
        <p14:creationId xmlns:p14="http://schemas.microsoft.com/office/powerpoint/2010/main" val="22424432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r>
              <a:rPr lang="en-US" sz="1200" b="1" dirty="0">
                <a:effectLst/>
                <a:latin typeface="Times New Roman" panose="02020603050405020304" pitchFamily="18" charset="0"/>
                <a:ea typeface="Times New Roman" panose="02020603050405020304" pitchFamily="18" charset="0"/>
              </a:rPr>
              <a:t>Strategic Imperative:</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Bottom line: Having a strategic partner in China is obviously the most important component in GreenWave Solutions' strategy to grow globally, innovate faster and be more competitive over the long-term. Important, for the future of our continued growth.'</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Culture as a Catalyst:</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We turn potential pitfalls into key opportunities for understanding and collaboration by leaning into the subtle cultural differences.</a:t>
            </a:r>
          </a:p>
          <a:p>
            <a:pPr marL="0" marR="0" algn="just">
              <a:lnSpc>
                <a:spcPct val="150000"/>
              </a:lnSpc>
            </a:pPr>
            <a:r>
              <a:rPr lang="en-US" sz="1200" b="1" dirty="0">
                <a:effectLst/>
                <a:latin typeface="Times New Roman" panose="02020603050405020304" pitchFamily="18" charset="0"/>
                <a:ea typeface="Times New Roman" panose="02020603050405020304" pitchFamily="18" charset="0"/>
              </a:rPr>
              <a:t>Proactive Strategies:</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200" dirty="0">
                <a:effectLst/>
                <a:latin typeface="Times New Roman" panose="02020603050405020304" pitchFamily="18" charset="0"/>
                <a:ea typeface="Times New Roman" panose="02020603050405020304" pitchFamily="18" charset="0"/>
              </a:rPr>
              <a:t>We take a proactive approach through preparation, negotiation, and management once the deal is done. This is to ensure minimization of risks, which has high ratios of potential to become mutually beneficial.</a:t>
            </a:r>
          </a:p>
          <a:p>
            <a:endParaRPr lang="en-US" dirty="0"/>
          </a:p>
        </p:txBody>
      </p:sp>
      <p:sp>
        <p:nvSpPr>
          <p:cNvPr id="4" name="Slide Number Placeholder 3"/>
          <p:cNvSpPr>
            <a:spLocks noGrp="1"/>
          </p:cNvSpPr>
          <p:nvPr>
            <p:ph type="sldNum" sz="quarter" idx="5"/>
          </p:nvPr>
        </p:nvSpPr>
        <p:spPr/>
        <p:txBody>
          <a:bodyPr/>
          <a:lstStyle/>
          <a:p>
            <a:fld id="{C305CE48-D943-4E74-BA90-C3476D649FF8}" type="slidenum">
              <a:rPr lang="en-US" smtClean="0"/>
              <a:t>13</a:t>
            </a:fld>
            <a:endParaRPr lang="en-US"/>
          </a:p>
        </p:txBody>
      </p:sp>
    </p:spTree>
    <p:extLst>
      <p:ext uri="{BB962C8B-B14F-4D97-AF65-F5344CB8AC3E}">
        <p14:creationId xmlns:p14="http://schemas.microsoft.com/office/powerpoint/2010/main" val="40454489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51C184A9-DC84-49EC-9D31-D90545775F46}" type="datetimeFigureOut">
              <a:rPr lang="en-US" smtClean="0"/>
              <a:t>7/23/2025</a:t>
            </a:fld>
            <a:endParaRPr lang="en-US"/>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1F45F15E-2E47-4D69-9D82-B80E477AFE04}" type="slidenum">
              <a:rPr lang="en-US" smtClean="0"/>
              <a:t>‹#›</a:t>
            </a:fld>
            <a:endParaRPr lang="en-US"/>
          </a:p>
        </p:txBody>
      </p:sp>
    </p:spTree>
    <p:extLst>
      <p:ext uri="{BB962C8B-B14F-4D97-AF65-F5344CB8AC3E}">
        <p14:creationId xmlns:p14="http://schemas.microsoft.com/office/powerpoint/2010/main" val="21097182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C184A9-DC84-49EC-9D31-D90545775F46}" type="datetimeFigureOut">
              <a:rPr lang="en-US" smtClean="0"/>
              <a:t>7/23/2025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45F15E-2E47-4D69-9D82-B80E477AFE04}" type="slidenum">
              <a:rPr lang="en-US" smtClean="0"/>
              <a:t>‹#›</a:t>
            </a:fld>
            <a:endParaRPr lang="en-US"/>
          </a:p>
        </p:txBody>
      </p:sp>
    </p:spTree>
    <p:extLst>
      <p:ext uri="{BB962C8B-B14F-4D97-AF65-F5344CB8AC3E}">
        <p14:creationId xmlns:p14="http://schemas.microsoft.com/office/powerpoint/2010/main" val="5009048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C184A9-DC84-49EC-9D31-D90545775F46}" type="datetimeFigureOut">
              <a:rPr lang="en-US" smtClean="0"/>
              <a:t>7/23/2025</a:t>
            </a:fld>
            <a:endParaRPr lang="en-US"/>
          </a:p>
        </p:txBody>
      </p:sp>
      <p:sp>
        <p:nvSpPr>
          <p:cNvPr id="5" name="Footer Placeholder 4"/>
          <p:cNvSpPr>
            <a:spLocks noGrp="1"/>
          </p:cNvSpPr>
          <p:nvPr>
            <p:ph type="ftr" sz="quarter" idx="11"/>
          </p:nvPr>
        </p:nvSpPr>
        <p:spPr/>
        <p:txBody>
          <a:bodyPr/>
          <a:lstStyle/>
          <a:p>
            <a:endParaRPr lang="en-US"/>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F45F15E-2E47-4D69-9D82-B80E477AFE04}" type="slidenum">
              <a:rPr lang="en-US" smtClean="0"/>
              <a:t>‹#›</a:t>
            </a:fld>
            <a:endParaRPr lang="en-US"/>
          </a:p>
        </p:txBody>
      </p:sp>
    </p:spTree>
    <p:extLst>
      <p:ext uri="{BB962C8B-B14F-4D97-AF65-F5344CB8AC3E}">
        <p14:creationId xmlns:p14="http://schemas.microsoft.com/office/powerpoint/2010/main" val="1271609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1C184A9-DC84-49EC-9D31-D90545775F46}" type="datetimeFigureOut">
              <a:rPr lang="en-US" smtClean="0"/>
              <a:t>7/23/2025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45F15E-2E47-4D69-9D82-B80E477AFE04}" type="slidenum">
              <a:rPr lang="en-US" smtClean="0"/>
              <a:t>‹#›</a:t>
            </a:fld>
            <a:endParaRPr lang="en-US"/>
          </a:p>
        </p:txBody>
      </p:sp>
    </p:spTree>
    <p:extLst>
      <p:ext uri="{BB962C8B-B14F-4D97-AF65-F5344CB8AC3E}">
        <p14:creationId xmlns:p14="http://schemas.microsoft.com/office/powerpoint/2010/main" val="7865516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1C184A9-DC84-49EC-9D31-D90545775F46}" type="datetimeFigureOut">
              <a:rPr lang="en-US" smtClean="0"/>
              <a:t>7/23/2025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F45F15E-2E47-4D69-9D82-B80E477AFE04}" type="slidenum">
              <a:rPr lang="en-US" smtClean="0"/>
              <a:t>‹#›</a:t>
            </a:fld>
            <a:endParaRPr lang="en-US"/>
          </a:p>
        </p:txBody>
      </p:sp>
    </p:spTree>
    <p:extLst>
      <p:ext uri="{BB962C8B-B14F-4D97-AF65-F5344CB8AC3E}">
        <p14:creationId xmlns:p14="http://schemas.microsoft.com/office/powerpoint/2010/main" val="2929614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1C184A9-DC84-49EC-9D31-D90545775F46}" type="datetimeFigureOut">
              <a:rPr lang="en-US" smtClean="0"/>
              <a:t>7/23/2025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F45F15E-2E47-4D69-9D82-B80E477AFE04}" type="slidenum">
              <a:rPr lang="en-US" smtClean="0"/>
              <a:t>‹#›</a:t>
            </a:fld>
            <a:endParaRPr lang="en-US"/>
          </a:p>
        </p:txBody>
      </p:sp>
    </p:spTree>
    <p:extLst>
      <p:ext uri="{BB962C8B-B14F-4D97-AF65-F5344CB8AC3E}">
        <p14:creationId xmlns:p14="http://schemas.microsoft.com/office/powerpoint/2010/main" val="1379933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C184A9-DC84-49EC-9D31-D90545775F46}" type="datetimeFigureOut">
              <a:rPr lang="en-US" smtClean="0"/>
              <a:t>7/23/2025</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1F45F15E-2E47-4D69-9D82-B80E477AFE04}" type="slidenum">
              <a:rPr lang="en-US" smtClean="0"/>
              <a:t>‹#›</a:t>
            </a:fld>
            <a:endParaRPr lang="en-US"/>
          </a:p>
        </p:txBody>
      </p:sp>
    </p:spTree>
    <p:extLst>
      <p:ext uri="{BB962C8B-B14F-4D97-AF65-F5344CB8AC3E}">
        <p14:creationId xmlns:p14="http://schemas.microsoft.com/office/powerpoint/2010/main" val="2342872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1C184A9-DC84-49EC-9D31-D90545775F46}" type="datetimeFigureOut">
              <a:rPr lang="en-US" smtClean="0"/>
              <a:t>7/23/2025</a:t>
            </a:fld>
            <a:endParaRPr lang="en-US"/>
          </a:p>
        </p:txBody>
      </p:sp>
      <p:sp>
        <p:nvSpPr>
          <p:cNvPr id="6" name="Footer Placeholder 5"/>
          <p:cNvSpPr>
            <a:spLocks noGrp="1"/>
          </p:cNvSpPr>
          <p:nvPr>
            <p:ph type="ftr" sz="quarter" idx="11"/>
          </p:nvPr>
        </p:nvSpPr>
        <p:spPr/>
        <p:txBody>
          <a:bodyPr/>
          <a:lstStyle/>
          <a:p>
            <a:endParaRPr lang="en-US"/>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F45F15E-2E47-4D69-9D82-B80E477AFE04}" type="slidenum">
              <a:rPr lang="en-US" smtClean="0"/>
              <a:t>‹#›</a:t>
            </a:fld>
            <a:endParaRPr lang="en-US"/>
          </a:p>
        </p:txBody>
      </p:sp>
    </p:spTree>
    <p:extLst>
      <p:ext uri="{BB962C8B-B14F-4D97-AF65-F5344CB8AC3E}">
        <p14:creationId xmlns:p14="http://schemas.microsoft.com/office/powerpoint/2010/main" val="28866881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1C184A9-DC84-49EC-9D31-D90545775F46}" type="datetimeFigureOut">
              <a:rPr lang="en-US" smtClean="0"/>
              <a:t>7/23/2025</a:t>
            </a:fld>
            <a:endParaRPr lang="en-US"/>
          </a:p>
        </p:txBody>
      </p:sp>
      <p:sp>
        <p:nvSpPr>
          <p:cNvPr id="6" name="Footer Placeholder 5"/>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F45F15E-2E47-4D69-9D82-B80E477AFE04}" type="slidenum">
              <a:rPr lang="en-US" smtClean="0"/>
              <a:t>‹#›</a:t>
            </a:fld>
            <a:endParaRPr lang="en-US"/>
          </a:p>
        </p:txBody>
      </p:sp>
    </p:spTree>
    <p:extLst>
      <p:ext uri="{BB962C8B-B14F-4D97-AF65-F5344CB8AC3E}">
        <p14:creationId xmlns:p14="http://schemas.microsoft.com/office/powerpoint/2010/main" val="24727736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1C184A9-DC84-49EC-9D31-D90545775F46}" type="datetimeFigureOut">
              <a:rPr lang="en-US" smtClean="0"/>
              <a:t>7/23/2025</a:t>
            </a:fld>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F45F15E-2E47-4D69-9D82-B80E477AFE04}" type="slidenum">
              <a:rPr lang="en-US" smtClean="0"/>
              <a:t>‹#›</a:t>
            </a:fld>
            <a:endParaRPr lang="en-US"/>
          </a:p>
        </p:txBody>
      </p:sp>
    </p:spTree>
    <p:extLst>
      <p:ext uri="{BB962C8B-B14F-4D97-AF65-F5344CB8AC3E}">
        <p14:creationId xmlns:p14="http://schemas.microsoft.com/office/powerpoint/2010/main" val="17668682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1C184A9-DC84-49EC-9D31-D90545775F46}" type="datetimeFigureOut">
              <a:rPr lang="en-US" smtClean="0"/>
              <a:t>7/23/2025</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F45F15E-2E47-4D69-9D82-B80E477AFE04}" type="slidenum">
              <a:rPr lang="en-US" smtClean="0"/>
              <a:t>‹#›</a:t>
            </a:fld>
            <a:endParaRPr lang="en-US"/>
          </a:p>
        </p:txBody>
      </p:sp>
    </p:spTree>
    <p:extLst>
      <p:ext uri="{BB962C8B-B14F-4D97-AF65-F5344CB8AC3E}">
        <p14:creationId xmlns:p14="http://schemas.microsoft.com/office/powerpoint/2010/main" val="40461336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1C184A9-DC84-49EC-9D31-D90545775F46}" type="datetimeFigureOut">
              <a:rPr lang="en-US" smtClean="0"/>
              <a:t>7/23/2025</a:t>
            </a:fld>
            <a:endParaRPr lang="en-US"/>
          </a:p>
        </p:txBody>
      </p:sp>
      <p:sp>
        <p:nvSpPr>
          <p:cNvPr id="5" name="Footer Placeholder 4"/>
          <p:cNvSpPr>
            <a:spLocks noGrp="1"/>
          </p:cNvSpPr>
          <p:nvPr>
            <p:ph type="ftr" sz="quarter" idx="11"/>
          </p:nvPr>
        </p:nvSpPr>
        <p:spPr/>
        <p:txBody>
          <a:bodyPr/>
          <a:lstStyle/>
          <a:p>
            <a:endParaRPr lang="en-US"/>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F45F15E-2E47-4D69-9D82-B80E477AFE04}" type="slidenum">
              <a:rPr lang="en-US" smtClean="0"/>
              <a:t>‹#›</a:t>
            </a:fld>
            <a:endParaRPr lang="en-US"/>
          </a:p>
        </p:txBody>
      </p:sp>
    </p:spTree>
    <p:extLst>
      <p:ext uri="{BB962C8B-B14F-4D97-AF65-F5344CB8AC3E}">
        <p14:creationId xmlns:p14="http://schemas.microsoft.com/office/powerpoint/2010/main" val="31512017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C184A9-DC84-49EC-9D31-D90545775F46}" type="datetimeFigureOut">
              <a:rPr lang="en-US" smtClean="0"/>
              <a:t>7/23/2025</a:t>
            </a:fld>
            <a:endParaRPr lang="en-US"/>
          </a:p>
        </p:txBody>
      </p:sp>
      <p:sp>
        <p:nvSpPr>
          <p:cNvPr id="5" name="Footer Placeholder 4"/>
          <p:cNvSpPr>
            <a:spLocks noGrp="1"/>
          </p:cNvSpPr>
          <p:nvPr>
            <p:ph type="ftr" sz="quarter" idx="11"/>
          </p:nvPr>
        </p:nvSpPr>
        <p:spPr/>
        <p:txBody>
          <a:bodyPr/>
          <a:lstStyle/>
          <a:p>
            <a:endParaRPr lang="en-US"/>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F45F15E-2E47-4D69-9D82-B80E477AFE04}" type="slidenum">
              <a:rPr lang="en-US" smtClean="0"/>
              <a:t>‹#›</a:t>
            </a:fld>
            <a:endParaRPr lang="en-US"/>
          </a:p>
        </p:txBody>
      </p:sp>
    </p:spTree>
    <p:extLst>
      <p:ext uri="{BB962C8B-B14F-4D97-AF65-F5344CB8AC3E}">
        <p14:creationId xmlns:p14="http://schemas.microsoft.com/office/powerpoint/2010/main" val="21656088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1C184A9-DC84-49EC-9D31-D90545775F46}" type="datetimeFigureOut">
              <a:rPr lang="en-US" smtClean="0"/>
              <a:t>7/23/2025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F45F15E-2E47-4D69-9D82-B80E477AFE04}" type="slidenum">
              <a:rPr lang="en-US" smtClean="0"/>
              <a:t>‹#›</a:t>
            </a:fld>
            <a:endParaRPr lang="en-US"/>
          </a:p>
        </p:txBody>
      </p:sp>
    </p:spTree>
    <p:extLst>
      <p:ext uri="{BB962C8B-B14F-4D97-AF65-F5344CB8AC3E}">
        <p14:creationId xmlns:p14="http://schemas.microsoft.com/office/powerpoint/2010/main" val="40994709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1C184A9-DC84-49EC-9D31-D90545775F46}" type="datetimeFigureOut">
              <a:rPr lang="en-US" smtClean="0"/>
              <a:t>7/23/2025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F45F15E-2E47-4D69-9D82-B80E477AFE04}" type="slidenum">
              <a:rPr lang="en-US" smtClean="0"/>
              <a:t>‹#›</a:t>
            </a:fld>
            <a:endParaRPr lang="en-US"/>
          </a:p>
        </p:txBody>
      </p:sp>
    </p:spTree>
    <p:extLst>
      <p:ext uri="{BB962C8B-B14F-4D97-AF65-F5344CB8AC3E}">
        <p14:creationId xmlns:p14="http://schemas.microsoft.com/office/powerpoint/2010/main" val="18687087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C184A9-DC84-49EC-9D31-D90545775F46}" type="datetimeFigureOut">
              <a:rPr lang="en-US" smtClean="0"/>
              <a:t>7/23/2025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45F15E-2E47-4D69-9D82-B80E477AFE04}" type="slidenum">
              <a:rPr lang="en-US" smtClean="0"/>
              <a:t>‹#›</a:t>
            </a:fld>
            <a:endParaRPr lang="en-US"/>
          </a:p>
        </p:txBody>
      </p:sp>
    </p:spTree>
    <p:extLst>
      <p:ext uri="{BB962C8B-B14F-4D97-AF65-F5344CB8AC3E}">
        <p14:creationId xmlns:p14="http://schemas.microsoft.com/office/powerpoint/2010/main" val="3585275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C184A9-DC84-49EC-9D31-D90545775F46}" type="datetimeFigureOut">
              <a:rPr lang="en-US" smtClean="0"/>
              <a:t>7/23/2025</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F45F15E-2E47-4D69-9D82-B80E477AFE04}" type="slidenum">
              <a:rPr lang="en-US" smtClean="0"/>
              <a:t>‹#›</a:t>
            </a:fld>
            <a:endParaRPr lang="en-US"/>
          </a:p>
        </p:txBody>
      </p:sp>
    </p:spTree>
    <p:extLst>
      <p:ext uri="{BB962C8B-B14F-4D97-AF65-F5344CB8AC3E}">
        <p14:creationId xmlns:p14="http://schemas.microsoft.com/office/powerpoint/2010/main" val="612757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51C184A9-DC84-49EC-9D31-D90545775F46}" type="datetimeFigureOut">
              <a:rPr lang="en-US" smtClean="0"/>
              <a:t>7/23/2025</a:t>
            </a:fld>
            <a:endParaRPr lang="en-US"/>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1F45F15E-2E47-4D69-9D82-B80E477AFE04}" type="slidenum">
              <a:rPr lang="en-US" smtClean="0"/>
              <a:t>‹#›</a:t>
            </a:fld>
            <a:endParaRPr lang="en-US"/>
          </a:p>
        </p:txBody>
      </p:sp>
    </p:spTree>
    <p:extLst>
      <p:ext uri="{BB962C8B-B14F-4D97-AF65-F5344CB8AC3E}">
        <p14:creationId xmlns:p14="http://schemas.microsoft.com/office/powerpoint/2010/main" val="863929149"/>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 id="2147483729"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courses.lumenlearning.com/buslegalenv/chapter/18-2-partnership-formation/"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opentext.wsu.edu/organizational-behavior/chapter/15-3-characteristics-of-organizational-culture/"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pressbooks.bccampus.ca/obcourseweir/chapter/14-1-understanding-organizational-culture/"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frontiersin.org/articles/10.3389/frsus.2021.662296/ful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courses.lumenlearning.com/suny-introductiontocommunication/chapter/chapter-12-overview/"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bridgespan.org/insights/library/organizational-effectiveness/key-elements-effective-organizations"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praxisframework.org/en/knowledge/negotiation"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freepngimg.com/png/14735-negotiation-transparent"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courses.lumenlearning.com/wm-organizationalbehavior/chapter/stages-of-negotiation/"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openoregon.pressbooks.pub/humanservices/chapter/chapter-3-cultural-competence/"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9F318-33E6-D902-3F57-C1C6DBE8118C}"/>
              </a:ext>
            </a:extLst>
          </p:cNvPr>
          <p:cNvSpPr>
            <a:spLocks noGrp="1"/>
          </p:cNvSpPr>
          <p:nvPr>
            <p:ph type="ctrTitle"/>
          </p:nvPr>
        </p:nvSpPr>
        <p:spPr>
          <a:xfrm>
            <a:off x="1683171" y="2673096"/>
            <a:ext cx="8825658" cy="2677648"/>
          </a:xfrm>
        </p:spPr>
        <p:txBody>
          <a:bodyPr/>
          <a:lstStyle/>
          <a:p>
            <a:pPr algn="ctr">
              <a:lnSpc>
                <a:spcPct val="150000"/>
              </a:lnSpc>
            </a:pPr>
            <a:r>
              <a:rPr lang="en-US" sz="3600" b="1" kern="0" dirty="0">
                <a:effectLst/>
                <a:latin typeface="Times New Roman" panose="02020603050405020304" pitchFamily="18" charset="0"/>
                <a:ea typeface="Times New Roman" panose="02020603050405020304" pitchFamily="18" charset="0"/>
              </a:rPr>
              <a:t>LCBB6001 </a:t>
            </a:r>
            <a:br>
              <a:rPr lang="en-US" sz="3600" b="1" kern="0" dirty="0">
                <a:effectLst/>
                <a:latin typeface="Times New Roman" panose="02020603050405020304" pitchFamily="18" charset="0"/>
                <a:ea typeface="Times New Roman" panose="02020603050405020304" pitchFamily="18" charset="0"/>
              </a:rPr>
            </a:br>
            <a:r>
              <a:rPr lang="en-US" sz="3600" b="1" kern="0" dirty="0">
                <a:effectLst/>
                <a:latin typeface="Times New Roman" panose="02020603050405020304" pitchFamily="18" charset="0"/>
                <a:ea typeface="Times New Roman" panose="02020603050405020304" pitchFamily="18" charset="0"/>
              </a:rPr>
              <a:t>International Business Communications</a:t>
            </a:r>
            <a:br>
              <a:rPr lang="en-US" sz="3600" b="1" kern="0" dirty="0">
                <a:effectLst/>
                <a:latin typeface="Times New Roman" panose="02020603050405020304" pitchFamily="18" charset="0"/>
                <a:ea typeface="Times New Roman" panose="02020603050405020304" pitchFamily="18" charset="0"/>
              </a:rPr>
            </a:br>
            <a:r>
              <a:rPr lang="en-US" sz="3600" b="1" kern="0" dirty="0">
                <a:effectLst/>
                <a:latin typeface="Times New Roman" panose="02020603050405020304" pitchFamily="18" charset="0"/>
                <a:ea typeface="Times New Roman" panose="02020603050405020304" pitchFamily="18" charset="0"/>
              </a:rPr>
              <a:t>Component 2</a:t>
            </a:r>
            <a:br>
              <a:rPr lang="en-US" sz="3600" b="1" kern="0" dirty="0">
                <a:effectLst/>
                <a:latin typeface="Times New Roman" panose="02020603050405020304" pitchFamily="18" charset="0"/>
                <a:ea typeface="Times New Roman" panose="02020603050405020304" pitchFamily="18" charset="0"/>
              </a:rPr>
            </a:br>
            <a:br>
              <a:rPr lang="en-US" sz="2800" kern="0" dirty="0">
                <a:effectLst/>
                <a:latin typeface="Times New Roman" panose="02020603050405020304" pitchFamily="18" charset="0"/>
                <a:ea typeface="Times New Roman" panose="02020603050405020304" pitchFamily="18" charset="0"/>
              </a:rPr>
            </a:br>
            <a:r>
              <a:rPr lang="en-US" sz="2800" kern="0" dirty="0">
                <a:effectLst/>
                <a:latin typeface="Times New Roman" panose="02020603050405020304" pitchFamily="18" charset="0"/>
                <a:ea typeface="Times New Roman" panose="02020603050405020304" pitchFamily="18" charset="0"/>
              </a:rPr>
              <a:t>GreenWave Solutions Ltd.: Forging a Strategic Partnership with China A Cross-Cultural Negotiation Strategy</a:t>
            </a:r>
            <a:endParaRPr lang="en-US" sz="2800" dirty="0"/>
          </a:p>
        </p:txBody>
      </p:sp>
    </p:spTree>
    <p:extLst>
      <p:ext uri="{BB962C8B-B14F-4D97-AF65-F5344CB8AC3E}">
        <p14:creationId xmlns:p14="http://schemas.microsoft.com/office/powerpoint/2010/main" val="20166564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15119-1208-CE99-7236-48C334F62584}"/>
              </a:ext>
            </a:extLst>
          </p:cNvPr>
          <p:cNvSpPr>
            <a:spLocks noGrp="1"/>
          </p:cNvSpPr>
          <p:nvPr>
            <p:ph type="title"/>
          </p:nvPr>
        </p:nvSpPr>
        <p:spPr/>
        <p:txBody>
          <a:bodyPr/>
          <a:lstStyle/>
          <a:p>
            <a:r>
              <a:rPr lang="en-US" dirty="0"/>
              <a:t>Table of Contents</a:t>
            </a:r>
          </a:p>
        </p:txBody>
      </p:sp>
      <p:sp>
        <p:nvSpPr>
          <p:cNvPr id="3" name="Content Placeholder 2">
            <a:extLst>
              <a:ext uri="{FF2B5EF4-FFF2-40B4-BE49-F238E27FC236}">
                <a16:creationId xmlns:a16="http://schemas.microsoft.com/office/drawing/2014/main" id="{34A17A24-4A57-E3EF-3734-64C0729495EC}"/>
              </a:ext>
            </a:extLst>
          </p:cNvPr>
          <p:cNvSpPr>
            <a:spLocks noGrp="1"/>
          </p:cNvSpPr>
          <p:nvPr>
            <p:ph idx="1"/>
          </p:nvPr>
        </p:nvSpPr>
        <p:spPr/>
        <p:txBody>
          <a:bodyPr>
            <a:normAutofit/>
          </a:bodyPr>
          <a:lstStyle/>
          <a:p>
            <a:r>
              <a:rPr lang="en-US"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 The Strategic Importance of a Chinese Partnership</a:t>
            </a:r>
          </a:p>
          <a:p>
            <a:r>
              <a:rPr lang="en-US" kern="0" dirty="0">
                <a:effectLst/>
                <a:latin typeface="Times New Roman" panose="02020603050405020304" pitchFamily="18" charset="0"/>
                <a:ea typeface="Times New Roman" panose="02020603050405020304" pitchFamily="18" charset="0"/>
                <a:cs typeface="Times New Roman" panose="02020603050405020304" pitchFamily="18" charset="0"/>
              </a:rPr>
              <a:t>Defining Culture and Its Elements </a:t>
            </a:r>
          </a:p>
          <a:p>
            <a:r>
              <a:rPr lang="en-US" dirty="0">
                <a:effectLst/>
                <a:latin typeface="Times New Roman" panose="02020603050405020304" pitchFamily="18" charset="0"/>
                <a:ea typeface="Aptos" panose="020B0004020202020204" pitchFamily="34" charset="0"/>
                <a:cs typeface="Times New Roman" panose="02020603050405020304" pitchFamily="18" charset="0"/>
              </a:rPr>
              <a:t>Theoretical Underpinnings of Cultural Impact </a:t>
            </a:r>
          </a:p>
          <a:p>
            <a:r>
              <a:rPr lang="en-US" kern="0" dirty="0">
                <a:effectLst/>
                <a:latin typeface="Times New Roman" panose="02020603050405020304" pitchFamily="18" charset="0"/>
                <a:ea typeface="Times New Roman" panose="02020603050405020304" pitchFamily="18" charset="0"/>
                <a:cs typeface="Times New Roman" panose="02020603050405020304" pitchFamily="18" charset="0"/>
              </a:rPr>
              <a:t>Key Cultural Elements to Overcome in Chinese Negotiations</a:t>
            </a:r>
          </a:p>
          <a:p>
            <a:r>
              <a:rPr lang="en-US" kern="0" dirty="0">
                <a:effectLst/>
                <a:latin typeface="Times New Roman" panose="02020603050405020304" pitchFamily="18" charset="0"/>
                <a:ea typeface="Times New Roman" panose="02020603050405020304" pitchFamily="18" charset="0"/>
                <a:cs typeface="Times New Roman" panose="02020603050405020304" pitchFamily="18" charset="0"/>
              </a:rPr>
              <a:t>Strategic Approaches for Successful Negotiation </a:t>
            </a:r>
          </a:p>
          <a:p>
            <a:r>
              <a:rPr lang="en-US" kern="0" dirty="0">
                <a:effectLst/>
                <a:latin typeface="Times New Roman" panose="02020603050405020304" pitchFamily="18" charset="0"/>
                <a:ea typeface="Times New Roman" panose="02020603050405020304" pitchFamily="18" charset="0"/>
                <a:cs typeface="Times New Roman" panose="02020603050405020304" pitchFamily="18" charset="0"/>
              </a:rPr>
              <a:t>Emphasize the Importance of Cultural Awareness and Adaptability</a:t>
            </a:r>
          </a:p>
          <a:p>
            <a:r>
              <a:rPr lang="en-US" dirty="0">
                <a:effectLst/>
                <a:latin typeface="Times New Roman" panose="02020603050405020304" pitchFamily="18" charset="0"/>
                <a:ea typeface="Aptos" panose="020B0004020202020204" pitchFamily="34" charset="0"/>
                <a:cs typeface="Times New Roman" panose="02020603050405020304" pitchFamily="18" charset="0"/>
              </a:rPr>
              <a:t>Conclusion and Summary</a:t>
            </a:r>
          </a:p>
          <a:p>
            <a:r>
              <a:rPr lang="en-US" kern="100" dirty="0">
                <a:effectLst/>
                <a:latin typeface="Times New Roman" panose="02020603050405020304" pitchFamily="18" charset="0"/>
                <a:ea typeface="Aptos" panose="020B0004020202020204" pitchFamily="34" charset="0"/>
                <a:cs typeface="Times New Roman" panose="02020603050405020304" pitchFamily="18" charset="0"/>
              </a:rPr>
              <a:t>References</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391584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74C26-F263-FC2A-FFEC-D64B4EBDE36A}"/>
              </a:ext>
            </a:extLst>
          </p:cNvPr>
          <p:cNvSpPr>
            <a:spLocks noGrp="1"/>
          </p:cNvSpPr>
          <p:nvPr>
            <p:ph type="title"/>
          </p:nvPr>
        </p:nvSpPr>
        <p:spPr/>
        <p:txBody>
          <a:bodyPr/>
          <a:lstStyle/>
          <a:p>
            <a:r>
              <a:rPr lang="en-US" sz="1800" b="1" kern="0" dirty="0">
                <a:effectLst/>
                <a:latin typeface="Times New Roman" panose="02020603050405020304" pitchFamily="18" charset="0"/>
                <a:ea typeface="Times New Roman" panose="02020603050405020304" pitchFamily="18" charset="0"/>
              </a:rPr>
              <a:t>Introduction: The Strategic Importance of a Chinese Partnership</a:t>
            </a:r>
            <a:endParaRPr lang="en-US" dirty="0"/>
          </a:p>
        </p:txBody>
      </p:sp>
      <p:sp>
        <p:nvSpPr>
          <p:cNvPr id="3" name="Content Placeholder 2">
            <a:extLst>
              <a:ext uri="{FF2B5EF4-FFF2-40B4-BE49-F238E27FC236}">
                <a16:creationId xmlns:a16="http://schemas.microsoft.com/office/drawing/2014/main" id="{2EF3F99F-6783-B1C5-3EB9-FECF7E0B2425}"/>
              </a:ext>
            </a:extLst>
          </p:cNvPr>
          <p:cNvSpPr>
            <a:spLocks noGrp="1"/>
          </p:cNvSpPr>
          <p:nvPr>
            <p:ph idx="1"/>
          </p:nvPr>
        </p:nvSpPr>
        <p:spPr>
          <a:xfrm>
            <a:off x="1154955" y="2603500"/>
            <a:ext cx="5017245" cy="3416300"/>
          </a:xfrm>
        </p:spPr>
        <p:txBody>
          <a:bodyPr>
            <a:normAutofit fontScale="85000" lnSpcReduction="10000"/>
          </a:bodyPr>
          <a:lstStyle/>
          <a:p>
            <a:pPr marL="0" marR="0" algn="just">
              <a:lnSpc>
                <a:spcPct val="150000"/>
              </a:lnSpc>
            </a:pPr>
            <a:r>
              <a:rPr lang="en-US" sz="1800" b="1" dirty="0">
                <a:effectLst/>
                <a:latin typeface="Times New Roman" panose="02020603050405020304" pitchFamily="18" charset="0"/>
                <a:ea typeface="Times New Roman" panose="02020603050405020304" pitchFamily="18" charset="0"/>
              </a:rPr>
              <a:t>Market Opportunity:</a:t>
            </a:r>
            <a:r>
              <a:rPr lang="en-US" sz="1800" dirty="0">
                <a:effectLst/>
                <a:latin typeface="Times New Roman" panose="02020603050405020304" pitchFamily="18" charset="0"/>
                <a:ea typeface="Times New Roman" panose="02020603050405020304" pitchFamily="18" charset="0"/>
              </a:rPr>
              <a:t> Reference to a large and key segment for sustainable solutions.</a:t>
            </a:r>
          </a:p>
          <a:p>
            <a:pPr marL="0" marR="0" algn="just">
              <a:lnSpc>
                <a:spcPct val="150000"/>
              </a:lnSpc>
            </a:pPr>
            <a:r>
              <a:rPr lang="en-US" sz="1800" b="1" dirty="0">
                <a:effectLst/>
                <a:latin typeface="Times New Roman" panose="02020603050405020304" pitchFamily="18" charset="0"/>
                <a:ea typeface="Times New Roman" panose="02020603050405020304" pitchFamily="18" charset="0"/>
              </a:rPr>
              <a:t>Innovation &amp; Technology:</a:t>
            </a:r>
            <a:r>
              <a:rPr lang="en-US" sz="1800" dirty="0">
                <a:effectLst/>
                <a:latin typeface="Times New Roman" panose="02020603050405020304" pitchFamily="18" charset="0"/>
                <a:ea typeface="Times New Roman" panose="02020603050405020304" pitchFamily="18" charset="0"/>
              </a:rPr>
              <a:t> Opportunities for joint R&amp;D and to exploit Chinese green tech capabilities.</a:t>
            </a:r>
          </a:p>
          <a:p>
            <a:pPr marL="0" marR="0" algn="just">
              <a:lnSpc>
                <a:spcPct val="150000"/>
              </a:lnSpc>
            </a:pPr>
            <a:r>
              <a:rPr lang="en-US" sz="1800" b="1" dirty="0">
                <a:effectLst/>
                <a:latin typeface="Times New Roman" panose="02020603050405020304" pitchFamily="18" charset="0"/>
                <a:ea typeface="Times New Roman" panose="02020603050405020304" pitchFamily="18" charset="0"/>
              </a:rPr>
              <a:t>Supply Chain Resilience:</a:t>
            </a:r>
            <a:r>
              <a:rPr lang="en-US" sz="1800" dirty="0">
                <a:effectLst/>
                <a:latin typeface="Times New Roman" panose="02020603050405020304" pitchFamily="18" charset="0"/>
                <a:ea typeface="Times New Roman" panose="02020603050405020304" pitchFamily="18" charset="0"/>
              </a:rPr>
              <a:t> While raw materials might be coming from a far great distance away, they may also be subject to a great deal of other market forces.</a:t>
            </a:r>
          </a:p>
          <a:p>
            <a:pPr marL="0" marR="0" algn="just">
              <a:lnSpc>
                <a:spcPct val="150000"/>
              </a:lnSpc>
            </a:pPr>
            <a:r>
              <a:rPr lang="en-US" sz="1800" b="1" dirty="0">
                <a:effectLst/>
                <a:latin typeface="Times New Roman" panose="02020603050405020304" pitchFamily="18" charset="0"/>
                <a:ea typeface="Times New Roman" panose="02020603050405020304" pitchFamily="18" charset="0"/>
              </a:rPr>
              <a:t>Competitive Advantage:</a:t>
            </a:r>
            <a:r>
              <a:rPr lang="en-US" sz="1800" dirty="0">
                <a:effectLst/>
                <a:latin typeface="Times New Roman" panose="02020603050405020304" pitchFamily="18" charset="0"/>
                <a:ea typeface="Times New Roman" panose="02020603050405020304" pitchFamily="18" charset="0"/>
              </a:rPr>
              <a:t> Reinforcing Position in Global Clean Energy Market</a:t>
            </a:r>
          </a:p>
          <a:p>
            <a:pPr marL="0" indent="0">
              <a:buNone/>
            </a:pPr>
            <a:endParaRPr lang="en-US" dirty="0"/>
          </a:p>
        </p:txBody>
      </p:sp>
      <p:pic>
        <p:nvPicPr>
          <p:cNvPr id="5" name="Picture 4" descr="A diagram of a company&#10;&#10;AI-generated content may be incorrect.">
            <a:extLst>
              <a:ext uri="{FF2B5EF4-FFF2-40B4-BE49-F238E27FC236}">
                <a16:creationId xmlns:a16="http://schemas.microsoft.com/office/drawing/2014/main" id="{9418FA78-09AF-C14B-2F0D-2E491A48631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71337" y="3051628"/>
            <a:ext cx="5169187" cy="2520043"/>
          </a:xfrm>
          <a:prstGeom prst="rect">
            <a:avLst/>
          </a:prstGeom>
        </p:spPr>
      </p:pic>
    </p:spTree>
    <p:extLst>
      <p:ext uri="{BB962C8B-B14F-4D97-AF65-F5344CB8AC3E}">
        <p14:creationId xmlns:p14="http://schemas.microsoft.com/office/powerpoint/2010/main" val="606991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B122F-65B7-CDCE-295D-E756E5EB2669}"/>
              </a:ext>
            </a:extLst>
          </p:cNvPr>
          <p:cNvSpPr>
            <a:spLocks noGrp="1"/>
          </p:cNvSpPr>
          <p:nvPr>
            <p:ph type="title"/>
          </p:nvPr>
        </p:nvSpPr>
        <p:spPr/>
        <p:txBody>
          <a:bodyPr/>
          <a:lstStyle/>
          <a:p>
            <a:r>
              <a:rPr lang="en-US" sz="1800" b="1" kern="0" dirty="0">
                <a:effectLst/>
                <a:latin typeface="Times New Roman" panose="02020603050405020304" pitchFamily="18" charset="0"/>
                <a:ea typeface="Times New Roman" panose="02020603050405020304" pitchFamily="18" charset="0"/>
              </a:rPr>
              <a:t>Defining Culture and Its Elements </a:t>
            </a:r>
            <a:endParaRPr lang="en-US" dirty="0"/>
          </a:p>
        </p:txBody>
      </p:sp>
      <p:sp>
        <p:nvSpPr>
          <p:cNvPr id="3" name="Content Placeholder 2">
            <a:extLst>
              <a:ext uri="{FF2B5EF4-FFF2-40B4-BE49-F238E27FC236}">
                <a16:creationId xmlns:a16="http://schemas.microsoft.com/office/drawing/2014/main" id="{70AA11F5-77FE-881C-D28A-0641429B2B7B}"/>
              </a:ext>
            </a:extLst>
          </p:cNvPr>
          <p:cNvSpPr>
            <a:spLocks noGrp="1"/>
          </p:cNvSpPr>
          <p:nvPr>
            <p:ph idx="1"/>
          </p:nvPr>
        </p:nvSpPr>
        <p:spPr>
          <a:xfrm>
            <a:off x="1154955" y="2603500"/>
            <a:ext cx="4941045" cy="3416300"/>
          </a:xfrm>
        </p:spPr>
        <p:txBody>
          <a:bodyPr/>
          <a:lstStyle/>
          <a:p>
            <a:pPr marL="0" marR="0" algn="just">
              <a:lnSpc>
                <a:spcPct val="150000"/>
              </a:lnSpc>
            </a:pPr>
            <a:r>
              <a:rPr lang="en-US" sz="1800" b="1" dirty="0">
                <a:effectLst/>
                <a:latin typeface="Times New Roman" panose="02020603050405020304" pitchFamily="18" charset="0"/>
                <a:ea typeface="Times New Roman" panose="02020603050405020304" pitchFamily="18" charset="0"/>
              </a:rPr>
              <a:t>Culture:</a:t>
            </a:r>
            <a:r>
              <a:rPr lang="en-US" sz="1800" dirty="0">
                <a:effectLst/>
                <a:latin typeface="Times New Roman" panose="02020603050405020304" pitchFamily="18" charset="0"/>
                <a:ea typeface="Times New Roman" panose="02020603050405020304" pitchFamily="18" charset="0"/>
              </a:rPr>
              <a:t> The shared values, beliefs, behaviors, customs, and norms among a group.</a:t>
            </a:r>
          </a:p>
          <a:p>
            <a:pPr marL="0" marR="0" algn="just">
              <a:lnSpc>
                <a:spcPct val="150000"/>
              </a:lnSpc>
            </a:pPr>
            <a:r>
              <a:rPr lang="en-US" sz="1800" b="1" dirty="0">
                <a:effectLst/>
                <a:latin typeface="Times New Roman" panose="02020603050405020304" pitchFamily="18" charset="0"/>
                <a:ea typeface="Times New Roman" panose="02020603050405020304" pitchFamily="18" charset="0"/>
              </a:rPr>
              <a:t>Culture Iceberg Model:</a:t>
            </a:r>
            <a:r>
              <a:rPr lang="en-US" sz="1800" dirty="0">
                <a:effectLst/>
                <a:latin typeface="Times New Roman" panose="02020603050405020304" pitchFamily="18" charset="0"/>
                <a:ea typeface="Times New Roman" panose="02020603050405020304" pitchFamily="18" charset="0"/>
              </a:rPr>
              <a:t> From Top to Bottom.</a:t>
            </a:r>
          </a:p>
          <a:p>
            <a:pPr marL="0" marR="0" algn="just">
              <a:lnSpc>
                <a:spcPct val="150000"/>
              </a:lnSpc>
            </a:pPr>
            <a:r>
              <a:rPr lang="en-US" sz="1800" dirty="0">
                <a:effectLst/>
                <a:latin typeface="Times New Roman" panose="02020603050405020304" pitchFamily="18" charset="0"/>
                <a:ea typeface="Times New Roman" panose="02020603050405020304" pitchFamily="18" charset="0"/>
              </a:rPr>
              <a:t>Manifestable: Language, clothing, cuisine, ceremonies, arts.</a:t>
            </a:r>
          </a:p>
          <a:p>
            <a:pPr marL="0" marR="0" algn="just">
              <a:lnSpc>
                <a:spcPct val="150000"/>
              </a:lnSpc>
            </a:pPr>
            <a:r>
              <a:rPr lang="en-US" sz="1800" dirty="0">
                <a:effectLst/>
                <a:latin typeface="Times New Roman" panose="02020603050405020304" pitchFamily="18" charset="0"/>
                <a:ea typeface="Times New Roman" panose="02020603050405020304" pitchFamily="18" charset="0"/>
              </a:rPr>
              <a:t>Hidden: Values, beliefs, assumptions, perceptions, cognitive processes.</a:t>
            </a:r>
          </a:p>
          <a:p>
            <a:pPr marL="0" indent="0">
              <a:buNone/>
            </a:pPr>
            <a:endParaRPr lang="en-US" dirty="0"/>
          </a:p>
        </p:txBody>
      </p:sp>
      <p:pic>
        <p:nvPicPr>
          <p:cNvPr id="5" name="Picture 4" descr="A diagram of a culture profile&#10;&#10;AI-generated content may be incorrect.">
            <a:extLst>
              <a:ext uri="{FF2B5EF4-FFF2-40B4-BE49-F238E27FC236}">
                <a16:creationId xmlns:a16="http://schemas.microsoft.com/office/drawing/2014/main" id="{268410F7-63C6-A79D-07CC-33BA85423B7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44558" y="2046514"/>
            <a:ext cx="4026979" cy="3973286"/>
          </a:xfrm>
          <a:prstGeom prst="rect">
            <a:avLst/>
          </a:prstGeom>
        </p:spPr>
      </p:pic>
      <p:sp>
        <p:nvSpPr>
          <p:cNvPr id="6" name="TextBox 5">
            <a:extLst>
              <a:ext uri="{FF2B5EF4-FFF2-40B4-BE49-F238E27FC236}">
                <a16:creationId xmlns:a16="http://schemas.microsoft.com/office/drawing/2014/main" id="{639480E1-CF6E-ACBD-3E57-4A3BF8526CE4}"/>
              </a:ext>
            </a:extLst>
          </p:cNvPr>
          <p:cNvSpPr txBox="1"/>
          <p:nvPr/>
        </p:nvSpPr>
        <p:spPr>
          <a:xfrm>
            <a:off x="6444342" y="6955096"/>
            <a:ext cx="3126995" cy="369332"/>
          </a:xfrm>
          <a:prstGeom prst="rect">
            <a:avLst/>
          </a:prstGeom>
          <a:noFill/>
        </p:spPr>
        <p:txBody>
          <a:bodyPr wrap="square" rtlCol="0">
            <a:spAutoFit/>
          </a:bodyPr>
          <a:lstStyle/>
          <a:p>
            <a:r>
              <a:rPr lang="en-US" sz="900">
                <a:hlinkClick r:id="rId4" tooltip="https://opentext.wsu.edu/organizational-behavior/chapter/15-3-characteristics-of-organizational-culture/"/>
              </a:rPr>
              <a:t>This Photo</a:t>
            </a:r>
            <a:r>
              <a:rPr lang="en-US" sz="900"/>
              <a:t> by Unknown Author is licensed under </a:t>
            </a:r>
            <a:r>
              <a:rPr lang="en-US" sz="900">
                <a:hlinkClick r:id="rId5" tooltip="https://creativecommons.org/licenses/by-nc-sa/3.0/"/>
              </a:rPr>
              <a:t>CC BY-SA-NC</a:t>
            </a:r>
            <a:endParaRPr lang="en-US" sz="900"/>
          </a:p>
        </p:txBody>
      </p:sp>
    </p:spTree>
    <p:extLst>
      <p:ext uri="{BB962C8B-B14F-4D97-AF65-F5344CB8AC3E}">
        <p14:creationId xmlns:p14="http://schemas.microsoft.com/office/powerpoint/2010/main" val="202469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6BB28-4818-8B59-B800-2ADDC182194A}"/>
              </a:ext>
            </a:extLst>
          </p:cNvPr>
          <p:cNvSpPr>
            <a:spLocks noGrp="1"/>
          </p:cNvSpPr>
          <p:nvPr>
            <p:ph type="title"/>
          </p:nvPr>
        </p:nvSpPr>
        <p:spPr/>
        <p:txBody>
          <a:bodyPr/>
          <a:lstStyle/>
          <a:p>
            <a:r>
              <a:rPr lang="en-US" sz="1800" b="1" kern="0" dirty="0">
                <a:effectLst/>
                <a:latin typeface="Times New Roman" panose="02020603050405020304" pitchFamily="18" charset="0"/>
                <a:ea typeface="Times New Roman" panose="02020603050405020304" pitchFamily="18" charset="0"/>
              </a:rPr>
              <a:t>Defining Culture and Its Elements </a:t>
            </a:r>
            <a:endParaRPr lang="en-US" dirty="0"/>
          </a:p>
        </p:txBody>
      </p:sp>
      <p:sp>
        <p:nvSpPr>
          <p:cNvPr id="3" name="Content Placeholder 2">
            <a:extLst>
              <a:ext uri="{FF2B5EF4-FFF2-40B4-BE49-F238E27FC236}">
                <a16:creationId xmlns:a16="http://schemas.microsoft.com/office/drawing/2014/main" id="{45F8F57C-73A3-F023-1E95-7A524864B1D8}"/>
              </a:ext>
            </a:extLst>
          </p:cNvPr>
          <p:cNvSpPr>
            <a:spLocks noGrp="1"/>
          </p:cNvSpPr>
          <p:nvPr>
            <p:ph idx="1"/>
          </p:nvPr>
        </p:nvSpPr>
        <p:spPr>
          <a:xfrm>
            <a:off x="1154955" y="2603500"/>
            <a:ext cx="6192902" cy="3416300"/>
          </a:xfrm>
        </p:spPr>
        <p:txBody>
          <a:bodyPr>
            <a:normAutofit lnSpcReduction="10000"/>
          </a:bodyPr>
          <a:lstStyle/>
          <a:p>
            <a:pPr marL="0" marR="0" algn="just">
              <a:lnSpc>
                <a:spcPct val="150000"/>
              </a:lnSpc>
            </a:pPr>
            <a:r>
              <a:rPr lang="en-US" sz="1800" b="1" dirty="0">
                <a:effectLst/>
                <a:latin typeface="Times New Roman" panose="02020603050405020304" pitchFamily="18" charset="0"/>
                <a:ea typeface="Times New Roman" panose="02020603050405020304" pitchFamily="18" charset="0"/>
              </a:rPr>
              <a:t>Communications:</a:t>
            </a:r>
            <a:r>
              <a:rPr lang="en-US" sz="1800" dirty="0">
                <a:effectLst/>
                <a:latin typeface="Times New Roman" panose="02020603050405020304" pitchFamily="18" charset="0"/>
                <a:ea typeface="Times New Roman" panose="02020603050405020304" pitchFamily="18" charset="0"/>
              </a:rPr>
              <a:t> Direct vs Indirect, High-Context vs Low-Context</a:t>
            </a:r>
          </a:p>
          <a:p>
            <a:pPr marL="0" marR="0" algn="just">
              <a:lnSpc>
                <a:spcPct val="150000"/>
              </a:lnSpc>
            </a:pPr>
            <a:r>
              <a:rPr lang="en-US" sz="1800" b="1" dirty="0">
                <a:effectLst/>
                <a:latin typeface="Times New Roman" panose="02020603050405020304" pitchFamily="18" charset="0"/>
                <a:ea typeface="Times New Roman" panose="02020603050405020304" pitchFamily="18" charset="0"/>
              </a:rPr>
              <a:t>Time Perception:</a:t>
            </a:r>
            <a:r>
              <a:rPr lang="en-US" sz="1800" dirty="0">
                <a:effectLst/>
                <a:latin typeface="Times New Roman" panose="02020603050405020304" pitchFamily="18" charset="0"/>
                <a:ea typeface="Times New Roman" panose="02020603050405020304" pitchFamily="18" charset="0"/>
              </a:rPr>
              <a:t> Monochronic vs. Polychronic.</a:t>
            </a:r>
          </a:p>
          <a:p>
            <a:pPr marL="0" marR="0" algn="just">
              <a:lnSpc>
                <a:spcPct val="150000"/>
              </a:lnSpc>
            </a:pPr>
            <a:r>
              <a:rPr lang="en-US" sz="1800" b="1" dirty="0">
                <a:effectLst/>
                <a:latin typeface="Times New Roman" panose="02020603050405020304" pitchFamily="18" charset="0"/>
                <a:ea typeface="Times New Roman" panose="02020603050405020304" pitchFamily="18" charset="0"/>
              </a:rPr>
              <a:t>Style of Decision Making:</a:t>
            </a:r>
            <a:r>
              <a:rPr lang="en-US" sz="1800" dirty="0">
                <a:effectLst/>
                <a:latin typeface="Times New Roman" panose="02020603050405020304" pitchFamily="18" charset="0"/>
                <a:ea typeface="Times New Roman" panose="02020603050405020304" pitchFamily="18" charset="0"/>
              </a:rPr>
              <a:t> Individual vs. Group consensus</a:t>
            </a:r>
          </a:p>
          <a:p>
            <a:pPr marL="0" marR="0" algn="just">
              <a:lnSpc>
                <a:spcPct val="150000"/>
              </a:lnSpc>
            </a:pPr>
            <a:r>
              <a:rPr lang="en-US" sz="1800" b="1" dirty="0">
                <a:effectLst/>
                <a:latin typeface="Times New Roman" panose="02020603050405020304" pitchFamily="18" charset="0"/>
                <a:ea typeface="Times New Roman" panose="02020603050405020304" pitchFamily="18" charset="0"/>
              </a:rPr>
              <a:t>Hierarchy &amp; Power distance:</a:t>
            </a:r>
            <a:r>
              <a:rPr lang="en-US" sz="1800" dirty="0">
                <a:effectLst/>
                <a:latin typeface="Times New Roman" panose="02020603050405020304" pitchFamily="18" charset="0"/>
                <a:ea typeface="Times New Roman" panose="02020603050405020304" pitchFamily="18" charset="0"/>
              </a:rPr>
              <a:t> Respect for authority, corporate hierarchy.</a:t>
            </a:r>
          </a:p>
          <a:p>
            <a:pPr marL="0" marR="0" algn="just">
              <a:lnSpc>
                <a:spcPct val="150000"/>
              </a:lnSpc>
            </a:pPr>
            <a:r>
              <a:rPr lang="en-US" sz="1800" b="1" dirty="0">
                <a:effectLst/>
                <a:latin typeface="Times New Roman" panose="02020603050405020304" pitchFamily="18" charset="0"/>
                <a:ea typeface="Times New Roman" panose="02020603050405020304" pitchFamily="18" charset="0"/>
              </a:rPr>
              <a:t>Risk Tolerance:</a:t>
            </a:r>
            <a:r>
              <a:rPr lang="en-US" sz="1800" dirty="0">
                <a:effectLst/>
                <a:latin typeface="Times New Roman" panose="02020603050405020304" pitchFamily="18" charset="0"/>
                <a:ea typeface="Times New Roman" panose="02020603050405020304" pitchFamily="18" charset="0"/>
              </a:rPr>
              <a:t> tolerance for uncertainty and ambiguity.</a:t>
            </a:r>
          </a:p>
          <a:p>
            <a:endParaRPr lang="en-US" dirty="0"/>
          </a:p>
        </p:txBody>
      </p:sp>
      <p:pic>
        <p:nvPicPr>
          <p:cNvPr id="5" name="Picture 4" descr="A star with text and ovals&#10;&#10;AI-generated content may be incorrect.">
            <a:extLst>
              <a:ext uri="{FF2B5EF4-FFF2-40B4-BE49-F238E27FC236}">
                <a16:creationId xmlns:a16="http://schemas.microsoft.com/office/drawing/2014/main" id="{36A5A7F6-DCB6-F91B-C5AF-0CB697D9E1E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53907" y="2888343"/>
            <a:ext cx="3733961" cy="2995989"/>
          </a:xfrm>
          <a:prstGeom prst="rect">
            <a:avLst/>
          </a:prstGeom>
        </p:spPr>
      </p:pic>
    </p:spTree>
    <p:extLst>
      <p:ext uri="{BB962C8B-B14F-4D97-AF65-F5344CB8AC3E}">
        <p14:creationId xmlns:p14="http://schemas.microsoft.com/office/powerpoint/2010/main" val="81666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D1043-DDCA-0AE9-5078-8F1B155195C9}"/>
              </a:ext>
            </a:extLst>
          </p:cNvPr>
          <p:cNvSpPr>
            <a:spLocks noGrp="1"/>
          </p:cNvSpPr>
          <p:nvPr>
            <p:ph type="title"/>
          </p:nvPr>
        </p:nvSpPr>
        <p:spPr>
          <a:xfrm>
            <a:off x="1154954" y="1006325"/>
            <a:ext cx="8761413" cy="706964"/>
          </a:xfrm>
        </p:spPr>
        <p:txBody>
          <a:bodyPr/>
          <a:lstStyle/>
          <a:p>
            <a:r>
              <a:rPr lang="en-US" sz="1800" b="1" dirty="0">
                <a:effectLst/>
                <a:latin typeface="Times New Roman" panose="02020603050405020304" pitchFamily="18" charset="0"/>
                <a:ea typeface="Aptos" panose="020B0004020202020204" pitchFamily="34" charset="0"/>
                <a:cs typeface="Times New Roman" panose="02020603050405020304" pitchFamily="18" charset="0"/>
              </a:rPr>
              <a:t>Theoretical Underpinnings of Cultural Impact </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2E078B5-7A49-9AE5-1C88-B63945ECF613}"/>
              </a:ext>
            </a:extLst>
          </p:cNvPr>
          <p:cNvSpPr>
            <a:spLocks noGrp="1"/>
          </p:cNvSpPr>
          <p:nvPr>
            <p:ph idx="1"/>
          </p:nvPr>
        </p:nvSpPr>
        <p:spPr>
          <a:xfrm>
            <a:off x="1154955" y="2603500"/>
            <a:ext cx="6116702" cy="3416300"/>
          </a:xfrm>
        </p:spPr>
        <p:txBody>
          <a:bodyPr>
            <a:normAutofit fontScale="85000" lnSpcReduction="20000"/>
          </a:bodyPr>
          <a:lstStyle/>
          <a:p>
            <a:pPr marL="0" marR="0" algn="just">
              <a:lnSpc>
                <a:spcPct val="150000"/>
              </a:lnSpc>
              <a:spcBef>
                <a:spcPts val="0"/>
              </a:spcBef>
              <a:spcAft>
                <a:spcPts val="800"/>
              </a:spcAft>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Geert Hofstede's Cultural Dimensions Theory:</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gn="just">
              <a:lnSpc>
                <a:spcPct val="150000"/>
              </a:lnSpc>
            </a:pPr>
            <a:r>
              <a:rPr lang="en-US" sz="1800" b="1" dirty="0">
                <a:effectLst/>
                <a:latin typeface="Times New Roman" panose="02020603050405020304" pitchFamily="18" charset="0"/>
                <a:ea typeface="Times New Roman" panose="02020603050405020304" pitchFamily="18" charset="0"/>
              </a:rPr>
              <a:t>PDI (Power Distance Index):</a:t>
            </a:r>
            <a:r>
              <a:rPr lang="en-US" sz="1800" dirty="0">
                <a:effectLst/>
                <a:latin typeface="Times New Roman" panose="02020603050405020304" pitchFamily="18" charset="0"/>
                <a:ea typeface="Times New Roman" panose="02020603050405020304" pitchFamily="18" charset="0"/>
              </a:rPr>
              <a:t> Degree to which less powerful members of the culture accept and expect power distribution.</a:t>
            </a:r>
          </a:p>
          <a:p>
            <a:pPr marL="0" marR="0" algn="just">
              <a:lnSpc>
                <a:spcPct val="150000"/>
              </a:lnSpc>
            </a:pPr>
            <a:r>
              <a:rPr lang="en-US" sz="1800" b="1" dirty="0">
                <a:effectLst/>
                <a:latin typeface="Times New Roman" panose="02020603050405020304" pitchFamily="18" charset="0"/>
                <a:ea typeface="Times New Roman" panose="02020603050405020304" pitchFamily="18" charset="0"/>
              </a:rPr>
              <a:t>Individualism vs. collectivism (IDV):</a:t>
            </a:r>
            <a:r>
              <a:rPr lang="en-US" sz="1800" dirty="0">
                <a:effectLst/>
                <a:latin typeface="Times New Roman" panose="02020603050405020304" pitchFamily="18" charset="0"/>
                <a:ea typeface="Times New Roman" panose="02020603050405020304" pitchFamily="18" charset="0"/>
              </a:rPr>
              <a:t> Relative strength of ties between individuals.</a:t>
            </a:r>
          </a:p>
          <a:p>
            <a:pPr marL="0" marR="0" algn="just">
              <a:lnSpc>
                <a:spcPct val="150000"/>
              </a:lnSpc>
            </a:pPr>
            <a:r>
              <a:rPr lang="en-US" sz="1800" b="1" dirty="0">
                <a:effectLst/>
                <a:latin typeface="Times New Roman" panose="02020603050405020304" pitchFamily="18" charset="0"/>
                <a:ea typeface="Times New Roman" panose="02020603050405020304" pitchFamily="18" charset="0"/>
              </a:rPr>
              <a:t>Masculinity vs. Femininity (MAS):</a:t>
            </a:r>
            <a:r>
              <a:rPr lang="en-US" sz="1800" dirty="0">
                <a:effectLst/>
                <a:latin typeface="Times New Roman" panose="02020603050405020304" pitchFamily="18" charset="0"/>
                <a:ea typeface="Times New Roman" panose="02020603050405020304" pitchFamily="18" charset="0"/>
              </a:rPr>
              <a:t> The allocation of emotional roles between the genders</a:t>
            </a:r>
          </a:p>
          <a:p>
            <a:pPr marL="0" marR="0" algn="just">
              <a:lnSpc>
                <a:spcPct val="150000"/>
              </a:lnSpc>
            </a:pPr>
            <a:r>
              <a:rPr lang="en-US" sz="1800" b="1" dirty="0">
                <a:effectLst/>
                <a:latin typeface="Times New Roman" panose="02020603050405020304" pitchFamily="18" charset="0"/>
                <a:ea typeface="Times New Roman" panose="02020603050405020304" pitchFamily="18" charset="0"/>
              </a:rPr>
              <a:t>Uncertainty Avoidance Index (UAI):</a:t>
            </a:r>
            <a:r>
              <a:rPr lang="en-US" sz="1800" dirty="0">
                <a:effectLst/>
                <a:latin typeface="Times New Roman" panose="02020603050405020304" pitchFamily="18" charset="0"/>
                <a:ea typeface="Times New Roman" panose="02020603050405020304" pitchFamily="18" charset="0"/>
              </a:rPr>
              <a:t> The degree to which a society can handle the ambiguity and uncertainties</a:t>
            </a:r>
          </a:p>
          <a:p>
            <a:endParaRPr lang="en-US" dirty="0"/>
          </a:p>
        </p:txBody>
      </p:sp>
      <p:pic>
        <p:nvPicPr>
          <p:cNvPr id="5" name="Picture 4" descr="A diagram of impact culture&#10;&#10;AI-generated content may be incorrect.">
            <a:extLst>
              <a:ext uri="{FF2B5EF4-FFF2-40B4-BE49-F238E27FC236}">
                <a16:creationId xmlns:a16="http://schemas.microsoft.com/office/drawing/2014/main" id="{56E0B322-B427-09C6-8E1C-855E6613184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996" y="3208114"/>
            <a:ext cx="3825033" cy="2811685"/>
          </a:xfrm>
          <a:prstGeom prst="rect">
            <a:avLst/>
          </a:prstGeom>
        </p:spPr>
      </p:pic>
    </p:spTree>
    <p:extLst>
      <p:ext uri="{BB962C8B-B14F-4D97-AF65-F5344CB8AC3E}">
        <p14:creationId xmlns:p14="http://schemas.microsoft.com/office/powerpoint/2010/main" val="1282946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F5C83-7B00-30D5-39D8-9AA79855E4B4}"/>
              </a:ext>
            </a:extLst>
          </p:cNvPr>
          <p:cNvSpPr>
            <a:spLocks noGrp="1"/>
          </p:cNvSpPr>
          <p:nvPr>
            <p:ph type="title"/>
          </p:nvPr>
        </p:nvSpPr>
        <p:spPr/>
        <p:txBody>
          <a:bodyPr/>
          <a:lstStyle/>
          <a:p>
            <a:r>
              <a:rPr lang="en-US" sz="1800" b="1" kern="0" dirty="0">
                <a:effectLst/>
                <a:latin typeface="Times New Roman" panose="02020603050405020304" pitchFamily="18" charset="0"/>
                <a:ea typeface="Times New Roman" panose="02020603050405020304" pitchFamily="18" charset="0"/>
              </a:rPr>
              <a:t>Theoretical Underpinnings of Cultural Impact </a:t>
            </a:r>
            <a:endParaRPr lang="en-US" dirty="0"/>
          </a:p>
        </p:txBody>
      </p:sp>
      <p:sp>
        <p:nvSpPr>
          <p:cNvPr id="3" name="Content Placeholder 2">
            <a:extLst>
              <a:ext uri="{FF2B5EF4-FFF2-40B4-BE49-F238E27FC236}">
                <a16:creationId xmlns:a16="http://schemas.microsoft.com/office/drawing/2014/main" id="{CCE474E2-26BE-83D8-CE86-657BDA120719}"/>
              </a:ext>
            </a:extLst>
          </p:cNvPr>
          <p:cNvSpPr>
            <a:spLocks noGrp="1"/>
          </p:cNvSpPr>
          <p:nvPr>
            <p:ph idx="1"/>
          </p:nvPr>
        </p:nvSpPr>
        <p:spPr>
          <a:xfrm>
            <a:off x="892629" y="2405743"/>
            <a:ext cx="7413171" cy="3614057"/>
          </a:xfrm>
        </p:spPr>
        <p:txBody>
          <a:bodyPr>
            <a:normAutofit fontScale="62500" lnSpcReduction="20000"/>
          </a:bodyPr>
          <a:lstStyle/>
          <a:p>
            <a:pPr marL="0" marR="0" algn="just">
              <a:lnSpc>
                <a:spcPct val="150000"/>
              </a:lnSpc>
              <a:spcBef>
                <a:spcPts val="0"/>
              </a:spcBef>
              <a:spcAft>
                <a:spcPts val="800"/>
              </a:spcAft>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Edward T. Hall's High-Context vs. Low-Context Cultures:</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gn="just">
              <a:lnSpc>
                <a:spcPct val="150000"/>
              </a:lnSpc>
            </a:pPr>
            <a:r>
              <a:rPr lang="en-US" sz="1800" b="1" dirty="0">
                <a:effectLst/>
                <a:latin typeface="Times New Roman" panose="02020603050405020304" pitchFamily="18" charset="0"/>
                <a:ea typeface="Times New Roman" panose="02020603050405020304" pitchFamily="18" charset="0"/>
              </a:rPr>
              <a:t>High-Context (China, for instance):</a:t>
            </a:r>
            <a:r>
              <a:rPr lang="en-US" sz="1800" dirty="0">
                <a:effectLst/>
                <a:latin typeface="Times New Roman" panose="02020603050405020304" pitchFamily="18" charset="0"/>
                <a:ea typeface="Times New Roman" panose="02020603050405020304" pitchFamily="18" charset="0"/>
              </a:rPr>
              <a:t> Implicit message, non-verbal, emphasis on mutual understanding and relationship.</a:t>
            </a:r>
          </a:p>
          <a:p>
            <a:pPr marL="0" marR="0" algn="just">
              <a:lnSpc>
                <a:spcPct val="150000"/>
              </a:lnSpc>
            </a:pPr>
            <a:r>
              <a:rPr lang="en-US" sz="1800" b="1" dirty="0">
                <a:effectLst/>
                <a:latin typeface="Times New Roman" panose="02020603050405020304" pitchFamily="18" charset="0"/>
                <a:ea typeface="Times New Roman" panose="02020603050405020304" pitchFamily="18" charset="0"/>
              </a:rPr>
              <a:t>Continent Communication o Low-Context (e.g. UK):</a:t>
            </a:r>
            <a:r>
              <a:rPr lang="en-US" sz="1800" dirty="0">
                <a:effectLst/>
                <a:latin typeface="Times New Roman" panose="02020603050405020304" pitchFamily="18" charset="0"/>
                <a:ea typeface="Times New Roman" panose="02020603050405020304" pitchFamily="18" charset="0"/>
              </a:rPr>
              <a:t> Here messages are direct, explicit and context is verbal</a:t>
            </a:r>
          </a:p>
          <a:p>
            <a:pPr marL="0" marR="0" algn="just">
              <a:lnSpc>
                <a:spcPct val="150000"/>
              </a:lnSpc>
            </a:pPr>
            <a:r>
              <a:rPr lang="en-US" sz="1800" b="1" dirty="0">
                <a:effectLst/>
                <a:latin typeface="Times New Roman" panose="02020603050405020304" pitchFamily="18" charset="0"/>
                <a:ea typeface="Times New Roman" panose="02020603050405020304" pitchFamily="18" charset="0"/>
              </a:rPr>
              <a:t>Impact on Business Operations:</a:t>
            </a:r>
            <a:endParaRPr lang="en-US" sz="1800" dirty="0">
              <a:effectLst/>
              <a:latin typeface="Times New Roman" panose="02020603050405020304" pitchFamily="18" charset="0"/>
              <a:ea typeface="Times New Roman" panose="02020603050405020304" pitchFamily="18" charset="0"/>
            </a:endParaRPr>
          </a:p>
          <a:p>
            <a:pPr marL="342900" marR="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Communication style differences causing misunderstandings</a:t>
            </a:r>
          </a:p>
          <a:p>
            <a:pPr marL="342900" marR="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Differing expectations around contracts, trust, and relationship </a:t>
            </a:r>
          </a:p>
          <a:p>
            <a:pPr marL="342900" marR="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Variations in speed and methodology of making decisions.</a:t>
            </a:r>
          </a:p>
          <a:p>
            <a:pPr marL="342900" marR="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Cultural Insensitivity / Potential for offense</a:t>
            </a:r>
          </a:p>
          <a:p>
            <a:endParaRPr lang="en-US" dirty="0"/>
          </a:p>
        </p:txBody>
      </p:sp>
      <p:pic>
        <p:nvPicPr>
          <p:cNvPr id="5" name="Picture 4" descr="A diagram of culture and culture&#10;&#10;AI-generated content may be incorrect.">
            <a:extLst>
              <a:ext uri="{FF2B5EF4-FFF2-40B4-BE49-F238E27FC236}">
                <a16:creationId xmlns:a16="http://schemas.microsoft.com/office/drawing/2014/main" id="{11D0D11D-7682-71EB-D714-2C0AF3F0510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945798" y="3200402"/>
            <a:ext cx="3745459" cy="3004380"/>
          </a:xfrm>
          <a:prstGeom prst="rect">
            <a:avLst/>
          </a:prstGeom>
        </p:spPr>
      </p:pic>
    </p:spTree>
    <p:extLst>
      <p:ext uri="{BB962C8B-B14F-4D97-AF65-F5344CB8AC3E}">
        <p14:creationId xmlns:p14="http://schemas.microsoft.com/office/powerpoint/2010/main" val="30575342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DD3DE-11E6-A700-E03C-3C033069D4B5}"/>
              </a:ext>
            </a:extLst>
          </p:cNvPr>
          <p:cNvSpPr>
            <a:spLocks noGrp="1"/>
          </p:cNvSpPr>
          <p:nvPr>
            <p:ph type="title"/>
          </p:nvPr>
        </p:nvSpPr>
        <p:spPr/>
        <p:txBody>
          <a:bodyPr/>
          <a:lstStyle/>
          <a:p>
            <a:r>
              <a:rPr lang="en-US" sz="1800" b="1" kern="0" dirty="0">
                <a:effectLst/>
                <a:latin typeface="Times New Roman" panose="02020603050405020304" pitchFamily="18" charset="0"/>
                <a:ea typeface="Times New Roman" panose="02020603050405020304" pitchFamily="18" charset="0"/>
              </a:rPr>
              <a:t>Key Cultural Elements to Overcome in Chinese Negotiations</a:t>
            </a:r>
            <a:endParaRPr lang="en-US" dirty="0"/>
          </a:p>
        </p:txBody>
      </p:sp>
      <p:sp>
        <p:nvSpPr>
          <p:cNvPr id="3" name="Content Placeholder 2">
            <a:extLst>
              <a:ext uri="{FF2B5EF4-FFF2-40B4-BE49-F238E27FC236}">
                <a16:creationId xmlns:a16="http://schemas.microsoft.com/office/drawing/2014/main" id="{6E0CDD38-3F82-3F1C-55DC-E0B4BF75C559}"/>
              </a:ext>
            </a:extLst>
          </p:cNvPr>
          <p:cNvSpPr>
            <a:spLocks noGrp="1"/>
          </p:cNvSpPr>
          <p:nvPr>
            <p:ph idx="1"/>
          </p:nvPr>
        </p:nvSpPr>
        <p:spPr>
          <a:xfrm>
            <a:off x="1154955" y="2603500"/>
            <a:ext cx="5452674" cy="3416300"/>
          </a:xfrm>
        </p:spPr>
        <p:txBody>
          <a:bodyPr>
            <a:normAutofit fontScale="92500" lnSpcReduction="10000"/>
          </a:bodyPr>
          <a:lstStyle/>
          <a:p>
            <a:pPr marL="0" marR="0" algn="just">
              <a:lnSpc>
                <a:spcPct val="150000"/>
              </a:lnSpc>
            </a:pPr>
            <a:r>
              <a:rPr lang="en-US" sz="1800" b="1" dirty="0">
                <a:effectLst/>
                <a:latin typeface="Times New Roman" panose="02020603050405020304" pitchFamily="18" charset="0"/>
                <a:ea typeface="Times New Roman" panose="02020603050405020304" pitchFamily="18" charset="0"/>
              </a:rPr>
              <a:t>Collectivism vs. Individualism:</a:t>
            </a:r>
            <a:r>
              <a:rPr lang="en-US" sz="1800" dirty="0">
                <a:effectLst/>
                <a:latin typeface="Times New Roman" panose="02020603050405020304" pitchFamily="18" charset="0"/>
                <a:ea typeface="Times New Roman" panose="02020603050405020304" pitchFamily="18" charset="0"/>
              </a:rPr>
              <a:t> Placing group harmony and collective good above the individual.</a:t>
            </a:r>
          </a:p>
          <a:p>
            <a:pPr marL="0" marR="0" algn="just">
              <a:lnSpc>
                <a:spcPct val="150000"/>
              </a:lnSpc>
            </a:pPr>
            <a:r>
              <a:rPr lang="en-US" sz="1800" b="1" dirty="0">
                <a:effectLst/>
                <a:latin typeface="Times New Roman" panose="02020603050405020304" pitchFamily="18" charset="0"/>
                <a:ea typeface="Times New Roman" panose="02020603050405020304" pitchFamily="18" charset="0"/>
              </a:rPr>
              <a:t>Hierarchy and Respect for Authority:</a:t>
            </a:r>
            <a:r>
              <a:rPr lang="en-US" sz="1800" dirty="0">
                <a:effectLst/>
                <a:latin typeface="Times New Roman" panose="02020603050405020304" pitchFamily="18" charset="0"/>
                <a:ea typeface="Times New Roman" panose="02020603050405020304" pitchFamily="18" charset="0"/>
              </a:rPr>
              <a:t> Respecting senior members of society and leaders in the tabloid sense.</a:t>
            </a:r>
          </a:p>
          <a:p>
            <a:pPr marL="0" marR="0" algn="just">
              <a:lnSpc>
                <a:spcPct val="150000"/>
              </a:lnSpc>
            </a:pPr>
            <a:r>
              <a:rPr lang="en-US" sz="1800" b="1" dirty="0">
                <a:effectLst/>
                <a:latin typeface="Times New Roman" panose="02020603050405020304" pitchFamily="18" charset="0"/>
                <a:ea typeface="Times New Roman" panose="02020603050405020304" pitchFamily="18" charset="0"/>
              </a:rPr>
              <a:t>Long Term Orientation:</a:t>
            </a:r>
            <a:r>
              <a:rPr lang="en-US" sz="1800" dirty="0">
                <a:effectLst/>
                <a:latin typeface="Times New Roman" panose="02020603050405020304" pitchFamily="18" charset="0"/>
                <a:ea typeface="Times New Roman" panose="02020603050405020304" pitchFamily="18" charset="0"/>
              </a:rPr>
              <a:t> Relations and rewards will be in the future</a:t>
            </a:r>
          </a:p>
          <a:p>
            <a:pPr marL="0" marR="0" algn="just">
              <a:lnSpc>
                <a:spcPct val="150000"/>
              </a:lnSpc>
            </a:pPr>
            <a:r>
              <a:rPr lang="en-US" sz="1800" b="1" dirty="0">
                <a:effectLst/>
                <a:latin typeface="Times New Roman" panose="02020603050405020304" pitchFamily="18" charset="0"/>
                <a:ea typeface="Times New Roman" panose="02020603050405020304" pitchFamily="18" charset="0"/>
              </a:rPr>
              <a:t>Indirect Communication &amp; Non-Verbal Cues:</a:t>
            </a:r>
            <a:r>
              <a:rPr lang="en-US" sz="1800" dirty="0">
                <a:effectLst/>
                <a:latin typeface="Times New Roman" panose="02020603050405020304" pitchFamily="18" charset="0"/>
                <a:ea typeface="Times New Roman" panose="02020603050405020304" pitchFamily="18" charset="0"/>
              </a:rPr>
              <a:t> Subtlety, hints, and implied meaning.</a:t>
            </a:r>
          </a:p>
          <a:p>
            <a:pPr marL="0" indent="0">
              <a:buNone/>
            </a:pPr>
            <a:endParaRPr lang="en-US" dirty="0"/>
          </a:p>
        </p:txBody>
      </p:sp>
      <p:pic>
        <p:nvPicPr>
          <p:cNvPr id="5" name="Picture 4" descr="A diagram of a culture&#10;&#10;AI-generated content may be incorrect.">
            <a:extLst>
              <a:ext uri="{FF2B5EF4-FFF2-40B4-BE49-F238E27FC236}">
                <a16:creationId xmlns:a16="http://schemas.microsoft.com/office/drawing/2014/main" id="{67DDEA9D-1CD6-1C4B-F880-393DBCD81E2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18716" y="2930071"/>
            <a:ext cx="3416300" cy="3416300"/>
          </a:xfrm>
          <a:prstGeom prst="rect">
            <a:avLst/>
          </a:prstGeom>
        </p:spPr>
      </p:pic>
    </p:spTree>
    <p:extLst>
      <p:ext uri="{BB962C8B-B14F-4D97-AF65-F5344CB8AC3E}">
        <p14:creationId xmlns:p14="http://schemas.microsoft.com/office/powerpoint/2010/main" val="10154790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27AF3-21D2-4151-3F93-AA33E16970F9}"/>
              </a:ext>
            </a:extLst>
          </p:cNvPr>
          <p:cNvSpPr>
            <a:spLocks noGrp="1"/>
          </p:cNvSpPr>
          <p:nvPr>
            <p:ph type="title"/>
          </p:nvPr>
        </p:nvSpPr>
        <p:spPr/>
        <p:txBody>
          <a:bodyPr/>
          <a:lstStyle/>
          <a:p>
            <a:r>
              <a:rPr lang="en-US" sz="1800" b="1" kern="0" dirty="0">
                <a:effectLst/>
                <a:latin typeface="Times New Roman" panose="02020603050405020304" pitchFamily="18" charset="0"/>
                <a:ea typeface="Times New Roman" panose="02020603050405020304" pitchFamily="18" charset="0"/>
              </a:rPr>
              <a:t>Strategic Approaches for Successful Negotiation </a:t>
            </a:r>
            <a:endParaRPr lang="en-US" dirty="0"/>
          </a:p>
        </p:txBody>
      </p:sp>
      <p:sp>
        <p:nvSpPr>
          <p:cNvPr id="3" name="Content Placeholder 2">
            <a:extLst>
              <a:ext uri="{FF2B5EF4-FFF2-40B4-BE49-F238E27FC236}">
                <a16:creationId xmlns:a16="http://schemas.microsoft.com/office/drawing/2014/main" id="{28BC259A-E2FF-E10B-2FAC-EA89AE64DAA9}"/>
              </a:ext>
            </a:extLst>
          </p:cNvPr>
          <p:cNvSpPr>
            <a:spLocks noGrp="1"/>
          </p:cNvSpPr>
          <p:nvPr>
            <p:ph idx="1"/>
          </p:nvPr>
        </p:nvSpPr>
        <p:spPr/>
        <p:txBody>
          <a:bodyPr/>
          <a:lstStyle/>
          <a:p>
            <a:pPr marL="342900" marR="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Thorough Research</a:t>
            </a:r>
          </a:p>
          <a:p>
            <a:pPr marL="342900" marR="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Internal Alignment</a:t>
            </a:r>
          </a:p>
          <a:p>
            <a:pPr marL="342900" marR="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Cultural Training &amp; Briefing</a:t>
            </a:r>
          </a:p>
          <a:p>
            <a:pPr marL="342900" marR="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Building Initial Guanxi</a:t>
            </a:r>
          </a:p>
          <a:p>
            <a:pPr marL="342900" marR="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Professional Interpreters</a:t>
            </a:r>
          </a:p>
          <a:p>
            <a:pPr marL="0" indent="0">
              <a:buNone/>
            </a:pPr>
            <a:endParaRPr lang="en-US" dirty="0"/>
          </a:p>
        </p:txBody>
      </p:sp>
      <p:pic>
        <p:nvPicPr>
          <p:cNvPr id="5" name="Picture 4" descr="A diagram of a discussion&#10;&#10;AI-generated content may be incorrect.">
            <a:extLst>
              <a:ext uri="{FF2B5EF4-FFF2-40B4-BE49-F238E27FC236}">
                <a16:creationId xmlns:a16="http://schemas.microsoft.com/office/drawing/2014/main" id="{6FF6A13A-4D5B-0FD2-A584-6B08B7ABF1B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812680" y="2935180"/>
            <a:ext cx="6224365" cy="3084619"/>
          </a:xfrm>
          <a:prstGeom prst="rect">
            <a:avLst/>
          </a:prstGeom>
        </p:spPr>
      </p:pic>
    </p:spTree>
    <p:extLst>
      <p:ext uri="{BB962C8B-B14F-4D97-AF65-F5344CB8AC3E}">
        <p14:creationId xmlns:p14="http://schemas.microsoft.com/office/powerpoint/2010/main" val="42866432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A9437-067D-F35C-9C93-79D8B79771FE}"/>
              </a:ext>
            </a:extLst>
          </p:cNvPr>
          <p:cNvSpPr>
            <a:spLocks noGrp="1"/>
          </p:cNvSpPr>
          <p:nvPr>
            <p:ph type="title"/>
          </p:nvPr>
        </p:nvSpPr>
        <p:spPr/>
        <p:txBody>
          <a:bodyPr/>
          <a:lstStyle/>
          <a:p>
            <a:r>
              <a:rPr lang="en-US" sz="1800" b="1" kern="0" dirty="0">
                <a:effectLst/>
                <a:latin typeface="Times New Roman" panose="02020603050405020304" pitchFamily="18" charset="0"/>
                <a:ea typeface="Times New Roman" panose="02020603050405020304" pitchFamily="18" charset="0"/>
              </a:rPr>
              <a:t>Strategic Approaches for Successful Negotiation </a:t>
            </a:r>
            <a:endParaRPr lang="en-US" dirty="0"/>
          </a:p>
        </p:txBody>
      </p:sp>
      <p:sp>
        <p:nvSpPr>
          <p:cNvPr id="3" name="Content Placeholder 2">
            <a:extLst>
              <a:ext uri="{FF2B5EF4-FFF2-40B4-BE49-F238E27FC236}">
                <a16:creationId xmlns:a16="http://schemas.microsoft.com/office/drawing/2014/main" id="{CB84558C-84AE-E36D-6A5D-553496D85DF0}"/>
              </a:ext>
            </a:extLst>
          </p:cNvPr>
          <p:cNvSpPr>
            <a:spLocks noGrp="1"/>
          </p:cNvSpPr>
          <p:nvPr>
            <p:ph idx="1"/>
          </p:nvPr>
        </p:nvSpPr>
        <p:spPr/>
        <p:txBody>
          <a:bodyPr/>
          <a:lstStyle/>
          <a:p>
            <a:pPr marL="342900" marR="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Patience and Long-Term View</a:t>
            </a:r>
          </a:p>
          <a:p>
            <a:pPr marL="342900" marR="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Relationship Building (Guanxi)</a:t>
            </a:r>
          </a:p>
          <a:p>
            <a:pPr marL="342900" marR="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Observe and Adapt</a:t>
            </a:r>
          </a:p>
          <a:p>
            <a:pPr marL="342900" marR="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Indirect Communication &amp; Politeness</a:t>
            </a:r>
          </a:p>
          <a:p>
            <a:pPr marL="0" indent="0">
              <a:buNone/>
            </a:pPr>
            <a:endParaRPr lang="en-US" dirty="0"/>
          </a:p>
        </p:txBody>
      </p:sp>
      <p:pic>
        <p:nvPicPr>
          <p:cNvPr id="14" name="Picture 13" descr="A couple of people holding a puzzle&#10;&#10;AI-generated content may be incorrect.">
            <a:extLst>
              <a:ext uri="{FF2B5EF4-FFF2-40B4-BE49-F238E27FC236}">
                <a16:creationId xmlns:a16="http://schemas.microsoft.com/office/drawing/2014/main" id="{5C32B1F2-6522-F2BF-4472-793AE8AF703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91828" y="2385786"/>
            <a:ext cx="3634014" cy="3634014"/>
          </a:xfrm>
          <a:prstGeom prst="rect">
            <a:avLst/>
          </a:prstGeom>
        </p:spPr>
      </p:pic>
    </p:spTree>
    <p:extLst>
      <p:ext uri="{BB962C8B-B14F-4D97-AF65-F5344CB8AC3E}">
        <p14:creationId xmlns:p14="http://schemas.microsoft.com/office/powerpoint/2010/main" val="22298387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2B577-AB90-2778-5914-956110835D4B}"/>
              </a:ext>
            </a:extLst>
          </p:cNvPr>
          <p:cNvSpPr>
            <a:spLocks noGrp="1"/>
          </p:cNvSpPr>
          <p:nvPr>
            <p:ph type="title"/>
          </p:nvPr>
        </p:nvSpPr>
        <p:spPr/>
        <p:txBody>
          <a:bodyPr/>
          <a:lstStyle/>
          <a:p>
            <a:r>
              <a:rPr lang="en-US" sz="1800" b="1" kern="0" dirty="0">
                <a:effectLst/>
                <a:latin typeface="Times New Roman" panose="02020603050405020304" pitchFamily="18" charset="0"/>
                <a:ea typeface="Times New Roman" panose="02020603050405020304" pitchFamily="18" charset="0"/>
              </a:rPr>
              <a:t>Strategic Approaches for Successful Negotiation</a:t>
            </a:r>
            <a:endParaRPr lang="en-US" dirty="0"/>
          </a:p>
        </p:txBody>
      </p:sp>
      <p:sp>
        <p:nvSpPr>
          <p:cNvPr id="3" name="Content Placeholder 2">
            <a:extLst>
              <a:ext uri="{FF2B5EF4-FFF2-40B4-BE49-F238E27FC236}">
                <a16:creationId xmlns:a16="http://schemas.microsoft.com/office/drawing/2014/main" id="{D2744889-A516-9691-0808-208F3DDD2336}"/>
              </a:ext>
            </a:extLst>
          </p:cNvPr>
          <p:cNvSpPr>
            <a:spLocks noGrp="1"/>
          </p:cNvSpPr>
          <p:nvPr>
            <p:ph idx="1"/>
          </p:nvPr>
        </p:nvSpPr>
        <p:spPr/>
        <p:txBody>
          <a:bodyPr/>
          <a:lstStyle/>
          <a:p>
            <a:pPr marL="342900" marR="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Formalizing Agreements</a:t>
            </a:r>
          </a:p>
          <a:p>
            <a:pPr marL="342900" marR="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Continued Relationship Nurturing</a:t>
            </a:r>
          </a:p>
          <a:p>
            <a:pPr marL="342900" marR="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Problem-Solving &amp; Adaptability</a:t>
            </a:r>
          </a:p>
          <a:p>
            <a:pPr marL="342900" marR="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Cultural Bridges</a:t>
            </a:r>
          </a:p>
          <a:p>
            <a:pPr marL="0" indent="0">
              <a:buNone/>
            </a:pPr>
            <a:endParaRPr lang="en-US" dirty="0"/>
          </a:p>
        </p:txBody>
      </p:sp>
      <p:pic>
        <p:nvPicPr>
          <p:cNvPr id="5" name="Picture 4" descr="A diagram of a process&#10;&#10;AI-generated content may be incorrect.">
            <a:extLst>
              <a:ext uri="{FF2B5EF4-FFF2-40B4-BE49-F238E27FC236}">
                <a16:creationId xmlns:a16="http://schemas.microsoft.com/office/drawing/2014/main" id="{103E36B1-2091-69D5-8AFA-415B662DAC9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97139" y="2732314"/>
            <a:ext cx="3943856" cy="3287486"/>
          </a:xfrm>
          <a:prstGeom prst="rect">
            <a:avLst/>
          </a:prstGeom>
        </p:spPr>
      </p:pic>
    </p:spTree>
    <p:extLst>
      <p:ext uri="{BB962C8B-B14F-4D97-AF65-F5344CB8AC3E}">
        <p14:creationId xmlns:p14="http://schemas.microsoft.com/office/powerpoint/2010/main" val="11687398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ACF8A-B5D1-00CF-E23C-5B28443711EC}"/>
              </a:ext>
            </a:extLst>
          </p:cNvPr>
          <p:cNvSpPr>
            <a:spLocks noGrp="1"/>
          </p:cNvSpPr>
          <p:nvPr>
            <p:ph type="title"/>
          </p:nvPr>
        </p:nvSpPr>
        <p:spPr/>
        <p:txBody>
          <a:bodyPr/>
          <a:lstStyle/>
          <a:p>
            <a:r>
              <a:rPr lang="en-US" sz="1800" b="1" kern="0" dirty="0">
                <a:effectLst/>
                <a:latin typeface="Times New Roman" panose="02020603050405020304" pitchFamily="18" charset="0"/>
                <a:ea typeface="Times New Roman" panose="02020603050405020304" pitchFamily="18" charset="0"/>
              </a:rPr>
              <a:t>Emphasize the Importance of Cultural Awareness and Adaptability</a:t>
            </a:r>
            <a:endParaRPr lang="en-US" dirty="0"/>
          </a:p>
        </p:txBody>
      </p:sp>
      <p:sp>
        <p:nvSpPr>
          <p:cNvPr id="3" name="Content Placeholder 2">
            <a:extLst>
              <a:ext uri="{FF2B5EF4-FFF2-40B4-BE49-F238E27FC236}">
                <a16:creationId xmlns:a16="http://schemas.microsoft.com/office/drawing/2014/main" id="{F8BBE156-B2B8-BF08-81EE-5F80011DA1DA}"/>
              </a:ext>
            </a:extLst>
          </p:cNvPr>
          <p:cNvSpPr>
            <a:spLocks noGrp="1"/>
          </p:cNvSpPr>
          <p:nvPr>
            <p:ph idx="1"/>
          </p:nvPr>
        </p:nvSpPr>
        <p:spPr/>
        <p:txBody>
          <a:bodyPr/>
          <a:lstStyle/>
          <a:p>
            <a:pPr marL="342900" marR="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Mitigating Risks</a:t>
            </a:r>
          </a:p>
          <a:p>
            <a:pPr marL="342900" marR="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Building Trust &amp; Rapport</a:t>
            </a:r>
          </a:p>
          <a:p>
            <a:pPr marL="342900" marR="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Enhancing Negotiation Outcomes</a:t>
            </a:r>
          </a:p>
          <a:p>
            <a:pPr marL="342900" marR="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Long-Term Partnership Sustainability</a:t>
            </a:r>
          </a:p>
          <a:p>
            <a:pPr marL="0" indent="0">
              <a:buNone/>
            </a:pPr>
            <a:endParaRPr lang="en-US" dirty="0"/>
          </a:p>
        </p:txBody>
      </p:sp>
      <p:pic>
        <p:nvPicPr>
          <p:cNvPr id="5" name="Picture 4" descr="A group of wooden letters on a wooden stand&#10;&#10;AI-generated content may be incorrect.">
            <a:extLst>
              <a:ext uri="{FF2B5EF4-FFF2-40B4-BE49-F238E27FC236}">
                <a16:creationId xmlns:a16="http://schemas.microsoft.com/office/drawing/2014/main" id="{451CEC1D-AF65-8B15-AD66-40D4B545291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22571" y="2269168"/>
            <a:ext cx="4876800" cy="3252788"/>
          </a:xfrm>
          <a:prstGeom prst="rect">
            <a:avLst/>
          </a:prstGeom>
        </p:spPr>
      </p:pic>
    </p:spTree>
    <p:extLst>
      <p:ext uri="{BB962C8B-B14F-4D97-AF65-F5344CB8AC3E}">
        <p14:creationId xmlns:p14="http://schemas.microsoft.com/office/powerpoint/2010/main" val="12357259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96C4C-C118-8550-53CA-4CDFACDCA873}"/>
              </a:ext>
            </a:extLst>
          </p:cNvPr>
          <p:cNvSpPr>
            <a:spLocks noGrp="1"/>
          </p:cNvSpPr>
          <p:nvPr>
            <p:ph type="title"/>
          </p:nvPr>
        </p:nvSpPr>
        <p:spPr/>
        <p:txBody>
          <a:bodyPr/>
          <a:lstStyle/>
          <a:p>
            <a:r>
              <a:rPr lang="en-US" sz="1800" b="1" dirty="0">
                <a:effectLst/>
                <a:latin typeface="Aptos" panose="020B0004020202020204" pitchFamily="34" charset="0"/>
                <a:ea typeface="Aptos" panose="020B0004020202020204" pitchFamily="34" charset="0"/>
                <a:cs typeface="Times New Roman" panose="02020603050405020304" pitchFamily="18" charset="0"/>
              </a:rPr>
              <a:t>Conclusion and Summary</a:t>
            </a:r>
            <a:endParaRPr lang="en-US" dirty="0"/>
          </a:p>
        </p:txBody>
      </p:sp>
      <p:sp>
        <p:nvSpPr>
          <p:cNvPr id="3" name="Content Placeholder 2">
            <a:extLst>
              <a:ext uri="{FF2B5EF4-FFF2-40B4-BE49-F238E27FC236}">
                <a16:creationId xmlns:a16="http://schemas.microsoft.com/office/drawing/2014/main" id="{CD1C3375-30A3-45ED-DA65-EC57FC2050FC}"/>
              </a:ext>
            </a:extLst>
          </p:cNvPr>
          <p:cNvSpPr>
            <a:spLocks noGrp="1"/>
          </p:cNvSpPr>
          <p:nvPr>
            <p:ph idx="1"/>
          </p:nvPr>
        </p:nvSpPr>
        <p:spPr/>
        <p:txBody>
          <a:bodyPr/>
          <a:lstStyle/>
          <a:p>
            <a:pPr marL="342900" marR="0" lvl="0" indent="-342900" algn="just">
              <a:lnSpc>
                <a:spcPct val="150000"/>
              </a:lnSpc>
              <a:spcBef>
                <a:spcPts val="0"/>
              </a:spcBef>
              <a:spcAft>
                <a:spcPts val="800"/>
              </a:spcAft>
              <a:buFont typeface="Symbol" panose="05050102010706020507" pitchFamily="18" charset="2"/>
              <a:buChar char=""/>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Strategic Imperative: Chinese partnership is vital for GreenWave Solutions' growth.</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Culture as an Enabler: Culture is not an obstacle; it is a key enabler.</a:t>
            </a:r>
          </a:p>
          <a:p>
            <a:pPr marL="342900" marR="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Preventive Measures: Phase in preparation, negotiation, and after the deal management.</a:t>
            </a:r>
          </a:p>
          <a:p>
            <a:pPr marL="0" indent="0">
              <a:buNone/>
            </a:pPr>
            <a:endParaRPr lang="en-US" dirty="0"/>
          </a:p>
        </p:txBody>
      </p:sp>
    </p:spTree>
    <p:extLst>
      <p:ext uri="{BB962C8B-B14F-4D97-AF65-F5344CB8AC3E}">
        <p14:creationId xmlns:p14="http://schemas.microsoft.com/office/powerpoint/2010/main" val="40359780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64A2B-601D-D2C5-737B-0ADE769EEF4B}"/>
              </a:ext>
            </a:extLst>
          </p:cNvPr>
          <p:cNvSpPr>
            <a:spLocks noGrp="1"/>
          </p:cNvSpPr>
          <p:nvPr>
            <p:ph type="title"/>
          </p:nvPr>
        </p:nvSpPr>
        <p:spPr/>
        <p:txBody>
          <a:bodyPr/>
          <a:lstStyle/>
          <a:p>
            <a:r>
              <a:rPr lang="en-US" sz="2400" b="1" kern="100" dirty="0">
                <a:effectLst/>
                <a:latin typeface="Times New Roman" panose="02020603050405020304" pitchFamily="18" charset="0"/>
                <a:ea typeface="Aptos" panose="020B0004020202020204" pitchFamily="34" charset="0"/>
                <a:cs typeface="Times New Roman" panose="02020603050405020304" pitchFamily="18" charset="0"/>
              </a:rPr>
              <a:t>References</a:t>
            </a:r>
            <a:br>
              <a:rPr lang="en-US" sz="1800" kern="100" dirty="0">
                <a:effectLst/>
                <a:latin typeface="Aptos" panose="020B0004020202020204" pitchFamily="34" charset="0"/>
                <a:ea typeface="Aptos" panose="020B000402020202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F5863970-4D0B-8E96-D15C-A489D77AD443}"/>
              </a:ext>
            </a:extLst>
          </p:cNvPr>
          <p:cNvSpPr>
            <a:spLocks noGrp="1"/>
          </p:cNvSpPr>
          <p:nvPr>
            <p:ph idx="1"/>
          </p:nvPr>
        </p:nvSpPr>
        <p:spPr>
          <a:xfrm>
            <a:off x="598714" y="2286000"/>
            <a:ext cx="11212286" cy="4452256"/>
          </a:xfrm>
        </p:spPr>
        <p:txBody>
          <a:bodyPr>
            <a:normAutofit fontScale="25000" lnSpcReduction="20000"/>
          </a:bodyPr>
          <a:lstStyle/>
          <a:p>
            <a:pPr marL="0" marR="0" indent="0" algn="just">
              <a:lnSpc>
                <a:spcPct val="150000"/>
              </a:lnSpc>
              <a:buNone/>
            </a:pPr>
            <a:r>
              <a:rPr lang="en-US" sz="4400" dirty="0">
                <a:effectLst/>
                <a:latin typeface="Times New Roman" panose="02020603050405020304" pitchFamily="18" charset="0"/>
                <a:ea typeface="Times New Roman" panose="02020603050405020304" pitchFamily="18" charset="0"/>
              </a:rPr>
              <a:t>Liu, C., Lu, J. &amp; Zhan, Y. (2021) </a:t>
            </a:r>
            <a:r>
              <a:rPr lang="en-US" sz="4400" i="1" dirty="0">
                <a:effectLst/>
                <a:latin typeface="Times New Roman" panose="02020603050405020304" pitchFamily="18" charset="0"/>
                <a:ea typeface="Times New Roman" panose="02020603050405020304" pitchFamily="18" charset="0"/>
              </a:rPr>
              <a:t>Cultural Differences in Business Negotiations Between China and the UK</a:t>
            </a:r>
            <a:r>
              <a:rPr lang="en-US" sz="4400" dirty="0">
                <a:effectLst/>
                <a:latin typeface="Times New Roman" panose="02020603050405020304" pitchFamily="18" charset="0"/>
                <a:ea typeface="Times New Roman" panose="02020603050405020304" pitchFamily="18" charset="0"/>
              </a:rPr>
              <a:t>, 6th Int. Conf. on Modern Management and Education Technology (MMET 2021). DOI:10.2991/assehr.k.211011.079.</a:t>
            </a:r>
          </a:p>
          <a:p>
            <a:pPr marL="0" marR="0" indent="0" algn="just">
              <a:lnSpc>
                <a:spcPct val="150000"/>
              </a:lnSpc>
              <a:buNone/>
            </a:pPr>
            <a:r>
              <a:rPr lang="en-US" sz="4400" dirty="0" err="1">
                <a:effectLst/>
                <a:latin typeface="Times New Roman" panose="02020603050405020304" pitchFamily="18" charset="0"/>
                <a:ea typeface="Times New Roman" panose="02020603050405020304" pitchFamily="18" charset="0"/>
              </a:rPr>
              <a:t>Olotuah</a:t>
            </a:r>
            <a:r>
              <a:rPr lang="en-US" sz="4400" dirty="0">
                <a:effectLst/>
                <a:latin typeface="Times New Roman" panose="02020603050405020304" pitchFamily="18" charset="0"/>
                <a:ea typeface="Times New Roman" panose="02020603050405020304" pitchFamily="18" charset="0"/>
              </a:rPr>
              <a:t>, D.E. &amp; </a:t>
            </a:r>
            <a:r>
              <a:rPr lang="en-US" sz="4400" dirty="0" err="1">
                <a:effectLst/>
                <a:latin typeface="Times New Roman" panose="02020603050405020304" pitchFamily="18" charset="0"/>
                <a:ea typeface="Times New Roman" panose="02020603050405020304" pitchFamily="18" charset="0"/>
              </a:rPr>
              <a:t>Olotuah</a:t>
            </a:r>
            <a:r>
              <a:rPr lang="en-US" sz="4400" dirty="0">
                <a:effectLst/>
                <a:latin typeface="Times New Roman" panose="02020603050405020304" pitchFamily="18" charset="0"/>
                <a:ea typeface="Times New Roman" panose="02020603050405020304" pitchFamily="18" charset="0"/>
              </a:rPr>
              <a:t>, A.O. (2018) ‘Cultural Influences on Negotiations between the Chinese and the British in Higher Educational Settings in the UK’, </a:t>
            </a:r>
            <a:r>
              <a:rPr lang="en-US" sz="4400" i="1" dirty="0">
                <a:effectLst/>
                <a:latin typeface="Times New Roman" panose="02020603050405020304" pitchFamily="18" charset="0"/>
                <a:ea typeface="Times New Roman" panose="02020603050405020304" pitchFamily="18" charset="0"/>
              </a:rPr>
              <a:t>Trends in Technical &amp; Scientific Research</a:t>
            </a:r>
            <a:r>
              <a:rPr lang="en-US" sz="4400" dirty="0">
                <a:effectLst/>
                <a:latin typeface="Times New Roman" panose="02020603050405020304" pitchFamily="18" charset="0"/>
                <a:ea typeface="Times New Roman" panose="02020603050405020304" pitchFamily="18" charset="0"/>
              </a:rPr>
              <a:t>, 2(5), pp. 85–95. DOI:10.19080/TTSR.2018.02.555598.</a:t>
            </a:r>
          </a:p>
          <a:p>
            <a:pPr marL="0" marR="0" indent="0" algn="just">
              <a:lnSpc>
                <a:spcPct val="150000"/>
              </a:lnSpc>
              <a:buNone/>
            </a:pPr>
            <a:r>
              <a:rPr lang="en-US" sz="4400" dirty="0">
                <a:effectLst/>
                <a:latin typeface="Times New Roman" panose="02020603050405020304" pitchFamily="18" charset="0"/>
                <a:ea typeface="Times New Roman" panose="02020603050405020304" pitchFamily="18" charset="0"/>
              </a:rPr>
              <a:t>Cheng, S. (2023) ‘Analysis of Effect and Strategies of Cultural Differences on International Business Negotiation’, </a:t>
            </a:r>
            <a:r>
              <a:rPr lang="en-US" sz="4400" i="1" dirty="0">
                <a:effectLst/>
                <a:latin typeface="Times New Roman" panose="02020603050405020304" pitchFamily="18" charset="0"/>
                <a:ea typeface="Times New Roman" panose="02020603050405020304" pitchFamily="18" charset="0"/>
              </a:rPr>
              <a:t>Accounting and Corporate Management</a:t>
            </a:r>
            <a:r>
              <a:rPr lang="en-US" sz="4400" dirty="0">
                <a:effectLst/>
                <a:latin typeface="Times New Roman" panose="02020603050405020304" pitchFamily="18" charset="0"/>
                <a:ea typeface="Times New Roman" panose="02020603050405020304" pitchFamily="18" charset="0"/>
              </a:rPr>
              <a:t>, 5, pp. 84–92. DOI:10.23977/acccm.2023.051113.</a:t>
            </a:r>
          </a:p>
          <a:p>
            <a:pPr marL="0" marR="0" indent="0" algn="just">
              <a:lnSpc>
                <a:spcPct val="150000"/>
              </a:lnSpc>
              <a:buNone/>
            </a:pPr>
            <a:r>
              <a:rPr lang="en-US" sz="4400" dirty="0">
                <a:effectLst/>
                <a:latin typeface="Times New Roman" panose="02020603050405020304" pitchFamily="18" charset="0"/>
                <a:ea typeface="Times New Roman" panose="02020603050405020304" pitchFamily="18" charset="0"/>
              </a:rPr>
              <a:t>Zou, X. &amp; Sun, S. (2024) ‘The Cultural Differences between China and the West in International Business Activities’, </a:t>
            </a:r>
            <a:r>
              <a:rPr lang="en-US" sz="4400" i="1" dirty="0">
                <a:effectLst/>
                <a:latin typeface="Times New Roman" panose="02020603050405020304" pitchFamily="18" charset="0"/>
                <a:ea typeface="Times New Roman" panose="02020603050405020304" pitchFamily="18" charset="0"/>
              </a:rPr>
              <a:t>International Journal of Business &amp; Management Studies</a:t>
            </a:r>
            <a:r>
              <a:rPr lang="en-US" sz="4400" dirty="0">
                <a:effectLst/>
                <a:latin typeface="Times New Roman" panose="02020603050405020304" pitchFamily="18" charset="0"/>
                <a:ea typeface="Times New Roman" panose="02020603050405020304" pitchFamily="18" charset="0"/>
              </a:rPr>
              <a:t>, 5(11). DOI:10.56734/ijbms.v5n11a5.</a:t>
            </a:r>
          </a:p>
          <a:p>
            <a:pPr marL="0" marR="0" indent="0" algn="just">
              <a:lnSpc>
                <a:spcPct val="150000"/>
              </a:lnSpc>
              <a:buNone/>
            </a:pPr>
            <a:r>
              <a:rPr lang="en-US" sz="4400" dirty="0">
                <a:effectLst/>
                <a:latin typeface="Times New Roman" panose="02020603050405020304" pitchFamily="18" charset="0"/>
                <a:ea typeface="Times New Roman" panose="02020603050405020304" pitchFamily="18" charset="0"/>
              </a:rPr>
              <a:t>Hall, E.T. (1976) </a:t>
            </a:r>
            <a:r>
              <a:rPr lang="en-US" sz="4400" i="1" dirty="0">
                <a:effectLst/>
                <a:latin typeface="Times New Roman" panose="02020603050405020304" pitchFamily="18" charset="0"/>
                <a:ea typeface="Times New Roman" panose="02020603050405020304" pitchFamily="18" charset="0"/>
              </a:rPr>
              <a:t>Beyond Culture</a:t>
            </a:r>
            <a:r>
              <a:rPr lang="en-US" sz="4400" dirty="0">
                <a:effectLst/>
                <a:latin typeface="Times New Roman" panose="02020603050405020304" pitchFamily="18" charset="0"/>
                <a:ea typeface="Times New Roman" panose="02020603050405020304" pitchFamily="18" charset="0"/>
              </a:rPr>
              <a:t>. New York: Anchor Books.</a:t>
            </a:r>
          </a:p>
          <a:p>
            <a:pPr marL="0" marR="0" indent="0" algn="just">
              <a:lnSpc>
                <a:spcPct val="150000"/>
              </a:lnSpc>
              <a:buNone/>
            </a:pPr>
            <a:r>
              <a:rPr lang="en-US" sz="4400" dirty="0">
                <a:effectLst/>
                <a:latin typeface="Times New Roman" panose="02020603050405020304" pitchFamily="18" charset="0"/>
                <a:ea typeface="Times New Roman" panose="02020603050405020304" pitchFamily="18" charset="0"/>
              </a:rPr>
              <a:t>Trompenaars, F. &amp; Hampden‑Turner, C. (1997) </a:t>
            </a:r>
            <a:r>
              <a:rPr lang="en-US" sz="4400" i="1" dirty="0">
                <a:effectLst/>
                <a:latin typeface="Times New Roman" panose="02020603050405020304" pitchFamily="18" charset="0"/>
                <a:ea typeface="Times New Roman" panose="02020603050405020304" pitchFamily="18" charset="0"/>
              </a:rPr>
              <a:t>Riding the Waves of Culture</a:t>
            </a:r>
            <a:r>
              <a:rPr lang="en-US" sz="4400" dirty="0">
                <a:effectLst/>
                <a:latin typeface="Times New Roman" panose="02020603050405020304" pitchFamily="18" charset="0"/>
                <a:ea typeface="Times New Roman" panose="02020603050405020304" pitchFamily="18" charset="0"/>
              </a:rPr>
              <a:t>. London: Nicholas Brealey.</a:t>
            </a:r>
          </a:p>
          <a:p>
            <a:pPr marL="0" marR="0" indent="0" algn="just">
              <a:lnSpc>
                <a:spcPct val="150000"/>
              </a:lnSpc>
              <a:buNone/>
            </a:pPr>
            <a:r>
              <a:rPr lang="en-US" sz="4400" dirty="0">
                <a:effectLst/>
                <a:latin typeface="Times New Roman" panose="02020603050405020304" pitchFamily="18" charset="0"/>
                <a:ea typeface="Times New Roman" panose="02020603050405020304" pitchFamily="18" charset="0"/>
              </a:rPr>
              <a:t>Spencer‑Oatey, H. &amp; Franklin, P. (2009) </a:t>
            </a:r>
            <a:r>
              <a:rPr lang="en-US" sz="4400" i="1" dirty="0">
                <a:effectLst/>
                <a:latin typeface="Times New Roman" panose="02020603050405020304" pitchFamily="18" charset="0"/>
                <a:ea typeface="Times New Roman" panose="02020603050405020304" pitchFamily="18" charset="0"/>
              </a:rPr>
              <a:t>Intercultural Interaction: A Multidisciplinary Approach to Intercultural Communication</a:t>
            </a:r>
            <a:r>
              <a:rPr lang="en-US" sz="4400" dirty="0">
                <a:effectLst/>
                <a:latin typeface="Times New Roman" panose="02020603050405020304" pitchFamily="18" charset="0"/>
                <a:ea typeface="Times New Roman" panose="02020603050405020304" pitchFamily="18" charset="0"/>
              </a:rPr>
              <a:t>. Basingstoke: Palgrave.</a:t>
            </a:r>
          </a:p>
          <a:p>
            <a:pPr marL="0" marR="0" indent="0" algn="just">
              <a:lnSpc>
                <a:spcPct val="150000"/>
              </a:lnSpc>
              <a:buNone/>
            </a:pPr>
            <a:r>
              <a:rPr lang="en-US" sz="4400" dirty="0" err="1">
                <a:effectLst/>
                <a:latin typeface="Times New Roman" panose="02020603050405020304" pitchFamily="18" charset="0"/>
                <a:ea typeface="Times New Roman" panose="02020603050405020304" pitchFamily="18" charset="0"/>
              </a:rPr>
              <a:t>Nosratabadi</a:t>
            </a:r>
            <a:r>
              <a:rPr lang="en-US" sz="4400" dirty="0">
                <a:effectLst/>
                <a:latin typeface="Times New Roman" panose="02020603050405020304" pitchFamily="18" charset="0"/>
                <a:ea typeface="Times New Roman" panose="02020603050405020304" pitchFamily="18" charset="0"/>
              </a:rPr>
              <a:t>, S., </a:t>
            </a:r>
            <a:r>
              <a:rPr lang="en-US" sz="4400" dirty="0" err="1">
                <a:effectLst/>
                <a:latin typeface="Times New Roman" panose="02020603050405020304" pitchFamily="18" charset="0"/>
                <a:ea typeface="Times New Roman" panose="02020603050405020304" pitchFamily="18" charset="0"/>
              </a:rPr>
              <a:t>Bahrami</a:t>
            </a:r>
            <a:r>
              <a:rPr lang="en-US" sz="4400" dirty="0">
                <a:effectLst/>
                <a:latin typeface="Times New Roman" panose="02020603050405020304" pitchFamily="18" charset="0"/>
                <a:ea typeface="Times New Roman" panose="02020603050405020304" pitchFamily="18" charset="0"/>
              </a:rPr>
              <a:t>, P., </a:t>
            </a:r>
            <a:r>
              <a:rPr lang="en-US" sz="4400" dirty="0" err="1">
                <a:effectLst/>
                <a:latin typeface="Times New Roman" panose="02020603050405020304" pitchFamily="18" charset="0"/>
                <a:ea typeface="Times New Roman" panose="02020603050405020304" pitchFamily="18" charset="0"/>
              </a:rPr>
              <a:t>Palouzian</a:t>
            </a:r>
            <a:r>
              <a:rPr lang="en-US" sz="4400" dirty="0">
                <a:effectLst/>
                <a:latin typeface="Times New Roman" panose="02020603050405020304" pitchFamily="18" charset="0"/>
                <a:ea typeface="Times New Roman" panose="02020603050405020304" pitchFamily="18" charset="0"/>
              </a:rPr>
              <a:t>, K. &amp; </a:t>
            </a:r>
            <a:r>
              <a:rPr lang="en-US" sz="4400" dirty="0" err="1">
                <a:effectLst/>
                <a:latin typeface="Times New Roman" panose="02020603050405020304" pitchFamily="18" charset="0"/>
                <a:ea typeface="Times New Roman" panose="02020603050405020304" pitchFamily="18" charset="0"/>
              </a:rPr>
              <a:t>Mosavi</a:t>
            </a:r>
            <a:r>
              <a:rPr lang="en-US" sz="4400" dirty="0">
                <a:effectLst/>
                <a:latin typeface="Times New Roman" panose="02020603050405020304" pitchFamily="18" charset="0"/>
                <a:ea typeface="Times New Roman" panose="02020603050405020304" pitchFamily="18" charset="0"/>
              </a:rPr>
              <a:t>, A. (2020) ‘Leader Cultural Intelligence and Organizational Performance’, working paper, Science and Technology Park, Bushehr, Iran.</a:t>
            </a:r>
          </a:p>
          <a:p>
            <a:pPr marL="0" marR="0" indent="0" algn="just">
              <a:lnSpc>
                <a:spcPct val="150000"/>
              </a:lnSpc>
              <a:buNone/>
            </a:pPr>
            <a:r>
              <a:rPr lang="en-US" sz="4400" dirty="0">
                <a:effectLst/>
                <a:latin typeface="Times New Roman" panose="02020603050405020304" pitchFamily="18" charset="0"/>
                <a:ea typeface="Times New Roman" panose="02020603050405020304" pitchFamily="18" charset="0"/>
              </a:rPr>
              <a:t>Kim, D. (1992) ‘High‑context and low‑context cultures: a comparative study of communication styles in China, Korea and the US’, </a:t>
            </a:r>
            <a:r>
              <a:rPr lang="en-US" sz="4400" i="1" dirty="0">
                <a:effectLst/>
                <a:latin typeface="Times New Roman" panose="02020603050405020304" pitchFamily="18" charset="0"/>
                <a:ea typeface="Times New Roman" panose="02020603050405020304" pitchFamily="18" charset="0"/>
              </a:rPr>
              <a:t>International Journal of Intercultural Relations</a:t>
            </a:r>
            <a:r>
              <a:rPr lang="en-US" sz="4400" dirty="0">
                <a:effectLst/>
                <a:latin typeface="Times New Roman" panose="02020603050405020304" pitchFamily="18" charset="0"/>
                <a:ea typeface="Times New Roman" panose="02020603050405020304" pitchFamily="18" charset="0"/>
              </a:rPr>
              <a:t>, 16(1), pp. 47–60.</a:t>
            </a:r>
          </a:p>
          <a:p>
            <a:pPr marL="0" marR="0" indent="0" algn="just">
              <a:lnSpc>
                <a:spcPct val="150000"/>
              </a:lnSpc>
              <a:buNone/>
            </a:pPr>
            <a:r>
              <a:rPr lang="en-US" sz="4400" dirty="0">
                <a:effectLst/>
                <a:latin typeface="Times New Roman" panose="02020603050405020304" pitchFamily="18" charset="0"/>
                <a:ea typeface="Times New Roman" panose="02020603050405020304" pitchFamily="18" charset="0"/>
              </a:rPr>
              <a:t>March, R.M. (2006) </a:t>
            </a:r>
            <a:r>
              <a:rPr lang="en-US" sz="4400" i="1" dirty="0">
                <a:effectLst/>
                <a:latin typeface="Times New Roman" panose="02020603050405020304" pitchFamily="18" charset="0"/>
                <a:ea typeface="Times New Roman" panose="02020603050405020304" pitchFamily="18" charset="0"/>
              </a:rPr>
              <a:t>The Chinese Negotiator</a:t>
            </a:r>
            <a:r>
              <a:rPr lang="en-US" sz="4400" dirty="0">
                <a:effectLst/>
                <a:latin typeface="Times New Roman" panose="02020603050405020304" pitchFamily="18" charset="0"/>
                <a:ea typeface="Times New Roman" panose="02020603050405020304" pitchFamily="18" charset="0"/>
              </a:rPr>
              <a:t>. Tokyo: Kodansha International.</a:t>
            </a:r>
          </a:p>
          <a:p>
            <a:pPr marL="0" marR="0" indent="0" algn="just">
              <a:lnSpc>
                <a:spcPct val="150000"/>
              </a:lnSpc>
              <a:spcBef>
                <a:spcPts val="0"/>
              </a:spcBef>
              <a:spcAft>
                <a:spcPts val="800"/>
              </a:spcAft>
              <a:buNone/>
            </a:pP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5180600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18</TotalTime>
  <Words>3366</Words>
  <PresentationFormat>Widescreen</PresentationFormat>
  <Paragraphs>186</Paragraphs>
  <Slides>14</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Arial</vt:lpstr>
      <vt:lpstr>Century Gothic</vt:lpstr>
      <vt:lpstr>Symbol</vt:lpstr>
      <vt:lpstr>Times New Roman</vt:lpstr>
      <vt:lpstr>Wingdings 3</vt:lpstr>
      <vt:lpstr>Ion Boardroom</vt:lpstr>
      <vt:lpstr>LCBB6001  International Business Communications Component 2  GreenWave Solutions Ltd.: Forging a Strategic Partnership with China A Cross-Cultural Negotiation Strategy</vt:lpstr>
      <vt:lpstr>Table of Contents</vt:lpstr>
      <vt:lpstr>Introduction: The Strategic Importance of a Chinese Partnership</vt:lpstr>
      <vt:lpstr>Defining Culture and Its Elements </vt:lpstr>
      <vt:lpstr>Defining Culture and Its Elements </vt:lpstr>
      <vt:lpstr>Theoretical Underpinnings of Cultural Impact </vt:lpstr>
      <vt:lpstr>Theoretical Underpinnings of Cultural Impact </vt:lpstr>
      <vt:lpstr>Key Cultural Elements to Overcome in Chinese Negotiations</vt:lpstr>
      <vt:lpstr>Strategic Approaches for Successful Negotiation </vt:lpstr>
      <vt:lpstr>Strategic Approaches for Successful Negotiation </vt:lpstr>
      <vt:lpstr>Strategic Approaches for Successful Negotiation</vt:lpstr>
      <vt:lpstr>Emphasize the Importance of Cultural Awareness and Adaptability</vt:lpstr>
      <vt:lpstr>Conclusion and Summary</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LCBB6001  International Business Communications Component 2  GreenWave Solutions Ltd.: Forging a Strategic Partnership with China A Cross-Cultural Negotiation Strategy</dc:title>
  <dcterms:created xsi:type="dcterms:W3CDTF">2025-07-21T19:03:09Z</dcterms:created>
  <dcterms:modified xsi:type="dcterms:W3CDTF">2025-07-23T07:50:41Z</dcterms:modified>
</cp:coreProperties>
</file>