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</p:sldIdLst>
  <p:sldSz cx="9906000" cy="6858000" type="A4"/>
  <p:notesSz cx="6889750" cy="967105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0" d="100"/>
          <a:sy n="70" d="100"/>
        </p:scale>
        <p:origin x="12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tableStyles" Target="tableStyles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48F8B4-C596-45CD-9A9D-FC4F2208742E}" type="doc">
      <dgm:prSet loTypeId="urn:microsoft.com/office/officeart/2005/8/layout/process5" loCatId="process" qsTypeId="urn:microsoft.com/office/officeart/2005/8/quickstyle/3d1" qsCatId="3D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3069E1EB-1617-4998-A34E-A06741277A98}">
      <dgm:prSet phldrT="[Text]"/>
      <dgm:spPr/>
      <dgm:t>
        <a:bodyPr/>
        <a:lstStyle/>
        <a:p>
          <a:r>
            <a:rPr lang="en-GB" dirty="0"/>
            <a:t>Develop numerical reasoning</a:t>
          </a:r>
        </a:p>
      </dgm:t>
    </dgm:pt>
    <dgm:pt modelId="{D0EA5709-B1CA-4E34-AF4D-A42C281184DB}" cxnId="{46987B89-899F-4070-B29E-C16A63D06137}" type="parTrans">
      <dgm:prSet/>
      <dgm:spPr/>
      <dgm:t>
        <a:bodyPr/>
        <a:lstStyle/>
        <a:p>
          <a:endParaRPr lang="en-GB"/>
        </a:p>
      </dgm:t>
    </dgm:pt>
    <dgm:pt modelId="{E1987EB9-EADA-40E3-B099-4996335DEFD5}" cxnId="{46987B89-899F-4070-B29E-C16A63D06137}" type="sibTrans">
      <dgm:prSet/>
      <dgm:spPr/>
      <dgm:t>
        <a:bodyPr/>
        <a:lstStyle/>
        <a:p>
          <a:endParaRPr lang="en-GB"/>
        </a:p>
      </dgm:t>
    </dgm:pt>
    <dgm:pt modelId="{0F9E4239-58BD-48F8-AEDB-37CDB0C66D5A}">
      <dgm:prSet phldrT="[Text]"/>
      <dgm:spPr/>
      <dgm:t>
        <a:bodyPr/>
        <a:lstStyle/>
        <a:p>
          <a:r>
            <a:rPr lang="en-GB" dirty="0"/>
            <a:t>Number skills</a:t>
          </a:r>
        </a:p>
      </dgm:t>
    </dgm:pt>
    <dgm:pt modelId="{F0AA0468-37B8-4F52-92EE-62BD850534B4}" cxnId="{041B957C-6F0B-48B5-BE89-EB59085E0417}" type="parTrans">
      <dgm:prSet/>
      <dgm:spPr/>
      <dgm:t>
        <a:bodyPr/>
        <a:lstStyle/>
        <a:p>
          <a:endParaRPr lang="en-GB"/>
        </a:p>
      </dgm:t>
    </dgm:pt>
    <dgm:pt modelId="{7EEE3327-2104-41F2-9DE7-DCD69CE032B5}" cxnId="{041B957C-6F0B-48B5-BE89-EB59085E0417}" type="sibTrans">
      <dgm:prSet/>
      <dgm:spPr/>
      <dgm:t>
        <a:bodyPr/>
        <a:lstStyle/>
        <a:p>
          <a:endParaRPr lang="en-GB"/>
        </a:p>
      </dgm:t>
    </dgm:pt>
    <dgm:pt modelId="{923CA480-757A-4764-A2ED-0BEE730E116D}">
      <dgm:prSet phldrT="[Text]"/>
      <dgm:spPr/>
      <dgm:t>
        <a:bodyPr/>
        <a:lstStyle/>
        <a:p>
          <a:r>
            <a:rPr lang="en-GB" dirty="0"/>
            <a:t> Data skills</a:t>
          </a:r>
        </a:p>
      </dgm:t>
    </dgm:pt>
    <dgm:pt modelId="{1354B134-6E52-4412-B5AD-01668CB850FF}" cxnId="{65166012-FA2A-4BFB-AF8B-61555E27F237}" type="parTrans">
      <dgm:prSet/>
      <dgm:spPr/>
      <dgm:t>
        <a:bodyPr/>
        <a:lstStyle/>
        <a:p>
          <a:endParaRPr lang="en-GB"/>
        </a:p>
      </dgm:t>
    </dgm:pt>
    <dgm:pt modelId="{8B1FB692-6AF2-4E6B-89CF-07AAB31900D3}" cxnId="{65166012-FA2A-4BFB-AF8B-61555E27F237}" type="sibTrans">
      <dgm:prSet/>
      <dgm:spPr/>
      <dgm:t>
        <a:bodyPr/>
        <a:lstStyle/>
        <a:p>
          <a:endParaRPr lang="en-GB"/>
        </a:p>
      </dgm:t>
    </dgm:pt>
    <dgm:pt modelId="{518F12BE-0C8C-434D-A31C-8C6CF0C1EA2E}">
      <dgm:prSet phldrT="[Text]"/>
      <dgm:spPr/>
      <dgm:t>
        <a:bodyPr/>
        <a:lstStyle/>
        <a:p>
          <a:r>
            <a:rPr lang="en-GB" dirty="0"/>
            <a:t>“Numeracy expectations in which age 5 to 14 year old need to accomplish”</a:t>
          </a:r>
        </a:p>
      </dgm:t>
    </dgm:pt>
    <dgm:pt modelId="{1AA22ABC-9C5A-4460-AC34-0A3117272B69}" cxnId="{91F74365-C12D-4281-B71A-860F1B296ED9}" type="parTrans">
      <dgm:prSet/>
      <dgm:spPr/>
      <dgm:t>
        <a:bodyPr/>
        <a:lstStyle/>
        <a:p>
          <a:endParaRPr lang="en-GB"/>
        </a:p>
      </dgm:t>
    </dgm:pt>
    <dgm:pt modelId="{94CB24AA-D217-476A-85E5-443D371CBC51}" cxnId="{91F74365-C12D-4281-B71A-860F1B296ED9}" type="sibTrans">
      <dgm:prSet/>
      <dgm:spPr/>
      <dgm:t>
        <a:bodyPr/>
        <a:lstStyle/>
        <a:p>
          <a:endParaRPr lang="en-GB"/>
        </a:p>
      </dgm:t>
    </dgm:pt>
    <dgm:pt modelId="{86937BB3-44C9-4F83-9127-2610F3C5AC4D}">
      <dgm:prSet phldrT="[Text]"/>
      <dgm:spPr/>
      <dgm:t>
        <a:bodyPr/>
        <a:lstStyle/>
        <a:p>
          <a:r>
            <a:rPr lang="en-GB" dirty="0"/>
            <a:t> Measuring skills</a:t>
          </a:r>
        </a:p>
      </dgm:t>
    </dgm:pt>
    <dgm:pt modelId="{3FEC6968-F7C1-41C9-A586-86B43A12F778}" cxnId="{0B2BEBD3-581C-4999-A64E-899D23D7D012}" type="parTrans">
      <dgm:prSet/>
      <dgm:spPr/>
      <dgm:t>
        <a:bodyPr/>
        <a:lstStyle/>
        <a:p>
          <a:endParaRPr lang="en-GB"/>
        </a:p>
      </dgm:t>
    </dgm:pt>
    <dgm:pt modelId="{32EAE1D4-729B-49D5-97A3-EE0B333F969E}" cxnId="{0B2BEBD3-581C-4999-A64E-899D23D7D012}" type="sibTrans">
      <dgm:prSet/>
      <dgm:spPr/>
      <dgm:t>
        <a:bodyPr/>
        <a:lstStyle/>
        <a:p>
          <a:endParaRPr lang="en-GB"/>
        </a:p>
      </dgm:t>
    </dgm:pt>
    <dgm:pt modelId="{C990CAC7-8328-4581-B067-CBC2DFF6BED5}" type="pres">
      <dgm:prSet presAssocID="{1148F8B4-C596-45CD-9A9D-FC4F2208742E}" presName="diagram" presStyleCnt="0">
        <dgm:presLayoutVars>
          <dgm:dir/>
          <dgm:resizeHandles val="exact"/>
        </dgm:presLayoutVars>
      </dgm:prSet>
      <dgm:spPr/>
    </dgm:pt>
    <dgm:pt modelId="{A7A1E758-11B0-414C-9B4B-AF22F24E7340}" type="pres">
      <dgm:prSet presAssocID="{3069E1EB-1617-4998-A34E-A06741277A98}" presName="node" presStyleLbl="node1" presStyleIdx="0" presStyleCnt="5">
        <dgm:presLayoutVars>
          <dgm:bulletEnabled val="1"/>
        </dgm:presLayoutVars>
      </dgm:prSet>
      <dgm:spPr/>
    </dgm:pt>
    <dgm:pt modelId="{85AF737C-3EC5-47CA-B42D-EAD077629C0C}" type="pres">
      <dgm:prSet presAssocID="{E1987EB9-EADA-40E3-B099-4996335DEFD5}" presName="sibTrans" presStyleLbl="sibTrans2D1" presStyleIdx="0" presStyleCnt="4"/>
      <dgm:spPr/>
    </dgm:pt>
    <dgm:pt modelId="{286080C7-BD76-4D0A-A5EB-CC0D433AD791}" type="pres">
      <dgm:prSet presAssocID="{E1987EB9-EADA-40E3-B099-4996335DEFD5}" presName="connectorText" presStyleLbl="sibTrans2D1" presStyleIdx="0" presStyleCnt="4"/>
      <dgm:spPr/>
    </dgm:pt>
    <dgm:pt modelId="{70512079-99C2-4359-B4F9-0B1D5E9AF446}" type="pres">
      <dgm:prSet presAssocID="{0F9E4239-58BD-48F8-AEDB-37CDB0C66D5A}" presName="node" presStyleLbl="node1" presStyleIdx="1" presStyleCnt="5" custScaleY="114336" custLinFactNeighborX="4951" custLinFactNeighborY="27920">
        <dgm:presLayoutVars>
          <dgm:bulletEnabled val="1"/>
        </dgm:presLayoutVars>
      </dgm:prSet>
      <dgm:spPr/>
    </dgm:pt>
    <dgm:pt modelId="{2B29EFCC-FD7D-4987-801E-073E00BB11A2}" type="pres">
      <dgm:prSet presAssocID="{7EEE3327-2104-41F2-9DE7-DCD69CE032B5}" presName="sibTrans" presStyleLbl="sibTrans2D1" presStyleIdx="1" presStyleCnt="4"/>
      <dgm:spPr/>
    </dgm:pt>
    <dgm:pt modelId="{3C797E20-4AF1-4794-A908-7DF345C49F37}" type="pres">
      <dgm:prSet presAssocID="{7EEE3327-2104-41F2-9DE7-DCD69CE032B5}" presName="connectorText" presStyleLbl="sibTrans2D1" presStyleIdx="1" presStyleCnt="4"/>
      <dgm:spPr/>
    </dgm:pt>
    <dgm:pt modelId="{50973A08-AE40-4262-A3F3-B4936877C542}" type="pres">
      <dgm:prSet presAssocID="{86937BB3-44C9-4F83-9127-2610F3C5AC4D}" presName="node" presStyleLbl="node1" presStyleIdx="2" presStyleCnt="5">
        <dgm:presLayoutVars>
          <dgm:bulletEnabled val="1"/>
        </dgm:presLayoutVars>
      </dgm:prSet>
      <dgm:spPr/>
    </dgm:pt>
    <dgm:pt modelId="{E112E9B3-5242-4F2E-86B4-D3597CD66EF7}" type="pres">
      <dgm:prSet presAssocID="{32EAE1D4-729B-49D5-97A3-EE0B333F969E}" presName="sibTrans" presStyleLbl="sibTrans2D1" presStyleIdx="2" presStyleCnt="4"/>
      <dgm:spPr/>
    </dgm:pt>
    <dgm:pt modelId="{FE16278F-00C4-40AE-839D-0253F2455A7C}" type="pres">
      <dgm:prSet presAssocID="{32EAE1D4-729B-49D5-97A3-EE0B333F969E}" presName="connectorText" presStyleLbl="sibTrans2D1" presStyleIdx="2" presStyleCnt="4"/>
      <dgm:spPr/>
    </dgm:pt>
    <dgm:pt modelId="{29CD56F4-8034-4024-B95B-CD285D3CA12A}" type="pres">
      <dgm:prSet presAssocID="{923CA480-757A-4764-A2ED-0BEE730E116D}" presName="node" presStyleLbl="node1" presStyleIdx="3" presStyleCnt="5">
        <dgm:presLayoutVars>
          <dgm:bulletEnabled val="1"/>
        </dgm:presLayoutVars>
      </dgm:prSet>
      <dgm:spPr/>
    </dgm:pt>
    <dgm:pt modelId="{D899D33F-8066-4AE4-BAFB-D2E70418D82A}" type="pres">
      <dgm:prSet presAssocID="{8B1FB692-6AF2-4E6B-89CF-07AAB31900D3}" presName="sibTrans" presStyleLbl="sibTrans2D1" presStyleIdx="3" presStyleCnt="4"/>
      <dgm:spPr/>
    </dgm:pt>
    <dgm:pt modelId="{DC172074-10D1-4E9A-AEBE-042DAFDA2D4D}" type="pres">
      <dgm:prSet presAssocID="{8B1FB692-6AF2-4E6B-89CF-07AAB31900D3}" presName="connectorText" presStyleLbl="sibTrans2D1" presStyleIdx="3" presStyleCnt="4"/>
      <dgm:spPr/>
    </dgm:pt>
    <dgm:pt modelId="{19F22C22-C662-4BBC-9118-F70AA0994AF3}" type="pres">
      <dgm:prSet presAssocID="{518F12BE-0C8C-434D-A31C-8C6CF0C1EA2E}" presName="node" presStyleLbl="node1" presStyleIdx="4" presStyleCnt="5">
        <dgm:presLayoutVars>
          <dgm:bulletEnabled val="1"/>
        </dgm:presLayoutVars>
      </dgm:prSet>
      <dgm:spPr/>
    </dgm:pt>
  </dgm:ptLst>
  <dgm:cxnLst>
    <dgm:cxn modelId="{27DA7005-34A1-4120-B496-973ECD99355A}" type="presOf" srcId="{E1987EB9-EADA-40E3-B099-4996335DEFD5}" destId="{286080C7-BD76-4D0A-A5EB-CC0D433AD791}" srcOrd="1" destOrd="0" presId="urn:microsoft.com/office/officeart/2005/8/layout/process5"/>
    <dgm:cxn modelId="{78E9B811-88EF-4D3D-B881-BD12EA0CEEA8}" type="presOf" srcId="{7EEE3327-2104-41F2-9DE7-DCD69CE032B5}" destId="{2B29EFCC-FD7D-4987-801E-073E00BB11A2}" srcOrd="0" destOrd="0" presId="urn:microsoft.com/office/officeart/2005/8/layout/process5"/>
    <dgm:cxn modelId="{65166012-FA2A-4BFB-AF8B-61555E27F237}" srcId="{1148F8B4-C596-45CD-9A9D-FC4F2208742E}" destId="{923CA480-757A-4764-A2ED-0BEE730E116D}" srcOrd="3" destOrd="0" parTransId="{1354B134-6E52-4412-B5AD-01668CB850FF}" sibTransId="{8B1FB692-6AF2-4E6B-89CF-07AAB31900D3}"/>
    <dgm:cxn modelId="{94D62B2C-2314-407D-A120-CA2FBE68727B}" type="presOf" srcId="{0F9E4239-58BD-48F8-AEDB-37CDB0C66D5A}" destId="{70512079-99C2-4359-B4F9-0B1D5E9AF446}" srcOrd="0" destOrd="0" presId="urn:microsoft.com/office/officeart/2005/8/layout/process5"/>
    <dgm:cxn modelId="{84E9B02C-E13A-49D0-AD54-3EA59AFC0573}" type="presOf" srcId="{3069E1EB-1617-4998-A34E-A06741277A98}" destId="{A7A1E758-11B0-414C-9B4B-AF22F24E7340}" srcOrd="0" destOrd="0" presId="urn:microsoft.com/office/officeart/2005/8/layout/process5"/>
    <dgm:cxn modelId="{C54F8D41-E484-40D3-8750-40E4665CA356}" type="presOf" srcId="{923CA480-757A-4764-A2ED-0BEE730E116D}" destId="{29CD56F4-8034-4024-B95B-CD285D3CA12A}" srcOrd="0" destOrd="0" presId="urn:microsoft.com/office/officeart/2005/8/layout/process5"/>
    <dgm:cxn modelId="{91F74365-C12D-4281-B71A-860F1B296ED9}" srcId="{1148F8B4-C596-45CD-9A9D-FC4F2208742E}" destId="{518F12BE-0C8C-434D-A31C-8C6CF0C1EA2E}" srcOrd="4" destOrd="0" parTransId="{1AA22ABC-9C5A-4460-AC34-0A3117272B69}" sibTransId="{94CB24AA-D217-476A-85E5-443D371CBC51}"/>
    <dgm:cxn modelId="{3A8C8F6B-E61F-474A-8964-10CB18F75815}" type="presOf" srcId="{1148F8B4-C596-45CD-9A9D-FC4F2208742E}" destId="{C990CAC7-8328-4581-B067-CBC2DFF6BED5}" srcOrd="0" destOrd="0" presId="urn:microsoft.com/office/officeart/2005/8/layout/process5"/>
    <dgm:cxn modelId="{00DFA876-8171-4FFB-9393-2BEA4B420D32}" type="presOf" srcId="{E1987EB9-EADA-40E3-B099-4996335DEFD5}" destId="{85AF737C-3EC5-47CA-B42D-EAD077629C0C}" srcOrd="0" destOrd="0" presId="urn:microsoft.com/office/officeart/2005/8/layout/process5"/>
    <dgm:cxn modelId="{24065258-0CB2-49FB-A8A2-70B5E97F56ED}" type="presOf" srcId="{8B1FB692-6AF2-4E6B-89CF-07AAB31900D3}" destId="{D899D33F-8066-4AE4-BAFB-D2E70418D82A}" srcOrd="0" destOrd="0" presId="urn:microsoft.com/office/officeart/2005/8/layout/process5"/>
    <dgm:cxn modelId="{041B957C-6F0B-48B5-BE89-EB59085E0417}" srcId="{1148F8B4-C596-45CD-9A9D-FC4F2208742E}" destId="{0F9E4239-58BD-48F8-AEDB-37CDB0C66D5A}" srcOrd="1" destOrd="0" parTransId="{F0AA0468-37B8-4F52-92EE-62BD850534B4}" sibTransId="{7EEE3327-2104-41F2-9DE7-DCD69CE032B5}"/>
    <dgm:cxn modelId="{46987B89-899F-4070-B29E-C16A63D06137}" srcId="{1148F8B4-C596-45CD-9A9D-FC4F2208742E}" destId="{3069E1EB-1617-4998-A34E-A06741277A98}" srcOrd="0" destOrd="0" parTransId="{D0EA5709-B1CA-4E34-AF4D-A42C281184DB}" sibTransId="{E1987EB9-EADA-40E3-B099-4996335DEFD5}"/>
    <dgm:cxn modelId="{4580AC9B-B3B3-4D45-B7B8-630163B68354}" type="presOf" srcId="{8B1FB692-6AF2-4E6B-89CF-07AAB31900D3}" destId="{DC172074-10D1-4E9A-AEBE-042DAFDA2D4D}" srcOrd="1" destOrd="0" presId="urn:microsoft.com/office/officeart/2005/8/layout/process5"/>
    <dgm:cxn modelId="{1CC6FDAB-D512-46E0-82BD-5DAEF8417953}" type="presOf" srcId="{32EAE1D4-729B-49D5-97A3-EE0B333F969E}" destId="{E112E9B3-5242-4F2E-86B4-D3597CD66EF7}" srcOrd="0" destOrd="0" presId="urn:microsoft.com/office/officeart/2005/8/layout/process5"/>
    <dgm:cxn modelId="{A6CF8DB1-E8AB-4663-81C0-9C0C20D7B3DB}" type="presOf" srcId="{86937BB3-44C9-4F83-9127-2610F3C5AC4D}" destId="{50973A08-AE40-4262-A3F3-B4936877C542}" srcOrd="0" destOrd="0" presId="urn:microsoft.com/office/officeart/2005/8/layout/process5"/>
    <dgm:cxn modelId="{0B2BEBD3-581C-4999-A64E-899D23D7D012}" srcId="{1148F8B4-C596-45CD-9A9D-FC4F2208742E}" destId="{86937BB3-44C9-4F83-9127-2610F3C5AC4D}" srcOrd="2" destOrd="0" parTransId="{3FEC6968-F7C1-41C9-A586-86B43A12F778}" sibTransId="{32EAE1D4-729B-49D5-97A3-EE0B333F969E}"/>
    <dgm:cxn modelId="{3D0620E6-26A1-42F7-B9FD-5BAA64F21A76}" type="presOf" srcId="{7EEE3327-2104-41F2-9DE7-DCD69CE032B5}" destId="{3C797E20-4AF1-4794-A908-7DF345C49F37}" srcOrd="1" destOrd="0" presId="urn:microsoft.com/office/officeart/2005/8/layout/process5"/>
    <dgm:cxn modelId="{4DD536F4-0768-44B9-9AE2-754756D1B36E}" type="presOf" srcId="{518F12BE-0C8C-434D-A31C-8C6CF0C1EA2E}" destId="{19F22C22-C662-4BBC-9118-F70AA0994AF3}" srcOrd="0" destOrd="0" presId="urn:microsoft.com/office/officeart/2005/8/layout/process5"/>
    <dgm:cxn modelId="{CB6D13F9-6948-4BE3-A497-143427A1C718}" type="presOf" srcId="{32EAE1D4-729B-49D5-97A3-EE0B333F969E}" destId="{FE16278F-00C4-40AE-839D-0253F2455A7C}" srcOrd="1" destOrd="0" presId="urn:microsoft.com/office/officeart/2005/8/layout/process5"/>
    <dgm:cxn modelId="{99358B72-B8CC-4AEF-AC80-272D60D61BCF}" type="presParOf" srcId="{C990CAC7-8328-4581-B067-CBC2DFF6BED5}" destId="{A7A1E758-11B0-414C-9B4B-AF22F24E7340}" srcOrd="0" destOrd="0" presId="urn:microsoft.com/office/officeart/2005/8/layout/process5"/>
    <dgm:cxn modelId="{A1DE65E5-D269-4FAA-B58E-ED85CB11AF52}" type="presParOf" srcId="{C990CAC7-8328-4581-B067-CBC2DFF6BED5}" destId="{85AF737C-3EC5-47CA-B42D-EAD077629C0C}" srcOrd="1" destOrd="0" presId="urn:microsoft.com/office/officeart/2005/8/layout/process5"/>
    <dgm:cxn modelId="{B22ABF8C-CE7B-4C81-8C89-8955BB9E9234}" type="presParOf" srcId="{85AF737C-3EC5-47CA-B42D-EAD077629C0C}" destId="{286080C7-BD76-4D0A-A5EB-CC0D433AD791}" srcOrd="0" destOrd="0" presId="urn:microsoft.com/office/officeart/2005/8/layout/process5"/>
    <dgm:cxn modelId="{9A2A02A9-477E-4FAE-A628-8501ED29E1C7}" type="presParOf" srcId="{C990CAC7-8328-4581-B067-CBC2DFF6BED5}" destId="{70512079-99C2-4359-B4F9-0B1D5E9AF446}" srcOrd="2" destOrd="0" presId="urn:microsoft.com/office/officeart/2005/8/layout/process5"/>
    <dgm:cxn modelId="{E6FE74F8-34F7-48DC-A030-7E41A4FFF5FF}" type="presParOf" srcId="{C990CAC7-8328-4581-B067-CBC2DFF6BED5}" destId="{2B29EFCC-FD7D-4987-801E-073E00BB11A2}" srcOrd="3" destOrd="0" presId="urn:microsoft.com/office/officeart/2005/8/layout/process5"/>
    <dgm:cxn modelId="{4228A898-A356-4440-9C5E-C82A5EFA1A3F}" type="presParOf" srcId="{2B29EFCC-FD7D-4987-801E-073E00BB11A2}" destId="{3C797E20-4AF1-4794-A908-7DF345C49F37}" srcOrd="0" destOrd="0" presId="urn:microsoft.com/office/officeart/2005/8/layout/process5"/>
    <dgm:cxn modelId="{2E0F121C-7406-4AD6-BE10-6AA742776965}" type="presParOf" srcId="{C990CAC7-8328-4581-B067-CBC2DFF6BED5}" destId="{50973A08-AE40-4262-A3F3-B4936877C542}" srcOrd="4" destOrd="0" presId="urn:microsoft.com/office/officeart/2005/8/layout/process5"/>
    <dgm:cxn modelId="{E267BBF5-54FF-4F15-90C1-94B1C29DCA8C}" type="presParOf" srcId="{C990CAC7-8328-4581-B067-CBC2DFF6BED5}" destId="{E112E9B3-5242-4F2E-86B4-D3597CD66EF7}" srcOrd="5" destOrd="0" presId="urn:microsoft.com/office/officeart/2005/8/layout/process5"/>
    <dgm:cxn modelId="{A3B9A1EC-322B-45C7-B93D-7F8AA801B565}" type="presParOf" srcId="{E112E9B3-5242-4F2E-86B4-D3597CD66EF7}" destId="{FE16278F-00C4-40AE-839D-0253F2455A7C}" srcOrd="0" destOrd="0" presId="urn:microsoft.com/office/officeart/2005/8/layout/process5"/>
    <dgm:cxn modelId="{A5EDF7DB-D83F-4984-BA88-EF0F984C1540}" type="presParOf" srcId="{C990CAC7-8328-4581-B067-CBC2DFF6BED5}" destId="{29CD56F4-8034-4024-B95B-CD285D3CA12A}" srcOrd="6" destOrd="0" presId="urn:microsoft.com/office/officeart/2005/8/layout/process5"/>
    <dgm:cxn modelId="{69BA7D6C-DE04-43E3-90EC-DED3ABE11490}" type="presParOf" srcId="{C990CAC7-8328-4581-B067-CBC2DFF6BED5}" destId="{D899D33F-8066-4AE4-BAFB-D2E70418D82A}" srcOrd="7" destOrd="0" presId="urn:microsoft.com/office/officeart/2005/8/layout/process5"/>
    <dgm:cxn modelId="{9EF32719-9198-4EB1-910D-04AA35F024AC}" type="presParOf" srcId="{D899D33F-8066-4AE4-BAFB-D2E70418D82A}" destId="{DC172074-10D1-4E9A-AEBE-042DAFDA2D4D}" srcOrd="0" destOrd="0" presId="urn:microsoft.com/office/officeart/2005/8/layout/process5"/>
    <dgm:cxn modelId="{E9CBF21E-F6E2-4645-B66D-04040C8BB630}" type="presParOf" srcId="{C990CAC7-8328-4581-B067-CBC2DFF6BED5}" destId="{19F22C22-C662-4BBC-9118-F70AA0994AF3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A1E758-11B0-414C-9B4B-AF22F24E7340}">
      <dsp:nvSpPr>
        <dsp:cNvPr id="0" name=""/>
        <dsp:cNvSpPr/>
      </dsp:nvSpPr>
      <dsp:spPr>
        <a:xfrm>
          <a:off x="4358" y="541035"/>
          <a:ext cx="1302576" cy="781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Develop numerical reasoning</a:t>
          </a:r>
        </a:p>
      </dsp:txBody>
      <dsp:txXfrm>
        <a:off x="27249" y="563926"/>
        <a:ext cx="1256794" cy="735763"/>
      </dsp:txXfrm>
    </dsp:sp>
    <dsp:sp modelId="{85AF737C-3EC5-47CA-B42D-EAD077629C0C}">
      <dsp:nvSpPr>
        <dsp:cNvPr id="0" name=""/>
        <dsp:cNvSpPr/>
      </dsp:nvSpPr>
      <dsp:spPr>
        <a:xfrm rot="395546">
          <a:off x="1434716" y="878378"/>
          <a:ext cx="312391" cy="3230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435026" y="937606"/>
        <a:ext cx="218674" cy="193822"/>
      </dsp:txXfrm>
    </dsp:sp>
    <dsp:sp modelId="{70512079-99C2-4359-B4F9-0B1D5E9AF446}">
      <dsp:nvSpPr>
        <dsp:cNvPr id="0" name=""/>
        <dsp:cNvSpPr/>
      </dsp:nvSpPr>
      <dsp:spPr>
        <a:xfrm>
          <a:off x="1892455" y="703222"/>
          <a:ext cx="1302576" cy="89358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Number skills</a:t>
          </a:r>
        </a:p>
      </dsp:txBody>
      <dsp:txXfrm>
        <a:off x="1918627" y="729394"/>
        <a:ext cx="1250232" cy="841244"/>
      </dsp:txXfrm>
    </dsp:sp>
    <dsp:sp modelId="{2B29EFCC-FD7D-4987-801E-073E00BB11A2}">
      <dsp:nvSpPr>
        <dsp:cNvPr id="0" name=""/>
        <dsp:cNvSpPr/>
      </dsp:nvSpPr>
      <dsp:spPr>
        <a:xfrm rot="21175736">
          <a:off x="3294543" y="880242"/>
          <a:ext cx="243820" cy="3230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294821" y="949352"/>
        <a:ext cx="170674" cy="193822"/>
      </dsp:txXfrm>
    </dsp:sp>
    <dsp:sp modelId="{50973A08-AE40-4262-A3F3-B4936877C542}">
      <dsp:nvSpPr>
        <dsp:cNvPr id="0" name=""/>
        <dsp:cNvSpPr/>
      </dsp:nvSpPr>
      <dsp:spPr>
        <a:xfrm>
          <a:off x="3651571" y="541035"/>
          <a:ext cx="1302576" cy="781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 Measuring skills</a:t>
          </a:r>
        </a:p>
      </dsp:txBody>
      <dsp:txXfrm>
        <a:off x="3674462" y="563926"/>
        <a:ext cx="1256794" cy="735763"/>
      </dsp:txXfrm>
    </dsp:sp>
    <dsp:sp modelId="{E112E9B3-5242-4F2E-86B4-D3597CD66EF7}">
      <dsp:nvSpPr>
        <dsp:cNvPr id="0" name=""/>
        <dsp:cNvSpPr/>
      </dsp:nvSpPr>
      <dsp:spPr>
        <a:xfrm rot="5400000">
          <a:off x="4149941" y="1440932"/>
          <a:ext cx="305837" cy="3230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-5400000">
        <a:off x="4205949" y="1449533"/>
        <a:ext cx="193822" cy="214086"/>
      </dsp:txXfrm>
    </dsp:sp>
    <dsp:sp modelId="{29CD56F4-8034-4024-B95B-CD285D3CA12A}">
      <dsp:nvSpPr>
        <dsp:cNvPr id="0" name=""/>
        <dsp:cNvSpPr/>
      </dsp:nvSpPr>
      <dsp:spPr>
        <a:xfrm>
          <a:off x="3651571" y="1899633"/>
          <a:ext cx="1302576" cy="781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 Data skills</a:t>
          </a:r>
        </a:p>
      </dsp:txBody>
      <dsp:txXfrm>
        <a:off x="3674462" y="1922524"/>
        <a:ext cx="1256794" cy="735763"/>
      </dsp:txXfrm>
    </dsp:sp>
    <dsp:sp modelId="{D899D33F-8066-4AE4-BAFB-D2E70418D82A}">
      <dsp:nvSpPr>
        <dsp:cNvPr id="0" name=""/>
        <dsp:cNvSpPr/>
      </dsp:nvSpPr>
      <dsp:spPr>
        <a:xfrm rot="10800000">
          <a:off x="3260798" y="2128886"/>
          <a:ext cx="276146" cy="32303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6">
                <a:tint val="60000"/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tint val="60000"/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3343642" y="2193494"/>
        <a:ext cx="193302" cy="193822"/>
      </dsp:txXfrm>
    </dsp:sp>
    <dsp:sp modelId="{19F22C22-C662-4BBC-9118-F70AA0994AF3}">
      <dsp:nvSpPr>
        <dsp:cNvPr id="0" name=""/>
        <dsp:cNvSpPr/>
      </dsp:nvSpPr>
      <dsp:spPr>
        <a:xfrm>
          <a:off x="1827964" y="1899633"/>
          <a:ext cx="1302576" cy="78154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“Numeracy expectations in which age 5 to 14 year old need to accomplish”</a:t>
          </a:r>
        </a:p>
      </dsp:txBody>
      <dsp:txXfrm>
        <a:off x="1850855" y="1922524"/>
        <a:ext cx="1256794" cy="735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bkpt" val="endCnv"/>
          <dgm:param type="contDir" val="revDir"/>
          <dgm:param type="grDir" val="tL"/>
          <dgm:param type="flowDir" val="row"/>
        </dgm:alg>
      </dgm:if>
      <dgm:else name="Name2">
        <dgm:alg type="snake">
          <dgm:param type="bkpt" val="endCnv"/>
          <dgm:param type="contDir" val="rev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9171" y="-8468"/>
            <a:ext cx="9935592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4812" y="2404534"/>
            <a:ext cx="631227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4812" y="4050835"/>
            <a:ext cx="631227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2700869"/>
            <a:ext cx="6876691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90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401" y="2160589"/>
            <a:ext cx="3345451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637" y="2160590"/>
            <a:ext cx="3345453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89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2160983"/>
            <a:ext cx="334822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399" y="2737247"/>
            <a:ext cx="3348228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188860" y="2160983"/>
            <a:ext cx="334822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88860" y="2737247"/>
            <a:ext cx="3348228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609600"/>
            <a:ext cx="6876690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1498604"/>
            <a:ext cx="3022697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8882" y="514926"/>
            <a:ext cx="366820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399" y="2777069"/>
            <a:ext cx="3022697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4800600"/>
            <a:ext cx="687669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60399" y="609600"/>
            <a:ext cx="6876690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0399" y="5367338"/>
            <a:ext cx="6876690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90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0" y="4470400"/>
            <a:ext cx="6876690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59" y="609600"/>
            <a:ext cx="6578197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92830" y="3632200"/>
            <a:ext cx="58714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470400"/>
            <a:ext cx="6876691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22937" y="790378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310008" y="2886556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0399" y="1931988"/>
            <a:ext cx="6876691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459" y="609600"/>
            <a:ext cx="6578197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60397" y="4013200"/>
            <a:ext cx="6876692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22937" y="790378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310008" y="2886556"/>
            <a:ext cx="49542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169" y="609600"/>
            <a:ext cx="6869920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60397" y="4013200"/>
            <a:ext cx="6876692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4527448"/>
            <a:ext cx="6876691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5421" y="609601"/>
            <a:ext cx="1060380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399" y="609601"/>
            <a:ext cx="5627945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9172" y="-8468"/>
            <a:ext cx="9935593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400" y="609600"/>
            <a:ext cx="6876689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399" y="2160590"/>
            <a:ext cx="6876690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55696" y="6041364"/>
            <a:ext cx="74114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D2222F-9DEB-41F2-A647-4C5B664A65E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60399" y="6041364"/>
            <a:ext cx="50082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81732" y="6041364"/>
            <a:ext cx="5553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2298-2E7A-4BFB-A43B-A656AF73E934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4.png"/><Relationship Id="rId8" Type="http://schemas.openxmlformats.org/officeDocument/2006/relationships/image" Target="../media/image3.png"/><Relationship Id="rId7" Type="http://schemas.microsoft.com/office/2007/relationships/diagramDrawing" Target="../diagrams/drawing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3" Type="http://schemas.openxmlformats.org/officeDocument/2006/relationships/diagramData" Target="../diagrams/data1.xml"/><Relationship Id="rId2" Type="http://schemas.openxmlformats.org/officeDocument/2006/relationships/image" Target="../media/image2.png"/><Relationship Id="rId11" Type="http://schemas.openxmlformats.org/officeDocument/2006/relationships/slideLayout" Target="../slideLayouts/slideLayout1.xml"/><Relationship Id="rId10" Type="http://schemas.openxmlformats.org/officeDocument/2006/relationships/image" Target="../media/image5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 rot="930713">
            <a:off x="7426264" y="5331253"/>
            <a:ext cx="2466975" cy="1025421"/>
          </a:xfrm>
        </p:spPr>
        <p:txBody>
          <a:bodyPr/>
          <a:lstStyle/>
          <a:p>
            <a:r>
              <a:rPr lang="en-GB" sz="1800" dirty="0">
                <a:solidFill>
                  <a:schemeClr val="bg2">
                    <a:lumMod val="10000"/>
                  </a:schemeClr>
                </a:solidFill>
              </a:rPr>
              <a:t>Bruner instructional scaffolding</a:t>
            </a:r>
            <a:r>
              <a:rPr lang="en-GB" sz="1400" dirty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en-GB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905116">
            <a:off x="7466232" y="2369307"/>
            <a:ext cx="2418122" cy="10968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Piaget assimilation and accommodation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40973" y="4955953"/>
            <a:ext cx="233910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Numeracy</a:t>
            </a:r>
            <a:endParaRPr lang="en-US" sz="36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-103494" y="-173190"/>
            <a:ext cx="5900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What is Numicon?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84712" y="632157"/>
            <a:ext cx="2008277" cy="172900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821454" y="2293008"/>
            <a:ext cx="19696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(Autism 123, 2018)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0942" y="3600577"/>
            <a:ext cx="2264947" cy="175432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136945" y="5924175"/>
            <a:ext cx="40796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Numicon develops mathematical language, reasoning and problem solving skills.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2081989" y="5469012"/>
            <a:ext cx="173316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Pro’s…..</a:t>
            </a:r>
            <a:endParaRPr lang="en-US" sz="3200" b="1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771025" y="5469011"/>
            <a:ext cx="16610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Con’s….</a:t>
            </a:r>
            <a:endParaRPr lang="en-US" sz="32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797481" y="5924175"/>
            <a:ext cx="26949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Does not aid subtraction or counting over a hundred.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4846193" y="582079"/>
            <a:ext cx="27407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system of plastic shapes with holes in. Each shape represents a number from one to ten. They are also individually coloured.</a:t>
            </a:r>
            <a:endParaRPr lang="en-GB" dirty="0"/>
          </a:p>
        </p:txBody>
      </p:sp>
      <p:graphicFrame>
        <p:nvGraphicFramePr>
          <p:cNvPr id="18" name="Diagram 17"/>
          <p:cNvGraphicFramePr/>
          <p:nvPr/>
        </p:nvGraphicFramePr>
        <p:xfrm>
          <a:off x="2821454" y="2114200"/>
          <a:ext cx="4958506" cy="3166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TextBox 18"/>
          <p:cNvSpPr txBox="1"/>
          <p:nvPr/>
        </p:nvSpPr>
        <p:spPr>
          <a:xfrm>
            <a:off x="5141181" y="4722484"/>
            <a:ext cx="2067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GB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Hwb.gov.wales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, 2019)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13592" y="4572652"/>
            <a:ext cx="1939565" cy="1813188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0" y="6462094"/>
            <a:ext cx="23007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(Earlyyearsresources.co.uk, 1992)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-71749" y="782910"/>
            <a:ext cx="27564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“Resources should always be available inside and outside of the classroom”</a:t>
            </a:r>
            <a:endParaRPr lang="en-GB" dirty="0"/>
          </a:p>
          <a:p>
            <a:r>
              <a:rPr lang="en-GB" dirty="0"/>
              <a:t>(</a:t>
            </a:r>
            <a:r>
              <a:rPr lang="en-GB" dirty="0" err="1"/>
              <a:t>Estyn.gov.wales</a:t>
            </a:r>
            <a:r>
              <a:rPr lang="en-GB" dirty="0"/>
              <a:t>, 2017)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-71749" y="2570954"/>
            <a:ext cx="3140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“Hands on learning”</a:t>
            </a:r>
            <a:endParaRPr lang="en-GB" dirty="0"/>
          </a:p>
          <a:p>
            <a:r>
              <a:rPr lang="en-GB" dirty="0"/>
              <a:t>(Welsh Government, 2005)</a:t>
            </a:r>
            <a:endParaRPr lang="en-GB" dirty="0"/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95773" y="3355987"/>
            <a:ext cx="1867626" cy="1780561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2589047" y="5329954"/>
            <a:ext cx="2108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(Author’s own photo,2019)</a:t>
            </a:r>
            <a:endParaRPr lang="en-GB" sz="1200" dirty="0"/>
          </a:p>
        </p:txBody>
      </p:sp>
      <p:sp>
        <p:nvSpPr>
          <p:cNvPr id="26" name="TextBox 25"/>
          <p:cNvSpPr txBox="1"/>
          <p:nvPr/>
        </p:nvSpPr>
        <p:spPr>
          <a:xfrm>
            <a:off x="7995773" y="1967816"/>
            <a:ext cx="220771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(Author’s own photo,2019)</a:t>
            </a:r>
            <a:endParaRPr lang="en-GB" sz="1200" dirty="0"/>
          </a:p>
          <a:p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7904860" y="5114637"/>
            <a:ext cx="214312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(Author’s own photo,2019)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33477" y="113814"/>
            <a:ext cx="2140238" cy="1864957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202528" y="3355987"/>
            <a:ext cx="14028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solidFill>
                  <a:schemeClr val="tx2">
                    <a:lumMod val="75000"/>
                  </a:schemeClr>
                </a:solidFill>
                <a:effectLst/>
              </a:rPr>
              <a:t>CPA</a:t>
            </a:r>
            <a:endParaRPr lang="en-US" sz="5400" b="1" cap="none" spc="0" dirty="0"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7580" y="0"/>
            <a:ext cx="374172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Bibliography</a:t>
            </a:r>
            <a:endParaRPr lang="en-US" sz="48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31913" y="948690"/>
            <a:ext cx="967408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Anthony, G. and Walshaw, M. (2010).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Effective pedagogy in mathematics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Brussels: Internat. Acad. of Education, pp.184-188.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Autism 123, T. (2018).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Redirect Notice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Google.com. Available at: https://www.google.com/url?sa=i&amp;source=images&amp;cd=&amp;cad=rja&amp;uact=8&amp;ved=0ahUKEwiZ1eeInv7mAhWaEMAKHeDKCSUQMwh-KAMwAw&amp;url=https%3A%2F%2Fwww.tes.com%2Fteaching-resource%2Flesson-plan-numeracy-numicon-addition-special-needs-p-levels-11803739&amp;psig=AOvVaw2kAijwbt7P6vE9nrnc_hnx&amp;ust=1578924449846746&amp;ictx=3&amp;uact=3 [Accessed 4 Jan. 2020].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Earlyyearsresources.co.uk. (1992).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Outdoor Curriculum Equipment, EYFS, KS1 Outdoor Curriculum Resources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https://www.earlyyearsresources.co.uk/outdoor-learning-c149/outdoor-curriculum-c370?show=32 [Accessed 6 Jan. 2020].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Estyn.gov.wales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(2017).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Active and experiential learning - Effective foundation phase practice in delivering literacy and numeracy in Year 1 and Year 2 | Estyn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https://www.estyn.gov.wales/thematic-reports/active-and-experiential-learning-effective-foundation-phase-practice-delivering [Accessed 4 Jan. 2020].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Government, W. (2019). [online]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Gov.wales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Available at: https://gov.wales/sites/default/files/publications/2018-02/foundation-phase-framework-revised-2015.pdf [Accessed 19 Dec. 2019].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Beckmann, A. (2009).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Montana Mathematics Enthusiast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ebook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] Missoula: Bharath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Sriraman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pp.3-6. Available at: : http://scholarworks.umt.edu/tme [Accessed 20 Dec. 2019].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Education Act 2002 (2002). 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Hughes, M. (2006).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Lessons are for learning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Heatherton, Vic.: Hawker Brownlow Education, pp.19-32.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Macloed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Brundenell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 I et al. (2008) 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Advanced Early Years: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 For foundation Degrees levels 4/5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Oxfordowl.co.uk. (2020).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Oxford Owl for School and Home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https://www.oxfordowl.co.uk/ [Accessed 11 Jan. 2020].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Potts, P., Armstrong, F. and Masterton, M. (1995).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Learning, Teaching and Managing In Schools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2nd ed. London: Routledge, pp.114-115.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School policy (2013)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Sriraman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B. (2007).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Mathematics Enthusiast | University of Montana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Scholarworks.umt.edu. Available at: https://scholarworks.umt.edu/tme/ [Accessed 2 Jan. 2020].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Tassoni, P., Baker, B., Burnham, L.,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Hucker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K. and Squire, G. (2007).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Children's play, learning and development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Oxford: Heinemann, pp.110-112 126-128.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Tassoni, P., Baker, B., Burnham, L., </a:t>
            </a: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Hucker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K. and Squire, G. (2007).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Children's play, learning and development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Oxford: Beth Howard, pp.147-149.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Whitick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, A. (2019).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First details of wales new curriculum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Walesonline.co.uk. Available at: https://www.walesonline.co.uk/ [Accessed 15 Dec. 2020].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National Numeracy. (2019).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National Numeracy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https://www.nationalnumeracy.org.uk/ [Accessed 29 Dec. 2019].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Welsh Government (2005). </a:t>
            </a:r>
            <a:r>
              <a:rPr lang="en-GB" sz="12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Successful futures curriculum</a:t>
            </a:r>
            <a:r>
              <a:rPr lang="en-GB" sz="1200" dirty="0">
                <a:latin typeface="Calibri Light" panose="020F0302020204030204" pitchFamily="34" charset="0"/>
                <a:cs typeface="Calibri Light" panose="020F0302020204030204" pitchFamily="34" charset="0"/>
              </a:rPr>
              <a:t>. Crown copyright.</a:t>
            </a: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3455</Words>
  <Application>WPS Presentation</Application>
  <PresentationFormat>A4 Paper (210x297 mm)</PresentationFormat>
  <Paragraphs>63</Paragraphs>
  <Slides>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3" baseType="lpstr">
      <vt:lpstr>Arial</vt:lpstr>
      <vt:lpstr>SimSun</vt:lpstr>
      <vt:lpstr>Wingdings</vt:lpstr>
      <vt:lpstr>Wingdings 3</vt:lpstr>
      <vt:lpstr>Arial</vt:lpstr>
      <vt:lpstr>Calibri Light</vt:lpstr>
      <vt:lpstr>Trebuchet MS</vt:lpstr>
      <vt:lpstr>Microsoft YaHei</vt:lpstr>
      <vt:lpstr>Arial Unicode MS</vt:lpstr>
      <vt:lpstr>Calibri</vt:lpstr>
      <vt:lpstr>Facet</vt:lpstr>
      <vt:lpstr>Bruner instructional scaffolding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Freeman</dc:creator>
  <cp:lastModifiedBy>debra</cp:lastModifiedBy>
  <cp:revision>22</cp:revision>
  <cp:lastPrinted>2020-01-14T20:14:00Z</cp:lastPrinted>
  <dcterms:created xsi:type="dcterms:W3CDTF">2020-01-12T14:02:00Z</dcterms:created>
  <dcterms:modified xsi:type="dcterms:W3CDTF">2020-01-15T19:51:14Z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2057-11.2.0.9075</vt:lpwstr>
  </property>
</Properties>
</file>