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0" r:id="rId3"/>
    <p:sldId id="261" r:id="rId4"/>
    <p:sldId id="262" r:id="rId5"/>
    <p:sldId id="264" r:id="rId6"/>
    <p:sldId id="263" r:id="rId7"/>
    <p:sldId id="266" r:id="rId8"/>
    <p:sldId id="267" r:id="rId9"/>
    <p:sldId id="268" r:id="rId10"/>
    <p:sldId id="269" r:id="rId11"/>
    <p:sldId id="270" r:id="rId12"/>
    <p:sldId id="273" r:id="rId13"/>
    <p:sldId id="271" r:id="rId14"/>
    <p:sldId id="272" r:id="rId15"/>
    <p:sldId id="274" r:id="rId16"/>
    <p:sldId id="275" r:id="rId17"/>
    <p:sldId id="276" r:id="rId18"/>
    <p:sldId id="277" r:id="rId19"/>
    <p:sldId id="278" r:id="rId20"/>
    <p:sldId id="279" r:id="rId21"/>
    <p:sldId id="257" r:id="rId22"/>
    <p:sldId id="259" r:id="rId23"/>
    <p:sldId id="280" r:id="rId24"/>
    <p:sldId id="281" r:id="rId25"/>
    <p:sldId id="282" r:id="rId26"/>
    <p:sldId id="283" r:id="rId27"/>
    <p:sldId id="284" r:id="rId28"/>
    <p:sldId id="285" r:id="rId29"/>
    <p:sldId id="286" r:id="rId30"/>
    <p:sldId id="287" r:id="rId31"/>
    <p:sldId id="288"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E7A66BB3-CB11-4D0C-BF45-63AE6B5F012D}">
          <p14:sldIdLst>
            <p14:sldId id="256"/>
            <p14:sldId id="260"/>
            <p14:sldId id="261"/>
            <p14:sldId id="262"/>
            <p14:sldId id="264"/>
            <p14:sldId id="263"/>
            <p14:sldId id="266"/>
            <p14:sldId id="267"/>
            <p14:sldId id="268"/>
            <p14:sldId id="269"/>
            <p14:sldId id="270"/>
            <p14:sldId id="273"/>
            <p14:sldId id="271"/>
            <p14:sldId id="272"/>
            <p14:sldId id="274"/>
            <p14:sldId id="275"/>
            <p14:sldId id="276"/>
            <p14:sldId id="277"/>
            <p14:sldId id="278"/>
            <p14:sldId id="279"/>
            <p14:sldId id="257"/>
            <p14:sldId id="259"/>
            <p14:sldId id="280"/>
            <p14:sldId id="281"/>
            <p14:sldId id="282"/>
            <p14:sldId id="283"/>
            <p14:sldId id="284"/>
            <p14:sldId id="285"/>
            <p14:sldId id="286"/>
            <p14:sldId id="287"/>
            <p14:sldId id="288"/>
          </p14:sldIdLst>
        </p14:section>
        <p14:section name="Untitled Section" id="{D891D0A9-0B2C-4A12-BBA8-504737A7661D}">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9" d="100"/>
          <a:sy n="99" d="100"/>
        </p:scale>
        <p:origin x="555" y="5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1219200" y="3886200"/>
            <a:ext cx="6858000" cy="990600"/>
          </a:xfrm>
        </p:spPr>
        <p:txBody>
          <a:bodyPr anchor="t" anchorCtr="0"/>
          <a:lstStyle>
            <a:lvl1pPr algn="r">
              <a:defRPr sz="3200">
                <a:solidFill>
                  <a:schemeClr val="tx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1219200" y="5124450"/>
            <a:ext cx="6858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6400800" y="6355080"/>
            <a:ext cx="2286000" cy="365760"/>
          </a:xfrm>
        </p:spPr>
        <p:txBody>
          <a:bodyPr/>
          <a:lstStyle>
            <a:lvl1pPr>
              <a:defRPr sz="1400"/>
            </a:lvl1pPr>
          </a:lstStyle>
          <a:p>
            <a:fld id="{DB2F0F64-8068-4DDF-A94D-2B9EBF71695E}" type="datetimeFigureOut">
              <a:rPr lang="en-GB" smtClean="0"/>
              <a:t>25/02/2019</a:t>
            </a:fld>
            <a:endParaRPr lang="en-GB"/>
          </a:p>
        </p:txBody>
      </p:sp>
      <p:sp>
        <p:nvSpPr>
          <p:cNvPr id="17" name="Footer Placeholder 16"/>
          <p:cNvSpPr>
            <a:spLocks noGrp="1"/>
          </p:cNvSpPr>
          <p:nvPr>
            <p:ph type="ftr" sz="quarter" idx="11"/>
          </p:nvPr>
        </p:nvSpPr>
        <p:spPr>
          <a:xfrm>
            <a:off x="2898648" y="6355080"/>
            <a:ext cx="3474720" cy="365760"/>
          </a:xfrm>
        </p:spPr>
        <p:txBody>
          <a:bodyPr/>
          <a:lstStyle/>
          <a:p>
            <a:endParaRPr lang="en-GB"/>
          </a:p>
        </p:txBody>
      </p:sp>
      <p:sp>
        <p:nvSpPr>
          <p:cNvPr id="29" name="Slide Number Placeholder 28"/>
          <p:cNvSpPr>
            <a:spLocks noGrp="1"/>
          </p:cNvSpPr>
          <p:nvPr>
            <p:ph type="sldNum" sz="quarter" idx="12"/>
          </p:nvPr>
        </p:nvSpPr>
        <p:spPr>
          <a:xfrm>
            <a:off x="1216152" y="6355080"/>
            <a:ext cx="1219200" cy="365760"/>
          </a:xfrm>
        </p:spPr>
        <p:txBody>
          <a:bodyPr/>
          <a:lstStyle/>
          <a:p>
            <a:fld id="{ADD8471C-5786-4A60-AEAE-93A8E209F1BD}" type="slidenum">
              <a:rPr lang="en-GB" smtClean="0"/>
              <a:t>‹#›</a:t>
            </a:fld>
            <a:endParaRPr lang="en-GB"/>
          </a:p>
        </p:txBody>
      </p:sp>
      <p:sp>
        <p:nvSpPr>
          <p:cNvPr id="21" name="Rectangle 20"/>
          <p:cNvSpPr/>
          <p:nvPr/>
        </p:nvSpPr>
        <p:spPr>
          <a:xfrm>
            <a:off x="904875" y="3648075"/>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3" name="Rectangle 32"/>
          <p:cNvSpPr/>
          <p:nvPr/>
        </p:nvSpPr>
        <p:spPr>
          <a:xfrm>
            <a:off x="914400" y="5048250"/>
            <a:ext cx="7315200" cy="685800"/>
          </a:xfrm>
          <a:prstGeom prst="rect">
            <a:avLst/>
          </a:prstGeom>
          <a:noFill/>
          <a:ln w="6350" cap="rnd" cmpd="sng" algn="ctr">
            <a:solidFill>
              <a:schemeClr val="accent2"/>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2" name="Rectangle 21"/>
          <p:cNvSpPr/>
          <p:nvPr/>
        </p:nvSpPr>
        <p:spPr>
          <a:xfrm>
            <a:off x="904875" y="3648075"/>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a:off x="914400" y="5048250"/>
            <a:ext cx="228600" cy="685800"/>
          </a:xfrm>
          <a:prstGeom prst="rect">
            <a:avLst/>
          </a:prstGeom>
          <a:solidFill>
            <a:schemeClr val="accent2"/>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DB2F0F64-8068-4DDF-A94D-2B9EBF71695E}" type="datetimeFigureOut">
              <a:rPr lang="en-GB" smtClean="0"/>
              <a:t>25/02/2019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D8471C-5786-4A60-AEAE-93A8E209F1BD}" type="slidenum">
              <a:rPr lang="en-GB" smtClean="0"/>
              <a:t>‹#›</a:t>
            </a:fld>
            <a:endParaRPr lang="en-GB"/>
          </a:p>
        </p:txBody>
      </p:sp>
      <p:sp>
        <p:nvSpPr>
          <p:cNvPr id="8" name="Content Placeholder 7"/>
          <p:cNvSpPr>
            <a:spLocks noGrp="1"/>
          </p:cNvSpPr>
          <p:nvPr>
            <p:ph sz="quarter" idx="1"/>
          </p:nvPr>
        </p:nvSpPr>
        <p:spPr>
          <a:xfrm>
            <a:off x="457200" y="1219200"/>
            <a:ext cx="8229600"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219200" y="2971800"/>
            <a:ext cx="6858000" cy="1066800"/>
          </a:xfrm>
        </p:spPr>
        <p:txBody>
          <a:bodyPr anchor="t" anchorCtr="0"/>
          <a:lstStyle>
            <a:lvl1pPr algn="r">
              <a:buNone/>
              <a:defRPr sz="3200" b="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295400" y="4267200"/>
            <a:ext cx="6781800" cy="1143000"/>
          </a:xfrm>
        </p:spPr>
        <p:txBody>
          <a:bodyPr anchor="t" anchorCtr="0"/>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a:xfrm>
            <a:off x="6400800" y="6355080"/>
            <a:ext cx="2286000" cy="365760"/>
          </a:xfrm>
        </p:spPr>
        <p:txBody>
          <a:bodyPr/>
          <a:lstStyle/>
          <a:p>
            <a:fld id="{DB2F0F64-8068-4DDF-A94D-2B9EBF71695E}" type="datetimeFigureOut">
              <a:rPr lang="en-GB" smtClean="0"/>
              <a:t>25/02/2019</a:t>
            </a:fld>
            <a:endParaRPr lang="en-GB"/>
          </a:p>
        </p:txBody>
      </p:sp>
      <p:sp>
        <p:nvSpPr>
          <p:cNvPr id="5" name="Footer Placeholder 4"/>
          <p:cNvSpPr>
            <a:spLocks noGrp="1"/>
          </p:cNvSpPr>
          <p:nvPr>
            <p:ph type="ftr" sz="quarter" idx="11"/>
          </p:nvPr>
        </p:nvSpPr>
        <p:spPr>
          <a:xfrm>
            <a:off x="2898648" y="6355080"/>
            <a:ext cx="3474720" cy="365760"/>
          </a:xfrm>
        </p:spPr>
        <p:txBody>
          <a:bodyPr/>
          <a:lstStyle/>
          <a:p>
            <a:endParaRPr lang="en-GB"/>
          </a:p>
        </p:txBody>
      </p:sp>
      <p:sp>
        <p:nvSpPr>
          <p:cNvPr id="6" name="Slide Number Placeholder 5"/>
          <p:cNvSpPr>
            <a:spLocks noGrp="1"/>
          </p:cNvSpPr>
          <p:nvPr>
            <p:ph type="sldNum" sz="quarter" idx="12"/>
          </p:nvPr>
        </p:nvSpPr>
        <p:spPr>
          <a:xfrm>
            <a:off x="1069848" y="6355080"/>
            <a:ext cx="1520952" cy="365760"/>
          </a:xfrm>
        </p:spPr>
        <p:txBody>
          <a:bodyPr/>
          <a:lstStyle/>
          <a:p>
            <a:fld id="{ADD8471C-5786-4A60-AEAE-93A8E209F1BD}" type="slidenum">
              <a:rPr lang="en-GB" smtClean="0"/>
              <a:t>‹#›</a:t>
            </a:fld>
            <a:endParaRPr lang="en-GB"/>
          </a:p>
        </p:txBody>
      </p:sp>
      <p:sp>
        <p:nvSpPr>
          <p:cNvPr id="7" name="Rectangle 6"/>
          <p:cNvSpPr/>
          <p:nvPr/>
        </p:nvSpPr>
        <p:spPr>
          <a:xfrm>
            <a:off x="914400" y="2819400"/>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914400" y="2819400"/>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DB2F0F64-8068-4DDF-A94D-2B9EBF71695E}" type="datetimeFigureOut">
              <a:rPr lang="en-GB" smtClean="0"/>
              <a:t>25/02/2019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D8471C-5786-4A60-AEAE-93A8E209F1BD}" type="slidenum">
              <a:rPr lang="en-GB" smtClean="0"/>
              <a:t>‹#›</a:t>
            </a:fld>
            <a:endParaRPr lang="en-GB"/>
          </a:p>
        </p:txBody>
      </p:sp>
      <p:sp>
        <p:nvSpPr>
          <p:cNvPr id="9" name="Content Placeholder 8"/>
          <p:cNvSpPr>
            <a:spLocks noGrp="1"/>
          </p:cNvSpPr>
          <p:nvPr>
            <p:ph sz="quarter" idx="1"/>
          </p:nvPr>
        </p:nvSpPr>
        <p:spPr>
          <a:xfrm>
            <a:off x="457200" y="1219200"/>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632198" y="1216152"/>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285875"/>
            <a:ext cx="4040188" cy="685800"/>
          </a:xfrm>
          <a:noFill/>
          <a:ln>
            <a:noFill/>
          </a:ln>
        </p:spPr>
        <p:txBody>
          <a:bodyPr lIns="91440" anchor="b" anchorCtr="0">
            <a:noAutofit/>
          </a:bodyPr>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8200" y="1295400"/>
            <a:ext cx="4041775" cy="685800"/>
          </a:xfrm>
          <a:noFill/>
          <a:ln>
            <a:noFill/>
          </a:ln>
        </p:spPr>
        <p:txBody>
          <a:bodyPr lIns="91440" anchor="b" anchorCtr="0"/>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DB2F0F64-8068-4DDF-A94D-2B9EBF71695E}" type="datetimeFigureOut">
              <a:rPr lang="en-GB" smtClean="0"/>
              <a:t>25/02/2019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DD8471C-5786-4A60-AEAE-93A8E209F1BD}" type="slidenum">
              <a:rPr lang="en-GB" smtClean="0"/>
              <a:t>‹#›</a:t>
            </a:fld>
            <a:endParaRPr lang="en-GB"/>
          </a:p>
        </p:txBody>
      </p:sp>
      <p:sp>
        <p:nvSpPr>
          <p:cNvPr id="11" name="Content Placeholder 10"/>
          <p:cNvSpPr>
            <a:spLocks noGrp="1"/>
          </p:cNvSpPr>
          <p:nvPr>
            <p:ph sz="quarter" idx="2"/>
          </p:nvPr>
        </p:nvSpPr>
        <p:spPr>
          <a:xfrm>
            <a:off x="457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648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DB2F0F64-8068-4DDF-A94D-2B9EBF71695E}" type="datetimeFigureOut">
              <a:rPr lang="en-GB" smtClean="0"/>
              <a:t>25/02/2019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DD8471C-5786-4A60-AEAE-93A8E209F1BD}" type="slidenum">
              <a:rPr lang="en-GB" smtClean="0"/>
              <a:t>‹#›</a:t>
            </a:fld>
            <a:endParaRPr lang="en-GB"/>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B2F0F64-8068-4DDF-A94D-2B9EBF71695E}" type="datetimeFigureOut">
              <a:rPr lang="en-GB" smtClean="0"/>
              <a:t>25/02/2019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DD8471C-5786-4A60-AEAE-93A8E209F1BD}" type="slidenum">
              <a:rPr lang="en-GB" smtClean="0"/>
              <a:t>‹#›</a:t>
            </a:fld>
            <a:endParaRPr lang="en-GB"/>
          </a:p>
        </p:txBody>
      </p:sp>
      <p:sp>
        <p:nvSpPr>
          <p:cNvPr id="5" name="Straight Connector 4"/>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24600" y="304800"/>
            <a:ext cx="2514600" cy="838200"/>
          </a:xfrm>
        </p:spPr>
        <p:txBody>
          <a:bodyPr anchor="b" anchorCtr="0">
            <a:noAutofit/>
          </a:bodyPr>
          <a:lstStyle>
            <a:lvl1pPr algn="l">
              <a:buNone/>
              <a:defRPr sz="2000" b="1">
                <a:solidFill>
                  <a:schemeClr val="tx2"/>
                </a:solidFill>
                <a:latin typeface="+mn-lt"/>
                <a:ea typeface="+mn-ea"/>
                <a:cs typeface="+mn-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324600" y="1219200"/>
            <a:ext cx="2514600" cy="4843463"/>
          </a:xfrm>
        </p:spPr>
        <p:txBody>
          <a:bodyPr/>
          <a:lstStyle>
            <a:lvl1pPr marL="0" indent="0">
              <a:lnSpc>
                <a:spcPts val="22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DB2F0F64-8068-4DDF-A94D-2B9EBF71695E}" type="datetimeFigureOut">
              <a:rPr lang="en-GB" smtClean="0"/>
              <a:t>25/02/2019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D8471C-5786-4A60-AEAE-93A8E209F1BD}" type="slidenum">
              <a:rPr lang="en-GB" smtClean="0"/>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Straight Connector 9"/>
          <p:cNvSpPr>
            <a:spLocks noChangeShapeType="1"/>
          </p:cNvSpPr>
          <p:nvPr/>
        </p:nvSpPr>
        <p:spPr bwMode="auto">
          <a:xfrm rot="5400000">
            <a:off x="3160645" y="3324225"/>
            <a:ext cx="603504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Content Placeholder 11"/>
          <p:cNvSpPr>
            <a:spLocks noGrp="1"/>
          </p:cNvSpPr>
          <p:nvPr>
            <p:ph sz="quarter" idx="1"/>
          </p:nvPr>
        </p:nvSpPr>
        <p:spPr>
          <a:xfrm>
            <a:off x="304800" y="304800"/>
            <a:ext cx="5715000" cy="5715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500856"/>
            <a:ext cx="8229600" cy="674688"/>
          </a:xfrm>
          <a:ln>
            <a:solidFill>
              <a:schemeClr val="accent1"/>
            </a:solidFill>
          </a:ln>
        </p:spPr>
        <p:txBody>
          <a:bodyPr lIns="274320" anchor="ctr"/>
          <a:lstStyle>
            <a:lvl1pPr algn="r">
              <a:buNone/>
              <a:defRPr sz="2000" b="0">
                <a:solidFill>
                  <a:schemeClr val="tx1"/>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57200" y="1905000"/>
            <a:ext cx="8229600" cy="4270248"/>
          </a:xfrm>
          <a:solidFill>
            <a:schemeClr val="tx1">
              <a:shade val="50000"/>
            </a:schemeClr>
          </a:solidFill>
          <a:ln>
            <a:noFill/>
          </a:ln>
          <a:effectLst/>
        </p:spPr>
        <p:txBody>
          <a:bodyPr/>
          <a:lstStyle>
            <a:lvl1pPr marL="0" indent="0">
              <a:spcBef>
                <a:spcPts val="600"/>
              </a:spcBef>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457200" y="1219200"/>
            <a:ext cx="8229600" cy="533400"/>
          </a:xfrm>
        </p:spPr>
        <p:txBody>
          <a:bodyPr anchor="ctr" anchorCtr="0"/>
          <a:lstStyle>
            <a:lvl1pPr marL="0" indent="0" algn="l">
              <a:buFontTx/>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DB2F0F64-8068-4DDF-A94D-2B9EBF71695E}" type="datetimeFigureOut">
              <a:rPr lang="en-GB" smtClean="0"/>
              <a:t>25/02/2019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D8471C-5786-4A60-AEAE-93A8E209F1BD}" type="slidenum">
              <a:rPr lang="en-GB" smtClean="0"/>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457200" y="500856"/>
            <a:ext cx="182880" cy="68580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B2F0F64-8068-4DDF-A94D-2B9EBF71695E}" type="datetimeFigureOut">
              <a:rPr lang="en-GB" smtClean="0"/>
              <a:t>25/02/2019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D8471C-5786-4A60-AEAE-93A8E209F1BD}"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B2F0F64-8068-4DDF-A94D-2B9EBF71695E}" type="datetimeFigureOut">
              <a:rPr lang="en-GB" smtClean="0"/>
              <a:t>25/02/2019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D8471C-5786-4A60-AEAE-93A8E209F1BD}" type="slidenum">
              <a:rPr lang="en-GB" smtClean="0"/>
              <a:t>‹#›</a:t>
            </a:fld>
            <a:endParaRPr lang="en-GB"/>
          </a:p>
        </p:txBody>
      </p:sp>
      <p:sp>
        <p:nvSpPr>
          <p:cNvPr id="7" name="Straight Connector 6"/>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8" name="Isosceles Triangle 7"/>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5400000">
            <a:off x="3629607" y="3201952"/>
            <a:ext cx="585216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152400"/>
            <a:ext cx="8229600" cy="990600"/>
          </a:xfrm>
          <a:prstGeom prst="rect">
            <a:avLst/>
          </a:prstGeom>
        </p:spPr>
        <p:txBody>
          <a:bodyPr vert="horz"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219200"/>
            <a:ext cx="8229600" cy="4910328"/>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400800" y="6356350"/>
            <a:ext cx="2289048" cy="365760"/>
          </a:xfrm>
          <a:prstGeom prst="rect">
            <a:avLst/>
          </a:prstGeom>
        </p:spPr>
        <p:txBody>
          <a:bodyPr vert="horz"/>
          <a:lstStyle>
            <a:lvl1pPr algn="l" eaLnBrk="1" latinLnBrk="0" hangingPunct="1">
              <a:defRPr kumimoji="0" sz="1400">
                <a:solidFill>
                  <a:schemeClr val="tx2"/>
                </a:solidFill>
              </a:defRPr>
            </a:lvl1pPr>
          </a:lstStyle>
          <a:p>
            <a:fld id="{DB2F0F64-8068-4DDF-A94D-2B9EBF71695E}" type="datetimeFigureOut">
              <a:rPr lang="en-GB" smtClean="0"/>
              <a:t>25/02/2019</a:t>
            </a:fld>
            <a:endParaRPr lang="en-GB"/>
          </a:p>
        </p:txBody>
      </p:sp>
      <p:sp>
        <p:nvSpPr>
          <p:cNvPr id="3" name="Footer Placeholder 2"/>
          <p:cNvSpPr>
            <a:spLocks noGrp="1"/>
          </p:cNvSpPr>
          <p:nvPr>
            <p:ph type="ftr" sz="quarter" idx="3"/>
          </p:nvPr>
        </p:nvSpPr>
        <p:spPr>
          <a:xfrm>
            <a:off x="2898648" y="6356350"/>
            <a:ext cx="3505200" cy="365760"/>
          </a:xfrm>
          <a:prstGeom prst="rect">
            <a:avLst/>
          </a:prstGeom>
        </p:spPr>
        <p:txBody>
          <a:bodyPr vert="horz"/>
          <a:lstStyle>
            <a:lvl1pPr algn="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612648" y="6356350"/>
            <a:ext cx="1981200" cy="365760"/>
          </a:xfrm>
          <a:prstGeom prst="rect">
            <a:avLst/>
          </a:prstGeom>
        </p:spPr>
        <p:txBody>
          <a:bodyPr vert="horz"/>
          <a:lstStyle>
            <a:lvl1pPr algn="l" eaLnBrk="1" latinLnBrk="0" hangingPunct="1">
              <a:defRPr kumimoji="0" sz="1400">
                <a:solidFill>
                  <a:schemeClr val="tx2"/>
                </a:solidFill>
              </a:defRPr>
            </a:lvl1pPr>
          </a:lstStyle>
          <a:p>
            <a:fld id="{ADD8471C-5786-4A60-AEAE-93A8E209F1BD}" type="slidenum">
              <a:rPr lang="en-GB" smtClean="0"/>
              <a:t>‹#›</a:t>
            </a:fld>
            <a:endParaRPr lang="en-GB"/>
          </a:p>
        </p:txBody>
      </p:sp>
      <p:sp>
        <p:nvSpPr>
          <p:cNvPr id="28" name="Straight Connector 2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29" name="Straight Connector 28"/>
          <p:cNvSpPr>
            <a:spLocks noChangeShapeType="1"/>
          </p:cNvSpPr>
          <p:nvPr/>
        </p:nvSpPr>
        <p:spPr bwMode="auto">
          <a:xfrm>
            <a:off x="457200" y="1143000"/>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Isosceles Triangle 9"/>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200" kern="120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6000"/>
        <a:buFont typeface="Wingdings 3"/>
        <a:buChar char=""/>
        <a:defRPr kumimoji="0" sz="2600" kern="1200">
          <a:solidFill>
            <a:schemeClr val="tx1"/>
          </a:solidFill>
          <a:latin typeface="+mn-lt"/>
          <a:ea typeface="+mn-ea"/>
          <a:cs typeface="+mn-cs"/>
        </a:defRPr>
      </a:lvl1pPr>
      <a:lvl2pPr marL="548640" indent="-274320" algn="l" rtl="0" eaLnBrk="1" latinLnBrk="0" hangingPunct="1">
        <a:spcBef>
          <a:spcPts val="500"/>
        </a:spcBef>
        <a:buClr>
          <a:schemeClr val="accent2"/>
        </a:buClr>
        <a:buSzPct val="76000"/>
        <a:buFont typeface="Wingdings 3"/>
        <a:buChar char=""/>
        <a:defRPr kumimoji="0" sz="2300" kern="1200">
          <a:solidFill>
            <a:schemeClr val="tx2"/>
          </a:solidFill>
          <a:latin typeface="+mn-lt"/>
          <a:ea typeface="+mn-ea"/>
          <a:cs typeface="+mn-cs"/>
        </a:defRPr>
      </a:lvl2pPr>
      <a:lvl3pPr marL="822960" indent="-228600" algn="l" rtl="0" eaLnBrk="1" latinLnBrk="0" hangingPunct="1">
        <a:spcBef>
          <a:spcPts val="500"/>
        </a:spcBef>
        <a:buClr>
          <a:schemeClr val="bg1">
            <a:shade val="50000"/>
          </a:schemeClr>
        </a:buClr>
        <a:buSzPct val="76000"/>
        <a:buFont typeface="Wingdings 3"/>
        <a:buChar char=""/>
        <a:defRPr kumimoji="0" sz="2000" kern="1200">
          <a:solidFill>
            <a:schemeClr val="tx1"/>
          </a:solidFill>
          <a:latin typeface="+mn-lt"/>
          <a:ea typeface="+mn-ea"/>
          <a:cs typeface="+mn-cs"/>
        </a:defRPr>
      </a:lvl3pPr>
      <a:lvl4pPr marL="1097280" indent="-228600" algn="l" rtl="0" eaLnBrk="1" latinLnBrk="0" hangingPunct="1">
        <a:spcBef>
          <a:spcPts val="400"/>
        </a:spcBef>
        <a:buClr>
          <a:schemeClr val="accent2">
            <a:shade val="75000"/>
          </a:schemeClr>
        </a:buClr>
        <a:buSzPct val="70000"/>
        <a:buFont typeface="Wingdings"/>
        <a:buChar char=""/>
        <a:defRPr kumimoji="0" sz="1800" kern="1200">
          <a:solidFill>
            <a:schemeClr val="tx1"/>
          </a:solidFill>
          <a:latin typeface="+mn-lt"/>
          <a:ea typeface="+mn-ea"/>
          <a:cs typeface="+mn-cs"/>
        </a:defRPr>
      </a:lvl4pPr>
      <a:lvl5pPr marL="1371600" indent="-228600" algn="l" rtl="0" eaLnBrk="1" latinLnBrk="0" hangingPunct="1">
        <a:spcBef>
          <a:spcPts val="300"/>
        </a:spcBef>
        <a:buClr>
          <a:schemeClr val="accent2"/>
        </a:buClr>
        <a:buSzPct val="70000"/>
        <a:buFont typeface="Wingdings"/>
        <a:buChar char=""/>
        <a:defRPr kumimoji="0" sz="1600" kern="1200">
          <a:solidFill>
            <a:schemeClr val="tx1"/>
          </a:solidFill>
          <a:latin typeface="+mn-lt"/>
          <a:ea typeface="+mn-ea"/>
          <a:cs typeface="+mn-cs"/>
        </a:defRPr>
      </a:lvl5pPr>
      <a:lvl6pPr marL="1645920" indent="-182880" algn="l" rtl="0" eaLnBrk="1" latinLnBrk="0" hangingPunct="1">
        <a:spcBef>
          <a:spcPts val="300"/>
        </a:spcBef>
        <a:buClr>
          <a:srgbClr val="9FB8CD">
            <a:shade val="75000"/>
          </a:srgbClr>
        </a:buClr>
        <a:buSzPct val="75000"/>
        <a:buFont typeface="Wingdings 3"/>
        <a:buChar char=""/>
        <a:defRPr kumimoji="0" lang="en-US" sz="1600" kern="1200" smtClean="0">
          <a:solidFill>
            <a:schemeClr val="tx1"/>
          </a:solidFill>
          <a:latin typeface="+mn-lt"/>
          <a:ea typeface="+mn-ea"/>
          <a:cs typeface="+mn-cs"/>
        </a:defRPr>
      </a:lvl6pPr>
      <a:lvl7pPr marL="1828800" indent="-182880" algn="l" rtl="0" eaLnBrk="1" latinLnBrk="0" hangingPunct="1">
        <a:spcBef>
          <a:spcPts val="300"/>
        </a:spcBef>
        <a:buClr>
          <a:srgbClr val="727CA3">
            <a:shade val="75000"/>
          </a:srgbClr>
        </a:buClr>
        <a:buSzPct val="75000"/>
        <a:buFont typeface="Wingdings 3"/>
        <a:buChar char=""/>
        <a:defRPr kumimoji="0" lang="en-US" sz="1400" kern="1200" smtClean="0">
          <a:solidFill>
            <a:schemeClr val="tx1"/>
          </a:solidFill>
          <a:latin typeface="+mn-lt"/>
          <a:ea typeface="+mn-ea"/>
          <a:cs typeface="+mn-cs"/>
        </a:defRPr>
      </a:lvl7pPr>
      <a:lvl8pPr marL="2011680" indent="-182880" algn="l" rtl="0" eaLnBrk="1" latinLnBrk="0" hangingPunct="1">
        <a:spcBef>
          <a:spcPts val="300"/>
        </a:spcBef>
        <a:buClr>
          <a:prstClr val="white">
            <a:shade val="50000"/>
          </a:prstClr>
        </a:buClr>
        <a:buSzPct val="75000"/>
        <a:buFont typeface="Wingdings 3"/>
        <a:buChar char=""/>
        <a:defRPr kumimoji="0" lang="en-US" sz="1400" kern="1200" smtClean="0">
          <a:solidFill>
            <a:schemeClr val="tx1"/>
          </a:solidFill>
          <a:latin typeface="+mn-lt"/>
          <a:ea typeface="+mn-ea"/>
          <a:cs typeface="+mn-cs"/>
        </a:defRPr>
      </a:lvl8pPr>
      <a:lvl9pPr marL="2194560" indent="-182880" algn="l" rtl="0" eaLnBrk="1" latinLnBrk="0" hangingPunct="1">
        <a:spcBef>
          <a:spcPts val="300"/>
        </a:spcBef>
        <a:buClr>
          <a:srgbClr val="9FB8CD"/>
        </a:buClr>
        <a:buSzPct val="75000"/>
        <a:buFont typeface="Wingdings 3"/>
        <a:buChar char=""/>
        <a:defRPr kumimoji="0" lang="en-US" sz="1200" kern="1200" smtClean="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SJYW5010</a:t>
            </a:r>
            <a:br>
              <a:rPr lang="en-GB" dirty="0" smtClean="0"/>
            </a:br>
            <a:r>
              <a:rPr lang="en-GB" dirty="0" smtClean="0"/>
              <a:t>Lecture 6</a:t>
            </a:r>
            <a:endParaRPr lang="en-GB" dirty="0"/>
          </a:p>
        </p:txBody>
      </p:sp>
      <p:sp>
        <p:nvSpPr>
          <p:cNvPr id="3" name="Subtitle 2"/>
          <p:cNvSpPr>
            <a:spLocks noGrp="1"/>
          </p:cNvSpPr>
          <p:nvPr>
            <p:ph type="subTitle" idx="1"/>
          </p:nvPr>
        </p:nvSpPr>
        <p:spPr/>
        <p:txBody>
          <a:bodyPr/>
          <a:lstStyle/>
          <a:p>
            <a:r>
              <a:rPr lang="en-GB" dirty="0" smtClean="0"/>
              <a:t>Empowering Young People Who Self Harm</a:t>
            </a:r>
            <a:endParaRPr lang="en-GB" dirty="0"/>
          </a:p>
        </p:txBody>
      </p:sp>
    </p:spTree>
    <p:extLst>
      <p:ext uri="{BB962C8B-B14F-4D97-AF65-F5344CB8AC3E}">
        <p14:creationId xmlns:p14="http://schemas.microsoft.com/office/powerpoint/2010/main" val="11981474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Group Task 1</a:t>
            </a:r>
            <a:endParaRPr lang="en-GB" dirty="0"/>
          </a:p>
        </p:txBody>
      </p:sp>
      <p:sp>
        <p:nvSpPr>
          <p:cNvPr id="3" name="Content Placeholder 2"/>
          <p:cNvSpPr>
            <a:spLocks noGrp="1"/>
          </p:cNvSpPr>
          <p:nvPr>
            <p:ph sz="quarter" idx="1"/>
          </p:nvPr>
        </p:nvSpPr>
        <p:spPr/>
        <p:txBody>
          <a:bodyPr/>
          <a:lstStyle/>
          <a:p>
            <a:r>
              <a:rPr lang="en-GB" dirty="0" smtClean="0"/>
              <a:t>Split </a:t>
            </a:r>
            <a:r>
              <a:rPr lang="en-GB" dirty="0"/>
              <a:t>into groups:</a:t>
            </a:r>
          </a:p>
          <a:p>
            <a:r>
              <a:rPr lang="en-GB" dirty="0" smtClean="0"/>
              <a:t>10 </a:t>
            </a:r>
            <a:r>
              <a:rPr lang="en-GB" dirty="0"/>
              <a:t>minutes for group discussion and then we’ll have feedback </a:t>
            </a:r>
            <a:endParaRPr lang="en-GB" dirty="0" smtClean="0"/>
          </a:p>
          <a:p>
            <a:endParaRPr lang="en-GB" dirty="0"/>
          </a:p>
          <a:p>
            <a:r>
              <a:rPr lang="en-GB" dirty="0"/>
              <a:t>Split into groups</a:t>
            </a:r>
            <a:r>
              <a:rPr lang="en-GB" dirty="0" smtClean="0"/>
              <a:t>:</a:t>
            </a:r>
            <a:endParaRPr lang="en-GB" dirty="0"/>
          </a:p>
          <a:p>
            <a:pPr lvl="1"/>
            <a:r>
              <a:rPr lang="en-GB" dirty="0"/>
              <a:t>What is self-harm?</a:t>
            </a:r>
          </a:p>
          <a:p>
            <a:pPr lvl="1"/>
            <a:r>
              <a:rPr lang="en-GB" dirty="0"/>
              <a:t>Why do people self-harm?</a:t>
            </a:r>
          </a:p>
          <a:p>
            <a:pPr lvl="1"/>
            <a:r>
              <a:rPr lang="en-GB" dirty="0"/>
              <a:t>Is it different from attempting suicide? </a:t>
            </a:r>
          </a:p>
          <a:p>
            <a:endParaRPr lang="en-GB" dirty="0"/>
          </a:p>
        </p:txBody>
      </p:sp>
    </p:spTree>
    <p:extLst>
      <p:ext uri="{BB962C8B-B14F-4D97-AF65-F5344CB8AC3E}">
        <p14:creationId xmlns:p14="http://schemas.microsoft.com/office/powerpoint/2010/main" val="36387861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Self Harm?</a:t>
            </a:r>
            <a:endParaRPr lang="en-GB" dirty="0"/>
          </a:p>
        </p:txBody>
      </p:sp>
      <p:sp>
        <p:nvSpPr>
          <p:cNvPr id="3" name="Content Placeholder 2"/>
          <p:cNvSpPr>
            <a:spLocks noGrp="1"/>
          </p:cNvSpPr>
          <p:nvPr>
            <p:ph sz="quarter" idx="1"/>
          </p:nvPr>
        </p:nvSpPr>
        <p:spPr/>
        <p:txBody>
          <a:bodyPr/>
          <a:lstStyle/>
          <a:p>
            <a:pPr>
              <a:lnSpc>
                <a:spcPct val="90000"/>
              </a:lnSpc>
            </a:pPr>
            <a:r>
              <a:rPr lang="en-GB" altLang="en-US" sz="3200" dirty="0">
                <a:latin typeface="Garamond" pitchFamily="18" charset="0"/>
              </a:rPr>
              <a:t>Hard to define because it depends on the reasons </a:t>
            </a:r>
            <a:r>
              <a:rPr lang="en-GB" altLang="en-US" sz="3200" u="sng" dirty="0">
                <a:latin typeface="Garamond" pitchFamily="18" charset="0"/>
              </a:rPr>
              <a:t>why</a:t>
            </a:r>
            <a:r>
              <a:rPr lang="en-GB" altLang="en-US" sz="3200" dirty="0">
                <a:latin typeface="Garamond" pitchFamily="18" charset="0"/>
              </a:rPr>
              <a:t> people have carried out the behaviour</a:t>
            </a:r>
          </a:p>
          <a:p>
            <a:pPr>
              <a:lnSpc>
                <a:spcPct val="90000"/>
              </a:lnSpc>
            </a:pPr>
            <a:r>
              <a:rPr lang="en-GB" altLang="en-US" sz="3200" dirty="0">
                <a:latin typeface="Garamond" pitchFamily="18" charset="0"/>
              </a:rPr>
              <a:t>Different functions: </a:t>
            </a:r>
          </a:p>
          <a:p>
            <a:pPr lvl="1">
              <a:lnSpc>
                <a:spcPct val="90000"/>
              </a:lnSpc>
            </a:pPr>
            <a:r>
              <a:rPr lang="en-GB" altLang="en-US" sz="2800" dirty="0">
                <a:latin typeface="Garamond" pitchFamily="18" charset="0"/>
              </a:rPr>
              <a:t>coping with intense emotions</a:t>
            </a:r>
          </a:p>
          <a:p>
            <a:pPr lvl="1">
              <a:lnSpc>
                <a:spcPct val="90000"/>
              </a:lnSpc>
            </a:pPr>
            <a:r>
              <a:rPr lang="en-GB" altLang="en-US" sz="2800" dirty="0" smtClean="0">
                <a:latin typeface="Garamond" pitchFamily="18" charset="0"/>
              </a:rPr>
              <a:t>communicating </a:t>
            </a:r>
            <a:r>
              <a:rPr lang="en-GB" altLang="en-US" sz="2800" dirty="0">
                <a:latin typeface="Garamond" pitchFamily="18" charset="0"/>
              </a:rPr>
              <a:t>distress</a:t>
            </a:r>
          </a:p>
          <a:p>
            <a:pPr lvl="1">
              <a:lnSpc>
                <a:spcPct val="90000"/>
              </a:lnSpc>
            </a:pPr>
            <a:r>
              <a:rPr lang="en-GB" altLang="en-US" sz="2800" dirty="0" smtClean="0">
                <a:latin typeface="Garamond" pitchFamily="18" charset="0"/>
              </a:rPr>
              <a:t>re-connecting </a:t>
            </a:r>
            <a:r>
              <a:rPr lang="en-GB" altLang="en-US" sz="2800" dirty="0">
                <a:latin typeface="Garamond" pitchFamily="18" charset="0"/>
              </a:rPr>
              <a:t>with self (feel again) and others</a:t>
            </a:r>
          </a:p>
          <a:p>
            <a:pPr lvl="1">
              <a:lnSpc>
                <a:spcPct val="90000"/>
              </a:lnSpc>
            </a:pPr>
            <a:r>
              <a:rPr lang="en-GB" altLang="en-US" sz="2800" dirty="0">
                <a:latin typeface="Garamond" pitchFamily="18" charset="0"/>
              </a:rPr>
              <a:t>an attempt to end one’s life (i.e. suicide intent)</a:t>
            </a:r>
          </a:p>
          <a:p>
            <a:pPr lvl="1">
              <a:lnSpc>
                <a:spcPct val="90000"/>
              </a:lnSpc>
            </a:pPr>
            <a:r>
              <a:rPr lang="en-GB" altLang="en-US" sz="2800" dirty="0">
                <a:latin typeface="Garamond" pitchFamily="18" charset="0"/>
              </a:rPr>
              <a:t>a life saving act</a:t>
            </a:r>
          </a:p>
          <a:p>
            <a:endParaRPr lang="en-GB" dirty="0"/>
          </a:p>
        </p:txBody>
      </p:sp>
    </p:spTree>
    <p:extLst>
      <p:ext uri="{BB962C8B-B14F-4D97-AF65-F5344CB8AC3E}">
        <p14:creationId xmlns:p14="http://schemas.microsoft.com/office/powerpoint/2010/main" val="12123599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Definition</a:t>
            </a:r>
            <a:endParaRPr lang="en-GB" dirty="0"/>
          </a:p>
        </p:txBody>
      </p:sp>
      <p:sp>
        <p:nvSpPr>
          <p:cNvPr id="3" name="Content Placeholder 2"/>
          <p:cNvSpPr>
            <a:spLocks noGrp="1"/>
          </p:cNvSpPr>
          <p:nvPr>
            <p:ph sz="quarter" idx="1"/>
          </p:nvPr>
        </p:nvSpPr>
        <p:spPr/>
        <p:txBody>
          <a:bodyPr>
            <a:normAutofit fontScale="92500" lnSpcReduction="10000"/>
          </a:bodyPr>
          <a:lstStyle/>
          <a:p>
            <a:r>
              <a:rPr lang="en-GB" dirty="0"/>
              <a:t>The International Society for the Study of Self-injury defines non-suicidal self-injury as the deliberate, direct, and self-inflicted destruction of body tissue resulting in immediate tissue damage, for purposes not socially sanctioned and without suicidal intent. </a:t>
            </a:r>
            <a:endParaRPr lang="en-GB" dirty="0" smtClean="0"/>
          </a:p>
          <a:p>
            <a:r>
              <a:rPr lang="en-GB" dirty="0" smtClean="0"/>
              <a:t>“</a:t>
            </a:r>
            <a:r>
              <a:rPr lang="en-GB" dirty="0"/>
              <a:t>Not socially sanctioned” is important because it implies that </a:t>
            </a:r>
            <a:r>
              <a:rPr lang="en-GB" dirty="0" smtClean="0"/>
              <a:t>behaviours </a:t>
            </a:r>
            <a:r>
              <a:rPr lang="en-GB" dirty="0"/>
              <a:t>such as tattooing and piercings are not technically considered non-suicidal self-injury—although excessive tattooing and piercing may sometimes be harmful and may be undertaken with the same intentions. </a:t>
            </a:r>
            <a:endParaRPr lang="en-GB" dirty="0" smtClean="0"/>
          </a:p>
          <a:p>
            <a:r>
              <a:rPr lang="en-GB" dirty="0" smtClean="0"/>
              <a:t>NSSI </a:t>
            </a:r>
            <a:r>
              <a:rPr lang="en-GB" dirty="0"/>
              <a:t>is, by definition, a set of </a:t>
            </a:r>
            <a:r>
              <a:rPr lang="en-GB" dirty="0" smtClean="0"/>
              <a:t>behaviours </a:t>
            </a:r>
            <a:r>
              <a:rPr lang="en-GB" dirty="0"/>
              <a:t>undertaken without suicidal intent, although it may be related to suicide </a:t>
            </a:r>
            <a:r>
              <a:rPr lang="en-GB" dirty="0" smtClean="0"/>
              <a:t>behaviours </a:t>
            </a:r>
            <a:r>
              <a:rPr lang="en-GB" dirty="0"/>
              <a:t>in some important ways (International Society for the Study of Self-injury, 2007).</a:t>
            </a:r>
          </a:p>
        </p:txBody>
      </p:sp>
    </p:spTree>
    <p:extLst>
      <p:ext uri="{BB962C8B-B14F-4D97-AF65-F5344CB8AC3E}">
        <p14:creationId xmlns:p14="http://schemas.microsoft.com/office/powerpoint/2010/main" val="9229728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Self-Harm</a:t>
            </a:r>
            <a:endParaRPr lang="en-GB" dirty="0"/>
          </a:p>
        </p:txBody>
      </p:sp>
      <p:sp>
        <p:nvSpPr>
          <p:cNvPr id="3" name="Content Placeholder 2"/>
          <p:cNvSpPr>
            <a:spLocks noGrp="1"/>
          </p:cNvSpPr>
          <p:nvPr>
            <p:ph sz="quarter" idx="1"/>
          </p:nvPr>
        </p:nvSpPr>
        <p:spPr/>
        <p:txBody>
          <a:bodyPr>
            <a:normAutofit fontScale="92500"/>
          </a:bodyPr>
          <a:lstStyle/>
          <a:p>
            <a:r>
              <a:rPr lang="en-GB" dirty="0" smtClean="0"/>
              <a:t>The </a:t>
            </a:r>
            <a:r>
              <a:rPr lang="en-GB" dirty="0"/>
              <a:t>term “self-injury” refers to a broad range of </a:t>
            </a:r>
            <a:r>
              <a:rPr lang="en-GB" dirty="0" smtClean="0"/>
              <a:t>behaviours </a:t>
            </a:r>
            <a:r>
              <a:rPr lang="en-GB" dirty="0"/>
              <a:t>(Whitlock, </a:t>
            </a:r>
            <a:r>
              <a:rPr lang="en-GB" dirty="0" err="1"/>
              <a:t>Eckenrode</a:t>
            </a:r>
            <a:r>
              <a:rPr lang="en-GB" dirty="0"/>
              <a:t>, &amp; Silverman, 2006; Yates, 2004) that result in the damage of body tissue inside or outside of the body. Some of the most commonly known include: </a:t>
            </a:r>
          </a:p>
          <a:p>
            <a:pPr lvl="1"/>
            <a:r>
              <a:rPr lang="en-GB" dirty="0"/>
              <a:t>Severely scratching or pinching with fingernails or other objects to the point </a:t>
            </a:r>
            <a:r>
              <a:rPr lang="en-GB" dirty="0" smtClean="0"/>
              <a:t>that </a:t>
            </a:r>
            <a:r>
              <a:rPr lang="en-GB" dirty="0"/>
              <a:t>bleeding occurs or marks remain on the </a:t>
            </a:r>
            <a:r>
              <a:rPr lang="en-GB" dirty="0" smtClean="0"/>
              <a:t>skin.</a:t>
            </a:r>
          </a:p>
          <a:p>
            <a:pPr lvl="1"/>
            <a:r>
              <a:rPr lang="en-GB" dirty="0" smtClean="0"/>
              <a:t>Cutting</a:t>
            </a:r>
            <a:r>
              <a:rPr lang="en-GB" dirty="0"/>
              <a:t>, ripping, or carving words or symbols into wrists, arms, legs, torso, or </a:t>
            </a:r>
            <a:r>
              <a:rPr lang="en-GB" dirty="0" smtClean="0"/>
              <a:t>other </a:t>
            </a:r>
            <a:r>
              <a:rPr lang="en-GB" dirty="0"/>
              <a:t>areas of the body</a:t>
            </a:r>
          </a:p>
          <a:p>
            <a:pPr lvl="1"/>
            <a:r>
              <a:rPr lang="en-GB" dirty="0"/>
              <a:t>Banging or punching objects or oneself to the point of bruising or bleeding (</a:t>
            </a:r>
            <a:r>
              <a:rPr lang="en-GB" dirty="0" smtClean="0"/>
              <a:t>with </a:t>
            </a:r>
            <a:r>
              <a:rPr lang="en-GB" dirty="0"/>
              <a:t>the conscious intention of hurting the self)</a:t>
            </a:r>
          </a:p>
          <a:p>
            <a:pPr lvl="1"/>
            <a:r>
              <a:rPr lang="en-GB" dirty="0"/>
              <a:t>Biting to the point that bleeding occurs or marks remain </a:t>
            </a:r>
            <a:r>
              <a:rPr lang="en-GB" dirty="0" smtClean="0"/>
              <a:t>on </a:t>
            </a:r>
            <a:r>
              <a:rPr lang="en-GB" dirty="0"/>
              <a:t>skin </a:t>
            </a:r>
            <a:endParaRPr lang="en-GB" dirty="0" smtClean="0"/>
          </a:p>
          <a:p>
            <a:pPr lvl="1"/>
            <a:endParaRPr lang="en-GB" dirty="0"/>
          </a:p>
        </p:txBody>
      </p:sp>
    </p:spTree>
    <p:extLst>
      <p:ext uri="{BB962C8B-B14F-4D97-AF65-F5344CB8AC3E}">
        <p14:creationId xmlns:p14="http://schemas.microsoft.com/office/powerpoint/2010/main" val="16803019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Self-Harm</a:t>
            </a:r>
            <a:endParaRPr lang="en-GB" dirty="0"/>
          </a:p>
        </p:txBody>
      </p:sp>
      <p:sp>
        <p:nvSpPr>
          <p:cNvPr id="3" name="Content Placeholder 2"/>
          <p:cNvSpPr>
            <a:spLocks noGrp="1"/>
          </p:cNvSpPr>
          <p:nvPr>
            <p:ph sz="quarter" idx="1"/>
          </p:nvPr>
        </p:nvSpPr>
        <p:spPr/>
        <p:txBody>
          <a:bodyPr/>
          <a:lstStyle/>
          <a:p>
            <a:r>
              <a:rPr lang="en-GB" dirty="0"/>
              <a:t>Pulling out hair, eyelashes, or eyebrows with the overt </a:t>
            </a:r>
            <a:r>
              <a:rPr lang="en-GB" dirty="0" smtClean="0"/>
              <a:t>intention </a:t>
            </a:r>
            <a:r>
              <a:rPr lang="en-GB" dirty="0"/>
              <a:t>of hurting oneself </a:t>
            </a:r>
          </a:p>
          <a:p>
            <a:r>
              <a:rPr lang="en-GB" dirty="0"/>
              <a:t>Intentionally preventing wounds from </a:t>
            </a:r>
            <a:r>
              <a:rPr lang="en-GB" dirty="0" smtClean="0"/>
              <a:t>healing  </a:t>
            </a:r>
            <a:endParaRPr lang="en-GB" dirty="0"/>
          </a:p>
          <a:p>
            <a:r>
              <a:rPr lang="en-GB" dirty="0"/>
              <a:t>Burning the skin </a:t>
            </a:r>
            <a:r>
              <a:rPr lang="en-GB" dirty="0" smtClean="0"/>
              <a:t> </a:t>
            </a:r>
            <a:endParaRPr lang="en-GB" dirty="0"/>
          </a:p>
          <a:p>
            <a:r>
              <a:rPr lang="en-GB" dirty="0"/>
              <a:t>Embedding objects into the skin </a:t>
            </a:r>
            <a:r>
              <a:rPr lang="en-GB" dirty="0" smtClean="0"/>
              <a:t> </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99972" y="3789040"/>
            <a:ext cx="2895600" cy="2301230"/>
          </a:xfrm>
          <a:prstGeom prst="rect">
            <a:avLst/>
          </a:prstGeom>
        </p:spPr>
      </p:pic>
    </p:spTree>
    <p:extLst>
      <p:ext uri="{BB962C8B-B14F-4D97-AF65-F5344CB8AC3E}">
        <p14:creationId xmlns:p14="http://schemas.microsoft.com/office/powerpoint/2010/main" val="3061247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How many young people are affected by self-harm? </a:t>
            </a:r>
            <a:endParaRPr lang="en-GB" dirty="0"/>
          </a:p>
        </p:txBody>
      </p:sp>
      <p:sp>
        <p:nvSpPr>
          <p:cNvPr id="3" name="Content Placeholder 2"/>
          <p:cNvSpPr>
            <a:spLocks noGrp="1"/>
          </p:cNvSpPr>
          <p:nvPr>
            <p:ph sz="quarter" idx="1"/>
          </p:nvPr>
        </p:nvSpPr>
        <p:spPr>
          <a:xfrm>
            <a:off x="457200" y="1124744"/>
            <a:ext cx="8229600" cy="5328592"/>
          </a:xfrm>
        </p:spPr>
        <p:txBody>
          <a:bodyPr>
            <a:normAutofit fontScale="92500" lnSpcReduction="20000"/>
          </a:bodyPr>
          <a:lstStyle/>
          <a:p>
            <a:r>
              <a:rPr lang="en-GB" dirty="0"/>
              <a:t>Because it is such a sensitive topic, there is a shortage of reliable information about young people who self-harm but do not make use of services. </a:t>
            </a:r>
            <a:endParaRPr lang="en-GB" dirty="0" smtClean="0"/>
          </a:p>
          <a:p>
            <a:r>
              <a:rPr lang="en-GB" dirty="0" smtClean="0"/>
              <a:t>As </a:t>
            </a:r>
            <a:r>
              <a:rPr lang="en-GB" dirty="0"/>
              <a:t>a result, estimates of the proportion of secondary school aged children who self-harm vary enormously and we cannot be sure what is closest to the real level. Some studies find around 6-8% of adolescents and young adults reporting current, chronic </a:t>
            </a:r>
            <a:r>
              <a:rPr lang="en-GB" dirty="0" smtClean="0"/>
              <a:t>self-injury; </a:t>
            </a:r>
          </a:p>
          <a:p>
            <a:r>
              <a:rPr lang="en-GB" dirty="0" smtClean="0"/>
              <a:t>others </a:t>
            </a:r>
            <a:r>
              <a:rPr lang="en-GB" dirty="0"/>
              <a:t>suggest higher figures of 12-20%6, but the proportion who may have tried it once or twice could be much higher; perhaps over </a:t>
            </a:r>
            <a:r>
              <a:rPr lang="en-GB" dirty="0" smtClean="0"/>
              <a:t>half. </a:t>
            </a:r>
          </a:p>
          <a:p>
            <a:r>
              <a:rPr lang="en-GB" dirty="0" smtClean="0"/>
              <a:t>A </a:t>
            </a:r>
            <a:r>
              <a:rPr lang="en-GB" dirty="0"/>
              <a:t>Scottish self-report survey in schools found self-harm reported by 14% of pupils aged 15-16 years</a:t>
            </a:r>
            <a:r>
              <a:rPr lang="en-GB" dirty="0" smtClean="0"/>
              <a:t>. </a:t>
            </a:r>
            <a:r>
              <a:rPr lang="en-GB" dirty="0"/>
              <a:t>It is more common in young women (3.4 times more likely in the Scottish schools survey), although again estimates of the ratio between them and young men </a:t>
            </a:r>
            <a:r>
              <a:rPr lang="en-GB" dirty="0" smtClean="0"/>
              <a:t>vary, </a:t>
            </a:r>
            <a:r>
              <a:rPr lang="en-GB" dirty="0"/>
              <a:t>and in the later teen years the ratio may be more </a:t>
            </a:r>
            <a:r>
              <a:rPr lang="en-GB" dirty="0" smtClean="0"/>
              <a:t>similar. </a:t>
            </a:r>
            <a:endParaRPr lang="en-GB" dirty="0"/>
          </a:p>
        </p:txBody>
      </p:sp>
    </p:spTree>
    <p:extLst>
      <p:ext uri="{BB962C8B-B14F-4D97-AF65-F5344CB8AC3E}">
        <p14:creationId xmlns:p14="http://schemas.microsoft.com/office/powerpoint/2010/main" val="2670532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Why do young people self-harm? </a:t>
            </a:r>
            <a:endParaRPr lang="en-GB" dirty="0"/>
          </a:p>
        </p:txBody>
      </p:sp>
      <p:sp>
        <p:nvSpPr>
          <p:cNvPr id="3" name="Content Placeholder 2"/>
          <p:cNvSpPr>
            <a:spLocks noGrp="1"/>
          </p:cNvSpPr>
          <p:nvPr>
            <p:ph sz="quarter" idx="1"/>
          </p:nvPr>
        </p:nvSpPr>
        <p:spPr>
          <a:xfrm>
            <a:off x="457200" y="1219200"/>
            <a:ext cx="8229600" cy="5162128"/>
          </a:xfrm>
        </p:spPr>
        <p:txBody>
          <a:bodyPr>
            <a:normAutofit/>
          </a:bodyPr>
          <a:lstStyle/>
          <a:p>
            <a:r>
              <a:rPr lang="en-GB" dirty="0"/>
              <a:t>It is clear that self-harm is primarily a coping mechanism for young people; </a:t>
            </a:r>
            <a:r>
              <a:rPr lang="en-GB" dirty="0" smtClean="0"/>
              <a:t>a </a:t>
            </a:r>
            <a:r>
              <a:rPr lang="en-GB" dirty="0"/>
              <a:t>way of releasing tension and managing strong feelings. </a:t>
            </a:r>
            <a:endParaRPr lang="en-GB" dirty="0" smtClean="0"/>
          </a:p>
          <a:p>
            <a:r>
              <a:rPr lang="en-GB" dirty="0" smtClean="0"/>
              <a:t>Marginalised </a:t>
            </a:r>
            <a:r>
              <a:rPr lang="en-GB" dirty="0"/>
              <a:t>young people - those in custody, victims of abuse, or those affected by sexual exploitation, for example - are clearly more at risk, at least in part because they are more at risk of depression and anxiety and perhaps have fewer role models demonstrating effective, alternative coping strategies. </a:t>
            </a:r>
            <a:endParaRPr lang="en-GB" dirty="0" smtClean="0"/>
          </a:p>
          <a:p>
            <a:r>
              <a:rPr lang="en-GB" dirty="0" smtClean="0"/>
              <a:t>They </a:t>
            </a:r>
            <a:r>
              <a:rPr lang="en-GB" dirty="0"/>
              <a:t>may also be more likely to know others who use self-harm themselves or attempt suicide, factors that have been identified as a risk in a number of studies. </a:t>
            </a:r>
          </a:p>
        </p:txBody>
      </p:sp>
    </p:spTree>
    <p:extLst>
      <p:ext uri="{BB962C8B-B14F-4D97-AF65-F5344CB8AC3E}">
        <p14:creationId xmlns:p14="http://schemas.microsoft.com/office/powerpoint/2010/main" val="1909773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Why do young people self-harm? </a:t>
            </a:r>
            <a:endParaRPr lang="en-GB" dirty="0"/>
          </a:p>
        </p:txBody>
      </p:sp>
      <p:sp>
        <p:nvSpPr>
          <p:cNvPr id="3" name="Content Placeholder 2"/>
          <p:cNvSpPr>
            <a:spLocks noGrp="1"/>
          </p:cNvSpPr>
          <p:nvPr>
            <p:ph sz="quarter" idx="1"/>
          </p:nvPr>
        </p:nvSpPr>
        <p:spPr/>
        <p:txBody>
          <a:bodyPr>
            <a:normAutofit lnSpcReduction="10000"/>
          </a:bodyPr>
          <a:lstStyle/>
          <a:p>
            <a:r>
              <a:rPr lang="en-GB" dirty="0"/>
              <a:t>There is no single “self-injurer” profile. </a:t>
            </a:r>
            <a:r>
              <a:rPr lang="en-GB" dirty="0" smtClean="0"/>
              <a:t> Although </a:t>
            </a:r>
            <a:r>
              <a:rPr lang="en-GB" dirty="0"/>
              <a:t>many people associate self-injury with middle to upper class white females, few studies support this assumption. </a:t>
            </a:r>
            <a:endParaRPr lang="en-GB" dirty="0" smtClean="0"/>
          </a:p>
          <a:p>
            <a:r>
              <a:rPr lang="en-GB" dirty="0" smtClean="0"/>
              <a:t>It </a:t>
            </a:r>
            <a:r>
              <a:rPr lang="en-GB" dirty="0"/>
              <a:t>does appear to be true, however, that self-injury is largely an adolescent phenomenon. </a:t>
            </a:r>
            <a:endParaRPr lang="en-GB" dirty="0" smtClean="0"/>
          </a:p>
          <a:p>
            <a:r>
              <a:rPr lang="en-GB" dirty="0" smtClean="0"/>
              <a:t>There </a:t>
            </a:r>
            <a:r>
              <a:rPr lang="en-GB" dirty="0"/>
              <a:t>is broad agreement that the average age of onset is 14-16, but it is also true that individuals can begin injuring in childhood and adulthood. </a:t>
            </a:r>
            <a:endParaRPr lang="en-GB" dirty="0" smtClean="0"/>
          </a:p>
          <a:p>
            <a:r>
              <a:rPr lang="en-GB" dirty="0" smtClean="0"/>
              <a:t>At </a:t>
            </a:r>
            <a:r>
              <a:rPr lang="en-GB" dirty="0"/>
              <a:t>least two college studies show that about a quarter of those reporting self-injury started in the college years (Whitlock, </a:t>
            </a:r>
            <a:r>
              <a:rPr lang="en-GB" dirty="0" err="1"/>
              <a:t>Eckenrode</a:t>
            </a:r>
            <a:r>
              <a:rPr lang="en-GB" dirty="0"/>
              <a:t>, et al., 2006; Jacobson &amp; Gould, 2007; Whitlock, </a:t>
            </a:r>
            <a:r>
              <a:rPr lang="en-GB" dirty="0" err="1"/>
              <a:t>Muehlenkamp</a:t>
            </a:r>
            <a:r>
              <a:rPr lang="en-GB" dirty="0"/>
              <a:t>, et al., 2009).</a:t>
            </a:r>
          </a:p>
        </p:txBody>
      </p:sp>
    </p:spTree>
    <p:extLst>
      <p:ext uri="{BB962C8B-B14F-4D97-AF65-F5344CB8AC3E}">
        <p14:creationId xmlns:p14="http://schemas.microsoft.com/office/powerpoint/2010/main" val="10623593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Self-injury and suicide</a:t>
            </a:r>
            <a:endParaRPr lang="en-GB" dirty="0"/>
          </a:p>
        </p:txBody>
      </p:sp>
      <p:sp>
        <p:nvSpPr>
          <p:cNvPr id="3" name="Content Placeholder 2"/>
          <p:cNvSpPr>
            <a:spLocks noGrp="1"/>
          </p:cNvSpPr>
          <p:nvPr>
            <p:ph sz="quarter" idx="1"/>
          </p:nvPr>
        </p:nvSpPr>
        <p:spPr/>
        <p:txBody>
          <a:bodyPr/>
          <a:lstStyle/>
          <a:p>
            <a:r>
              <a:rPr lang="en-GB" dirty="0"/>
              <a:t>It is common for those unfamiliar with self-injury to assume that it is a suicide attempt or gesture. </a:t>
            </a:r>
            <a:endParaRPr lang="en-GB" dirty="0" smtClean="0"/>
          </a:p>
          <a:p>
            <a:r>
              <a:rPr lang="en-GB" dirty="0" smtClean="0"/>
              <a:t>In </a:t>
            </a:r>
            <a:r>
              <a:rPr lang="en-GB" dirty="0"/>
              <a:t>fact, lack of suicidal intent is one of the defining characteristics of NSSI, and typically the intention of self-injury is exactly the opposite of suicide. </a:t>
            </a:r>
            <a:endParaRPr lang="en-GB" dirty="0" smtClean="0"/>
          </a:p>
          <a:p>
            <a:r>
              <a:rPr lang="en-GB" dirty="0" smtClean="0"/>
              <a:t>Individuals </a:t>
            </a:r>
            <a:r>
              <a:rPr lang="en-GB" dirty="0"/>
              <a:t>who self-injure are generally aiming to feel better, not end life. </a:t>
            </a:r>
            <a:endParaRPr lang="en-GB" dirty="0" smtClean="0"/>
          </a:p>
          <a:p>
            <a:r>
              <a:rPr lang="en-GB" dirty="0" smtClean="0"/>
              <a:t>While </a:t>
            </a:r>
            <a:r>
              <a:rPr lang="en-GB" dirty="0"/>
              <a:t>suicide attempts are undertaken with some intent to end life, NSSI is typically undertaken with the intention of self-integrating and preserving life (Walsh, 2006).</a:t>
            </a:r>
          </a:p>
        </p:txBody>
      </p:sp>
    </p:spTree>
    <p:extLst>
      <p:ext uri="{BB962C8B-B14F-4D97-AF65-F5344CB8AC3E}">
        <p14:creationId xmlns:p14="http://schemas.microsoft.com/office/powerpoint/2010/main" val="1599825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Self-injury and suicide</a:t>
            </a:r>
            <a:endParaRPr lang="en-GB" dirty="0"/>
          </a:p>
        </p:txBody>
      </p:sp>
      <p:sp>
        <p:nvSpPr>
          <p:cNvPr id="3" name="Content Placeholder 2"/>
          <p:cNvSpPr>
            <a:spLocks noGrp="1"/>
          </p:cNvSpPr>
          <p:nvPr>
            <p:ph sz="quarter" idx="1"/>
          </p:nvPr>
        </p:nvSpPr>
        <p:spPr/>
        <p:txBody>
          <a:bodyPr>
            <a:normAutofit fontScale="92500" lnSpcReduction="10000"/>
          </a:bodyPr>
          <a:lstStyle/>
          <a:p>
            <a:r>
              <a:rPr lang="en-GB" dirty="0"/>
              <a:t>That said, it is important to note that individuals with a history of self-injury are at higher risk for suicide thoughts, gestures, and attempts and, because of this, need to be assessed for suicide risk. </a:t>
            </a:r>
            <a:endParaRPr lang="en-GB" dirty="0" smtClean="0"/>
          </a:p>
          <a:p>
            <a:r>
              <a:rPr lang="en-GB" dirty="0" smtClean="0"/>
              <a:t>One </a:t>
            </a:r>
            <a:r>
              <a:rPr lang="en-GB" dirty="0"/>
              <a:t>study found that individuals reporting NSSI were nine times more likely to report having made a suicide attempt at some point in their life. </a:t>
            </a:r>
            <a:endParaRPr lang="en-GB" dirty="0" smtClean="0"/>
          </a:p>
          <a:p>
            <a:r>
              <a:rPr lang="en-GB" dirty="0" smtClean="0"/>
              <a:t>Since </a:t>
            </a:r>
            <a:r>
              <a:rPr lang="en-GB" dirty="0"/>
              <a:t>both </a:t>
            </a:r>
            <a:r>
              <a:rPr lang="en-GB" dirty="0" smtClean="0"/>
              <a:t>behaviours </a:t>
            </a:r>
            <a:r>
              <a:rPr lang="en-GB" dirty="0"/>
              <a:t>indicate underlying distress which may or may not be successfully mitigated though NSSI or other self-medicating or soothing </a:t>
            </a:r>
            <a:r>
              <a:rPr lang="en-GB" dirty="0" smtClean="0"/>
              <a:t>behaviours, </a:t>
            </a:r>
            <a:r>
              <a:rPr lang="en-GB" dirty="0"/>
              <a:t>it is entirely possible for someone practicing self-injury to also be suicidal. </a:t>
            </a:r>
            <a:endParaRPr lang="en-GB" dirty="0" smtClean="0"/>
          </a:p>
          <a:p>
            <a:r>
              <a:rPr lang="en-GB" dirty="0" smtClean="0"/>
              <a:t>Indeed</a:t>
            </a:r>
            <a:r>
              <a:rPr lang="en-GB" dirty="0"/>
              <a:t>, at least one study has shown that even individuals who have ceased practicing self-injury may be at heightened risk for </a:t>
            </a:r>
            <a:r>
              <a:rPr lang="en-GB" dirty="0" smtClean="0"/>
              <a:t>suicide </a:t>
            </a:r>
            <a:r>
              <a:rPr lang="en-GB" dirty="0"/>
              <a:t>at a later point in life (Whitlock &amp; Knox, 2007). </a:t>
            </a:r>
          </a:p>
        </p:txBody>
      </p:sp>
    </p:spTree>
    <p:extLst>
      <p:ext uri="{BB962C8B-B14F-4D97-AF65-F5344CB8AC3E}">
        <p14:creationId xmlns:p14="http://schemas.microsoft.com/office/powerpoint/2010/main" val="2577163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Underlying causes and motivations</a:t>
            </a:r>
            <a:endParaRPr lang="en-GB" dirty="0"/>
          </a:p>
        </p:txBody>
      </p:sp>
      <p:sp>
        <p:nvSpPr>
          <p:cNvPr id="3" name="Content Placeholder 2"/>
          <p:cNvSpPr>
            <a:spLocks noGrp="1"/>
          </p:cNvSpPr>
          <p:nvPr>
            <p:ph sz="quarter" idx="1"/>
          </p:nvPr>
        </p:nvSpPr>
        <p:spPr/>
        <p:txBody>
          <a:bodyPr/>
          <a:lstStyle/>
          <a:p>
            <a:r>
              <a:rPr lang="en-GB" dirty="0"/>
              <a:t>Current research suggests that self-injury shares many of the risk factors of other negative coping </a:t>
            </a:r>
            <a:r>
              <a:rPr lang="en-GB" dirty="0" smtClean="0"/>
              <a:t>mechanisms:</a:t>
            </a:r>
          </a:p>
          <a:p>
            <a:pPr lvl="1"/>
            <a:r>
              <a:rPr lang="en-GB" dirty="0" smtClean="0"/>
              <a:t>history </a:t>
            </a:r>
            <a:r>
              <a:rPr lang="en-GB" dirty="0"/>
              <a:t>of child trauma and/or abuse (particularly sexual or emotional abuse), </a:t>
            </a:r>
            <a:endParaRPr lang="en-GB" dirty="0" smtClean="0"/>
          </a:p>
          <a:p>
            <a:pPr lvl="1"/>
            <a:r>
              <a:rPr lang="en-GB" dirty="0" smtClean="0"/>
              <a:t>poor </a:t>
            </a:r>
            <a:r>
              <a:rPr lang="en-GB" dirty="0"/>
              <a:t>family communication, </a:t>
            </a:r>
            <a:endParaRPr lang="en-GB" dirty="0" smtClean="0"/>
          </a:p>
          <a:p>
            <a:pPr lvl="1"/>
            <a:r>
              <a:rPr lang="en-GB" dirty="0" smtClean="0"/>
              <a:t>low </a:t>
            </a:r>
            <a:r>
              <a:rPr lang="en-GB" dirty="0"/>
              <a:t>family warmth, and/or perceived isolation (Yates, 2004). </a:t>
            </a:r>
          </a:p>
        </p:txBody>
      </p:sp>
    </p:spTree>
    <p:extLst>
      <p:ext uri="{BB962C8B-B14F-4D97-AF65-F5344CB8AC3E}">
        <p14:creationId xmlns:p14="http://schemas.microsoft.com/office/powerpoint/2010/main" val="28717558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Why do people continue to self-injure? What purpose does it </a:t>
            </a:r>
            <a:r>
              <a:rPr lang="en-GB" dirty="0" smtClean="0"/>
              <a:t>fulfil? </a:t>
            </a:r>
            <a:endParaRPr lang="en-GB" dirty="0"/>
          </a:p>
        </p:txBody>
      </p:sp>
      <p:sp>
        <p:nvSpPr>
          <p:cNvPr id="3" name="Content Placeholder 2"/>
          <p:cNvSpPr>
            <a:spLocks noGrp="1"/>
          </p:cNvSpPr>
          <p:nvPr>
            <p:ph sz="quarter" idx="1"/>
          </p:nvPr>
        </p:nvSpPr>
        <p:spPr/>
        <p:txBody>
          <a:bodyPr/>
          <a:lstStyle/>
          <a:p>
            <a:r>
              <a:rPr lang="en-GB" dirty="0"/>
              <a:t>Most often, NSSI is used to regulate intense negative emotion: </a:t>
            </a:r>
            <a:endParaRPr lang="en-GB" dirty="0" smtClean="0"/>
          </a:p>
          <a:p>
            <a:r>
              <a:rPr lang="en-GB" dirty="0" smtClean="0"/>
              <a:t>individuals </a:t>
            </a:r>
            <a:r>
              <a:rPr lang="en-GB" dirty="0"/>
              <a:t>self-injure to calm down quickly when feeling very emotional or </a:t>
            </a:r>
            <a:r>
              <a:rPr lang="en-GB" dirty="0" smtClean="0"/>
              <a:t>stressed. </a:t>
            </a:r>
          </a:p>
          <a:p>
            <a:r>
              <a:rPr lang="en-GB" dirty="0" smtClean="0"/>
              <a:t>People </a:t>
            </a:r>
            <a:r>
              <a:rPr lang="en-GB" dirty="0"/>
              <a:t>who self-injure often have high sensitivity to emotion and difficulty handling negative feelings. </a:t>
            </a:r>
            <a:endParaRPr lang="en-GB" dirty="0" smtClean="0"/>
          </a:p>
          <a:p>
            <a:r>
              <a:rPr lang="en-GB" dirty="0" smtClean="0"/>
              <a:t>Although </a:t>
            </a:r>
            <a:r>
              <a:rPr lang="en-GB" dirty="0"/>
              <a:t>the practice may dispel strong feelings in the short term, over time individuals with a history of self-injury are likely to experience intense shame or a sense of lack of control (Yates, 2004; Chapman, </a:t>
            </a:r>
            <a:r>
              <a:rPr lang="en-GB" dirty="0" err="1"/>
              <a:t>Gratz</a:t>
            </a:r>
            <a:r>
              <a:rPr lang="en-GB" dirty="0"/>
              <a:t>, &amp; Brown, 2006).</a:t>
            </a:r>
          </a:p>
        </p:txBody>
      </p:sp>
    </p:spTree>
    <p:extLst>
      <p:ext uri="{BB962C8B-B14F-4D97-AF65-F5344CB8AC3E}">
        <p14:creationId xmlns:p14="http://schemas.microsoft.com/office/powerpoint/2010/main" val="1155624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Others use NSSI to evoke emotion when they feel numb or dissociated. </a:t>
            </a:r>
            <a:endParaRPr lang="en-GB" dirty="0" smtClean="0"/>
          </a:p>
          <a:p>
            <a:r>
              <a:rPr lang="en-GB" dirty="0" smtClean="0"/>
              <a:t>Self-injury </a:t>
            </a:r>
            <a:r>
              <a:rPr lang="en-GB" dirty="0"/>
              <a:t>may also be used as a means of self-control, punishment, or distraction. </a:t>
            </a:r>
            <a:endParaRPr lang="en-GB" dirty="0" smtClean="0"/>
          </a:p>
          <a:p>
            <a:r>
              <a:rPr lang="en-GB" dirty="0" smtClean="0"/>
              <a:t>Some </a:t>
            </a:r>
            <a:r>
              <a:rPr lang="en-GB" dirty="0"/>
              <a:t>people report self-injuring to increase energy or improve mood. </a:t>
            </a:r>
            <a:endParaRPr lang="en-GB" dirty="0" smtClean="0"/>
          </a:p>
          <a:p>
            <a:r>
              <a:rPr lang="en-GB" dirty="0" smtClean="0"/>
              <a:t>Self-injury </a:t>
            </a:r>
            <a:r>
              <a:rPr lang="en-GB" dirty="0"/>
              <a:t>may also be used to solicit attention from adults or peers, or to be part of a group (Whitlock, </a:t>
            </a:r>
            <a:r>
              <a:rPr lang="en-GB" dirty="0" err="1"/>
              <a:t>Muehlenkamp</a:t>
            </a:r>
            <a:r>
              <a:rPr lang="en-GB" dirty="0"/>
              <a:t>, et al., 2009). </a:t>
            </a:r>
          </a:p>
        </p:txBody>
      </p:sp>
    </p:spTree>
    <p:extLst>
      <p:ext uri="{BB962C8B-B14F-4D97-AF65-F5344CB8AC3E}">
        <p14:creationId xmlns:p14="http://schemas.microsoft.com/office/powerpoint/2010/main" val="39349082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Those who self-injure cite a number of motivations; it is rare that self-injury </a:t>
            </a:r>
            <a:r>
              <a:rPr lang="en-GB" dirty="0" smtClean="0"/>
              <a:t>fulfils </a:t>
            </a:r>
            <a:r>
              <a:rPr lang="en-GB" dirty="0"/>
              <a:t>only one function, particularly when practiced regularly (Whitlock, </a:t>
            </a:r>
            <a:r>
              <a:rPr lang="en-GB" dirty="0" err="1"/>
              <a:t>Muehlenkamp</a:t>
            </a:r>
            <a:r>
              <a:rPr lang="en-GB" dirty="0"/>
              <a:t>, et al., 2009).</a:t>
            </a:r>
          </a:p>
          <a:p>
            <a:r>
              <a:rPr lang="en-GB" dirty="0"/>
              <a:t>Why self-injury seems to work so well to achieve these aims is not clear, but scholars theorize that it may have to do with chemicals that may be produced in the body as a response to injury or anticipated injury. </a:t>
            </a:r>
            <a:endParaRPr lang="en-GB" dirty="0" smtClean="0"/>
          </a:p>
          <a:p>
            <a:r>
              <a:rPr lang="en-GB" dirty="0" smtClean="0"/>
              <a:t>If </a:t>
            </a:r>
            <a:r>
              <a:rPr lang="en-GB" dirty="0"/>
              <a:t>so, it is probably most correct to see self-injury as a form of self-medication (</a:t>
            </a:r>
            <a:r>
              <a:rPr lang="en-GB" dirty="0" err="1"/>
              <a:t>Klonsky</a:t>
            </a:r>
            <a:r>
              <a:rPr lang="en-GB" dirty="0"/>
              <a:t>, 2007; Nock &amp; </a:t>
            </a:r>
            <a:r>
              <a:rPr lang="en-GB" dirty="0" err="1"/>
              <a:t>Prinstein</a:t>
            </a:r>
            <a:r>
              <a:rPr lang="en-GB" dirty="0"/>
              <a:t>, 2005; </a:t>
            </a:r>
            <a:r>
              <a:rPr lang="en-GB" dirty="0" err="1"/>
              <a:t>Sher</a:t>
            </a:r>
            <a:r>
              <a:rPr lang="en-GB" dirty="0"/>
              <a:t> &amp; Stanley, 2009).</a:t>
            </a:r>
          </a:p>
        </p:txBody>
      </p:sp>
    </p:spTree>
    <p:extLst>
      <p:ext uri="{BB962C8B-B14F-4D97-AF65-F5344CB8AC3E}">
        <p14:creationId xmlns:p14="http://schemas.microsoft.com/office/powerpoint/2010/main" val="38758548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Warning signs</a:t>
            </a:r>
            <a:endParaRPr lang="en-GB" dirty="0"/>
          </a:p>
        </p:txBody>
      </p:sp>
      <p:sp>
        <p:nvSpPr>
          <p:cNvPr id="3" name="Content Placeholder 2"/>
          <p:cNvSpPr>
            <a:spLocks noGrp="1"/>
          </p:cNvSpPr>
          <p:nvPr>
            <p:ph sz="quarter" idx="1"/>
          </p:nvPr>
        </p:nvSpPr>
        <p:spPr/>
        <p:txBody>
          <a:bodyPr/>
          <a:lstStyle/>
          <a:p>
            <a:r>
              <a:rPr lang="en-GB" dirty="0" smtClean="0"/>
              <a:t>Group Task</a:t>
            </a:r>
          </a:p>
          <a:p>
            <a:pPr lvl="1"/>
            <a:r>
              <a:rPr lang="en-GB" dirty="0"/>
              <a:t>How can you tell if someone is self-injuring? Often a person who is injuring will take steps to hide the injuries</a:t>
            </a:r>
            <a:r>
              <a:rPr lang="en-GB" dirty="0" smtClean="0"/>
              <a:t>.</a:t>
            </a:r>
          </a:p>
          <a:p>
            <a:pPr lvl="1"/>
            <a:r>
              <a:rPr lang="en-GB" dirty="0" smtClean="0"/>
              <a:t>Feedback your discussions.</a:t>
            </a:r>
          </a:p>
          <a:p>
            <a:pPr lvl="1"/>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4005064"/>
            <a:ext cx="2286000" cy="17049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30868" y="3789039"/>
            <a:ext cx="2613539" cy="19209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19872" y="3645024"/>
            <a:ext cx="1790700" cy="17811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923138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Warning signs</a:t>
            </a:r>
            <a:endParaRPr lang="en-GB" dirty="0"/>
          </a:p>
        </p:txBody>
      </p:sp>
      <p:sp>
        <p:nvSpPr>
          <p:cNvPr id="3" name="Content Placeholder 2"/>
          <p:cNvSpPr>
            <a:spLocks noGrp="1"/>
          </p:cNvSpPr>
          <p:nvPr>
            <p:ph sz="quarter" idx="1"/>
          </p:nvPr>
        </p:nvSpPr>
        <p:spPr/>
        <p:txBody>
          <a:bodyPr/>
          <a:lstStyle/>
          <a:p>
            <a:r>
              <a:rPr lang="en-GB" dirty="0"/>
              <a:t>How can you tell if someone is self-injuring? Often a person who is injuring will take steps to hide the injuries. Here are a few things to look for</a:t>
            </a:r>
            <a:r>
              <a:rPr lang="en-GB" dirty="0" smtClean="0"/>
              <a:t>:</a:t>
            </a:r>
          </a:p>
          <a:p>
            <a:pPr lvl="1"/>
            <a:r>
              <a:rPr lang="en-GB" sz="2500" dirty="0"/>
              <a:t>Unexplained or clustered scars or </a:t>
            </a:r>
            <a:r>
              <a:rPr lang="en-GB" sz="2500" dirty="0" smtClean="0"/>
              <a:t>marks</a:t>
            </a:r>
            <a:r>
              <a:rPr lang="en-GB" sz="1700" dirty="0" smtClean="0"/>
              <a:t> </a:t>
            </a:r>
            <a:endParaRPr lang="en-GB" sz="1700" dirty="0"/>
          </a:p>
          <a:p>
            <a:pPr lvl="1"/>
            <a:r>
              <a:rPr lang="en-GB" sz="2500" dirty="0"/>
              <a:t>Fresh cuts, bruises, burns, or other signs of bodily </a:t>
            </a:r>
            <a:r>
              <a:rPr lang="en-GB" sz="2500" dirty="0" smtClean="0"/>
              <a:t>damage</a:t>
            </a:r>
          </a:p>
          <a:p>
            <a:pPr lvl="1"/>
            <a:r>
              <a:rPr lang="en-GB" sz="2500" dirty="0" smtClean="0"/>
              <a:t>Bandages </a:t>
            </a:r>
            <a:r>
              <a:rPr lang="en-GB" sz="2500" dirty="0"/>
              <a:t>worn </a:t>
            </a:r>
            <a:r>
              <a:rPr lang="en-GB" sz="2500" dirty="0" smtClean="0"/>
              <a:t>frequently</a:t>
            </a:r>
            <a:endParaRPr lang="en-GB" sz="2500" dirty="0"/>
          </a:p>
          <a:p>
            <a:pPr lvl="1"/>
            <a:r>
              <a:rPr lang="en-GB" sz="2500" dirty="0"/>
              <a:t>Inappropriate dress for the season, such as long </a:t>
            </a:r>
            <a:r>
              <a:rPr lang="en-GB" sz="2500" dirty="0" smtClean="0"/>
              <a:t>shirts </a:t>
            </a:r>
            <a:r>
              <a:rPr lang="en-GB" sz="2500" dirty="0"/>
              <a:t>or long </a:t>
            </a:r>
            <a:r>
              <a:rPr lang="en-GB" sz="2500" dirty="0" smtClean="0"/>
              <a:t>trousers </a:t>
            </a:r>
            <a:r>
              <a:rPr lang="en-GB" sz="2500" dirty="0"/>
              <a:t>worn consistently in summer</a:t>
            </a:r>
          </a:p>
          <a:p>
            <a:pPr lvl="1"/>
            <a:r>
              <a:rPr lang="en-GB" sz="2500" dirty="0"/>
              <a:t>Unwillingness to participate in events that require </a:t>
            </a:r>
            <a:r>
              <a:rPr lang="en-GB" sz="2500" dirty="0" smtClean="0"/>
              <a:t>less </a:t>
            </a:r>
            <a:r>
              <a:rPr lang="en-GB" sz="2500" dirty="0"/>
              <a:t>body coverage (such as swimming)</a:t>
            </a:r>
          </a:p>
          <a:p>
            <a:pPr lvl="1"/>
            <a:r>
              <a:rPr lang="en-GB" sz="2500" dirty="0"/>
              <a:t>Constant </a:t>
            </a:r>
            <a:r>
              <a:rPr lang="en-GB" sz="2500" dirty="0" smtClean="0"/>
              <a:t>use of wrists bands</a:t>
            </a:r>
          </a:p>
          <a:p>
            <a:endParaRPr lang="en-GB" dirty="0"/>
          </a:p>
        </p:txBody>
      </p:sp>
    </p:spTree>
    <p:extLst>
      <p:ext uri="{BB962C8B-B14F-4D97-AF65-F5344CB8AC3E}">
        <p14:creationId xmlns:p14="http://schemas.microsoft.com/office/powerpoint/2010/main" val="36307559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Warning signs</a:t>
            </a:r>
            <a:endParaRPr lang="en-GB" dirty="0"/>
          </a:p>
        </p:txBody>
      </p:sp>
      <p:sp>
        <p:nvSpPr>
          <p:cNvPr id="3" name="Content Placeholder 2"/>
          <p:cNvSpPr>
            <a:spLocks noGrp="1"/>
          </p:cNvSpPr>
          <p:nvPr>
            <p:ph sz="quarter" idx="1"/>
          </p:nvPr>
        </p:nvSpPr>
        <p:spPr/>
        <p:txBody>
          <a:bodyPr/>
          <a:lstStyle/>
          <a:p>
            <a:r>
              <a:rPr lang="en-GB" dirty="0"/>
              <a:t>Odd or unexplainable paraphernalia such as </a:t>
            </a:r>
            <a:r>
              <a:rPr lang="en-GB" dirty="0" smtClean="0"/>
              <a:t>razor blades </a:t>
            </a:r>
            <a:r>
              <a:rPr lang="en-GB" dirty="0"/>
              <a:t>or other cutting implements</a:t>
            </a:r>
          </a:p>
          <a:p>
            <a:r>
              <a:rPr lang="en-GB" dirty="0"/>
              <a:t>Physical or emotional absence, preoccupation, </a:t>
            </a:r>
            <a:r>
              <a:rPr lang="en-GB" dirty="0" smtClean="0"/>
              <a:t>distance</a:t>
            </a:r>
            <a:endParaRPr lang="en-GB" dirty="0"/>
          </a:p>
          <a:p>
            <a:r>
              <a:rPr lang="en-GB" dirty="0"/>
              <a:t>Social withdrawal, sensitivity to rejection, </a:t>
            </a:r>
            <a:r>
              <a:rPr lang="en-GB" dirty="0" smtClean="0"/>
              <a:t>difficulty </a:t>
            </a:r>
            <a:r>
              <a:rPr lang="en-GB" dirty="0"/>
              <a:t>handling anger, compulsiveness</a:t>
            </a:r>
          </a:p>
          <a:p>
            <a:r>
              <a:rPr lang="en-GB" dirty="0"/>
              <a:t>Expressions of self-loathing, shame, </a:t>
            </a:r>
            <a:r>
              <a:rPr lang="en-GB" dirty="0" smtClean="0"/>
              <a:t>and/or </a:t>
            </a:r>
            <a:r>
              <a:rPr lang="en-GB" dirty="0"/>
              <a:t>worthlessness</a:t>
            </a:r>
          </a:p>
        </p:txBody>
      </p:sp>
    </p:spTree>
    <p:extLst>
      <p:ext uri="{BB962C8B-B14F-4D97-AF65-F5344CB8AC3E}">
        <p14:creationId xmlns:p14="http://schemas.microsoft.com/office/powerpoint/2010/main" val="26182211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Warning signs</a:t>
            </a:r>
            <a:endParaRPr lang="en-GB" dirty="0"/>
          </a:p>
        </p:txBody>
      </p:sp>
      <p:sp>
        <p:nvSpPr>
          <p:cNvPr id="3" name="Content Placeholder 2"/>
          <p:cNvSpPr>
            <a:spLocks noGrp="1"/>
          </p:cNvSpPr>
          <p:nvPr>
            <p:ph sz="quarter" idx="1"/>
          </p:nvPr>
        </p:nvSpPr>
        <p:spPr/>
        <p:txBody>
          <a:bodyPr/>
          <a:lstStyle/>
          <a:p>
            <a:r>
              <a:rPr lang="en-GB" dirty="0"/>
              <a:t>It is important to note that although many self-injurious youth do become emotionally withdrawn, not all </a:t>
            </a:r>
            <a:r>
              <a:rPr lang="en-GB" dirty="0" smtClean="0"/>
              <a:t>do.</a:t>
            </a:r>
          </a:p>
          <a:p>
            <a:r>
              <a:rPr lang="en-GB" dirty="0" smtClean="0"/>
              <a:t>There </a:t>
            </a:r>
            <a:r>
              <a:rPr lang="en-GB" dirty="0"/>
              <a:t>are a significant number of highly functional and socially engaged individuals who self-injure (Whitlock, </a:t>
            </a:r>
            <a:r>
              <a:rPr lang="en-GB" dirty="0" err="1"/>
              <a:t>Eckenrode</a:t>
            </a:r>
            <a:r>
              <a:rPr lang="en-GB" dirty="0"/>
              <a:t>, et al., 2006).</a:t>
            </a:r>
          </a:p>
        </p:txBody>
      </p:sp>
    </p:spTree>
    <p:extLst>
      <p:ext uri="{BB962C8B-B14F-4D97-AF65-F5344CB8AC3E}">
        <p14:creationId xmlns:p14="http://schemas.microsoft.com/office/powerpoint/2010/main" val="4345870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sz="quarter" idx="1"/>
          </p:nvPr>
        </p:nvSpPr>
        <p:spPr/>
        <p:txBody>
          <a:bodyPr/>
          <a:lstStyle/>
          <a:p>
            <a:r>
              <a:rPr lang="en-GB" dirty="0" smtClean="0"/>
              <a:t>With a partner discuss how you feel about working with young people who are self harming. For Example:</a:t>
            </a:r>
          </a:p>
          <a:p>
            <a:pPr lvl="1"/>
            <a:r>
              <a:rPr lang="en-GB" dirty="0" smtClean="0"/>
              <a:t>Do you feel confident?</a:t>
            </a:r>
          </a:p>
          <a:p>
            <a:pPr lvl="1"/>
            <a:r>
              <a:rPr lang="en-GB" dirty="0" smtClean="0"/>
              <a:t>Do you feel you have the necessary skills, knowledge and understanding?</a:t>
            </a:r>
          </a:p>
          <a:p>
            <a:pPr lvl="1"/>
            <a:r>
              <a:rPr lang="en-GB" dirty="0" smtClean="0"/>
              <a:t>Do you know what to do?</a:t>
            </a:r>
          </a:p>
        </p:txBody>
      </p:sp>
    </p:spTree>
    <p:extLst>
      <p:ext uri="{BB962C8B-B14F-4D97-AF65-F5344CB8AC3E}">
        <p14:creationId xmlns:p14="http://schemas.microsoft.com/office/powerpoint/2010/main" val="9470048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Self Harm</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It is widely recognised that professionals working in children’s services frequently feel uncomfortable and lack confidence when it comes to supporting children and young people who self harm.</a:t>
            </a:r>
          </a:p>
          <a:p>
            <a:r>
              <a:rPr lang="en-GB" dirty="0" smtClean="0"/>
              <a:t>It is argued that, while it may be useful for staff to attend courses offering facts and figures, these alone do very little to build professionals’ confidence.</a:t>
            </a:r>
          </a:p>
          <a:p>
            <a:r>
              <a:rPr lang="en-GB" dirty="0" smtClean="0"/>
              <a:t>Leaving a training day knowing that one young person every 30 minutes tries to take their life, that on average two children in every secondary school class self harm, that ice cubes and elastic bands can be useful harm- minimization techniques and so forth, does not address the attitudes a professional may hold about self-injury.</a:t>
            </a:r>
            <a:endParaRPr lang="en-GB" dirty="0"/>
          </a:p>
        </p:txBody>
      </p:sp>
    </p:spTree>
    <p:extLst>
      <p:ext uri="{BB962C8B-B14F-4D97-AF65-F5344CB8AC3E}">
        <p14:creationId xmlns:p14="http://schemas.microsoft.com/office/powerpoint/2010/main" val="1395954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Self Harm</a:t>
            </a:r>
            <a:endParaRPr lang="en-GB" dirty="0"/>
          </a:p>
        </p:txBody>
      </p:sp>
      <p:sp>
        <p:nvSpPr>
          <p:cNvPr id="3" name="Content Placeholder 2"/>
          <p:cNvSpPr>
            <a:spLocks noGrp="1"/>
          </p:cNvSpPr>
          <p:nvPr>
            <p:ph sz="quarter" idx="1"/>
          </p:nvPr>
        </p:nvSpPr>
        <p:spPr/>
        <p:txBody>
          <a:bodyPr/>
          <a:lstStyle/>
          <a:p>
            <a:endParaRPr lang="en-GB" sz="3200" dirty="0">
              <a:solidFill>
                <a:srgbClr val="000000"/>
              </a:solidFill>
              <a:latin typeface="Calibri"/>
            </a:endParaRPr>
          </a:p>
          <a:p>
            <a:r>
              <a:rPr lang="en-GB" sz="2800" dirty="0" smtClean="0">
                <a:solidFill>
                  <a:srgbClr val="000000"/>
                </a:solidFill>
                <a:latin typeface="Calibri"/>
              </a:rPr>
              <a:t>Self-harm </a:t>
            </a:r>
            <a:r>
              <a:rPr lang="en-GB" sz="2800" dirty="0">
                <a:solidFill>
                  <a:srgbClr val="000000"/>
                </a:solidFill>
                <a:latin typeface="Calibri"/>
              </a:rPr>
              <a:t>is a particularly adolescent </a:t>
            </a:r>
            <a:r>
              <a:rPr lang="en-GB" sz="2800" dirty="0" smtClean="0">
                <a:solidFill>
                  <a:srgbClr val="000000"/>
                </a:solidFill>
                <a:latin typeface="Calibri"/>
              </a:rPr>
              <a:t>phenomenon.</a:t>
            </a:r>
          </a:p>
          <a:p>
            <a:r>
              <a:rPr lang="en-GB" sz="2800" dirty="0" smtClean="0">
                <a:solidFill>
                  <a:srgbClr val="000000"/>
                </a:solidFill>
                <a:latin typeface="Calibri"/>
              </a:rPr>
              <a:t>It </a:t>
            </a:r>
            <a:r>
              <a:rPr lang="en-GB" sz="2800" dirty="0">
                <a:solidFill>
                  <a:srgbClr val="000000"/>
                </a:solidFill>
                <a:latin typeface="Calibri"/>
              </a:rPr>
              <a:t>does affect all age groups, but studies have consistently shown a peak in mid </a:t>
            </a:r>
            <a:r>
              <a:rPr lang="en-GB" sz="2800" dirty="0" smtClean="0">
                <a:solidFill>
                  <a:srgbClr val="000000"/>
                </a:solidFill>
                <a:latin typeface="Calibri"/>
              </a:rPr>
              <a:t>adolescence. </a:t>
            </a:r>
          </a:p>
          <a:p>
            <a:r>
              <a:rPr lang="en-GB" sz="2800" dirty="0" smtClean="0">
                <a:solidFill>
                  <a:srgbClr val="000000"/>
                </a:solidFill>
                <a:latin typeface="Calibri"/>
              </a:rPr>
              <a:t>The </a:t>
            </a:r>
            <a:r>
              <a:rPr lang="en-GB" sz="2800" dirty="0">
                <a:solidFill>
                  <a:srgbClr val="000000"/>
                </a:solidFill>
                <a:latin typeface="Calibri"/>
              </a:rPr>
              <a:t>majority of people who self-harm are aged between 11 and 25 years</a:t>
            </a:r>
            <a:r>
              <a:rPr lang="en-GB" sz="2800" dirty="0" smtClean="0">
                <a:solidFill>
                  <a:srgbClr val="000000"/>
                </a:solidFill>
                <a:latin typeface="Calibri"/>
              </a:rPr>
              <a:t>.</a:t>
            </a:r>
            <a:endParaRPr lang="en-GB" sz="1600" dirty="0">
              <a:solidFill>
                <a:srgbClr val="000000"/>
              </a:solidFill>
              <a:latin typeface="Calibri"/>
            </a:endParaRPr>
          </a:p>
          <a:p>
            <a:r>
              <a:rPr lang="en-GB" sz="1600" dirty="0" smtClean="0">
                <a:solidFill>
                  <a:srgbClr val="000000"/>
                </a:solidFill>
                <a:latin typeface="Calibri"/>
              </a:rPr>
              <a:t> </a:t>
            </a:r>
            <a:r>
              <a:rPr lang="en-GB" sz="2800" dirty="0">
                <a:solidFill>
                  <a:srgbClr val="000000"/>
                </a:solidFill>
                <a:latin typeface="Calibri"/>
              </a:rPr>
              <a:t>It is also a critical public health issue. It reflects and creates emotional distress. What do we know, and what can we do? </a:t>
            </a:r>
            <a:endParaRPr lang="en-GB" dirty="0"/>
          </a:p>
        </p:txBody>
      </p:sp>
    </p:spTree>
    <p:extLst>
      <p:ext uri="{BB962C8B-B14F-4D97-AF65-F5344CB8AC3E}">
        <p14:creationId xmlns:p14="http://schemas.microsoft.com/office/powerpoint/2010/main" val="40121912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When you suspect self-injury</a:t>
            </a:r>
            <a:endParaRPr lang="en-GB" dirty="0"/>
          </a:p>
        </p:txBody>
      </p:sp>
      <p:sp>
        <p:nvSpPr>
          <p:cNvPr id="3" name="Content Placeholder 2"/>
          <p:cNvSpPr>
            <a:spLocks noGrp="1"/>
          </p:cNvSpPr>
          <p:nvPr>
            <p:ph sz="quarter" idx="1"/>
          </p:nvPr>
        </p:nvSpPr>
        <p:spPr/>
        <p:txBody>
          <a:bodyPr>
            <a:normAutofit fontScale="92500" lnSpcReduction="10000"/>
          </a:bodyPr>
          <a:lstStyle/>
          <a:p>
            <a:r>
              <a:rPr lang="en-GB" dirty="0" smtClean="0"/>
              <a:t>Most </a:t>
            </a:r>
            <a:r>
              <a:rPr lang="en-GB" dirty="0"/>
              <a:t>importantly, be direct and honest about what you are observing and your concerns. </a:t>
            </a:r>
            <a:endParaRPr lang="en-GB" dirty="0" smtClean="0"/>
          </a:p>
          <a:p>
            <a:r>
              <a:rPr lang="en-GB" dirty="0" smtClean="0"/>
              <a:t>Ask </a:t>
            </a:r>
            <a:r>
              <a:rPr lang="en-GB" dirty="0"/>
              <a:t>directly: “I notice that you have wounds or scars on your arms and know that this can be a sign of self-injury/cutting. </a:t>
            </a:r>
            <a:endParaRPr lang="en-GB" dirty="0" smtClean="0"/>
          </a:p>
          <a:p>
            <a:r>
              <a:rPr lang="en-GB" dirty="0" smtClean="0"/>
              <a:t>Are </a:t>
            </a:r>
            <a:r>
              <a:rPr lang="en-GB" dirty="0"/>
              <a:t>you injuring yourself?” If the individual indicates that they are, assess whether they have and use resources (“Are you talking with someone about your self-injury?”). </a:t>
            </a:r>
            <a:endParaRPr lang="en-GB" dirty="0" smtClean="0"/>
          </a:p>
          <a:p>
            <a:r>
              <a:rPr lang="en-GB" dirty="0" smtClean="0"/>
              <a:t>If </a:t>
            </a:r>
            <a:r>
              <a:rPr lang="en-GB" dirty="0"/>
              <a:t>the individual says that they are not self-injuring or evades the question, do not push: </a:t>
            </a:r>
            <a:endParaRPr lang="en-GB" dirty="0" smtClean="0"/>
          </a:p>
          <a:p>
            <a:r>
              <a:rPr lang="en-GB" dirty="0" smtClean="0"/>
              <a:t>It </a:t>
            </a:r>
            <a:r>
              <a:rPr lang="en-GB" dirty="0"/>
              <a:t>is important to respect privacy, unless, of course, you’re worried about their life being in danger. If they deny self-injuring, just keep the door open: “If you ever want to talk about anything, I am </a:t>
            </a:r>
            <a:r>
              <a:rPr lang="en-GB" dirty="0" smtClean="0"/>
              <a:t>available.</a:t>
            </a:r>
            <a:endParaRPr lang="en-GB" dirty="0"/>
          </a:p>
        </p:txBody>
      </p:sp>
    </p:spTree>
    <p:extLst>
      <p:ext uri="{BB962C8B-B14F-4D97-AF65-F5344CB8AC3E}">
        <p14:creationId xmlns:p14="http://schemas.microsoft.com/office/powerpoint/2010/main" val="19065347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normAutofit fontScale="92500" lnSpcReduction="10000"/>
          </a:bodyPr>
          <a:lstStyle/>
          <a:p>
            <a:r>
              <a:rPr lang="en-GB" dirty="0"/>
              <a:t>It is not uncommon for people in the life of someone who self-injures to stop asking or to pull away when they believe someone is not being honest. </a:t>
            </a:r>
            <a:endParaRPr lang="en-GB" dirty="0" smtClean="0"/>
          </a:p>
          <a:p>
            <a:r>
              <a:rPr lang="en-GB" dirty="0" smtClean="0"/>
              <a:t>It </a:t>
            </a:r>
            <a:r>
              <a:rPr lang="en-GB" dirty="0"/>
              <a:t>is important, however, to stay connected and to look for further opportunities to ask—particularly if there is continuing evidence that your suspicion is correct.</a:t>
            </a:r>
          </a:p>
          <a:p>
            <a:r>
              <a:rPr lang="en-GB" dirty="0"/>
              <a:t>Whether or not you are able to directly address the </a:t>
            </a:r>
            <a:r>
              <a:rPr lang="en-GB" dirty="0" smtClean="0"/>
              <a:t>behaviour </a:t>
            </a:r>
            <a:r>
              <a:rPr lang="en-GB" dirty="0"/>
              <a:t>with self-injuring young people, you may be able to help by offering perspective on the importance of accepting emotion, and expanding their capacity to identify and use positive coping mechanisms. </a:t>
            </a:r>
            <a:endParaRPr lang="en-GB" dirty="0" smtClean="0"/>
          </a:p>
          <a:p>
            <a:r>
              <a:rPr lang="en-GB" dirty="0" smtClean="0"/>
              <a:t>Look </a:t>
            </a:r>
            <a:r>
              <a:rPr lang="en-GB" dirty="0"/>
              <a:t>for opportunities to help them dispel negative emotion in ways that are comfortable and healthy. </a:t>
            </a:r>
          </a:p>
        </p:txBody>
      </p:sp>
    </p:spTree>
    <p:extLst>
      <p:ext uri="{BB962C8B-B14F-4D97-AF65-F5344CB8AC3E}">
        <p14:creationId xmlns:p14="http://schemas.microsoft.com/office/powerpoint/2010/main" val="40164058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normAutofit lnSpcReduction="10000"/>
          </a:bodyPr>
          <a:lstStyle/>
          <a:p>
            <a:r>
              <a:rPr lang="en-GB" dirty="0"/>
              <a:t>It is also important to educate yourself. Understanding signs, symptoms, respectful response strategies, and local resources is helpful. </a:t>
            </a:r>
          </a:p>
          <a:p>
            <a:r>
              <a:rPr lang="en-GB" dirty="0"/>
              <a:t>Encountering self-injury can be uncomfortable. If you are not sure how to react, try not to react at all, since no reaction may be better than a negative reaction. </a:t>
            </a:r>
            <a:endParaRPr lang="en-GB" dirty="0" smtClean="0"/>
          </a:p>
          <a:p>
            <a:r>
              <a:rPr lang="en-GB" dirty="0" smtClean="0"/>
              <a:t>However</a:t>
            </a:r>
            <a:r>
              <a:rPr lang="en-GB" dirty="0"/>
              <a:t>, don’t stop there. In addition to educating yourself, it is often helpful to talk about your reactions and feelings with someone you trust. </a:t>
            </a:r>
            <a:endParaRPr lang="en-GB" dirty="0" smtClean="0"/>
          </a:p>
          <a:p>
            <a:r>
              <a:rPr lang="en-GB" dirty="0" smtClean="0"/>
              <a:t>Having </a:t>
            </a:r>
            <a:r>
              <a:rPr lang="en-GB" dirty="0"/>
              <a:t>the opportunity to vent to someone else may help to keep you emotionally balanced when you do directly raise the issue with a person who self-injures.</a:t>
            </a:r>
          </a:p>
        </p:txBody>
      </p:sp>
    </p:spTree>
    <p:extLst>
      <p:ext uri="{BB962C8B-B14F-4D97-AF65-F5344CB8AC3E}">
        <p14:creationId xmlns:p14="http://schemas.microsoft.com/office/powerpoint/2010/main" val="34432223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Helping someone who is self-injuring</a:t>
            </a:r>
            <a:endParaRPr lang="en-GB" dirty="0"/>
          </a:p>
        </p:txBody>
      </p:sp>
      <p:sp>
        <p:nvSpPr>
          <p:cNvPr id="3" name="Content Placeholder 2"/>
          <p:cNvSpPr>
            <a:spLocks noGrp="1"/>
          </p:cNvSpPr>
          <p:nvPr>
            <p:ph sz="quarter" idx="1"/>
          </p:nvPr>
        </p:nvSpPr>
        <p:spPr/>
        <p:txBody>
          <a:bodyPr>
            <a:normAutofit fontScale="92500" lnSpcReduction="20000"/>
          </a:bodyPr>
          <a:lstStyle/>
          <a:p>
            <a:r>
              <a:rPr lang="en-GB" dirty="0"/>
              <a:t>What do we do when we are certain someone is self-injuring? </a:t>
            </a:r>
            <a:endParaRPr lang="en-GB" dirty="0" smtClean="0"/>
          </a:p>
          <a:p>
            <a:r>
              <a:rPr lang="en-GB" dirty="0" smtClean="0"/>
              <a:t>It’s </a:t>
            </a:r>
            <a:r>
              <a:rPr lang="en-GB" dirty="0"/>
              <a:t>important to remember that no one can “fix” another person. Our main contribution to someone who self-injures may be to provide support and honesty. These tips provide a starting point</a:t>
            </a:r>
            <a:r>
              <a:rPr lang="en-GB" dirty="0" smtClean="0"/>
              <a:t>:</a:t>
            </a:r>
          </a:p>
          <a:p>
            <a:pPr lvl="1"/>
            <a:r>
              <a:rPr lang="en-GB" dirty="0"/>
              <a:t>Respond with calm concern, rather than with shock or emotional displays. </a:t>
            </a:r>
          </a:p>
          <a:p>
            <a:pPr lvl="1"/>
            <a:r>
              <a:rPr lang="en-GB" dirty="0" smtClean="0"/>
              <a:t>One </a:t>
            </a:r>
            <a:r>
              <a:rPr lang="en-GB" dirty="0"/>
              <a:t>way to engage someone is to show what self-injury treatment veteran Barry Walsh identifies as “respectful curiosity”—asking simple questions that allow you to </a:t>
            </a:r>
            <a:r>
              <a:rPr lang="en-GB" dirty="0" smtClean="0"/>
              <a:t>gather </a:t>
            </a:r>
            <a:r>
              <a:rPr lang="en-GB" dirty="0"/>
              <a:t>important information and provide an opening for sharing. Examples of “respectfully curious” questions (Walsh, 2006; </a:t>
            </a:r>
            <a:r>
              <a:rPr lang="en-GB" dirty="0" err="1"/>
              <a:t>Selekman</a:t>
            </a:r>
            <a:r>
              <a:rPr lang="en-GB" dirty="0"/>
              <a:t>, 2009) include:</a:t>
            </a:r>
          </a:p>
          <a:p>
            <a:pPr lvl="1"/>
            <a:r>
              <a:rPr lang="en-GB" dirty="0"/>
              <a:t>“Where on your body do you tend to injure yourself?” </a:t>
            </a:r>
          </a:p>
          <a:p>
            <a:pPr lvl="1"/>
            <a:r>
              <a:rPr lang="en-GB" dirty="0"/>
              <a:t>“Do you find yourself in certain moods when you injure yourself?” </a:t>
            </a:r>
          </a:p>
          <a:p>
            <a:pPr lvl="1"/>
            <a:r>
              <a:rPr lang="en-GB" dirty="0"/>
              <a:t>“Are there certain things that make you want to injure yourself?”</a:t>
            </a:r>
          </a:p>
        </p:txBody>
      </p:sp>
    </p:spTree>
    <p:extLst>
      <p:ext uri="{BB962C8B-B14F-4D97-AF65-F5344CB8AC3E}">
        <p14:creationId xmlns:p14="http://schemas.microsoft.com/office/powerpoint/2010/main" val="18997007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Helping someone who is self-injuring</a:t>
            </a:r>
            <a:endParaRPr lang="en-GB" dirty="0"/>
          </a:p>
        </p:txBody>
      </p:sp>
      <p:sp>
        <p:nvSpPr>
          <p:cNvPr id="3" name="Content Placeholder 2"/>
          <p:cNvSpPr>
            <a:spLocks noGrp="1"/>
          </p:cNvSpPr>
          <p:nvPr>
            <p:ph sz="quarter" idx="1"/>
          </p:nvPr>
        </p:nvSpPr>
        <p:spPr>
          <a:xfrm>
            <a:off x="457200" y="1219200"/>
            <a:ext cx="8229600" cy="5234136"/>
          </a:xfrm>
        </p:spPr>
        <p:txBody>
          <a:bodyPr>
            <a:normAutofit fontScale="92500" lnSpcReduction="20000"/>
          </a:bodyPr>
          <a:lstStyle/>
          <a:p>
            <a:r>
              <a:rPr lang="en-GB" dirty="0"/>
              <a:t>Assess immediate danger such as the severity of the injury (does it need </a:t>
            </a:r>
            <a:r>
              <a:rPr lang="en-GB" dirty="0" smtClean="0"/>
              <a:t>immediate </a:t>
            </a:r>
            <a:r>
              <a:rPr lang="en-GB" dirty="0"/>
              <a:t>medical attention?). </a:t>
            </a:r>
            <a:endParaRPr lang="en-GB" dirty="0" smtClean="0"/>
          </a:p>
          <a:p>
            <a:r>
              <a:rPr lang="en-GB" dirty="0" smtClean="0"/>
              <a:t>If </a:t>
            </a:r>
            <a:r>
              <a:rPr lang="en-GB" dirty="0"/>
              <a:t>you are a medical or mental health provider, it is also good to assess suicide risk and, if you are based in a school or youth group, risk of contagion (Walsh, 2006</a:t>
            </a:r>
            <a:r>
              <a:rPr lang="en-GB" dirty="0" smtClean="0"/>
              <a:t>).</a:t>
            </a:r>
          </a:p>
          <a:p>
            <a:r>
              <a:rPr lang="en-GB" b="1" u="sng" dirty="0" smtClean="0"/>
              <a:t>If you are not then you need to follow the safeguarding policies of the organisation.  Always signpost/refer these issues to someone in charge of the service/organisation.</a:t>
            </a:r>
            <a:endParaRPr lang="en-GB" b="1" u="sng" dirty="0"/>
          </a:p>
          <a:p>
            <a:r>
              <a:rPr lang="en-GB" dirty="0"/>
              <a:t>Engaging the young person directly in assessment of the </a:t>
            </a:r>
            <a:r>
              <a:rPr lang="en-GB" dirty="0" smtClean="0"/>
              <a:t>behaviour, consequences</a:t>
            </a:r>
            <a:r>
              <a:rPr lang="en-GB" dirty="0"/>
              <a:t>, and next steps is important. </a:t>
            </a:r>
            <a:endParaRPr lang="en-GB" dirty="0" smtClean="0"/>
          </a:p>
          <a:p>
            <a:r>
              <a:rPr lang="en-GB" dirty="0" smtClean="0"/>
              <a:t>It’s </a:t>
            </a:r>
            <a:r>
              <a:rPr lang="en-GB" dirty="0"/>
              <a:t>also important, particularly if you are a friend or parent, to engage others who are in a position to offer support, guidance, and advice—for the young person, and for you as well (Walsh, 2006).</a:t>
            </a:r>
          </a:p>
        </p:txBody>
      </p:sp>
    </p:spTree>
    <p:extLst>
      <p:ext uri="{BB962C8B-B14F-4D97-AF65-F5344CB8AC3E}">
        <p14:creationId xmlns:p14="http://schemas.microsoft.com/office/powerpoint/2010/main" val="247516527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a:t>
            </a:r>
            <a:endParaRPr lang="en-GB" dirty="0"/>
          </a:p>
        </p:txBody>
      </p:sp>
      <p:sp>
        <p:nvSpPr>
          <p:cNvPr id="3" name="Content Placeholder 2"/>
          <p:cNvSpPr>
            <a:spLocks noGrp="1"/>
          </p:cNvSpPr>
          <p:nvPr>
            <p:ph sz="quarter" idx="1"/>
          </p:nvPr>
        </p:nvSpPr>
        <p:spPr/>
        <p:txBody>
          <a:bodyPr/>
          <a:lstStyle/>
          <a:p>
            <a:r>
              <a:rPr lang="en-GB" dirty="0" smtClean="0"/>
              <a:t>Thoughts</a:t>
            </a:r>
          </a:p>
          <a:p>
            <a:endParaRPr lang="en-GB" dirty="0"/>
          </a:p>
          <a:p>
            <a:r>
              <a:rPr lang="en-GB" dirty="0" smtClean="0"/>
              <a:t>Feelings</a:t>
            </a:r>
          </a:p>
        </p:txBody>
      </p:sp>
    </p:spTree>
    <p:extLst>
      <p:ext uri="{BB962C8B-B14F-4D97-AF65-F5344CB8AC3E}">
        <p14:creationId xmlns:p14="http://schemas.microsoft.com/office/powerpoint/2010/main" val="414612660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Final Thoughts</a:t>
            </a:r>
            <a:endParaRPr lang="en-GB" dirty="0"/>
          </a:p>
        </p:txBody>
      </p:sp>
      <p:sp>
        <p:nvSpPr>
          <p:cNvPr id="3" name="Content Placeholder 2"/>
          <p:cNvSpPr>
            <a:spLocks noGrp="1"/>
          </p:cNvSpPr>
          <p:nvPr>
            <p:ph sz="quarter" idx="1"/>
          </p:nvPr>
        </p:nvSpPr>
        <p:spPr/>
        <p:txBody>
          <a:bodyPr/>
          <a:lstStyle/>
          <a:p>
            <a:r>
              <a:rPr lang="en-GB" dirty="0"/>
              <a:t>Continue to educate yourself about self-injury. It is also useful to help </a:t>
            </a:r>
            <a:r>
              <a:rPr lang="en-GB" dirty="0" smtClean="0"/>
              <a:t>self- </a:t>
            </a:r>
            <a:r>
              <a:rPr lang="en-GB" dirty="0"/>
              <a:t>injurious </a:t>
            </a:r>
            <a:r>
              <a:rPr lang="en-GB" dirty="0" smtClean="0"/>
              <a:t>young person </a:t>
            </a:r>
            <a:r>
              <a:rPr lang="en-GB" dirty="0"/>
              <a:t>understand the risks of </a:t>
            </a:r>
            <a:r>
              <a:rPr lang="en-GB" dirty="0" smtClean="0"/>
              <a:t>contagion </a:t>
            </a:r>
            <a:r>
              <a:rPr lang="en-GB" dirty="0"/>
              <a:t>and the importance of avoiding a </a:t>
            </a:r>
            <a:r>
              <a:rPr lang="en-GB" dirty="0" smtClean="0"/>
              <a:t>behaviour </a:t>
            </a:r>
            <a:r>
              <a:rPr lang="en-GB" dirty="0"/>
              <a:t>that could hurt a friend.</a:t>
            </a:r>
          </a:p>
          <a:p>
            <a:r>
              <a:rPr lang="en-GB" dirty="0"/>
              <a:t>Become aware of local resources for referring a self-injurious </a:t>
            </a:r>
            <a:r>
              <a:rPr lang="en-GB" dirty="0" smtClean="0"/>
              <a:t>young person.</a:t>
            </a:r>
          </a:p>
          <a:p>
            <a:r>
              <a:rPr lang="en-GB" dirty="0" smtClean="0"/>
              <a:t> </a:t>
            </a:r>
            <a:r>
              <a:rPr lang="en-GB" dirty="0"/>
              <a:t>Although </a:t>
            </a:r>
            <a:r>
              <a:rPr lang="en-GB" dirty="0" smtClean="0"/>
              <a:t>some young people </a:t>
            </a:r>
            <a:r>
              <a:rPr lang="en-GB" dirty="0"/>
              <a:t>do recover from self-injury without psychological treatment, many really need that type of support to identify and address the underlying causes. </a:t>
            </a:r>
          </a:p>
        </p:txBody>
      </p:sp>
    </p:spTree>
    <p:extLst>
      <p:ext uri="{BB962C8B-B14F-4D97-AF65-F5344CB8AC3E}">
        <p14:creationId xmlns:p14="http://schemas.microsoft.com/office/powerpoint/2010/main" val="45741810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Building Resilience</a:t>
            </a:r>
            <a:endParaRPr lang="en-GB" dirty="0"/>
          </a:p>
        </p:txBody>
      </p:sp>
      <p:sp>
        <p:nvSpPr>
          <p:cNvPr id="3" name="Content Placeholder 2"/>
          <p:cNvSpPr>
            <a:spLocks noGrp="1"/>
          </p:cNvSpPr>
          <p:nvPr>
            <p:ph sz="quarter" idx="1"/>
          </p:nvPr>
        </p:nvSpPr>
        <p:spPr/>
        <p:txBody>
          <a:bodyPr/>
          <a:lstStyle/>
          <a:p>
            <a:r>
              <a:rPr lang="en-GB" dirty="0"/>
              <a:t>Self-injury is a response to stress, and most of us develop healthy tools for handling stress as we grow and </a:t>
            </a:r>
            <a:r>
              <a:rPr lang="en-GB" dirty="0" smtClean="0"/>
              <a:t>learn.</a:t>
            </a:r>
          </a:p>
          <a:p>
            <a:r>
              <a:rPr lang="en-GB" dirty="0" smtClean="0"/>
              <a:t>Helping young people </a:t>
            </a:r>
            <a:r>
              <a:rPr lang="en-GB" dirty="0"/>
              <a:t>see and build on their strengths is an important step in helping them to learn the skills needed to </a:t>
            </a:r>
            <a:r>
              <a:rPr lang="en-GB" dirty="0" smtClean="0"/>
              <a:t>flourish.</a:t>
            </a:r>
            <a:endParaRPr lang="en-GB" dirty="0"/>
          </a:p>
        </p:txBody>
      </p:sp>
    </p:spTree>
    <p:extLst>
      <p:ext uri="{BB962C8B-B14F-4D97-AF65-F5344CB8AC3E}">
        <p14:creationId xmlns:p14="http://schemas.microsoft.com/office/powerpoint/2010/main" val="287085179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Directed Study</a:t>
            </a:r>
            <a:endParaRPr lang="en-GB" dirty="0"/>
          </a:p>
        </p:txBody>
      </p:sp>
      <p:sp>
        <p:nvSpPr>
          <p:cNvPr id="3" name="Content Placeholder 2"/>
          <p:cNvSpPr>
            <a:spLocks noGrp="1"/>
          </p:cNvSpPr>
          <p:nvPr>
            <p:ph sz="quarter" idx="1"/>
          </p:nvPr>
        </p:nvSpPr>
        <p:spPr/>
        <p:txBody>
          <a:bodyPr/>
          <a:lstStyle/>
          <a:p>
            <a:r>
              <a:rPr lang="en-GB" dirty="0" smtClean="0"/>
              <a:t>Read the Chapter placed on Moodle for you – this will reinforce the messages from today’s lecture.</a:t>
            </a:r>
          </a:p>
          <a:p>
            <a:endParaRPr lang="en-GB" dirty="0"/>
          </a:p>
          <a:p>
            <a:r>
              <a:rPr lang="en-GB" dirty="0" smtClean="0"/>
              <a:t>Research support available for young people who self harm.</a:t>
            </a:r>
          </a:p>
          <a:p>
            <a:endParaRPr lang="en-GB" dirty="0"/>
          </a:p>
          <a:p>
            <a:r>
              <a:rPr lang="en-GB" dirty="0" smtClean="0"/>
              <a:t>Feedback next week.</a:t>
            </a:r>
            <a:endParaRPr lang="en-GB" dirty="0"/>
          </a:p>
        </p:txBody>
      </p:sp>
    </p:spTree>
    <p:extLst>
      <p:ext uri="{BB962C8B-B14F-4D97-AF65-F5344CB8AC3E}">
        <p14:creationId xmlns:p14="http://schemas.microsoft.com/office/powerpoint/2010/main" val="86065339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gin">
  <a:themeElements>
    <a:clrScheme name="Origin">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fontScheme name="Origin">
      <a:majorFont>
        <a:latin typeface="Bookman Old Style"/>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rigin">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phClr">
                <a:tint val="100000"/>
                <a:shade val="100000"/>
                <a:hueMod val="100000"/>
                <a:satMod val="100000"/>
              </a:schemeClr>
            </a:contourClr>
          </a:sp3d>
        </a:effectStyle>
        <a:effectStyle>
          <a:effectLst>
            <a:outerShdw blurRad="50800" dist="25400" dir="5400000" rotWithShape="0">
              <a:srgbClr val="000000">
                <a:alpha val="50000"/>
              </a:srgbClr>
            </a:outerShdw>
          </a:effectLst>
          <a:scene3d>
            <a:camera prst="orthographicFront" fov="0">
              <a:rot lat="0" lon="0" rev="0"/>
            </a:camera>
            <a:lightRig rig="soft" dir="t">
              <a:rot lat="0" lon="0" rev="2700000"/>
            </a:lightRig>
          </a:scene3d>
          <a:sp3d prstMaterial="matte">
            <a:bevelT w="50800" h="50800"/>
            <a:contourClr>
              <a:schemeClr val="phClr"/>
            </a:contourClr>
          </a:sp3d>
        </a:effectStyle>
      </a:effectStyleLst>
      <a:bgFillStyleLst>
        <a:solidFill>
          <a:schemeClr val="phClr"/>
        </a:solidFill>
        <a:gradFill rotWithShape="1">
          <a:gsLst>
            <a:gs pos="0">
              <a:schemeClr val="phClr">
                <a:shade val="60000"/>
                <a:satMod val="300000"/>
              </a:schemeClr>
            </a:gs>
            <a:gs pos="30000">
              <a:schemeClr val="phClr">
                <a:shade val="80000"/>
                <a:satMod val="230000"/>
              </a:schemeClr>
            </a:gs>
            <a:gs pos="100000">
              <a:schemeClr val="phClr">
                <a:tint val="97000"/>
                <a:satMod val="220000"/>
              </a:schemeClr>
            </a:gs>
          </a:gsLst>
          <a:lin ang="16200000" scaled="1"/>
        </a:gradFill>
        <a:blipFill>
          <a:blip xmlns:r="http://schemas.openxmlformats.org/officeDocument/2006/relationships" r:embed="rId1">
            <a:duotone>
              <a:schemeClr val="phClr">
                <a:shade val="6000"/>
                <a:satMod val="120000"/>
              </a:schemeClr>
              <a:schemeClr val="phClr">
                <a:tint val="90000"/>
              </a:schemeClr>
            </a:duotone>
          </a:blip>
          <a:tile tx="0" ty="0" sx="35000" sy="40000" flip="x"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Origin</Template>
  <TotalTime>122</TotalTime>
  <Words>2647</Words>
  <Application>Microsoft Office PowerPoint</Application>
  <PresentationFormat>On-screen Show (4:3)</PresentationFormat>
  <Paragraphs>154</Paragraphs>
  <Slides>31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31</vt:i4>
      </vt:variant>
    </vt:vector>
  </HeadingPairs>
  <TitlesOfParts>
    <vt:vector size="38" baseType="lpstr">
      <vt:lpstr>Bookman Old Style</vt:lpstr>
      <vt:lpstr>Calibri</vt:lpstr>
      <vt:lpstr>Garamond</vt:lpstr>
      <vt:lpstr>Gill Sans MT</vt:lpstr>
      <vt:lpstr>Wingdings</vt:lpstr>
      <vt:lpstr>Wingdings 3</vt:lpstr>
      <vt:lpstr>Origin</vt:lpstr>
      <vt:lpstr>SJYW5010 Lecture 6</vt:lpstr>
      <vt:lpstr>Group Task 1</vt:lpstr>
      <vt:lpstr>What is Self Harm?</vt:lpstr>
      <vt:lpstr>A Definition</vt:lpstr>
      <vt:lpstr>Self-Harm</vt:lpstr>
      <vt:lpstr>Self-Harm</vt:lpstr>
      <vt:lpstr>How many young people are affected by self-harm? </vt:lpstr>
      <vt:lpstr>Why do young people self-harm? </vt:lpstr>
      <vt:lpstr>Why do young people self-harm? </vt:lpstr>
      <vt:lpstr>Self-injury and suicide</vt:lpstr>
      <vt:lpstr>Self-injury and suicide</vt:lpstr>
      <vt:lpstr>Underlying causes and motivations</vt:lpstr>
      <vt:lpstr>Why do people continue to self-injure? What purpose does it fulfil? </vt:lpstr>
      <vt:lpstr>PowerPoint Presentation</vt:lpstr>
      <vt:lpstr>PowerPoint Presentation</vt:lpstr>
      <vt:lpstr>Warning signs</vt:lpstr>
      <vt:lpstr>Warning signs</vt:lpstr>
      <vt:lpstr>Warning signs</vt:lpstr>
      <vt:lpstr>Warning signs</vt:lpstr>
      <vt:lpstr>Task</vt:lpstr>
      <vt:lpstr>Self Harm</vt:lpstr>
      <vt:lpstr>Self Harm</vt:lpstr>
      <vt:lpstr>When you suspect self-injury</vt:lpstr>
      <vt:lpstr>PowerPoint Presentation</vt:lpstr>
      <vt:lpstr>PowerPoint Presentation</vt:lpstr>
      <vt:lpstr>Helping someone who is self-injuring</vt:lpstr>
      <vt:lpstr>Helping someone who is self-injuring</vt:lpstr>
      <vt:lpstr>Discussion</vt:lpstr>
      <vt:lpstr>Final Thoughts</vt:lpstr>
      <vt:lpstr>Building Resilience</vt:lpstr>
      <vt:lpstr>Directed Study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SJYW5010 Lecture 6</dc:title>
  <dc:creator>Administrator</dc:creator>
  <cp:lastModifiedBy>Alana Enoch</cp:lastModifiedBy>
  <cp:revision>11</cp:revision>
  <dcterms:created xsi:type="dcterms:W3CDTF">2016-02-15T15:18:56Z</dcterms:created>
  <dcterms:modified xsi:type="dcterms:W3CDTF">2019-02-25T16:50:33Z</dcterms:modified>
</cp:coreProperties>
</file>