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7" r:id="rId8"/>
    <p:sldId id="262" r:id="rId9"/>
    <p:sldId id="263" r:id="rId10"/>
    <p:sldId id="264"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0CECE"/>
    <a:srgbClr val="5AA4D6"/>
    <a:srgbClr val="53D6D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792" y="5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6"/>
    </mc:Choice>
    <mc:Fallback>
      <c:style val="6"/>
    </mc:Fallback>
  </mc:AlternateContent>
  <c:chart>
    <c:title>
      <c:tx>
        <c:rich>
          <a:bodyPr rot="0" spcFirstLastPara="1" vertOverflow="ellipsis" vert="horz" wrap="square" anchor="ctr" anchorCtr="1"/>
          <a:lstStyle/>
          <a:p>
            <a:pPr>
              <a:defRPr sz="2128" b="1" i="0" u="none" strike="noStrike" kern="1200" baseline="0">
                <a:solidFill>
                  <a:schemeClr val="tx1">
                    <a:lumMod val="65000"/>
                    <a:lumOff val="35000"/>
                  </a:schemeClr>
                </a:solidFill>
                <a:latin typeface="+mn-lt"/>
                <a:ea typeface="+mn-ea"/>
                <a:cs typeface="+mn-cs"/>
              </a:defRPr>
            </a:pPr>
            <a:r>
              <a:rPr lang="en-US"/>
              <a:t>Instant Messaging </a:t>
            </a:r>
          </a:p>
        </c:rich>
      </c:tx>
      <c:layout>
        <c:manualLayout>
          <c:xMode val="edge"/>
          <c:yMode val="edge"/>
          <c:x val="0.22447668598732215"/>
          <c:y val="4.9267571599456196E-2"/>
        </c:manualLayout>
      </c:layout>
      <c:overlay val="0"/>
      <c:spPr>
        <a:noFill/>
        <a:ln>
          <a:noFill/>
        </a:ln>
        <a:effectLst/>
      </c:spPr>
      <c:txPr>
        <a:bodyPr rot="0" spcFirstLastPara="1" vertOverflow="ellipsis" vert="horz" wrap="square" anchor="ctr" anchorCtr="1"/>
        <a:lstStyle/>
        <a:p>
          <a:pPr>
            <a:defRPr sz="2128" b="1" i="0" u="none" strike="noStrike" kern="120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Instant Messaging </c:v>
                </c:pt>
              </c:strCache>
            </c:strRef>
          </c:tx>
          <c:dPt>
            <c:idx val="0"/>
            <c:bubble3D val="0"/>
            <c:spPr>
              <a:gradFill rotWithShape="1">
                <a:gsLst>
                  <a:gs pos="0">
                    <a:schemeClr val="accent4">
                      <a:tint val="58000"/>
                      <a:satMod val="103000"/>
                      <a:lumMod val="102000"/>
                      <a:tint val="94000"/>
                    </a:schemeClr>
                  </a:gs>
                  <a:gs pos="50000">
                    <a:schemeClr val="accent4">
                      <a:tint val="58000"/>
                      <a:satMod val="110000"/>
                      <a:lumMod val="100000"/>
                      <a:shade val="100000"/>
                    </a:schemeClr>
                  </a:gs>
                  <a:gs pos="100000">
                    <a:schemeClr val="accent4">
                      <a:tint val="58000"/>
                      <a:lumMod val="99000"/>
                      <a:satMod val="120000"/>
                      <a:shade val="78000"/>
                    </a:schemeClr>
                  </a:gs>
                </a:gsLst>
                <a:lin ang="5400000" scaled="0"/>
              </a:gradFill>
              <a:ln>
                <a:no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1-661E-4FA4-B50E-179BF064DE6E}"/>
              </c:ext>
            </c:extLst>
          </c:dPt>
          <c:dPt>
            <c:idx val="1"/>
            <c:bubble3D val="0"/>
            <c:spPr>
              <a:gradFill rotWithShape="1">
                <a:gsLst>
                  <a:gs pos="0">
                    <a:schemeClr val="accent4">
                      <a:tint val="86000"/>
                      <a:satMod val="103000"/>
                      <a:lumMod val="102000"/>
                      <a:tint val="94000"/>
                    </a:schemeClr>
                  </a:gs>
                  <a:gs pos="50000">
                    <a:schemeClr val="accent4">
                      <a:tint val="86000"/>
                      <a:satMod val="110000"/>
                      <a:lumMod val="100000"/>
                      <a:shade val="100000"/>
                    </a:schemeClr>
                  </a:gs>
                  <a:gs pos="100000">
                    <a:schemeClr val="accent4">
                      <a:tint val="86000"/>
                      <a:lumMod val="99000"/>
                      <a:satMod val="120000"/>
                      <a:shade val="78000"/>
                    </a:schemeClr>
                  </a:gs>
                </a:gsLst>
                <a:lin ang="5400000" scaled="0"/>
              </a:gradFill>
              <a:ln>
                <a:no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3-661E-4FA4-B50E-179BF064DE6E}"/>
              </c:ext>
            </c:extLst>
          </c:dPt>
          <c:dPt>
            <c:idx val="2"/>
            <c:bubble3D val="0"/>
            <c:spPr>
              <a:gradFill rotWithShape="1">
                <a:gsLst>
                  <a:gs pos="0">
                    <a:schemeClr val="accent4">
                      <a:shade val="86000"/>
                      <a:satMod val="103000"/>
                      <a:lumMod val="102000"/>
                      <a:tint val="94000"/>
                    </a:schemeClr>
                  </a:gs>
                  <a:gs pos="50000">
                    <a:schemeClr val="accent4">
                      <a:shade val="86000"/>
                      <a:satMod val="110000"/>
                      <a:lumMod val="100000"/>
                      <a:shade val="100000"/>
                    </a:schemeClr>
                  </a:gs>
                  <a:gs pos="100000">
                    <a:schemeClr val="accent4">
                      <a:shade val="86000"/>
                      <a:lumMod val="99000"/>
                      <a:satMod val="120000"/>
                      <a:shade val="78000"/>
                    </a:schemeClr>
                  </a:gs>
                </a:gsLst>
                <a:lin ang="5400000" scaled="0"/>
              </a:gradFill>
              <a:ln>
                <a:no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5-661E-4FA4-B50E-179BF064DE6E}"/>
              </c:ext>
            </c:extLst>
          </c:dPt>
          <c:dPt>
            <c:idx val="3"/>
            <c:bubble3D val="0"/>
            <c:spPr>
              <a:gradFill rotWithShape="1">
                <a:gsLst>
                  <a:gs pos="0">
                    <a:schemeClr val="accent4">
                      <a:shade val="58000"/>
                      <a:satMod val="103000"/>
                      <a:lumMod val="102000"/>
                      <a:tint val="94000"/>
                    </a:schemeClr>
                  </a:gs>
                  <a:gs pos="50000">
                    <a:schemeClr val="accent4">
                      <a:shade val="58000"/>
                      <a:satMod val="110000"/>
                      <a:lumMod val="100000"/>
                      <a:shade val="100000"/>
                    </a:schemeClr>
                  </a:gs>
                  <a:gs pos="100000">
                    <a:schemeClr val="accent4">
                      <a:shade val="58000"/>
                      <a:lumMod val="99000"/>
                      <a:satMod val="120000"/>
                      <a:shade val="78000"/>
                    </a:schemeClr>
                  </a:gs>
                </a:gsLst>
                <a:lin ang="5400000" scaled="0"/>
              </a:gradFill>
              <a:ln>
                <a:no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7-661E-4FA4-B50E-179BF064DE6E}"/>
              </c:ext>
            </c:extLst>
          </c:dPt>
          <c:cat>
            <c:strRef>
              <c:f>Sheet1!$A$2:$A$5</c:f>
              <c:strCache>
                <c:ptCount val="4"/>
                <c:pt idx="0">
                  <c:v>More than once per day</c:v>
                </c:pt>
                <c:pt idx="1">
                  <c:v>Weekly</c:v>
                </c:pt>
                <c:pt idx="2">
                  <c:v>Every other day</c:v>
                </c:pt>
                <c:pt idx="3">
                  <c:v>Never</c:v>
                </c:pt>
              </c:strCache>
            </c:strRef>
          </c:cat>
          <c:val>
            <c:numRef>
              <c:f>Sheet1!$B$2:$B$5</c:f>
              <c:numCache>
                <c:formatCode>General</c:formatCode>
                <c:ptCount val="4"/>
                <c:pt idx="0">
                  <c:v>93.3</c:v>
                </c:pt>
                <c:pt idx="1">
                  <c:v>3.3</c:v>
                </c:pt>
                <c:pt idx="2">
                  <c:v>3.3</c:v>
                </c:pt>
                <c:pt idx="3">
                  <c:v>0</c:v>
                </c:pt>
              </c:numCache>
            </c:numRef>
          </c:val>
          <c:extLst>
            <c:ext xmlns:c16="http://schemas.microsoft.com/office/drawing/2014/chart" uri="{C3380CC4-5D6E-409C-BE32-E72D297353CC}">
              <c16:uniqueId val="{00000000-30A6-40B8-9806-BC62270B8761}"/>
            </c:ext>
          </c:extLst>
        </c:ser>
        <c:dLbls>
          <c:showLegendKey val="0"/>
          <c:showVal val="0"/>
          <c:showCatName val="0"/>
          <c:showSerName val="0"/>
          <c:showPercent val="0"/>
          <c:showBubbleSize val="0"/>
          <c:showLeaderLines val="1"/>
        </c:dLbls>
        <c:firstSliceAng val="0"/>
      </c:pieChart>
      <c:spPr>
        <a:noFill/>
        <a:ln>
          <a:noFill/>
        </a:ln>
        <a:effectLst/>
      </c:spPr>
    </c:plotArea>
    <c:legend>
      <c:legendPos val="b"/>
      <c:legendEntry>
        <c:idx val="3"/>
        <c:delete val="1"/>
      </c:legendEntry>
      <c:layout>
        <c:manualLayout>
          <c:xMode val="edge"/>
          <c:yMode val="edge"/>
          <c:x val="5.4399429789465902E-2"/>
          <c:y val="0.83962610868331722"/>
          <c:w val="0.89120087145383509"/>
          <c:h val="0.14520322127875609"/>
        </c:manualLayout>
      </c:layou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withinLinearReversed" id="24">
  <a:schemeClr val="accent4"/>
</cs:colorStyle>
</file>

<file path=ppt/charts/style1.xml><?xml version="1.0" encoding="utf-8"?>
<cs:chartStyle xmlns:cs="http://schemas.microsoft.com/office/drawing/2012/chartStyle" xmlns:a="http://schemas.openxmlformats.org/drawingml/2006/main" id="344">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lt1"/>
    </cs:fontRef>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AB2B3C9-29DF-4F6F-80A6-AAC9C3DF4E61}" type="datetimeFigureOut">
              <a:rPr lang="en-GB" smtClean="0"/>
              <a:t>01/05/2019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44A144-F4FD-4774-8821-07975A8975AF}" type="slidenum">
              <a:rPr lang="en-GB" smtClean="0"/>
              <a:t>‹#›</a:t>
            </a:fld>
            <a:endParaRPr lang="en-GB"/>
          </a:p>
        </p:txBody>
      </p:sp>
    </p:spTree>
    <p:extLst>
      <p:ext uri="{BB962C8B-B14F-4D97-AF65-F5344CB8AC3E}">
        <p14:creationId xmlns:p14="http://schemas.microsoft.com/office/powerpoint/2010/main" val="346389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AB2B3C9-29DF-4F6F-80A6-AAC9C3DF4E61}" type="datetimeFigureOut">
              <a:rPr lang="en-GB" smtClean="0"/>
              <a:t>01/05/2019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44A144-F4FD-4774-8821-07975A8975AF}" type="slidenum">
              <a:rPr lang="en-GB" smtClean="0"/>
              <a:t>‹#›</a:t>
            </a:fld>
            <a:endParaRPr lang="en-GB"/>
          </a:p>
        </p:txBody>
      </p:sp>
    </p:spTree>
    <p:extLst>
      <p:ext uri="{BB962C8B-B14F-4D97-AF65-F5344CB8AC3E}">
        <p14:creationId xmlns:p14="http://schemas.microsoft.com/office/powerpoint/2010/main" val="1502785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AB2B3C9-29DF-4F6F-80A6-AAC9C3DF4E61}" type="datetimeFigureOut">
              <a:rPr lang="en-GB" smtClean="0"/>
              <a:t>01/05/2019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44A144-F4FD-4774-8821-07975A8975AF}" type="slidenum">
              <a:rPr lang="en-GB" smtClean="0"/>
              <a:t>‹#›</a:t>
            </a:fld>
            <a:endParaRPr lang="en-GB"/>
          </a:p>
        </p:txBody>
      </p:sp>
    </p:spTree>
    <p:extLst>
      <p:ext uri="{BB962C8B-B14F-4D97-AF65-F5344CB8AC3E}">
        <p14:creationId xmlns:p14="http://schemas.microsoft.com/office/powerpoint/2010/main" val="2971906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AB2B3C9-29DF-4F6F-80A6-AAC9C3DF4E61}" type="datetimeFigureOut">
              <a:rPr lang="en-GB" smtClean="0"/>
              <a:t>01/05/2019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44A144-F4FD-4774-8821-07975A8975AF}" type="slidenum">
              <a:rPr lang="en-GB" smtClean="0"/>
              <a:t>‹#›</a:t>
            </a:fld>
            <a:endParaRPr lang="en-GB"/>
          </a:p>
        </p:txBody>
      </p:sp>
    </p:spTree>
    <p:extLst>
      <p:ext uri="{BB962C8B-B14F-4D97-AF65-F5344CB8AC3E}">
        <p14:creationId xmlns:p14="http://schemas.microsoft.com/office/powerpoint/2010/main" val="13828898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AB2B3C9-29DF-4F6F-80A6-AAC9C3DF4E61}" type="datetimeFigureOut">
              <a:rPr lang="en-GB" smtClean="0"/>
              <a:t>01/05/2019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E44A144-F4FD-4774-8821-07975A8975AF}" type="slidenum">
              <a:rPr lang="en-GB" smtClean="0"/>
              <a:t>‹#›</a:t>
            </a:fld>
            <a:endParaRPr lang="en-GB"/>
          </a:p>
        </p:txBody>
      </p:sp>
    </p:spTree>
    <p:extLst>
      <p:ext uri="{BB962C8B-B14F-4D97-AF65-F5344CB8AC3E}">
        <p14:creationId xmlns:p14="http://schemas.microsoft.com/office/powerpoint/2010/main" val="7768373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AB2B3C9-29DF-4F6F-80A6-AAC9C3DF4E61}" type="datetimeFigureOut">
              <a:rPr lang="en-GB" smtClean="0"/>
              <a:t>01/05/2019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E44A144-F4FD-4774-8821-07975A8975AF}" type="slidenum">
              <a:rPr lang="en-GB" smtClean="0"/>
              <a:t>‹#›</a:t>
            </a:fld>
            <a:endParaRPr lang="en-GB"/>
          </a:p>
        </p:txBody>
      </p:sp>
    </p:spTree>
    <p:extLst>
      <p:ext uri="{BB962C8B-B14F-4D97-AF65-F5344CB8AC3E}">
        <p14:creationId xmlns:p14="http://schemas.microsoft.com/office/powerpoint/2010/main" val="39796524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AB2B3C9-29DF-4F6F-80A6-AAC9C3DF4E61}" type="datetimeFigureOut">
              <a:rPr lang="en-GB" smtClean="0"/>
              <a:t>01/05/2019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E44A144-F4FD-4774-8821-07975A8975AF}" type="slidenum">
              <a:rPr lang="en-GB" smtClean="0"/>
              <a:t>‹#›</a:t>
            </a:fld>
            <a:endParaRPr lang="en-GB"/>
          </a:p>
        </p:txBody>
      </p:sp>
    </p:spTree>
    <p:extLst>
      <p:ext uri="{BB962C8B-B14F-4D97-AF65-F5344CB8AC3E}">
        <p14:creationId xmlns:p14="http://schemas.microsoft.com/office/powerpoint/2010/main" val="21114706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AB2B3C9-29DF-4F6F-80A6-AAC9C3DF4E61}" type="datetimeFigureOut">
              <a:rPr lang="en-GB" smtClean="0"/>
              <a:t>01/05/2019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44A144-F4FD-4774-8821-07975A8975AF}" type="slidenum">
              <a:rPr lang="en-GB" smtClean="0"/>
              <a:t>‹#›</a:t>
            </a:fld>
            <a:endParaRPr lang="en-GB"/>
          </a:p>
        </p:txBody>
      </p:sp>
    </p:spTree>
    <p:extLst>
      <p:ext uri="{BB962C8B-B14F-4D97-AF65-F5344CB8AC3E}">
        <p14:creationId xmlns:p14="http://schemas.microsoft.com/office/powerpoint/2010/main" val="36492729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AB2B3C9-29DF-4F6F-80A6-AAC9C3DF4E61}" type="datetimeFigureOut">
              <a:rPr lang="en-GB" smtClean="0"/>
              <a:t>01/05/2019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44A144-F4FD-4774-8821-07975A8975AF}" type="slidenum">
              <a:rPr lang="en-GB" smtClean="0"/>
              <a:t>‹#›</a:t>
            </a:fld>
            <a:endParaRPr lang="en-GB"/>
          </a:p>
        </p:txBody>
      </p:sp>
    </p:spTree>
    <p:extLst>
      <p:ext uri="{BB962C8B-B14F-4D97-AF65-F5344CB8AC3E}">
        <p14:creationId xmlns:p14="http://schemas.microsoft.com/office/powerpoint/2010/main" val="869005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AB2B3C9-29DF-4F6F-80A6-AAC9C3DF4E61}" type="datetimeFigureOut">
              <a:rPr lang="en-GB" smtClean="0"/>
              <a:t>01/05/2019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44A144-F4FD-4774-8821-07975A8975AF}" type="slidenum">
              <a:rPr lang="en-GB" smtClean="0"/>
              <a:t>‹#›</a:t>
            </a:fld>
            <a:endParaRPr lang="en-GB"/>
          </a:p>
        </p:txBody>
      </p:sp>
    </p:spTree>
    <p:extLst>
      <p:ext uri="{BB962C8B-B14F-4D97-AF65-F5344CB8AC3E}">
        <p14:creationId xmlns:p14="http://schemas.microsoft.com/office/powerpoint/2010/main" val="31277524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AB2B3C9-29DF-4F6F-80A6-AAC9C3DF4E61}" type="datetimeFigureOut">
              <a:rPr lang="en-GB" smtClean="0"/>
              <a:t>01/05/2019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44A144-F4FD-4774-8821-07975A8975AF}" type="slidenum">
              <a:rPr lang="en-GB" smtClean="0"/>
              <a:t>‹#›</a:t>
            </a:fld>
            <a:endParaRPr lang="en-GB"/>
          </a:p>
        </p:txBody>
      </p:sp>
    </p:spTree>
    <p:extLst>
      <p:ext uri="{BB962C8B-B14F-4D97-AF65-F5344CB8AC3E}">
        <p14:creationId xmlns:p14="http://schemas.microsoft.com/office/powerpoint/2010/main" val="31615661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1000">
              <a:schemeClr val="bg2">
                <a:lumMod val="75000"/>
              </a:schemeClr>
            </a:gs>
            <a:gs pos="100000">
              <a:schemeClr val="bg1">
                <a:lumMod val="95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AB2B3C9-29DF-4F6F-80A6-AAC9C3DF4E61}" type="datetimeFigureOut">
              <a:rPr lang="en-GB" smtClean="0"/>
              <a:t>01/05/2019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44A144-F4FD-4774-8821-07975A8975AF}" type="slidenum">
              <a:rPr lang="en-GB" smtClean="0"/>
              <a:t>‹#›</a:t>
            </a:fld>
            <a:endParaRPr lang="en-GB"/>
          </a:p>
        </p:txBody>
      </p:sp>
    </p:spTree>
    <p:extLst>
      <p:ext uri="{BB962C8B-B14F-4D97-AF65-F5344CB8AC3E}">
        <p14:creationId xmlns:p14="http://schemas.microsoft.com/office/powerpoint/2010/main" val="4202715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4.png"/><Relationship Id="rId5" Type="http://schemas.microsoft.com/office/2007/relationships/hdphoto" Target="../media/hdphoto1.wdp"/><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86328" y="222191"/>
            <a:ext cx="11286836" cy="2620299"/>
          </a:xfrm>
          <a:ln w="38100">
            <a:solidFill>
              <a:srgbClr val="FFC000"/>
            </a:solidFill>
          </a:ln>
        </p:spPr>
        <p:txBody>
          <a:bodyPr>
            <a:normAutofit fontScale="90000"/>
          </a:bodyPr>
          <a:lstStyle/>
          <a:p>
            <a:r>
              <a:rPr lang="en-GB" dirty="0">
                <a:latin typeface="Times New Roman" panose="02020603050405020304" pitchFamily="18" charset="0"/>
                <a:cs typeface="Times New Roman" panose="02020603050405020304" pitchFamily="18" charset="0"/>
              </a:rPr>
              <a:t>‘</a:t>
            </a:r>
            <a:r>
              <a:rPr lang="en-GB" sz="4900" dirty="0">
                <a:latin typeface="Times New Roman" panose="02020603050405020304" pitchFamily="18" charset="0"/>
                <a:cs typeface="Times New Roman" panose="02020603050405020304" pitchFamily="18" charset="0"/>
              </a:rPr>
              <a:t>An exploration of the effects of Social Media usage on consumer attitudes to Diet Shakes’</a:t>
            </a:r>
            <a:br>
              <a:rPr lang="en-GB" sz="4900" dirty="0">
                <a:latin typeface="Times New Roman" panose="02020603050405020304" pitchFamily="18" charset="0"/>
                <a:cs typeface="Times New Roman" panose="02020603050405020304" pitchFamily="18" charset="0"/>
              </a:rPr>
            </a:br>
            <a:br>
              <a:rPr lang="en-GB" sz="4900" dirty="0">
                <a:latin typeface="Times New Roman" panose="02020603050405020304" pitchFamily="18" charset="0"/>
                <a:cs typeface="Times New Roman" panose="02020603050405020304" pitchFamily="18" charset="0"/>
              </a:rPr>
            </a:br>
            <a:r>
              <a:rPr lang="en-GB" sz="4900" dirty="0">
                <a:latin typeface="Times New Roman" panose="02020603050405020304" pitchFamily="18" charset="0"/>
                <a:cs typeface="Times New Roman" panose="02020603050405020304" pitchFamily="18" charset="0"/>
              </a:rPr>
              <a:t>- Theory of Planned Behaviour</a:t>
            </a:r>
          </a:p>
        </p:txBody>
      </p:sp>
      <p:sp>
        <p:nvSpPr>
          <p:cNvPr id="3" name="Subtitle 2"/>
          <p:cNvSpPr>
            <a:spLocks noGrp="1"/>
          </p:cNvSpPr>
          <p:nvPr>
            <p:ph type="subTitle" idx="1"/>
          </p:nvPr>
        </p:nvSpPr>
        <p:spPr>
          <a:xfrm>
            <a:off x="3855080" y="3514987"/>
            <a:ext cx="3855995" cy="1655762"/>
          </a:xfrm>
          <a:ln w="38100">
            <a:solidFill>
              <a:srgbClr val="FFC000"/>
            </a:solidFill>
          </a:ln>
        </p:spPr>
        <p:txBody>
          <a:bodyPr/>
          <a:lstStyle/>
          <a:p>
            <a:r>
              <a:rPr lang="en-GB" dirty="0">
                <a:latin typeface="Times New Roman" panose="02020603050405020304" pitchFamily="18" charset="0"/>
                <a:cs typeface="Times New Roman" panose="02020603050405020304" pitchFamily="18" charset="0"/>
              </a:rPr>
              <a:t>Alys Lewis</a:t>
            </a:r>
          </a:p>
          <a:p>
            <a:r>
              <a:rPr lang="en-GB" dirty="0">
                <a:latin typeface="Times New Roman" panose="02020603050405020304" pitchFamily="18" charset="0"/>
                <a:cs typeface="Times New Roman" panose="02020603050405020304" pitchFamily="18" charset="0"/>
              </a:rPr>
              <a:t>BSc Applied Psychology </a:t>
            </a:r>
          </a:p>
          <a:p>
            <a:r>
              <a:rPr lang="en-GB" dirty="0">
                <a:latin typeface="Times New Roman" panose="02020603050405020304" pitchFamily="18" charset="0"/>
                <a:cs typeface="Times New Roman" panose="02020603050405020304" pitchFamily="18" charset="0"/>
              </a:rPr>
              <a:t>UWTSD </a:t>
            </a:r>
          </a:p>
        </p:txBody>
      </p:sp>
      <p:pic>
        <p:nvPicPr>
          <p:cNvPr id="4" name="Picture 3"/>
          <p:cNvPicPr>
            <a:picLocks noChangeAspect="1"/>
          </p:cNvPicPr>
          <p:nvPr/>
        </p:nvPicPr>
        <p:blipFill>
          <a:blip r:embed="rId2">
            <a:clrChange>
              <a:clrFrom>
                <a:srgbClr val="FFFFFF"/>
              </a:clrFrom>
              <a:clrTo>
                <a:srgbClr val="FFFFFF">
                  <a:alpha val="0"/>
                </a:srgbClr>
              </a:clrTo>
            </a:clrChange>
          </a:blip>
          <a:stretch>
            <a:fillRect/>
          </a:stretch>
        </p:blipFill>
        <p:spPr>
          <a:xfrm rot="21031321">
            <a:off x="64844" y="2272694"/>
            <a:ext cx="1924832" cy="1924832"/>
          </a:xfrm>
          <a:prstGeom prst="rect">
            <a:avLst/>
          </a:prstGeom>
          <a:ln>
            <a:noFill/>
          </a:ln>
          <a:effectLst>
            <a:softEdge rad="112500"/>
          </a:effectLst>
        </p:spPr>
      </p:pic>
      <p:pic>
        <p:nvPicPr>
          <p:cNvPr id="5" name="Picture 4"/>
          <p:cNvPicPr>
            <a:picLocks noChangeAspect="1"/>
          </p:cNvPicPr>
          <p:nvPr/>
        </p:nvPicPr>
        <p:blipFill>
          <a:blip r:embed="rId3"/>
          <a:stretch>
            <a:fillRect/>
          </a:stretch>
        </p:blipFill>
        <p:spPr>
          <a:xfrm>
            <a:off x="1143341" y="4354897"/>
            <a:ext cx="1743331" cy="1743331"/>
          </a:xfrm>
          <a:prstGeom prst="rect">
            <a:avLst/>
          </a:prstGeom>
        </p:spPr>
      </p:pic>
      <p:pic>
        <p:nvPicPr>
          <p:cNvPr id="6" name="Picture 5"/>
          <p:cNvPicPr>
            <a:picLocks noChangeAspect="1"/>
          </p:cNvPicPr>
          <p:nvPr/>
        </p:nvPicPr>
        <p:blipFill>
          <a:blip r:embed="rId4">
            <a:extLst>
              <a:ext uri="{BEBA8EAE-BF5A-486C-A8C5-ECC9F3942E4B}">
                <a14:imgProps xmlns:a14="http://schemas.microsoft.com/office/drawing/2010/main">
                  <a14:imgLayer r:embed="rId5">
                    <a14:imgEffect>
                      <a14:backgroundRemoval t="12992" b="87402" l="0" r="98995"/>
                    </a14:imgEffect>
                  </a14:imgLayer>
                </a14:imgProps>
              </a:ext>
            </a:extLst>
          </a:blip>
          <a:stretch>
            <a:fillRect/>
          </a:stretch>
        </p:blipFill>
        <p:spPr>
          <a:xfrm>
            <a:off x="8064470" y="3961468"/>
            <a:ext cx="1982312" cy="2530187"/>
          </a:xfrm>
          <a:prstGeom prst="rect">
            <a:avLst/>
          </a:prstGeom>
          <a:ln>
            <a:noFill/>
          </a:ln>
          <a:effectLst>
            <a:softEdge rad="112500"/>
          </a:effectLst>
        </p:spPr>
      </p:pic>
      <p:pic>
        <p:nvPicPr>
          <p:cNvPr id="8" name="Picture 7"/>
          <p:cNvPicPr>
            <a:picLocks noChangeAspect="1"/>
          </p:cNvPicPr>
          <p:nvPr/>
        </p:nvPicPr>
        <p:blipFill>
          <a:blip r:embed="rId6"/>
          <a:stretch>
            <a:fillRect/>
          </a:stretch>
        </p:blipFill>
        <p:spPr>
          <a:xfrm>
            <a:off x="9904973" y="2295547"/>
            <a:ext cx="1879126" cy="1879126"/>
          </a:xfrm>
          <a:prstGeom prst="rect">
            <a:avLst/>
          </a:prstGeom>
          <a:ln>
            <a:noFill/>
          </a:ln>
          <a:effectLst>
            <a:softEdge rad="112500"/>
          </a:effectLst>
        </p:spPr>
      </p:pic>
    </p:spTree>
    <p:extLst>
      <p:ext uri="{BB962C8B-B14F-4D97-AF65-F5344CB8AC3E}">
        <p14:creationId xmlns:p14="http://schemas.microsoft.com/office/powerpoint/2010/main" val="40763622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249732" y="80193"/>
            <a:ext cx="4203032" cy="707886"/>
          </a:xfrm>
          <a:prstGeom prst="rect">
            <a:avLst/>
          </a:prstGeom>
          <a:noFill/>
        </p:spPr>
        <p:txBody>
          <a:bodyPr wrap="square" rtlCol="0">
            <a:spAutoFit/>
          </a:bodyPr>
          <a:lstStyle/>
          <a:p>
            <a:r>
              <a:rPr lang="en-GB" sz="4000" u="sng" dirty="0">
                <a:latin typeface="Times New Roman" panose="02020603050405020304" pitchFamily="18" charset="0"/>
                <a:cs typeface="Times New Roman" panose="02020603050405020304" pitchFamily="18" charset="0"/>
              </a:rPr>
              <a:t>Introduction</a:t>
            </a:r>
            <a:r>
              <a:rPr lang="en-GB" dirty="0"/>
              <a:t> </a:t>
            </a:r>
          </a:p>
        </p:txBody>
      </p:sp>
      <p:pic>
        <p:nvPicPr>
          <p:cNvPr id="2" name="Picture 1"/>
          <p:cNvPicPr>
            <a:picLocks noChangeAspect="1"/>
          </p:cNvPicPr>
          <p:nvPr/>
        </p:nvPicPr>
        <p:blipFill>
          <a:blip r:embed="rId2"/>
          <a:stretch>
            <a:fillRect/>
          </a:stretch>
        </p:blipFill>
        <p:spPr>
          <a:xfrm>
            <a:off x="3036007" y="128219"/>
            <a:ext cx="3301185" cy="1613283"/>
          </a:xfrm>
          <a:prstGeom prst="rect">
            <a:avLst/>
          </a:prstGeom>
        </p:spPr>
      </p:pic>
      <p:sp>
        <p:nvSpPr>
          <p:cNvPr id="7" name="Rounded Rectangle 6"/>
          <p:cNvSpPr/>
          <p:nvPr/>
        </p:nvSpPr>
        <p:spPr>
          <a:xfrm>
            <a:off x="3622731" y="934860"/>
            <a:ext cx="4414645" cy="5608319"/>
          </a:xfrm>
          <a:prstGeom prst="roundRect">
            <a:avLst/>
          </a:prstGeom>
          <a:solidFill>
            <a:schemeClr val="bg2">
              <a:lumMod val="90000"/>
            </a:schemeClr>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u="sng" dirty="0">
                <a:latin typeface="Times New Roman" panose="02020603050405020304" pitchFamily="18" charset="0"/>
                <a:cs typeface="Times New Roman" panose="02020603050405020304" pitchFamily="18" charset="0"/>
              </a:rPr>
              <a:t>SOCIAL MEDIA USAGE</a:t>
            </a:r>
          </a:p>
          <a:p>
            <a:pPr algn="ctr"/>
            <a:endParaRPr lang="en-GB" sz="2000" u="sng" dirty="0">
              <a:latin typeface="Times New Roman" panose="02020603050405020304" pitchFamily="18" charset="0"/>
              <a:cs typeface="Times New Roman" panose="02020603050405020304" pitchFamily="18" charset="0"/>
            </a:endParaRPr>
          </a:p>
          <a:p>
            <a:pPr algn="ctr"/>
            <a:r>
              <a:rPr lang="en-GB" dirty="0">
                <a:solidFill>
                  <a:schemeClr val="tx1"/>
                </a:solidFill>
                <a:latin typeface="Times New Roman" panose="02020603050405020304" pitchFamily="18" charset="0"/>
                <a:cs typeface="Times New Roman" panose="02020603050405020304" pitchFamily="18" charset="0"/>
              </a:rPr>
              <a:t>Previous research has shown that 57% of all Social Media users are 18 – 29 years old – impressionable age (</a:t>
            </a:r>
            <a:r>
              <a:rPr lang="en-GB" dirty="0" err="1">
                <a:solidFill>
                  <a:schemeClr val="tx1"/>
                </a:solidFill>
                <a:latin typeface="Times New Roman" panose="02020603050405020304" pitchFamily="18" charset="0"/>
                <a:cs typeface="Times New Roman" panose="02020603050405020304" pitchFamily="18" charset="0"/>
              </a:rPr>
              <a:t>Lenhart</a:t>
            </a:r>
            <a:r>
              <a:rPr lang="en-GB" dirty="0">
                <a:solidFill>
                  <a:schemeClr val="tx1"/>
                </a:solidFill>
                <a:latin typeface="Times New Roman" panose="02020603050405020304" pitchFamily="18" charset="0"/>
                <a:cs typeface="Times New Roman" panose="02020603050405020304" pitchFamily="18" charset="0"/>
              </a:rPr>
              <a:t> et al, 2010)</a:t>
            </a:r>
          </a:p>
          <a:p>
            <a:pPr algn="ctr"/>
            <a:endParaRPr lang="en-GB" dirty="0">
              <a:solidFill>
                <a:schemeClr val="tx1"/>
              </a:solidFill>
              <a:latin typeface="Times New Roman" panose="02020603050405020304" pitchFamily="18" charset="0"/>
              <a:cs typeface="Times New Roman" panose="02020603050405020304" pitchFamily="18" charset="0"/>
            </a:endParaRPr>
          </a:p>
          <a:p>
            <a:pPr algn="ctr"/>
            <a:r>
              <a:rPr lang="en-GB" dirty="0">
                <a:solidFill>
                  <a:schemeClr val="tx1"/>
                </a:solidFill>
                <a:latin typeface="Times New Roman" panose="02020603050405020304" pitchFamily="18" charset="0"/>
                <a:cs typeface="Times New Roman" panose="02020603050405020304" pitchFamily="18" charset="0"/>
              </a:rPr>
              <a:t>82% of students log into Facebook several times throughout the day (</a:t>
            </a:r>
            <a:r>
              <a:rPr lang="en-GB" dirty="0" err="1">
                <a:solidFill>
                  <a:schemeClr val="tx1"/>
                </a:solidFill>
                <a:latin typeface="Times New Roman" panose="02020603050405020304" pitchFamily="18" charset="0"/>
                <a:cs typeface="Times New Roman" panose="02020603050405020304" pitchFamily="18" charset="0"/>
              </a:rPr>
              <a:t>Quan-Haase</a:t>
            </a:r>
            <a:r>
              <a:rPr lang="en-GB" dirty="0">
                <a:solidFill>
                  <a:schemeClr val="tx1"/>
                </a:solidFill>
                <a:latin typeface="Times New Roman" panose="02020603050405020304" pitchFamily="18" charset="0"/>
                <a:cs typeface="Times New Roman" panose="02020603050405020304" pitchFamily="18" charset="0"/>
              </a:rPr>
              <a:t> and Young, 2010). </a:t>
            </a:r>
          </a:p>
          <a:p>
            <a:pPr algn="ctr"/>
            <a:endParaRPr lang="en-GB" dirty="0">
              <a:solidFill>
                <a:schemeClr val="tx1"/>
              </a:solidFill>
              <a:latin typeface="Times New Roman" panose="02020603050405020304" pitchFamily="18" charset="0"/>
              <a:cs typeface="Times New Roman" panose="02020603050405020304" pitchFamily="18" charset="0"/>
            </a:endParaRPr>
          </a:p>
          <a:p>
            <a:pPr algn="ctr"/>
            <a:r>
              <a:rPr lang="en-GB" dirty="0">
                <a:solidFill>
                  <a:schemeClr val="tx1"/>
                </a:solidFill>
                <a:latin typeface="Times New Roman" panose="02020603050405020304" pitchFamily="18" charset="0"/>
                <a:cs typeface="Times New Roman" panose="02020603050405020304" pitchFamily="18" charset="0"/>
              </a:rPr>
              <a:t>We spend a considerable amount of time using Social Media, so of course it is going to influence us!</a:t>
            </a:r>
          </a:p>
        </p:txBody>
      </p:sp>
      <p:sp>
        <p:nvSpPr>
          <p:cNvPr id="5" name="Content Placeholder 6"/>
          <p:cNvSpPr>
            <a:spLocks noGrp="1"/>
          </p:cNvSpPr>
          <p:nvPr>
            <p:ph idx="1"/>
          </p:nvPr>
        </p:nvSpPr>
        <p:spPr>
          <a:xfrm>
            <a:off x="249733" y="1081642"/>
            <a:ext cx="3472524" cy="2760064"/>
          </a:xfrm>
          <a:prstGeom prst="roundRect">
            <a:avLst/>
          </a:prstGeom>
          <a:solidFill>
            <a:schemeClr val="bg2">
              <a:lumMod val="90000"/>
            </a:schemeClr>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marL="0" indent="0" algn="ctr">
              <a:buNone/>
            </a:pPr>
            <a:r>
              <a:rPr lang="en-GB" sz="2000" dirty="0">
                <a:latin typeface="Times New Roman" panose="02020603050405020304" pitchFamily="18" charset="0"/>
                <a:cs typeface="Times New Roman" panose="02020603050405020304" pitchFamily="18" charset="0"/>
              </a:rPr>
              <a:t>This research will explore </a:t>
            </a:r>
            <a:r>
              <a:rPr lang="en-GB" sz="2000" dirty="0">
                <a:solidFill>
                  <a:schemeClr val="tx1"/>
                </a:solidFill>
                <a:latin typeface="Times New Roman" panose="02020603050405020304" pitchFamily="18" charset="0"/>
                <a:cs typeface="Times New Roman" panose="02020603050405020304" pitchFamily="18" charset="0"/>
              </a:rPr>
              <a:t>why</a:t>
            </a:r>
            <a:r>
              <a:rPr lang="en-GB" sz="2000" dirty="0">
                <a:latin typeface="Times New Roman" panose="02020603050405020304" pitchFamily="18" charset="0"/>
                <a:cs typeface="Times New Roman" panose="02020603050405020304" pitchFamily="18" charset="0"/>
              </a:rPr>
              <a:t> diet shakes are appealing to the public, in particularly those who use Social Media. </a:t>
            </a:r>
          </a:p>
        </p:txBody>
      </p:sp>
      <p:sp>
        <p:nvSpPr>
          <p:cNvPr id="6" name="Content Placeholder 6"/>
          <p:cNvSpPr txBox="1">
            <a:spLocks/>
          </p:cNvSpPr>
          <p:nvPr/>
        </p:nvSpPr>
        <p:spPr>
          <a:xfrm>
            <a:off x="152714" y="3331404"/>
            <a:ext cx="3569543" cy="3137146"/>
          </a:xfrm>
          <a:prstGeom prst="roundRect">
            <a:avLst/>
          </a:prstGeom>
          <a:solidFill>
            <a:schemeClr val="bg2">
              <a:lumMod val="90000"/>
            </a:schemeClr>
          </a:solidFill>
          <a:ln w="38100" cap="flat" cmpd="sng" algn="ctr">
            <a:solidFill>
              <a:srgbClr val="FFC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buFont typeface="Arial" panose="020B0604020202020204" pitchFamily="34" charset="0"/>
              <a:buNone/>
            </a:pPr>
            <a:r>
              <a:rPr lang="en-GB" sz="2000" dirty="0">
                <a:latin typeface="Times New Roman" panose="02020603050405020304" pitchFamily="18" charset="0"/>
                <a:cs typeface="Times New Roman" panose="02020603050405020304" pitchFamily="18" charset="0"/>
              </a:rPr>
              <a:t>Diet shakes are promoted as being </a:t>
            </a:r>
            <a:r>
              <a:rPr lang="en-GB" sz="2000" dirty="0">
                <a:solidFill>
                  <a:schemeClr val="tx1"/>
                </a:solidFill>
                <a:latin typeface="Times New Roman" panose="02020603050405020304" pitchFamily="18" charset="0"/>
                <a:cs typeface="Times New Roman" panose="02020603050405020304" pitchFamily="18" charset="0"/>
              </a:rPr>
              <a:t>‘healthy’ </a:t>
            </a:r>
            <a:r>
              <a:rPr lang="en-GB" sz="2000" dirty="0">
                <a:latin typeface="Times New Roman" panose="02020603050405020304" pitchFamily="18" charset="0"/>
                <a:cs typeface="Times New Roman" panose="02020603050405020304" pitchFamily="18" charset="0"/>
              </a:rPr>
              <a:t>and being able to give individuals a ‘certain body type’ </a:t>
            </a:r>
            <a:r>
              <a:rPr lang="en-GB" sz="2000" dirty="0">
                <a:solidFill>
                  <a:schemeClr val="tx1"/>
                </a:solidFill>
                <a:latin typeface="Times New Roman" panose="02020603050405020304" pitchFamily="18" charset="0"/>
                <a:cs typeface="Times New Roman" panose="02020603050405020304" pitchFamily="18" charset="0"/>
              </a:rPr>
              <a:t>quickly</a:t>
            </a:r>
            <a:r>
              <a:rPr lang="en-GB" sz="2000" dirty="0">
                <a:latin typeface="Times New Roman" panose="02020603050405020304" pitchFamily="18" charset="0"/>
                <a:cs typeface="Times New Roman" panose="02020603050405020304" pitchFamily="18" charset="0"/>
              </a:rPr>
              <a:t> and </a:t>
            </a:r>
            <a:r>
              <a:rPr lang="en-GB" sz="2000" dirty="0">
                <a:solidFill>
                  <a:schemeClr val="tx1"/>
                </a:solidFill>
                <a:latin typeface="Times New Roman" panose="02020603050405020304" pitchFamily="18" charset="0"/>
                <a:cs typeface="Times New Roman" panose="02020603050405020304" pitchFamily="18" charset="0"/>
              </a:rPr>
              <a:t>easily, </a:t>
            </a:r>
            <a:r>
              <a:rPr lang="en-GB" sz="2000" dirty="0">
                <a:latin typeface="Times New Roman" panose="02020603050405020304" pitchFamily="18" charset="0"/>
                <a:cs typeface="Times New Roman" panose="02020603050405020304" pitchFamily="18" charset="0"/>
              </a:rPr>
              <a:t>which encourages buying behaviour. </a:t>
            </a:r>
          </a:p>
        </p:txBody>
      </p:sp>
      <p:sp>
        <p:nvSpPr>
          <p:cNvPr id="8" name="Rounded Rectangle 7"/>
          <p:cNvSpPr/>
          <p:nvPr/>
        </p:nvSpPr>
        <p:spPr>
          <a:xfrm>
            <a:off x="7870676" y="80194"/>
            <a:ext cx="3868325" cy="6462986"/>
          </a:xfrm>
          <a:prstGeom prst="roundRect">
            <a:avLst/>
          </a:prstGeom>
          <a:solidFill>
            <a:schemeClr val="bg2">
              <a:lumMod val="90000"/>
            </a:schemeClr>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u="sng" dirty="0">
                <a:solidFill>
                  <a:schemeClr val="bg1"/>
                </a:solidFill>
                <a:latin typeface="Times New Roman" panose="02020603050405020304" pitchFamily="18" charset="0"/>
                <a:cs typeface="Times New Roman" panose="02020603050405020304" pitchFamily="18" charset="0"/>
              </a:rPr>
              <a:t>SOCIAL MEDIA AND DIET SHAKES </a:t>
            </a:r>
          </a:p>
          <a:p>
            <a:pPr algn="ctr"/>
            <a:endParaRPr lang="en-GB" sz="2000" u="sng" dirty="0">
              <a:solidFill>
                <a:schemeClr val="bg1"/>
              </a:solidFill>
              <a:latin typeface="Times New Roman" panose="02020603050405020304" pitchFamily="18" charset="0"/>
              <a:cs typeface="Times New Roman" panose="02020603050405020304" pitchFamily="18" charset="0"/>
            </a:endParaRPr>
          </a:p>
          <a:p>
            <a:pPr algn="ctr"/>
            <a:r>
              <a:rPr lang="en-GB" sz="1600" dirty="0">
                <a:solidFill>
                  <a:schemeClr val="tx1"/>
                </a:solidFill>
                <a:latin typeface="Times New Roman" panose="02020603050405020304" pitchFamily="18" charset="0"/>
                <a:cs typeface="Times New Roman" panose="02020603050405020304" pitchFamily="18" charset="0"/>
              </a:rPr>
              <a:t>Field et al (2005) conducted a study that aimed to explore whether the media had an influence on the usage of diet shakes. </a:t>
            </a:r>
          </a:p>
          <a:p>
            <a:pPr algn="ctr"/>
            <a:endParaRPr lang="en-GB" sz="1600" dirty="0">
              <a:solidFill>
                <a:schemeClr val="tx1"/>
              </a:solidFill>
              <a:latin typeface="Times New Roman" panose="02020603050405020304" pitchFamily="18" charset="0"/>
              <a:cs typeface="Times New Roman" panose="02020603050405020304" pitchFamily="18" charset="0"/>
            </a:endParaRPr>
          </a:p>
          <a:p>
            <a:pPr algn="ctr"/>
            <a:r>
              <a:rPr lang="en-GB" sz="1600" dirty="0">
                <a:solidFill>
                  <a:schemeClr val="bg1"/>
                </a:solidFill>
                <a:latin typeface="Times New Roman" panose="02020603050405020304" pitchFamily="18" charset="0"/>
                <a:cs typeface="Times New Roman" panose="02020603050405020304" pitchFamily="18" charset="0"/>
              </a:rPr>
              <a:t>Method </a:t>
            </a:r>
            <a:r>
              <a:rPr lang="en-GB" sz="1600" dirty="0">
                <a:solidFill>
                  <a:schemeClr val="tx1"/>
                </a:solidFill>
                <a:latin typeface="Times New Roman" panose="02020603050405020304" pitchFamily="18" charset="0"/>
                <a:cs typeface="Times New Roman" panose="02020603050405020304" pitchFamily="18" charset="0"/>
              </a:rPr>
              <a:t>– a cross sectional study of 6000 girls and 4000 boys, aged 12 to 18 </a:t>
            </a:r>
          </a:p>
          <a:p>
            <a:pPr algn="ctr"/>
            <a:endParaRPr lang="en-GB" sz="1600" dirty="0">
              <a:solidFill>
                <a:schemeClr val="tx1"/>
              </a:solidFill>
              <a:latin typeface="Times New Roman" panose="02020603050405020304" pitchFamily="18" charset="0"/>
              <a:cs typeface="Times New Roman" panose="02020603050405020304" pitchFamily="18" charset="0"/>
            </a:endParaRPr>
          </a:p>
          <a:p>
            <a:pPr algn="ctr"/>
            <a:r>
              <a:rPr lang="en-GB" sz="1600" dirty="0">
                <a:solidFill>
                  <a:schemeClr val="bg1"/>
                </a:solidFill>
                <a:latin typeface="Times New Roman" panose="02020603050405020304" pitchFamily="18" charset="0"/>
                <a:cs typeface="Times New Roman" panose="02020603050405020304" pitchFamily="18" charset="0"/>
              </a:rPr>
              <a:t>Results</a:t>
            </a:r>
            <a:r>
              <a:rPr lang="en-GB" sz="1600" dirty="0">
                <a:solidFill>
                  <a:schemeClr val="tx1"/>
                </a:solidFill>
                <a:latin typeface="Times New Roman" panose="02020603050405020304" pitchFamily="18" charset="0"/>
                <a:cs typeface="Times New Roman" panose="02020603050405020304" pitchFamily="18" charset="0"/>
              </a:rPr>
              <a:t> – boys who looked at health/fitness materials and girls who were trying to look like women on Social Media were significantly more likely to use diet shakes</a:t>
            </a:r>
          </a:p>
          <a:p>
            <a:pPr algn="ctr"/>
            <a:endParaRPr lang="en-GB" sz="1600" dirty="0">
              <a:solidFill>
                <a:schemeClr val="tx1"/>
              </a:solidFill>
              <a:latin typeface="Times New Roman" panose="02020603050405020304" pitchFamily="18" charset="0"/>
              <a:cs typeface="Times New Roman" panose="02020603050405020304" pitchFamily="18" charset="0"/>
            </a:endParaRPr>
          </a:p>
          <a:p>
            <a:pPr algn="ctr"/>
            <a:r>
              <a:rPr lang="en-GB" sz="1600" dirty="0">
                <a:solidFill>
                  <a:schemeClr val="tx1"/>
                </a:solidFill>
                <a:latin typeface="Times New Roman" panose="02020603050405020304" pitchFamily="18" charset="0"/>
                <a:cs typeface="Times New Roman" panose="02020603050405020304" pitchFamily="18" charset="0"/>
              </a:rPr>
              <a:t>Social Media does effect attitudes towards diet shakes! This is a useful study as it includes a large sample, making results easily generalizable.   </a:t>
            </a:r>
          </a:p>
        </p:txBody>
      </p:sp>
    </p:spTree>
    <p:extLst>
      <p:ext uri="{BB962C8B-B14F-4D97-AF65-F5344CB8AC3E}">
        <p14:creationId xmlns:p14="http://schemas.microsoft.com/office/powerpoint/2010/main" val="750582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5">
                                            <p:bg/>
                                          </p:spTgt>
                                        </p:tgtEl>
                                        <p:attrNameLst>
                                          <p:attrName>style.visibility</p:attrName>
                                        </p:attrNameLst>
                                      </p:cBhvr>
                                      <p:to>
                                        <p:strVal val="visible"/>
                                      </p:to>
                                    </p:set>
                                    <p:anim calcmode="lin" valueType="num">
                                      <p:cBhvr additive="base">
                                        <p:cTn id="14" dur="500" fill="hold"/>
                                        <p:tgtEl>
                                          <p:spTgt spid="5">
                                            <p:bg/>
                                          </p:spTgt>
                                        </p:tgtEl>
                                        <p:attrNameLst>
                                          <p:attrName>ppt_x</p:attrName>
                                        </p:attrNameLst>
                                      </p:cBhvr>
                                      <p:tavLst>
                                        <p:tav tm="0">
                                          <p:val>
                                            <p:strVal val="#ppt_x"/>
                                          </p:val>
                                        </p:tav>
                                        <p:tav tm="100000">
                                          <p:val>
                                            <p:strVal val="#ppt_x"/>
                                          </p:val>
                                        </p:tav>
                                      </p:tavLst>
                                    </p:anim>
                                    <p:anim calcmode="lin" valueType="num">
                                      <p:cBhvr additive="base">
                                        <p:cTn id="15" dur="500" fill="hold"/>
                                        <p:tgtEl>
                                          <p:spTgt spid="5">
                                            <p:bg/>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5">
                                            <p:txEl>
                                              <p:pRg st="0" end="0"/>
                                            </p:txEl>
                                          </p:spTgt>
                                        </p:tgtEl>
                                        <p:attrNameLst>
                                          <p:attrName>style.visibility</p:attrName>
                                        </p:attrNameLst>
                                      </p:cBhvr>
                                      <p:to>
                                        <p:strVal val="visible"/>
                                      </p:to>
                                    </p:set>
                                    <p:anim calcmode="lin" valueType="num">
                                      <p:cBhvr additive="base">
                                        <p:cTn id="20"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5">
                                            <p:txEl>
                                              <p:pRg st="0" end="0"/>
                                            </p:txEl>
                                          </p:spTgt>
                                        </p:tgtEl>
                                        <p:attrNameLst>
                                          <p:attrName>ppt_y</p:attrName>
                                        </p:attrNameLst>
                                      </p:cBhvr>
                                      <p:tavLst>
                                        <p:tav tm="0">
                                          <p:val>
                                            <p:strVal val="1+#ppt_h/2"/>
                                          </p:val>
                                        </p:tav>
                                        <p:tav tm="100000">
                                          <p:val>
                                            <p:strVal val="#ppt_y"/>
                                          </p:val>
                                        </p:tav>
                                      </p:tavLst>
                                    </p:anim>
                                  </p:childTnLst>
                                </p:cTn>
                              </p:par>
                              <p:par>
                                <p:cTn id="22" presetID="2" presetClass="entr" presetSubtype="4" fill="hold" nodeType="withEffect">
                                  <p:stCondLst>
                                    <p:cond delay="0"/>
                                  </p:stCondLst>
                                  <p:childTnLst>
                                    <p:set>
                                      <p:cBhvr>
                                        <p:cTn id="23" dur="1" fill="hold">
                                          <p:stCondLst>
                                            <p:cond delay="0"/>
                                          </p:stCondLst>
                                        </p:cTn>
                                        <p:tgtEl>
                                          <p:spTgt spid="2"/>
                                        </p:tgtEl>
                                        <p:attrNameLst>
                                          <p:attrName>style.visibility</p:attrName>
                                        </p:attrNameLst>
                                      </p:cBhvr>
                                      <p:to>
                                        <p:strVal val="visible"/>
                                      </p:to>
                                    </p:set>
                                    <p:anim calcmode="lin" valueType="num">
                                      <p:cBhvr additive="base">
                                        <p:cTn id="24" dur="500" fill="hold"/>
                                        <p:tgtEl>
                                          <p:spTgt spid="2"/>
                                        </p:tgtEl>
                                        <p:attrNameLst>
                                          <p:attrName>ppt_x</p:attrName>
                                        </p:attrNameLst>
                                      </p:cBhvr>
                                      <p:tavLst>
                                        <p:tav tm="0">
                                          <p:val>
                                            <p:strVal val="#ppt_x"/>
                                          </p:val>
                                        </p:tav>
                                        <p:tav tm="100000">
                                          <p:val>
                                            <p:strVal val="#ppt_x"/>
                                          </p:val>
                                        </p:tav>
                                      </p:tavLst>
                                    </p:anim>
                                    <p:anim calcmode="lin" valueType="num">
                                      <p:cBhvr additive="base">
                                        <p:cTn id="25" dur="500" fill="hold"/>
                                        <p:tgtEl>
                                          <p:spTgt spid="2"/>
                                        </p:tgtEl>
                                        <p:attrNameLst>
                                          <p:attrName>ppt_y</p:attrName>
                                        </p:attrNameLst>
                                      </p:cBhvr>
                                      <p:tavLst>
                                        <p:tav tm="0">
                                          <p:val>
                                            <p:strVal val="1+#ppt_h/2"/>
                                          </p:val>
                                        </p:tav>
                                        <p:tav tm="100000">
                                          <p:val>
                                            <p:strVal val="#ppt_y"/>
                                          </p:val>
                                        </p:tav>
                                      </p:tavLst>
                                    </p:anim>
                                  </p:childTnLst>
                                </p:cTn>
                              </p:par>
                              <p:par>
                                <p:cTn id="26" presetID="2" presetClass="entr" presetSubtype="4" fill="hold" grpId="0" nodeType="withEffect">
                                  <p:stCondLst>
                                    <p:cond delay="0"/>
                                  </p:stCondLst>
                                  <p:childTnLst>
                                    <p:set>
                                      <p:cBhvr>
                                        <p:cTn id="27" dur="1" fill="hold">
                                          <p:stCondLst>
                                            <p:cond delay="0"/>
                                          </p:stCondLst>
                                        </p:cTn>
                                        <p:tgtEl>
                                          <p:spTgt spid="6"/>
                                        </p:tgtEl>
                                        <p:attrNameLst>
                                          <p:attrName>style.visibility</p:attrName>
                                        </p:attrNameLst>
                                      </p:cBhvr>
                                      <p:to>
                                        <p:strVal val="visible"/>
                                      </p:to>
                                    </p:set>
                                    <p:anim calcmode="lin" valueType="num">
                                      <p:cBhvr additive="base">
                                        <p:cTn id="28" dur="500" fill="hold"/>
                                        <p:tgtEl>
                                          <p:spTgt spid="6"/>
                                        </p:tgtEl>
                                        <p:attrNameLst>
                                          <p:attrName>ppt_x</p:attrName>
                                        </p:attrNameLst>
                                      </p:cBhvr>
                                      <p:tavLst>
                                        <p:tav tm="0">
                                          <p:val>
                                            <p:strVal val="#ppt_x"/>
                                          </p:val>
                                        </p:tav>
                                        <p:tav tm="100000">
                                          <p:val>
                                            <p:strVal val="#ppt_x"/>
                                          </p:val>
                                        </p:tav>
                                      </p:tavLst>
                                    </p:anim>
                                    <p:anim calcmode="lin" valueType="num">
                                      <p:cBhvr additive="base">
                                        <p:cTn id="29" dur="500" fill="hold"/>
                                        <p:tgtEl>
                                          <p:spTgt spid="6"/>
                                        </p:tgtEl>
                                        <p:attrNameLst>
                                          <p:attrName>ppt_y</p:attrName>
                                        </p:attrNameLst>
                                      </p:cBhvr>
                                      <p:tavLst>
                                        <p:tav tm="0">
                                          <p:val>
                                            <p:strVal val="1+#ppt_h/2"/>
                                          </p:val>
                                        </p:tav>
                                        <p:tav tm="100000">
                                          <p:val>
                                            <p:strVal val="#ppt_y"/>
                                          </p:val>
                                        </p:tav>
                                      </p:tavLst>
                                    </p:anim>
                                  </p:childTnLst>
                                </p:cTn>
                              </p:par>
                              <p:par>
                                <p:cTn id="30" presetID="2" presetClass="entr" presetSubtype="4" fill="hold" grpId="0" nodeType="withEffect">
                                  <p:stCondLst>
                                    <p:cond delay="0"/>
                                  </p:stCondLst>
                                  <p:childTnLst>
                                    <p:set>
                                      <p:cBhvr>
                                        <p:cTn id="31" dur="1" fill="hold">
                                          <p:stCondLst>
                                            <p:cond delay="0"/>
                                          </p:stCondLst>
                                        </p:cTn>
                                        <p:tgtEl>
                                          <p:spTgt spid="7"/>
                                        </p:tgtEl>
                                        <p:attrNameLst>
                                          <p:attrName>style.visibility</p:attrName>
                                        </p:attrNameLst>
                                      </p:cBhvr>
                                      <p:to>
                                        <p:strVal val="visible"/>
                                      </p:to>
                                    </p:set>
                                    <p:anim calcmode="lin" valueType="num">
                                      <p:cBhvr additive="base">
                                        <p:cTn id="32" dur="500" fill="hold"/>
                                        <p:tgtEl>
                                          <p:spTgt spid="7"/>
                                        </p:tgtEl>
                                        <p:attrNameLst>
                                          <p:attrName>ppt_x</p:attrName>
                                        </p:attrNameLst>
                                      </p:cBhvr>
                                      <p:tavLst>
                                        <p:tav tm="0">
                                          <p:val>
                                            <p:strVal val="#ppt_x"/>
                                          </p:val>
                                        </p:tav>
                                        <p:tav tm="100000">
                                          <p:val>
                                            <p:strVal val="#ppt_x"/>
                                          </p:val>
                                        </p:tav>
                                      </p:tavLst>
                                    </p:anim>
                                    <p:anim calcmode="lin" valueType="num">
                                      <p:cBhvr additive="base">
                                        <p:cTn id="33" dur="500" fill="hold"/>
                                        <p:tgtEl>
                                          <p:spTgt spid="7"/>
                                        </p:tgtEl>
                                        <p:attrNameLst>
                                          <p:attrName>ppt_y</p:attrName>
                                        </p:attrNameLst>
                                      </p:cBhvr>
                                      <p:tavLst>
                                        <p:tav tm="0">
                                          <p:val>
                                            <p:strVal val="1+#ppt_h/2"/>
                                          </p:val>
                                        </p:tav>
                                        <p:tav tm="100000">
                                          <p:val>
                                            <p:strVal val="#ppt_y"/>
                                          </p:val>
                                        </p:tav>
                                      </p:tavLst>
                                    </p:anim>
                                  </p:childTnLst>
                                </p:cTn>
                              </p:par>
                              <p:par>
                                <p:cTn id="34" presetID="2" presetClass="entr" presetSubtype="4" fill="hold" grpId="0" nodeType="withEffect">
                                  <p:stCondLst>
                                    <p:cond delay="0"/>
                                  </p:stCondLst>
                                  <p:childTnLst>
                                    <p:set>
                                      <p:cBhvr>
                                        <p:cTn id="35" dur="1" fill="hold">
                                          <p:stCondLst>
                                            <p:cond delay="0"/>
                                          </p:stCondLst>
                                        </p:cTn>
                                        <p:tgtEl>
                                          <p:spTgt spid="8"/>
                                        </p:tgtEl>
                                        <p:attrNameLst>
                                          <p:attrName>style.visibility</p:attrName>
                                        </p:attrNameLst>
                                      </p:cBhvr>
                                      <p:to>
                                        <p:strVal val="visible"/>
                                      </p:to>
                                    </p:set>
                                    <p:anim calcmode="lin" valueType="num">
                                      <p:cBhvr additive="base">
                                        <p:cTn id="36" dur="500" fill="hold"/>
                                        <p:tgtEl>
                                          <p:spTgt spid="8"/>
                                        </p:tgtEl>
                                        <p:attrNameLst>
                                          <p:attrName>ppt_x</p:attrName>
                                        </p:attrNameLst>
                                      </p:cBhvr>
                                      <p:tavLst>
                                        <p:tav tm="0">
                                          <p:val>
                                            <p:strVal val="#ppt_x"/>
                                          </p:val>
                                        </p:tav>
                                        <p:tav tm="100000">
                                          <p:val>
                                            <p:strVal val="#ppt_x"/>
                                          </p:val>
                                        </p:tav>
                                      </p:tavLst>
                                    </p:anim>
                                    <p:anim calcmode="lin" valueType="num">
                                      <p:cBhvr additive="base">
                                        <p:cTn id="37"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7" grpId="0" animBg="1"/>
      <p:bldP spid="5" grpId="0" build="p" animBg="1"/>
      <p:bldP spid="6" grpId="0" animBg="1"/>
      <p:bldP spid="8"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4345" y="1623701"/>
            <a:ext cx="3950955" cy="3375589"/>
          </a:xfrm>
          <a:ln w="38100">
            <a:solidFill>
              <a:srgbClr val="FFC000"/>
            </a:solidFill>
          </a:ln>
        </p:spPr>
        <p:txBody>
          <a:bodyPr>
            <a:normAutofit fontScale="77500" lnSpcReduction="20000"/>
          </a:bodyPr>
          <a:lstStyle/>
          <a:p>
            <a:pPr marL="0" indent="0" algn="ctr">
              <a:buNone/>
            </a:pPr>
            <a:endParaRPr lang="en-GB" sz="2000" dirty="0">
              <a:latin typeface="Times New Roman" panose="02020603050405020304" pitchFamily="18" charset="0"/>
              <a:cs typeface="Times New Roman" panose="02020603050405020304" pitchFamily="18" charset="0"/>
            </a:endParaRPr>
          </a:p>
          <a:p>
            <a:pPr marL="0" indent="0" algn="ctr">
              <a:buNone/>
            </a:pPr>
            <a:r>
              <a:rPr lang="en-GB" sz="2000" dirty="0">
                <a:latin typeface="Times New Roman" panose="02020603050405020304" pitchFamily="18" charset="0"/>
                <a:cs typeface="Times New Roman" panose="02020603050405020304" pitchFamily="18" charset="0"/>
              </a:rPr>
              <a:t>The Theory of Planned Behaviour suggests that changes in behaviour and attitudes are due to an individuals beliefs, perceptions and social norms. </a:t>
            </a:r>
          </a:p>
          <a:p>
            <a:pPr marL="0" indent="0" algn="ctr">
              <a:buNone/>
            </a:pPr>
            <a:endParaRPr lang="en-GB" sz="2000" dirty="0">
              <a:latin typeface="Times New Roman" panose="02020603050405020304" pitchFamily="18" charset="0"/>
              <a:cs typeface="Times New Roman" panose="02020603050405020304" pitchFamily="18" charset="0"/>
            </a:endParaRPr>
          </a:p>
          <a:p>
            <a:pPr marL="0" indent="0" algn="ctr">
              <a:buNone/>
            </a:pPr>
            <a:r>
              <a:rPr lang="en-GB" sz="2000" dirty="0">
                <a:latin typeface="Times New Roman" panose="02020603050405020304" pitchFamily="18" charset="0"/>
                <a:cs typeface="Times New Roman" panose="02020603050405020304" pitchFamily="18" charset="0"/>
              </a:rPr>
              <a:t>Behaviour is predicted by an individuals intentions.</a:t>
            </a:r>
          </a:p>
          <a:p>
            <a:pPr marL="0" indent="0" algn="ctr">
              <a:buNone/>
            </a:pPr>
            <a:endParaRPr lang="en-GB" sz="2000" dirty="0">
              <a:latin typeface="Times New Roman" panose="02020603050405020304" pitchFamily="18" charset="0"/>
              <a:cs typeface="Times New Roman" panose="02020603050405020304" pitchFamily="18" charset="0"/>
            </a:endParaRPr>
          </a:p>
          <a:p>
            <a:pPr marL="0" indent="0" algn="ctr">
              <a:buNone/>
            </a:pPr>
            <a:r>
              <a:rPr lang="en-GB" sz="2000" dirty="0">
                <a:latin typeface="Times New Roman" panose="02020603050405020304" pitchFamily="18" charset="0"/>
                <a:cs typeface="Times New Roman" panose="02020603050405020304" pitchFamily="18" charset="0"/>
              </a:rPr>
              <a:t>These intentions can be influenced by attitudes, subjective norms and their perceived control over a particular behaviour.  </a:t>
            </a:r>
          </a:p>
          <a:p>
            <a:pPr marL="0" indent="0" algn="ctr">
              <a:buNone/>
            </a:pPr>
            <a:r>
              <a:rPr lang="en-GB" sz="2000" dirty="0">
                <a:latin typeface="Times New Roman" panose="02020603050405020304" pitchFamily="18" charset="0"/>
                <a:cs typeface="Times New Roman" panose="02020603050405020304" pitchFamily="18" charset="0"/>
              </a:rPr>
              <a:t>(Conner, Kirk, Cade, and Barrett, 2001). </a:t>
            </a:r>
          </a:p>
          <a:p>
            <a:pPr marL="0" indent="0" algn="ctr">
              <a:buNone/>
            </a:pPr>
            <a:endParaRPr lang="en-GB" sz="2000" dirty="0">
              <a:latin typeface="Times New Roman" panose="02020603050405020304" pitchFamily="18" charset="0"/>
              <a:cs typeface="Times New Roman" panose="02020603050405020304" pitchFamily="18" charset="0"/>
            </a:endParaRPr>
          </a:p>
        </p:txBody>
      </p:sp>
      <p:sp>
        <p:nvSpPr>
          <p:cNvPr id="7" name="Content Placeholder 2"/>
          <p:cNvSpPr txBox="1">
            <a:spLocks/>
          </p:cNvSpPr>
          <p:nvPr/>
        </p:nvSpPr>
        <p:spPr>
          <a:xfrm rot="21051901">
            <a:off x="276517" y="999462"/>
            <a:ext cx="3487405" cy="529219"/>
          </a:xfrm>
          <a:prstGeom prst="rect">
            <a:avLst/>
          </a:prstGeom>
          <a:ln w="38100">
            <a:solidFill>
              <a:srgbClr val="FFC000"/>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2000" dirty="0">
                <a:solidFill>
                  <a:schemeClr val="bg1"/>
                </a:solidFill>
                <a:latin typeface="Times New Roman" panose="02020603050405020304" pitchFamily="18" charset="0"/>
                <a:cs typeface="Times New Roman" panose="02020603050405020304" pitchFamily="18" charset="0"/>
              </a:rPr>
              <a:t>A model of Social Cognition  </a:t>
            </a:r>
          </a:p>
        </p:txBody>
      </p:sp>
      <p:sp>
        <p:nvSpPr>
          <p:cNvPr id="4" name="Rectangle 3"/>
          <p:cNvSpPr/>
          <p:nvPr/>
        </p:nvSpPr>
        <p:spPr>
          <a:xfrm>
            <a:off x="1235898" y="0"/>
            <a:ext cx="10130402" cy="923330"/>
          </a:xfrm>
          <a:prstGeom prst="rect">
            <a:avLst/>
          </a:prstGeom>
          <a:noFill/>
        </p:spPr>
        <p:txBody>
          <a:bodyPr wrap="none" lIns="91440" tIns="45720" rIns="91440" bIns="45720">
            <a:spAutoFit/>
          </a:bodyPr>
          <a:lstStyle/>
          <a:p>
            <a:pPr algn="ctr"/>
            <a:r>
              <a:rPr lang="en-US" sz="5400" b="1" u="sng" dirty="0">
                <a:ln w="22225">
                  <a:solidFill>
                    <a:schemeClr val="accent2"/>
                  </a:solidFill>
                  <a:prstDash val="solid"/>
                </a:ln>
                <a:solidFill>
                  <a:schemeClr val="accent2">
                    <a:lumMod val="40000"/>
                    <a:lumOff val="60000"/>
                  </a:schemeClr>
                </a:solidFill>
              </a:rPr>
              <a:t>THEORY OF PLANNED BEHAVIOUR </a:t>
            </a:r>
          </a:p>
        </p:txBody>
      </p:sp>
      <p:sp>
        <p:nvSpPr>
          <p:cNvPr id="8" name="Content Placeholder 2"/>
          <p:cNvSpPr txBox="1">
            <a:spLocks/>
          </p:cNvSpPr>
          <p:nvPr/>
        </p:nvSpPr>
        <p:spPr>
          <a:xfrm>
            <a:off x="4215300" y="923330"/>
            <a:ext cx="7702380" cy="2077045"/>
          </a:xfrm>
          <a:prstGeom prst="rect">
            <a:avLst/>
          </a:prstGeom>
          <a:ln w="38100">
            <a:solidFill>
              <a:srgbClr val="FFC000"/>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2000" dirty="0">
                <a:latin typeface="Times New Roman" panose="02020603050405020304" pitchFamily="18" charset="0"/>
                <a:cs typeface="Times New Roman" panose="02020603050405020304" pitchFamily="18" charset="0"/>
              </a:rPr>
              <a:t>According to the Theory of Planned Behaviour individuals are more likely to consume diet shakes if – </a:t>
            </a:r>
          </a:p>
          <a:p>
            <a:pPr algn="ctr">
              <a:buFontTx/>
              <a:buChar char="-"/>
            </a:pPr>
            <a:r>
              <a:rPr lang="en-GB" sz="2000" dirty="0">
                <a:latin typeface="Times New Roman" panose="02020603050405020304" pitchFamily="18" charset="0"/>
                <a:cs typeface="Times New Roman" panose="02020603050405020304" pitchFamily="18" charset="0"/>
              </a:rPr>
              <a:t>They have a positive attitude towards them </a:t>
            </a:r>
          </a:p>
          <a:p>
            <a:pPr algn="ctr">
              <a:buFontTx/>
              <a:buChar char="-"/>
            </a:pPr>
            <a:r>
              <a:rPr lang="en-GB" sz="2000" dirty="0">
                <a:latin typeface="Times New Roman" panose="02020603050405020304" pitchFamily="18" charset="0"/>
                <a:cs typeface="Times New Roman" panose="02020603050405020304" pitchFamily="18" charset="0"/>
              </a:rPr>
              <a:t>They perceive social pressure from others around them </a:t>
            </a:r>
          </a:p>
          <a:p>
            <a:pPr algn="ctr">
              <a:buFontTx/>
              <a:buChar char="-"/>
            </a:pPr>
            <a:r>
              <a:rPr lang="en-GB" sz="2000" dirty="0">
                <a:latin typeface="Times New Roman" panose="02020603050405020304" pitchFamily="18" charset="0"/>
                <a:cs typeface="Times New Roman" panose="02020603050405020304" pitchFamily="18" charset="0"/>
              </a:rPr>
              <a:t>They believe that the behaviour is completely under their control</a:t>
            </a:r>
          </a:p>
        </p:txBody>
      </p:sp>
      <p:sp>
        <p:nvSpPr>
          <p:cNvPr id="6" name="Content Placeholder 2"/>
          <p:cNvSpPr txBox="1">
            <a:spLocks/>
          </p:cNvSpPr>
          <p:nvPr/>
        </p:nvSpPr>
        <p:spPr>
          <a:xfrm>
            <a:off x="264345" y="5067300"/>
            <a:ext cx="5328735" cy="1638300"/>
          </a:xfrm>
          <a:prstGeom prst="rect">
            <a:avLst/>
          </a:prstGeom>
          <a:ln w="38100">
            <a:solidFill>
              <a:srgbClr val="FFC000"/>
            </a:solidFill>
          </a:ln>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2000" dirty="0">
                <a:solidFill>
                  <a:srgbClr val="FFC000"/>
                </a:solidFill>
                <a:latin typeface="Times New Roman" panose="02020603050405020304" pitchFamily="18" charset="0"/>
                <a:cs typeface="Times New Roman" panose="02020603050405020304" pitchFamily="18" charset="0"/>
              </a:rPr>
              <a:t>Human behaviour is guided by:</a:t>
            </a:r>
          </a:p>
          <a:p>
            <a:pPr marL="457200" indent="-457200" algn="ctr">
              <a:buFont typeface="Arial" panose="020B0604020202020204" pitchFamily="34" charset="0"/>
              <a:buAutoNum type="alphaLcParenR"/>
            </a:pPr>
            <a:r>
              <a:rPr lang="en-GB" sz="1800" dirty="0">
                <a:latin typeface="Times New Roman" panose="02020603050405020304" pitchFamily="18" charset="0"/>
                <a:cs typeface="Times New Roman" panose="02020603050405020304" pitchFamily="18" charset="0"/>
              </a:rPr>
              <a:t>Beliefs about likely consequences </a:t>
            </a:r>
          </a:p>
          <a:p>
            <a:pPr marL="457200" indent="-457200" algn="ctr">
              <a:buFont typeface="Arial" panose="020B0604020202020204" pitchFamily="34" charset="0"/>
              <a:buAutoNum type="alphaLcParenR"/>
            </a:pPr>
            <a:r>
              <a:rPr lang="en-GB" sz="1800" dirty="0">
                <a:latin typeface="Times New Roman" panose="02020603050405020304" pitchFamily="18" charset="0"/>
                <a:cs typeface="Times New Roman" panose="02020603050405020304" pitchFamily="18" charset="0"/>
              </a:rPr>
              <a:t>Beliefs about the expectations of others</a:t>
            </a:r>
          </a:p>
          <a:p>
            <a:pPr marL="457200" indent="-457200" algn="ctr">
              <a:buFont typeface="Arial" panose="020B0604020202020204" pitchFamily="34" charset="0"/>
              <a:buAutoNum type="alphaLcParenR"/>
            </a:pPr>
            <a:r>
              <a:rPr lang="en-GB" sz="1800" dirty="0">
                <a:latin typeface="Times New Roman" panose="02020603050405020304" pitchFamily="18" charset="0"/>
                <a:cs typeface="Times New Roman" panose="02020603050405020304" pitchFamily="18" charset="0"/>
              </a:rPr>
              <a:t>Beliefs about the factors that may further or hinder performance (</a:t>
            </a:r>
            <a:r>
              <a:rPr lang="en-GB" sz="1800" dirty="0" err="1">
                <a:latin typeface="Times New Roman" panose="02020603050405020304" pitchFamily="18" charset="0"/>
                <a:cs typeface="Times New Roman" panose="02020603050405020304" pitchFamily="18" charset="0"/>
              </a:rPr>
              <a:t>Ajzen</a:t>
            </a:r>
            <a:r>
              <a:rPr lang="en-GB" sz="1800" dirty="0">
                <a:latin typeface="Times New Roman" panose="02020603050405020304" pitchFamily="18" charset="0"/>
                <a:cs typeface="Times New Roman" panose="02020603050405020304" pitchFamily="18" charset="0"/>
              </a:rPr>
              <a:t>, 1991)</a:t>
            </a:r>
          </a:p>
        </p:txBody>
      </p:sp>
      <p:sp>
        <p:nvSpPr>
          <p:cNvPr id="9" name="Content Placeholder 6"/>
          <p:cNvSpPr txBox="1">
            <a:spLocks/>
          </p:cNvSpPr>
          <p:nvPr/>
        </p:nvSpPr>
        <p:spPr>
          <a:xfrm>
            <a:off x="5730239" y="3120770"/>
            <a:ext cx="6187441" cy="3584830"/>
          </a:xfrm>
          <a:prstGeom prst="roundRect">
            <a:avLst/>
          </a:prstGeom>
          <a:solidFill>
            <a:schemeClr val="bg2">
              <a:lumMod val="90000"/>
            </a:schemeClr>
          </a:solidFill>
          <a:ln w="38100" cap="flat" cmpd="sng" algn="ctr">
            <a:solidFill>
              <a:srgbClr val="FFC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buFont typeface="Arial" panose="020B0604020202020204" pitchFamily="34" charset="0"/>
              <a:buNone/>
            </a:pPr>
            <a:r>
              <a:rPr lang="en-GB" sz="2000" u="sng" dirty="0">
                <a:solidFill>
                  <a:schemeClr val="tx1"/>
                </a:solidFill>
                <a:latin typeface="Times New Roman" panose="02020603050405020304" pitchFamily="18" charset="0"/>
                <a:cs typeface="Times New Roman" panose="02020603050405020304" pitchFamily="18" charset="0"/>
              </a:rPr>
              <a:t>RESEARCH</a:t>
            </a:r>
          </a:p>
          <a:p>
            <a:pPr marL="0" indent="0" algn="ctr">
              <a:buFont typeface="Arial" panose="020B0604020202020204" pitchFamily="34" charset="0"/>
              <a:buNone/>
            </a:pPr>
            <a:r>
              <a:rPr lang="en-GB" sz="2000" dirty="0">
                <a:solidFill>
                  <a:schemeClr val="bg1"/>
                </a:solidFill>
                <a:latin typeface="Times New Roman" panose="02020603050405020304" pitchFamily="18" charset="0"/>
                <a:cs typeface="Times New Roman" panose="02020603050405020304" pitchFamily="18" charset="0"/>
              </a:rPr>
              <a:t>Godin and Gerjo (1996) looked at applying the TOPB to health-related behaviours. </a:t>
            </a:r>
          </a:p>
          <a:p>
            <a:pPr marL="0" indent="0" algn="ctr">
              <a:buFont typeface="Arial" panose="020B0604020202020204" pitchFamily="34" charset="0"/>
              <a:buNone/>
            </a:pPr>
            <a:r>
              <a:rPr lang="en-GB" sz="2000" dirty="0">
                <a:solidFill>
                  <a:schemeClr val="bg1"/>
                </a:solidFill>
                <a:latin typeface="Times New Roman" panose="02020603050405020304" pitchFamily="18" charset="0"/>
                <a:cs typeface="Times New Roman" panose="02020603050405020304" pitchFamily="18" charset="0"/>
              </a:rPr>
              <a:t>Findings indicated that the theory is reliable and functions well. </a:t>
            </a:r>
          </a:p>
          <a:p>
            <a:pPr marL="0" indent="0" algn="ctr">
              <a:buFont typeface="Arial" panose="020B0604020202020204" pitchFamily="34" charset="0"/>
              <a:buNone/>
            </a:pPr>
            <a:r>
              <a:rPr lang="en-GB" sz="2000" dirty="0">
                <a:solidFill>
                  <a:schemeClr val="bg1"/>
                </a:solidFill>
                <a:latin typeface="Times New Roman" panose="02020603050405020304" pitchFamily="18" charset="0"/>
                <a:cs typeface="Times New Roman" panose="02020603050405020304" pitchFamily="18" charset="0"/>
              </a:rPr>
              <a:t>It was concluded that the efficacy of this theory was useful in explaining intentions and perceived behavioural control within health related behaviours. </a:t>
            </a:r>
          </a:p>
          <a:p>
            <a:pPr marL="0" indent="0" algn="ctr">
              <a:buFont typeface="Arial" panose="020B0604020202020204" pitchFamily="34" charset="0"/>
              <a:buNone/>
            </a:pPr>
            <a:r>
              <a:rPr lang="en-GB" sz="2000" dirty="0">
                <a:solidFill>
                  <a:schemeClr val="tx1"/>
                </a:solidFill>
                <a:latin typeface="Times New Roman" panose="02020603050405020304" pitchFamily="18" charset="0"/>
                <a:cs typeface="Times New Roman" panose="02020603050405020304" pitchFamily="18" charset="0"/>
              </a:rPr>
              <a:t>This study is useful as it looks specifically at health behaviours!</a:t>
            </a:r>
          </a:p>
        </p:txBody>
      </p:sp>
    </p:spTree>
    <p:extLst>
      <p:ext uri="{BB962C8B-B14F-4D97-AF65-F5344CB8AC3E}">
        <p14:creationId xmlns:p14="http://schemas.microsoft.com/office/powerpoint/2010/main" val="34074145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grpId="0" nodeType="after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additive="base">
                                        <p:cTn id="12" dur="500" fill="hold"/>
                                        <p:tgtEl>
                                          <p:spTgt spid="7"/>
                                        </p:tgtEl>
                                        <p:attrNameLst>
                                          <p:attrName>ppt_x</p:attrName>
                                        </p:attrNameLst>
                                      </p:cBhvr>
                                      <p:tavLst>
                                        <p:tav tm="0">
                                          <p:val>
                                            <p:strVal val="#ppt_x"/>
                                          </p:val>
                                        </p:tav>
                                        <p:tav tm="100000">
                                          <p:val>
                                            <p:strVal val="#ppt_x"/>
                                          </p:val>
                                        </p:tav>
                                      </p:tavLst>
                                    </p:anim>
                                    <p:anim calcmode="lin" valueType="num">
                                      <p:cBhvr additive="base">
                                        <p:cTn id="13" dur="500" fill="hold"/>
                                        <p:tgtEl>
                                          <p:spTgt spid="7"/>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3">
                                            <p:bg/>
                                          </p:spTgt>
                                        </p:tgtEl>
                                        <p:attrNameLst>
                                          <p:attrName>style.visibility</p:attrName>
                                        </p:attrNameLst>
                                      </p:cBhvr>
                                      <p:to>
                                        <p:strVal val="visible"/>
                                      </p:to>
                                    </p:set>
                                    <p:anim calcmode="lin" valueType="num">
                                      <p:cBhvr additive="base">
                                        <p:cTn id="1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8" dur="500" fill="hold"/>
                                        <p:tgtEl>
                                          <p:spTgt spid="3">
                                            <p:bg/>
                                          </p:spTgt>
                                        </p:tgtEl>
                                        <p:attrNameLst>
                                          <p:attrName>ppt_y</p:attrName>
                                        </p:attrNameLst>
                                      </p:cBhvr>
                                      <p:tavLst>
                                        <p:tav tm="0">
                                          <p:val>
                                            <p:strVal val="1+#ppt_h/2"/>
                                          </p:val>
                                        </p:tav>
                                        <p:tav tm="100000">
                                          <p:val>
                                            <p:strVal val="#ppt_y"/>
                                          </p:val>
                                        </p:tav>
                                      </p:tavLst>
                                    </p:anim>
                                  </p:childTnLst>
                                </p:cTn>
                              </p:par>
                            </p:childTnLst>
                          </p:cTn>
                        </p:par>
                        <p:par>
                          <p:cTn id="19" fill="hold">
                            <p:stCondLst>
                              <p:cond delay="1500"/>
                            </p:stCondLst>
                            <p:childTnLst>
                              <p:par>
                                <p:cTn id="20" presetID="2" presetClass="entr" presetSubtype="4" fill="hold" grpId="0" nodeType="after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 calcmode="lin" valueType="num">
                                      <p:cBhvr additive="base">
                                        <p:cTn id="22"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par>
                          <p:cTn id="24" fill="hold">
                            <p:stCondLst>
                              <p:cond delay="2000"/>
                            </p:stCondLst>
                            <p:childTnLst>
                              <p:par>
                                <p:cTn id="25" presetID="2" presetClass="entr" presetSubtype="4" fill="hold" grpId="0" nodeType="after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29" fill="hold">
                            <p:stCondLst>
                              <p:cond delay="2500"/>
                            </p:stCondLst>
                            <p:childTnLst>
                              <p:par>
                                <p:cTn id="30" presetID="2" presetClass="entr" presetSubtype="4" fill="hold" grpId="0"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par>
                          <p:cTn id="34" fill="hold">
                            <p:stCondLst>
                              <p:cond delay="3000"/>
                            </p:stCondLst>
                            <p:childTnLst>
                              <p:par>
                                <p:cTn id="35" presetID="2" presetClass="entr" presetSubtype="4" fill="hold" grpId="0"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par>
                          <p:cTn id="39" fill="hold">
                            <p:stCondLst>
                              <p:cond delay="3500"/>
                            </p:stCondLst>
                            <p:childTnLst>
                              <p:par>
                                <p:cTn id="40" presetID="2" presetClass="entr" presetSubtype="4" fill="hold" grpId="0" nodeType="afterEffect">
                                  <p:stCondLst>
                                    <p:cond delay="0"/>
                                  </p:stCondLst>
                                  <p:childTnLst>
                                    <p:set>
                                      <p:cBhvr>
                                        <p:cTn id="41" dur="1" fill="hold">
                                          <p:stCondLst>
                                            <p:cond delay="0"/>
                                          </p:stCondLst>
                                        </p:cTn>
                                        <p:tgtEl>
                                          <p:spTgt spid="8"/>
                                        </p:tgtEl>
                                        <p:attrNameLst>
                                          <p:attrName>style.visibility</p:attrName>
                                        </p:attrNameLst>
                                      </p:cBhvr>
                                      <p:to>
                                        <p:strVal val="visible"/>
                                      </p:to>
                                    </p:set>
                                    <p:anim calcmode="lin" valueType="num">
                                      <p:cBhvr additive="base">
                                        <p:cTn id="42" dur="500" fill="hold"/>
                                        <p:tgtEl>
                                          <p:spTgt spid="8"/>
                                        </p:tgtEl>
                                        <p:attrNameLst>
                                          <p:attrName>ppt_x</p:attrName>
                                        </p:attrNameLst>
                                      </p:cBhvr>
                                      <p:tavLst>
                                        <p:tav tm="0">
                                          <p:val>
                                            <p:strVal val="#ppt_x"/>
                                          </p:val>
                                        </p:tav>
                                        <p:tav tm="100000">
                                          <p:val>
                                            <p:strVal val="#ppt_x"/>
                                          </p:val>
                                        </p:tav>
                                      </p:tavLst>
                                    </p:anim>
                                    <p:anim calcmode="lin" valueType="num">
                                      <p:cBhvr additive="base">
                                        <p:cTn id="43" dur="500" fill="hold"/>
                                        <p:tgtEl>
                                          <p:spTgt spid="8"/>
                                        </p:tgtEl>
                                        <p:attrNameLst>
                                          <p:attrName>ppt_y</p:attrName>
                                        </p:attrNameLst>
                                      </p:cBhvr>
                                      <p:tavLst>
                                        <p:tav tm="0">
                                          <p:val>
                                            <p:strVal val="1+#ppt_h/2"/>
                                          </p:val>
                                        </p:tav>
                                        <p:tav tm="100000">
                                          <p:val>
                                            <p:strVal val="#ppt_y"/>
                                          </p:val>
                                        </p:tav>
                                      </p:tavLst>
                                    </p:anim>
                                  </p:childTnLst>
                                </p:cTn>
                              </p:par>
                            </p:childTnLst>
                          </p:cTn>
                        </p:par>
                        <p:par>
                          <p:cTn id="44" fill="hold">
                            <p:stCondLst>
                              <p:cond delay="4000"/>
                            </p:stCondLst>
                            <p:childTnLst>
                              <p:par>
                                <p:cTn id="45" presetID="2" presetClass="entr" presetSubtype="4" fill="hold" grpId="0" nodeType="afterEffect">
                                  <p:stCondLst>
                                    <p:cond delay="0"/>
                                  </p:stCondLst>
                                  <p:childTnLst>
                                    <p:set>
                                      <p:cBhvr>
                                        <p:cTn id="46" dur="1" fill="hold">
                                          <p:stCondLst>
                                            <p:cond delay="0"/>
                                          </p:stCondLst>
                                        </p:cTn>
                                        <p:tgtEl>
                                          <p:spTgt spid="6"/>
                                        </p:tgtEl>
                                        <p:attrNameLst>
                                          <p:attrName>style.visibility</p:attrName>
                                        </p:attrNameLst>
                                      </p:cBhvr>
                                      <p:to>
                                        <p:strVal val="visible"/>
                                      </p:to>
                                    </p:set>
                                    <p:anim calcmode="lin" valueType="num">
                                      <p:cBhvr additive="base">
                                        <p:cTn id="47" dur="500" fill="hold"/>
                                        <p:tgtEl>
                                          <p:spTgt spid="6"/>
                                        </p:tgtEl>
                                        <p:attrNameLst>
                                          <p:attrName>ppt_x</p:attrName>
                                        </p:attrNameLst>
                                      </p:cBhvr>
                                      <p:tavLst>
                                        <p:tav tm="0">
                                          <p:val>
                                            <p:strVal val="#ppt_x"/>
                                          </p:val>
                                        </p:tav>
                                        <p:tav tm="100000">
                                          <p:val>
                                            <p:strVal val="#ppt_x"/>
                                          </p:val>
                                        </p:tav>
                                      </p:tavLst>
                                    </p:anim>
                                    <p:anim calcmode="lin" valueType="num">
                                      <p:cBhvr additive="base">
                                        <p:cTn id="48" dur="500" fill="hold"/>
                                        <p:tgtEl>
                                          <p:spTgt spid="6"/>
                                        </p:tgtEl>
                                        <p:attrNameLst>
                                          <p:attrName>ppt_y</p:attrName>
                                        </p:attrNameLst>
                                      </p:cBhvr>
                                      <p:tavLst>
                                        <p:tav tm="0">
                                          <p:val>
                                            <p:strVal val="1+#ppt_h/2"/>
                                          </p:val>
                                        </p:tav>
                                        <p:tav tm="100000">
                                          <p:val>
                                            <p:strVal val="#ppt_y"/>
                                          </p:val>
                                        </p:tav>
                                      </p:tavLst>
                                    </p:anim>
                                  </p:childTnLst>
                                </p:cTn>
                              </p:par>
                            </p:childTnLst>
                          </p:cTn>
                        </p:par>
                        <p:par>
                          <p:cTn id="49" fill="hold">
                            <p:stCondLst>
                              <p:cond delay="4500"/>
                            </p:stCondLst>
                            <p:childTnLst>
                              <p:par>
                                <p:cTn id="50" presetID="2" presetClass="entr" presetSubtype="4" fill="hold" grpId="0" nodeType="afterEffect">
                                  <p:stCondLst>
                                    <p:cond delay="0"/>
                                  </p:stCondLst>
                                  <p:childTnLst>
                                    <p:set>
                                      <p:cBhvr>
                                        <p:cTn id="51" dur="1" fill="hold">
                                          <p:stCondLst>
                                            <p:cond delay="0"/>
                                          </p:stCondLst>
                                        </p:cTn>
                                        <p:tgtEl>
                                          <p:spTgt spid="9"/>
                                        </p:tgtEl>
                                        <p:attrNameLst>
                                          <p:attrName>style.visibility</p:attrName>
                                        </p:attrNameLst>
                                      </p:cBhvr>
                                      <p:to>
                                        <p:strVal val="visible"/>
                                      </p:to>
                                    </p:set>
                                    <p:anim calcmode="lin" valueType="num">
                                      <p:cBhvr additive="base">
                                        <p:cTn id="52" dur="500" fill="hold"/>
                                        <p:tgtEl>
                                          <p:spTgt spid="9"/>
                                        </p:tgtEl>
                                        <p:attrNameLst>
                                          <p:attrName>ppt_x</p:attrName>
                                        </p:attrNameLst>
                                      </p:cBhvr>
                                      <p:tavLst>
                                        <p:tav tm="0">
                                          <p:val>
                                            <p:strVal val="#ppt_x"/>
                                          </p:val>
                                        </p:tav>
                                        <p:tav tm="100000">
                                          <p:val>
                                            <p:strVal val="#ppt_x"/>
                                          </p:val>
                                        </p:tav>
                                      </p:tavLst>
                                    </p:anim>
                                    <p:anim calcmode="lin" valueType="num">
                                      <p:cBhvr additive="base">
                                        <p:cTn id="53"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7" grpId="0" animBg="1"/>
      <p:bldP spid="4" grpId="0"/>
      <p:bldP spid="8" grpId="0" animBg="1"/>
      <p:bldP spid="6" grpId="0" animBg="1"/>
      <p:bldP spid="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a:xfrm>
            <a:off x="161200" y="1547446"/>
            <a:ext cx="5019040" cy="5310553"/>
          </a:xfrm>
          <a:prstGeom prst="roundRect">
            <a:avLst/>
          </a:prstGeom>
          <a:solidFill>
            <a:schemeClr val="bg2">
              <a:lumMod val="90000"/>
            </a:schemeClr>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marL="0" indent="0" algn="ctr">
              <a:buNone/>
            </a:pPr>
            <a:r>
              <a:rPr lang="en-GB" sz="2400" u="sng" dirty="0">
                <a:solidFill>
                  <a:schemeClr val="tx1"/>
                </a:solidFill>
                <a:latin typeface="Times New Roman" panose="02020603050405020304" pitchFamily="18" charset="0"/>
                <a:cs typeface="Times New Roman" panose="02020603050405020304" pitchFamily="18" charset="0"/>
              </a:rPr>
              <a:t>Implications</a:t>
            </a:r>
          </a:p>
          <a:p>
            <a:pPr marL="0" indent="0" algn="ctr">
              <a:buNone/>
            </a:pPr>
            <a:endParaRPr lang="en-GB" sz="2000" u="sng" dirty="0">
              <a:solidFill>
                <a:schemeClr val="tx1"/>
              </a:solidFill>
              <a:latin typeface="Times New Roman" panose="02020603050405020304" pitchFamily="18" charset="0"/>
              <a:cs typeface="Times New Roman" panose="02020603050405020304" pitchFamily="18" charset="0"/>
            </a:endParaRPr>
          </a:p>
          <a:p>
            <a:pPr algn="ctr">
              <a:buFontTx/>
              <a:buChar char="-"/>
            </a:pPr>
            <a:r>
              <a:rPr lang="en-GB" sz="2000" dirty="0">
                <a:solidFill>
                  <a:srgbClr val="FF0000"/>
                </a:solidFill>
                <a:latin typeface="Times New Roman" panose="02020603050405020304" pitchFamily="18" charset="0"/>
                <a:cs typeface="Times New Roman" panose="02020603050405020304" pitchFamily="18" charset="0"/>
              </a:rPr>
              <a:t>The way that Social Media platforms promote diet shakes as being ‘fashionable’ and ‘convenient’ can have negative effects on body image and individuals self confidence. </a:t>
            </a:r>
          </a:p>
          <a:p>
            <a:pPr algn="ctr">
              <a:buFontTx/>
              <a:buChar char="-"/>
            </a:pPr>
            <a:endParaRPr lang="en-GB" sz="2000" dirty="0">
              <a:solidFill>
                <a:srgbClr val="FF0000"/>
              </a:solidFill>
              <a:latin typeface="Times New Roman" panose="02020603050405020304" pitchFamily="18" charset="0"/>
              <a:cs typeface="Times New Roman" panose="02020603050405020304" pitchFamily="18" charset="0"/>
            </a:endParaRPr>
          </a:p>
          <a:p>
            <a:pPr marL="0" indent="0" algn="ctr">
              <a:buNone/>
            </a:pPr>
            <a:r>
              <a:rPr lang="en-GB" sz="2000" dirty="0">
                <a:solidFill>
                  <a:srgbClr val="FF0000"/>
                </a:solidFill>
                <a:latin typeface="Times New Roman" panose="02020603050405020304" pitchFamily="18" charset="0"/>
                <a:cs typeface="Times New Roman" panose="02020603050405020304" pitchFamily="18" charset="0"/>
              </a:rPr>
              <a:t>- More than often, the people promoting these products have unrealistic body types.</a:t>
            </a:r>
          </a:p>
          <a:p>
            <a:pPr marL="0" indent="0" algn="ctr">
              <a:buNone/>
            </a:pPr>
            <a:endParaRPr lang="en-GB" sz="1400" dirty="0">
              <a:latin typeface="Times New Roman" panose="02020603050405020304" pitchFamily="18" charset="0"/>
              <a:cs typeface="Times New Roman" panose="02020603050405020304" pitchFamily="18" charset="0"/>
            </a:endParaRPr>
          </a:p>
          <a:p>
            <a:pPr marL="0" indent="0" algn="ctr">
              <a:buNone/>
            </a:pPr>
            <a:endParaRPr lang="en-GB" sz="1600" dirty="0">
              <a:latin typeface="Times New Roman" panose="02020603050405020304" pitchFamily="18" charset="0"/>
              <a:cs typeface="Times New Roman" panose="02020603050405020304" pitchFamily="18" charset="0"/>
            </a:endParaRPr>
          </a:p>
          <a:p>
            <a:pPr marL="0" indent="0" algn="ctr">
              <a:buNone/>
            </a:pPr>
            <a:r>
              <a:rPr lang="en-GB" sz="1600" dirty="0">
                <a:latin typeface="Times New Roman" panose="02020603050405020304" pitchFamily="18" charset="0"/>
                <a:cs typeface="Times New Roman" panose="02020603050405020304" pitchFamily="18" charset="0"/>
              </a:rPr>
              <a:t> </a:t>
            </a:r>
          </a:p>
        </p:txBody>
      </p:sp>
      <p:sp>
        <p:nvSpPr>
          <p:cNvPr id="8" name="Content Placeholder 6"/>
          <p:cNvSpPr txBox="1">
            <a:spLocks/>
          </p:cNvSpPr>
          <p:nvPr/>
        </p:nvSpPr>
        <p:spPr>
          <a:xfrm>
            <a:off x="5392396" y="242214"/>
            <a:ext cx="6546079" cy="1939028"/>
          </a:xfrm>
          <a:prstGeom prst="roundRect">
            <a:avLst/>
          </a:prstGeom>
          <a:solidFill>
            <a:schemeClr val="bg2">
              <a:lumMod val="90000"/>
            </a:schemeClr>
          </a:solidFill>
          <a:ln w="38100" cap="flat" cmpd="sng" algn="ctr">
            <a:solidFill>
              <a:srgbClr val="FFC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buFont typeface="Arial" panose="020B0604020202020204" pitchFamily="34" charset="0"/>
              <a:buNone/>
            </a:pPr>
            <a:r>
              <a:rPr lang="en-GB" dirty="0">
                <a:latin typeface="Times New Roman" panose="02020603050405020304" pitchFamily="18" charset="0"/>
                <a:cs typeface="Times New Roman" panose="02020603050405020304" pitchFamily="18" charset="0"/>
              </a:rPr>
              <a:t>The aim of this research is to explore consumer attitudes towards the use of diet shakes based on the </a:t>
            </a:r>
            <a:r>
              <a:rPr lang="en-GB" dirty="0">
                <a:solidFill>
                  <a:schemeClr val="tx1"/>
                </a:solidFill>
                <a:latin typeface="Times New Roman" panose="02020603050405020304" pitchFamily="18" charset="0"/>
                <a:cs typeface="Times New Roman" panose="02020603050405020304" pitchFamily="18" charset="0"/>
              </a:rPr>
              <a:t>Theory of Planned Behaviour and Social Media Usage.</a:t>
            </a:r>
          </a:p>
          <a:p>
            <a:pPr marL="0" indent="0" algn="ctr">
              <a:buFont typeface="Arial" panose="020B0604020202020204" pitchFamily="34" charset="0"/>
              <a:buNone/>
            </a:pPr>
            <a:endParaRPr lang="en-GB" dirty="0">
              <a:latin typeface="Times New Roman" panose="02020603050405020304" pitchFamily="18" charset="0"/>
              <a:cs typeface="Times New Roman" panose="02020603050405020304" pitchFamily="18" charset="0"/>
            </a:endParaRPr>
          </a:p>
          <a:p>
            <a:pPr marL="0" indent="0" algn="ctr">
              <a:buFont typeface="Arial" panose="020B0604020202020204" pitchFamily="34" charset="0"/>
              <a:buNone/>
            </a:pPr>
            <a:r>
              <a:rPr lang="en-GB" dirty="0">
                <a:latin typeface="Times New Roman" panose="02020603050405020304" pitchFamily="18" charset="0"/>
                <a:cs typeface="Times New Roman" panose="02020603050405020304" pitchFamily="18" charset="0"/>
              </a:rPr>
              <a:t>E.g. Protein World Shakes</a:t>
            </a:r>
          </a:p>
        </p:txBody>
      </p:sp>
      <p:sp>
        <p:nvSpPr>
          <p:cNvPr id="9" name="Content Placeholder 6"/>
          <p:cNvSpPr txBox="1">
            <a:spLocks/>
          </p:cNvSpPr>
          <p:nvPr/>
        </p:nvSpPr>
        <p:spPr>
          <a:xfrm>
            <a:off x="6380238" y="3498412"/>
            <a:ext cx="4789062" cy="763179"/>
          </a:xfrm>
          <a:prstGeom prst="roundRect">
            <a:avLst/>
          </a:prstGeom>
          <a:solidFill>
            <a:schemeClr val="bg2">
              <a:lumMod val="90000"/>
            </a:schemeClr>
          </a:solidFill>
          <a:ln w="38100" cap="flat" cmpd="sng" algn="ctr">
            <a:solidFill>
              <a:srgbClr val="FFC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buFont typeface="Arial" panose="020B0604020202020204" pitchFamily="34" charset="0"/>
              <a:buNone/>
            </a:pPr>
            <a:r>
              <a:rPr lang="en-GB" dirty="0">
                <a:solidFill>
                  <a:schemeClr val="tx1"/>
                </a:solidFill>
                <a:latin typeface="Times New Roman" panose="02020603050405020304" pitchFamily="18" charset="0"/>
                <a:cs typeface="Times New Roman" panose="02020603050405020304" pitchFamily="18" charset="0"/>
              </a:rPr>
              <a:t>Does Social Media have an influence on our attitudes towards diet shakes? </a:t>
            </a:r>
          </a:p>
        </p:txBody>
      </p:sp>
      <p:sp>
        <p:nvSpPr>
          <p:cNvPr id="3" name="Down Arrow 2"/>
          <p:cNvSpPr/>
          <p:nvPr/>
        </p:nvSpPr>
        <p:spPr>
          <a:xfrm>
            <a:off x="8314040" y="2465475"/>
            <a:ext cx="702790" cy="720770"/>
          </a:xfrm>
          <a:prstGeom prst="downArrow">
            <a:avLst/>
          </a:prstGeom>
          <a:solidFill>
            <a:schemeClr val="bg2">
              <a:lumMod val="50000"/>
            </a:schemeClr>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p:cNvPicPr>
            <a:picLocks noChangeAspect="1"/>
          </p:cNvPicPr>
          <p:nvPr/>
        </p:nvPicPr>
        <p:blipFill>
          <a:blip r:embed="rId2">
            <a:clrChange>
              <a:clrFrom>
                <a:srgbClr val="FFFFFF"/>
              </a:clrFrom>
              <a:clrTo>
                <a:srgbClr val="FFFFFF">
                  <a:alpha val="0"/>
                </a:srgbClr>
              </a:clrTo>
            </a:clrChange>
          </a:blip>
          <a:stretch>
            <a:fillRect/>
          </a:stretch>
        </p:blipFill>
        <p:spPr>
          <a:xfrm>
            <a:off x="885519" y="-211391"/>
            <a:ext cx="3515288" cy="1934267"/>
          </a:xfrm>
          <a:prstGeom prst="rect">
            <a:avLst/>
          </a:prstGeom>
        </p:spPr>
      </p:pic>
      <p:sp>
        <p:nvSpPr>
          <p:cNvPr id="11" name="Content Placeholder 6"/>
          <p:cNvSpPr txBox="1">
            <a:spLocks/>
          </p:cNvSpPr>
          <p:nvPr/>
        </p:nvSpPr>
        <p:spPr>
          <a:xfrm>
            <a:off x="5392396" y="4877287"/>
            <a:ext cx="6546079" cy="1738500"/>
          </a:xfrm>
          <a:prstGeom prst="roundRect">
            <a:avLst/>
          </a:prstGeom>
          <a:solidFill>
            <a:schemeClr val="bg2">
              <a:lumMod val="90000"/>
            </a:schemeClr>
          </a:solidFill>
          <a:ln w="38100" cap="flat" cmpd="sng" algn="ctr">
            <a:solidFill>
              <a:srgbClr val="FFC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buNone/>
            </a:pPr>
            <a:r>
              <a:rPr lang="en-GB" dirty="0">
                <a:latin typeface="Times New Roman" panose="02020603050405020304" pitchFamily="18" charset="0"/>
                <a:cs typeface="Times New Roman" panose="02020603050405020304" pitchFamily="18" charset="0"/>
              </a:rPr>
              <a:t>Based on the research discussed and the TOPB it is predicted that the more time an individual spends using social media (e.g. Instagram and Facebook), the more likely they are to buy into the idea of diet shakes.</a:t>
            </a:r>
          </a:p>
        </p:txBody>
      </p:sp>
      <p:pic>
        <p:nvPicPr>
          <p:cNvPr id="5" name="Picture 4"/>
          <p:cNvPicPr>
            <a:picLocks noChangeAspect="1"/>
          </p:cNvPicPr>
          <p:nvPr/>
        </p:nvPicPr>
        <p:blipFill>
          <a:blip r:embed="rId3"/>
          <a:stretch>
            <a:fillRect/>
          </a:stretch>
        </p:blipFill>
        <p:spPr>
          <a:xfrm>
            <a:off x="6997123" y="4404294"/>
            <a:ext cx="3555293" cy="739832"/>
          </a:xfrm>
          <a:prstGeom prst="rect">
            <a:avLst/>
          </a:prstGeom>
        </p:spPr>
      </p:pic>
    </p:spTree>
    <p:extLst>
      <p:ext uri="{BB962C8B-B14F-4D97-AF65-F5344CB8AC3E}">
        <p14:creationId xmlns:p14="http://schemas.microsoft.com/office/powerpoint/2010/main" val="11008459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bg/>
                                          </p:spTgt>
                                        </p:tgtEl>
                                        <p:attrNameLst>
                                          <p:attrName>style.visibility</p:attrName>
                                        </p:attrNameLst>
                                      </p:cBhvr>
                                      <p:to>
                                        <p:strVal val="visible"/>
                                      </p:to>
                                    </p:set>
                                    <p:anim calcmode="lin" valueType="num">
                                      <p:cBhvr additive="base">
                                        <p:cTn id="7" dur="500" fill="hold"/>
                                        <p:tgtEl>
                                          <p:spTgt spid="7">
                                            <p:bg/>
                                          </p:spTgt>
                                        </p:tgtEl>
                                        <p:attrNameLst>
                                          <p:attrName>ppt_x</p:attrName>
                                        </p:attrNameLst>
                                      </p:cBhvr>
                                      <p:tavLst>
                                        <p:tav tm="0">
                                          <p:val>
                                            <p:strVal val="#ppt_x"/>
                                          </p:val>
                                        </p:tav>
                                        <p:tav tm="100000">
                                          <p:val>
                                            <p:strVal val="#ppt_x"/>
                                          </p:val>
                                        </p:tav>
                                      </p:tavLst>
                                    </p:anim>
                                    <p:anim calcmode="lin" valueType="num">
                                      <p:cBhvr additive="base">
                                        <p:cTn id="8" dur="500" fill="hold"/>
                                        <p:tgtEl>
                                          <p:spTgt spid="7">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 calcmode="lin" valueType="num">
                                      <p:cBhvr additive="base">
                                        <p:cTn id="1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xEl>
                                              <p:pRg st="4" end="4"/>
                                            </p:txEl>
                                          </p:spTgt>
                                        </p:tgtEl>
                                        <p:attrNameLst>
                                          <p:attrName>style.visibility</p:attrName>
                                        </p:attrNameLst>
                                      </p:cBhvr>
                                      <p:to>
                                        <p:strVal val="visible"/>
                                      </p:to>
                                    </p:set>
                                    <p:anim calcmode="lin" valueType="num">
                                      <p:cBhvr additive="base">
                                        <p:cTn id="25"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xEl>
                                              <p:pRg st="7" end="7"/>
                                            </p:txEl>
                                          </p:spTgt>
                                        </p:tgtEl>
                                        <p:attrNameLst>
                                          <p:attrName>style.visibility</p:attrName>
                                        </p:attrNameLst>
                                      </p:cBhvr>
                                      <p:to>
                                        <p:strVal val="visible"/>
                                      </p:to>
                                    </p:set>
                                    <p:anim calcmode="lin" valueType="num">
                                      <p:cBhvr additive="base">
                                        <p:cTn id="31" dur="500" fill="hold"/>
                                        <p:tgtEl>
                                          <p:spTgt spid="7">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7" end="7"/>
                                            </p:txEl>
                                          </p:spTgt>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8"/>
                                        </p:tgtEl>
                                        <p:attrNameLst>
                                          <p:attrName>style.visibility</p:attrName>
                                        </p:attrNameLst>
                                      </p:cBhvr>
                                      <p:to>
                                        <p:strVal val="visible"/>
                                      </p:to>
                                    </p:set>
                                    <p:anim calcmode="lin" valueType="num">
                                      <p:cBhvr additive="base">
                                        <p:cTn id="35" dur="500" fill="hold"/>
                                        <p:tgtEl>
                                          <p:spTgt spid="8"/>
                                        </p:tgtEl>
                                        <p:attrNameLst>
                                          <p:attrName>ppt_x</p:attrName>
                                        </p:attrNameLst>
                                      </p:cBhvr>
                                      <p:tavLst>
                                        <p:tav tm="0">
                                          <p:val>
                                            <p:strVal val="#ppt_x"/>
                                          </p:val>
                                        </p:tav>
                                        <p:tav tm="100000">
                                          <p:val>
                                            <p:strVal val="#ppt_x"/>
                                          </p:val>
                                        </p:tav>
                                      </p:tavLst>
                                    </p:anim>
                                    <p:anim calcmode="lin" valueType="num">
                                      <p:cBhvr additive="base">
                                        <p:cTn id="36" dur="500" fill="hold"/>
                                        <p:tgtEl>
                                          <p:spTgt spid="8"/>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9"/>
                                        </p:tgtEl>
                                        <p:attrNameLst>
                                          <p:attrName>style.visibility</p:attrName>
                                        </p:attrNameLst>
                                      </p:cBhvr>
                                      <p:to>
                                        <p:strVal val="visible"/>
                                      </p:to>
                                    </p:set>
                                    <p:anim calcmode="lin" valueType="num">
                                      <p:cBhvr additive="base">
                                        <p:cTn id="39" dur="500" fill="hold"/>
                                        <p:tgtEl>
                                          <p:spTgt spid="9"/>
                                        </p:tgtEl>
                                        <p:attrNameLst>
                                          <p:attrName>ppt_x</p:attrName>
                                        </p:attrNameLst>
                                      </p:cBhvr>
                                      <p:tavLst>
                                        <p:tav tm="0">
                                          <p:val>
                                            <p:strVal val="#ppt_x"/>
                                          </p:val>
                                        </p:tav>
                                        <p:tav tm="100000">
                                          <p:val>
                                            <p:strVal val="#ppt_x"/>
                                          </p:val>
                                        </p:tav>
                                      </p:tavLst>
                                    </p:anim>
                                    <p:anim calcmode="lin" valueType="num">
                                      <p:cBhvr additive="base">
                                        <p:cTn id="40" dur="500" fill="hold"/>
                                        <p:tgtEl>
                                          <p:spTgt spid="9"/>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5"/>
                                        </p:tgtEl>
                                        <p:attrNameLst>
                                          <p:attrName>style.visibility</p:attrName>
                                        </p:attrNameLst>
                                      </p:cBhvr>
                                      <p:to>
                                        <p:strVal val="visible"/>
                                      </p:to>
                                    </p:set>
                                    <p:anim calcmode="lin" valueType="num">
                                      <p:cBhvr additive="base">
                                        <p:cTn id="43" dur="500" fill="hold"/>
                                        <p:tgtEl>
                                          <p:spTgt spid="5"/>
                                        </p:tgtEl>
                                        <p:attrNameLst>
                                          <p:attrName>ppt_x</p:attrName>
                                        </p:attrNameLst>
                                      </p:cBhvr>
                                      <p:tavLst>
                                        <p:tav tm="0">
                                          <p:val>
                                            <p:strVal val="#ppt_x"/>
                                          </p:val>
                                        </p:tav>
                                        <p:tav tm="100000">
                                          <p:val>
                                            <p:strVal val="#ppt_x"/>
                                          </p:val>
                                        </p:tav>
                                      </p:tavLst>
                                    </p:anim>
                                    <p:anim calcmode="lin" valueType="num">
                                      <p:cBhvr additive="base">
                                        <p:cTn id="44" dur="500" fill="hold"/>
                                        <p:tgtEl>
                                          <p:spTgt spid="5"/>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3"/>
                                        </p:tgtEl>
                                        <p:attrNameLst>
                                          <p:attrName>style.visibility</p:attrName>
                                        </p:attrNameLst>
                                      </p:cBhvr>
                                      <p:to>
                                        <p:strVal val="visible"/>
                                      </p:to>
                                    </p:set>
                                    <p:anim calcmode="lin" valueType="num">
                                      <p:cBhvr additive="base">
                                        <p:cTn id="47" dur="500" fill="hold"/>
                                        <p:tgtEl>
                                          <p:spTgt spid="3"/>
                                        </p:tgtEl>
                                        <p:attrNameLst>
                                          <p:attrName>ppt_x</p:attrName>
                                        </p:attrNameLst>
                                      </p:cBhvr>
                                      <p:tavLst>
                                        <p:tav tm="0">
                                          <p:val>
                                            <p:strVal val="#ppt_x"/>
                                          </p:val>
                                        </p:tav>
                                        <p:tav tm="100000">
                                          <p:val>
                                            <p:strVal val="#ppt_x"/>
                                          </p:val>
                                        </p:tav>
                                      </p:tavLst>
                                    </p:anim>
                                    <p:anim calcmode="lin" valueType="num">
                                      <p:cBhvr additive="base">
                                        <p:cTn id="48" dur="500" fill="hold"/>
                                        <p:tgtEl>
                                          <p:spTgt spid="3"/>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11"/>
                                        </p:tgtEl>
                                        <p:attrNameLst>
                                          <p:attrName>style.visibility</p:attrName>
                                        </p:attrNameLst>
                                      </p:cBhvr>
                                      <p:to>
                                        <p:strVal val="visible"/>
                                      </p:to>
                                    </p:set>
                                    <p:anim calcmode="lin" valueType="num">
                                      <p:cBhvr additive="base">
                                        <p:cTn id="51" dur="500" fill="hold"/>
                                        <p:tgtEl>
                                          <p:spTgt spid="11"/>
                                        </p:tgtEl>
                                        <p:attrNameLst>
                                          <p:attrName>ppt_x</p:attrName>
                                        </p:attrNameLst>
                                      </p:cBhvr>
                                      <p:tavLst>
                                        <p:tav tm="0">
                                          <p:val>
                                            <p:strVal val="#ppt_x"/>
                                          </p:val>
                                        </p:tav>
                                        <p:tav tm="100000">
                                          <p:val>
                                            <p:strVal val="#ppt_x"/>
                                          </p:val>
                                        </p:tav>
                                      </p:tavLst>
                                    </p:anim>
                                    <p:anim calcmode="lin" valueType="num">
                                      <p:cBhvr additive="base">
                                        <p:cTn id="52" dur="500" fill="hold"/>
                                        <p:tgtEl>
                                          <p:spTgt spid="11"/>
                                        </p:tgtEl>
                                        <p:attrNameLst>
                                          <p:attrName>ppt_y</p:attrName>
                                        </p:attrNameLst>
                                      </p:cBhvr>
                                      <p:tavLst>
                                        <p:tav tm="0">
                                          <p:val>
                                            <p:strVal val="1+#ppt_h/2"/>
                                          </p:val>
                                        </p:tav>
                                        <p:tav tm="100000">
                                          <p:val>
                                            <p:strVal val="#ppt_y"/>
                                          </p:val>
                                        </p:tav>
                                      </p:tavLst>
                                    </p:anim>
                                  </p:childTnLst>
                                </p:cTn>
                              </p:par>
                              <p:par>
                                <p:cTn id="53" presetID="2" presetClass="entr" presetSubtype="4" fill="hold" nodeType="withEffect">
                                  <p:stCondLst>
                                    <p:cond delay="0"/>
                                  </p:stCondLst>
                                  <p:childTnLst>
                                    <p:set>
                                      <p:cBhvr>
                                        <p:cTn id="54" dur="1" fill="hold">
                                          <p:stCondLst>
                                            <p:cond delay="0"/>
                                          </p:stCondLst>
                                        </p:cTn>
                                        <p:tgtEl>
                                          <p:spTgt spid="4"/>
                                        </p:tgtEl>
                                        <p:attrNameLst>
                                          <p:attrName>style.visibility</p:attrName>
                                        </p:attrNameLst>
                                      </p:cBhvr>
                                      <p:to>
                                        <p:strVal val="visible"/>
                                      </p:to>
                                    </p:set>
                                    <p:anim calcmode="lin" valueType="num">
                                      <p:cBhvr additive="base">
                                        <p:cTn id="55" dur="500" fill="hold"/>
                                        <p:tgtEl>
                                          <p:spTgt spid="4"/>
                                        </p:tgtEl>
                                        <p:attrNameLst>
                                          <p:attrName>ppt_x</p:attrName>
                                        </p:attrNameLst>
                                      </p:cBhvr>
                                      <p:tavLst>
                                        <p:tav tm="0">
                                          <p:val>
                                            <p:strVal val="#ppt_x"/>
                                          </p:val>
                                        </p:tav>
                                        <p:tav tm="100000">
                                          <p:val>
                                            <p:strVal val="#ppt_x"/>
                                          </p:val>
                                        </p:tav>
                                      </p:tavLst>
                                    </p:anim>
                                    <p:anim calcmode="lin" valueType="num">
                                      <p:cBhvr additive="base">
                                        <p:cTn id="5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animBg="1"/>
      <p:bldP spid="8" grpId="0" animBg="1"/>
      <p:bldP spid="9" grpId="0" animBg="1"/>
      <p:bldP spid="3" grpId="0" animBg="1"/>
      <p:bldP spid="11"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7156" y="71707"/>
            <a:ext cx="3936881" cy="607209"/>
          </a:xfrm>
        </p:spPr>
        <p:txBody>
          <a:bodyPr>
            <a:normAutofit fontScale="90000"/>
          </a:bodyPr>
          <a:lstStyle/>
          <a:p>
            <a:r>
              <a:rPr lang="en-GB" sz="4000" u="sng" dirty="0">
                <a:latin typeface="Times New Roman" panose="02020603050405020304" pitchFamily="18" charset="0"/>
                <a:cs typeface="Times New Roman" panose="02020603050405020304" pitchFamily="18" charset="0"/>
              </a:rPr>
              <a:t>Methodology</a:t>
            </a:r>
            <a:r>
              <a:rPr lang="en-GB" u="sng" dirty="0"/>
              <a:t> </a:t>
            </a:r>
          </a:p>
        </p:txBody>
      </p:sp>
      <p:sp>
        <p:nvSpPr>
          <p:cNvPr id="4" name="Content Placeholder 6"/>
          <p:cNvSpPr>
            <a:spLocks noGrp="1"/>
          </p:cNvSpPr>
          <p:nvPr>
            <p:ph idx="1"/>
          </p:nvPr>
        </p:nvSpPr>
        <p:spPr>
          <a:xfrm>
            <a:off x="106681" y="728995"/>
            <a:ext cx="3192319" cy="3671006"/>
          </a:xfrm>
          <a:prstGeom prst="roundRect">
            <a:avLst/>
          </a:prstGeom>
          <a:solidFill>
            <a:schemeClr val="bg2">
              <a:lumMod val="90000"/>
            </a:schemeClr>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92500" lnSpcReduction="20000"/>
          </a:bodyPr>
          <a:lstStyle/>
          <a:p>
            <a:pPr marL="0" indent="0" algn="ctr">
              <a:buNone/>
            </a:pPr>
            <a:r>
              <a:rPr lang="en-GB" sz="2400" u="sng" dirty="0">
                <a:solidFill>
                  <a:schemeClr val="tx1"/>
                </a:solidFill>
                <a:latin typeface="Times New Roman" panose="02020603050405020304" pitchFamily="18" charset="0"/>
                <a:cs typeface="Times New Roman" panose="02020603050405020304" pitchFamily="18" charset="0"/>
              </a:rPr>
              <a:t>Participants – </a:t>
            </a:r>
          </a:p>
          <a:p>
            <a:pPr marL="0" indent="0" algn="ctr">
              <a:buNone/>
            </a:pPr>
            <a:r>
              <a:rPr lang="en-GB" sz="2400" dirty="0">
                <a:solidFill>
                  <a:schemeClr val="tx1"/>
                </a:solidFill>
                <a:latin typeface="Times New Roman" panose="02020603050405020304" pitchFamily="18" charset="0"/>
                <a:cs typeface="Times New Roman" panose="02020603050405020304" pitchFamily="18" charset="0"/>
              </a:rPr>
              <a:t>30 people completed the questionnaire. Participants were 70% female, 27% male. Participants were recruited by opportunity as the researcher posted a link to Social Media platforms and anybody was free to complete the survey. </a:t>
            </a:r>
            <a:endParaRPr lang="en-GB" dirty="0">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2">
            <a:clrChange>
              <a:clrFrom>
                <a:srgbClr val="FFFFFF"/>
              </a:clrFrom>
              <a:clrTo>
                <a:srgbClr val="FFFFFF">
                  <a:alpha val="0"/>
                </a:srgbClr>
              </a:clrTo>
            </a:clrChange>
          </a:blip>
          <a:stretch>
            <a:fillRect/>
          </a:stretch>
        </p:blipFill>
        <p:spPr>
          <a:xfrm rot="479850">
            <a:off x="3656449" y="-151661"/>
            <a:ext cx="2143125" cy="2143125"/>
          </a:xfrm>
          <a:prstGeom prst="rect">
            <a:avLst/>
          </a:prstGeom>
        </p:spPr>
      </p:pic>
      <p:sp>
        <p:nvSpPr>
          <p:cNvPr id="5" name="Content Placeholder 6"/>
          <p:cNvSpPr txBox="1">
            <a:spLocks/>
          </p:cNvSpPr>
          <p:nvPr/>
        </p:nvSpPr>
        <p:spPr>
          <a:xfrm>
            <a:off x="3550823" y="2247793"/>
            <a:ext cx="3192319" cy="1854927"/>
          </a:xfrm>
          <a:prstGeom prst="roundRect">
            <a:avLst/>
          </a:prstGeom>
          <a:solidFill>
            <a:schemeClr val="bg2">
              <a:lumMod val="90000"/>
            </a:schemeClr>
          </a:solidFill>
          <a:ln w="38100" cap="flat" cmpd="sng" algn="ctr">
            <a:solidFill>
              <a:srgbClr val="FFC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buFont typeface="Arial" panose="020B0604020202020204" pitchFamily="34" charset="0"/>
              <a:buNone/>
            </a:pPr>
            <a:r>
              <a:rPr lang="en-GB" sz="2400" u="sng" dirty="0">
                <a:solidFill>
                  <a:schemeClr val="tx1"/>
                </a:solidFill>
                <a:latin typeface="Times New Roman" panose="02020603050405020304" pitchFamily="18" charset="0"/>
                <a:cs typeface="Times New Roman" panose="02020603050405020304" pitchFamily="18" charset="0"/>
              </a:rPr>
              <a:t>Design </a:t>
            </a:r>
          </a:p>
          <a:p>
            <a:pPr marL="0" indent="0" algn="ctr">
              <a:buFont typeface="Arial" panose="020B0604020202020204" pitchFamily="34" charset="0"/>
              <a:buNone/>
            </a:pPr>
            <a:r>
              <a:rPr lang="en-GB" sz="2400" dirty="0">
                <a:solidFill>
                  <a:schemeClr val="tx1"/>
                </a:solidFill>
                <a:latin typeface="Times New Roman" panose="02020603050405020304" pitchFamily="18" charset="0"/>
                <a:cs typeface="Times New Roman" panose="02020603050405020304" pitchFamily="18" charset="0"/>
              </a:rPr>
              <a:t>Independent Variable </a:t>
            </a:r>
            <a:r>
              <a:rPr lang="en-GB" sz="2400" dirty="0">
                <a:solidFill>
                  <a:schemeClr val="bg1"/>
                </a:solidFill>
                <a:latin typeface="Times New Roman" panose="02020603050405020304" pitchFamily="18" charset="0"/>
                <a:cs typeface="Times New Roman" panose="02020603050405020304" pitchFamily="18" charset="0"/>
              </a:rPr>
              <a:t>– Social Media usage</a:t>
            </a:r>
          </a:p>
          <a:p>
            <a:pPr marL="0" indent="0" algn="ctr">
              <a:buFont typeface="Arial" panose="020B0604020202020204" pitchFamily="34" charset="0"/>
              <a:buNone/>
            </a:pPr>
            <a:r>
              <a:rPr lang="en-GB" sz="2400" dirty="0">
                <a:solidFill>
                  <a:schemeClr val="tx1"/>
                </a:solidFill>
                <a:latin typeface="Times New Roman" panose="02020603050405020304" pitchFamily="18" charset="0"/>
                <a:cs typeface="Times New Roman" panose="02020603050405020304" pitchFamily="18" charset="0"/>
              </a:rPr>
              <a:t>Dependent Variable </a:t>
            </a:r>
            <a:r>
              <a:rPr lang="en-GB" sz="2400" dirty="0">
                <a:solidFill>
                  <a:schemeClr val="bg1"/>
                </a:solidFill>
                <a:latin typeface="Times New Roman" panose="02020603050405020304" pitchFamily="18" charset="0"/>
                <a:cs typeface="Times New Roman" panose="02020603050405020304" pitchFamily="18" charset="0"/>
              </a:rPr>
              <a:t>– Attitude score</a:t>
            </a:r>
            <a:r>
              <a:rPr lang="en-GB" sz="2400" u="sng" dirty="0">
                <a:solidFill>
                  <a:schemeClr val="bg1"/>
                </a:solidFill>
                <a:latin typeface="Times New Roman" panose="02020603050405020304" pitchFamily="18" charset="0"/>
                <a:cs typeface="Times New Roman" panose="02020603050405020304" pitchFamily="18" charset="0"/>
              </a:rPr>
              <a:t>   </a:t>
            </a:r>
            <a:r>
              <a:rPr lang="en-GB" dirty="0">
                <a:solidFill>
                  <a:schemeClr val="bg1"/>
                </a:solidFill>
                <a:latin typeface="Times New Roman" panose="02020603050405020304" pitchFamily="18" charset="0"/>
                <a:cs typeface="Times New Roman" panose="02020603050405020304" pitchFamily="18" charset="0"/>
              </a:rPr>
              <a:t> </a:t>
            </a:r>
          </a:p>
        </p:txBody>
      </p:sp>
      <p:sp>
        <p:nvSpPr>
          <p:cNvPr id="6" name="Content Placeholder 6"/>
          <p:cNvSpPr txBox="1">
            <a:spLocks/>
          </p:cNvSpPr>
          <p:nvPr/>
        </p:nvSpPr>
        <p:spPr>
          <a:xfrm>
            <a:off x="6994966" y="71707"/>
            <a:ext cx="5090353" cy="6630225"/>
          </a:xfrm>
          <a:prstGeom prst="roundRect">
            <a:avLst/>
          </a:prstGeom>
          <a:solidFill>
            <a:schemeClr val="bg2">
              <a:lumMod val="90000"/>
            </a:schemeClr>
          </a:solidFill>
          <a:ln w="38100" cap="flat" cmpd="sng" algn="ctr">
            <a:solidFill>
              <a:srgbClr val="FFC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buFont typeface="Arial" panose="020B0604020202020204" pitchFamily="34" charset="0"/>
              <a:buNone/>
            </a:pPr>
            <a:r>
              <a:rPr lang="en-GB" sz="2400" u="sng" dirty="0">
                <a:solidFill>
                  <a:schemeClr val="tx1"/>
                </a:solidFill>
                <a:latin typeface="Times New Roman" panose="02020603050405020304" pitchFamily="18" charset="0"/>
                <a:cs typeface="Times New Roman" panose="02020603050405020304" pitchFamily="18" charset="0"/>
              </a:rPr>
              <a:t>Materials</a:t>
            </a:r>
          </a:p>
          <a:p>
            <a:pPr marL="0" indent="0" algn="ctr">
              <a:buFont typeface="Arial" panose="020B0604020202020204" pitchFamily="34" charset="0"/>
              <a:buNone/>
            </a:pPr>
            <a:r>
              <a:rPr lang="en-GB" sz="2200" dirty="0">
                <a:solidFill>
                  <a:schemeClr val="tx1"/>
                </a:solidFill>
                <a:latin typeface="Times New Roman" panose="02020603050405020304" pitchFamily="18" charset="0"/>
                <a:cs typeface="Times New Roman" panose="02020603050405020304" pitchFamily="18" charset="0"/>
              </a:rPr>
              <a:t>A modification of the Food Choice Questionnaire (Steptoe, Pollard and Wardle, 1995) </a:t>
            </a:r>
          </a:p>
          <a:p>
            <a:pPr marL="0" indent="0" algn="ctr">
              <a:buFont typeface="Arial" panose="020B0604020202020204" pitchFamily="34" charset="0"/>
              <a:buNone/>
            </a:pPr>
            <a:r>
              <a:rPr lang="en-GB" sz="2200" dirty="0">
                <a:solidFill>
                  <a:schemeClr val="tx1"/>
                </a:solidFill>
                <a:latin typeface="Times New Roman" panose="02020603050405020304" pitchFamily="18" charset="0"/>
                <a:cs typeface="Times New Roman" panose="02020603050405020304" pitchFamily="18" charset="0"/>
              </a:rPr>
              <a:t>The questionnaire consisted of questions regarding demographics, social media usage and attitudes towards diet shakes. An example of a question is ‘When I chose diet shakes, the important thing is that they look good’.</a:t>
            </a:r>
          </a:p>
          <a:p>
            <a:pPr marL="0" indent="0" algn="ctr">
              <a:buFont typeface="Arial" panose="020B0604020202020204" pitchFamily="34" charset="0"/>
              <a:buNone/>
            </a:pPr>
            <a:r>
              <a:rPr lang="en-GB" sz="2200" dirty="0">
                <a:solidFill>
                  <a:schemeClr val="tx1"/>
                </a:solidFill>
                <a:latin typeface="Times New Roman" panose="02020603050405020304" pitchFamily="18" charset="0"/>
                <a:cs typeface="Times New Roman" panose="02020603050405020304" pitchFamily="18" charset="0"/>
              </a:rPr>
              <a:t>A four-point Likert Scale (strongly agree to strongly disagree) will be used to evaluate consumer attitude and various aspects of TOPB, asking questions based on subjective norms, knowledge and cognition.</a:t>
            </a:r>
            <a:endParaRPr lang="en-GB" sz="2600" dirty="0">
              <a:latin typeface="Times New Roman" panose="02020603050405020304" pitchFamily="18" charset="0"/>
              <a:cs typeface="Times New Roman" panose="02020603050405020304" pitchFamily="18" charset="0"/>
            </a:endParaRPr>
          </a:p>
        </p:txBody>
      </p:sp>
      <p:sp>
        <p:nvSpPr>
          <p:cNvPr id="7" name="Content Placeholder 6"/>
          <p:cNvSpPr txBox="1">
            <a:spLocks/>
          </p:cNvSpPr>
          <p:nvPr/>
        </p:nvSpPr>
        <p:spPr>
          <a:xfrm>
            <a:off x="106681" y="4252217"/>
            <a:ext cx="6964680" cy="2449715"/>
          </a:xfrm>
          <a:prstGeom prst="roundRect">
            <a:avLst/>
          </a:prstGeom>
          <a:solidFill>
            <a:schemeClr val="bg2">
              <a:lumMod val="90000"/>
            </a:schemeClr>
          </a:solidFill>
          <a:ln w="38100" cap="flat" cmpd="sng" algn="ctr">
            <a:solidFill>
              <a:srgbClr val="FFC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buNone/>
            </a:pPr>
            <a:r>
              <a:rPr lang="en-GB" sz="1800" u="sng" dirty="0">
                <a:solidFill>
                  <a:schemeClr val="tx1"/>
                </a:solidFill>
                <a:latin typeface="Times New Roman" panose="02020603050405020304" pitchFamily="18" charset="0"/>
                <a:cs typeface="Times New Roman" panose="02020603050405020304" pitchFamily="18" charset="0"/>
              </a:rPr>
              <a:t>Procedure </a:t>
            </a:r>
          </a:p>
          <a:p>
            <a:pPr marL="0" indent="0" algn="ctr">
              <a:buNone/>
            </a:pPr>
            <a:r>
              <a:rPr lang="en-GB" sz="1800" dirty="0">
                <a:solidFill>
                  <a:schemeClr val="tx1"/>
                </a:solidFill>
                <a:latin typeface="Times New Roman" panose="02020603050405020304" pitchFamily="18" charset="0"/>
                <a:cs typeface="Times New Roman" panose="02020603050405020304" pitchFamily="18" charset="0"/>
              </a:rPr>
              <a:t>Prior to the research, the researcher chose a topic of interest and researched around the area. Questionnaires were created using Google Forms and distributed electronically using Social Media platforms. Participants were asked to give consent prior to the research, and a debrief was given following the research reminding participants of confidentially and their right to withdraw. </a:t>
            </a:r>
          </a:p>
        </p:txBody>
      </p:sp>
      <p:sp>
        <p:nvSpPr>
          <p:cNvPr id="8" name="Content Placeholder 6"/>
          <p:cNvSpPr txBox="1">
            <a:spLocks/>
          </p:cNvSpPr>
          <p:nvPr/>
        </p:nvSpPr>
        <p:spPr>
          <a:xfrm>
            <a:off x="3454773" y="1044708"/>
            <a:ext cx="3384420" cy="1117254"/>
          </a:xfrm>
          <a:prstGeom prst="roundRect">
            <a:avLst/>
          </a:prstGeom>
          <a:solidFill>
            <a:schemeClr val="bg2">
              <a:lumMod val="90000"/>
            </a:schemeClr>
          </a:solidFill>
          <a:ln w="38100" cap="flat" cmpd="sng" algn="ctr">
            <a:solidFill>
              <a:srgbClr val="FFC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fontScale="5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buFont typeface="Arial" panose="020B0604020202020204" pitchFamily="34" charset="0"/>
              <a:buNone/>
            </a:pPr>
            <a:r>
              <a:rPr lang="en-GB" u="sng" dirty="0">
                <a:solidFill>
                  <a:schemeClr val="bg1"/>
                </a:solidFill>
                <a:latin typeface="Times New Roman" panose="02020603050405020304" pitchFamily="18" charset="0"/>
                <a:cs typeface="Times New Roman" panose="02020603050405020304" pitchFamily="18" charset="0"/>
              </a:rPr>
              <a:t>Participant Age</a:t>
            </a:r>
          </a:p>
          <a:p>
            <a:pPr marL="0" indent="0" algn="ctr">
              <a:buFont typeface="Arial" panose="020B0604020202020204" pitchFamily="34" charset="0"/>
              <a:buNone/>
            </a:pPr>
            <a:r>
              <a:rPr lang="en-GB" dirty="0">
                <a:solidFill>
                  <a:schemeClr val="tx1"/>
                </a:solidFill>
                <a:latin typeface="Times New Roman" panose="02020603050405020304" pitchFamily="18" charset="0"/>
                <a:cs typeface="Times New Roman" panose="02020603050405020304" pitchFamily="18" charset="0"/>
              </a:rPr>
              <a:t>80% - 17 to 29    10% - 30 to 50 </a:t>
            </a:r>
          </a:p>
          <a:p>
            <a:pPr marL="0" indent="0" algn="ctr">
              <a:buFont typeface="Arial" panose="020B0604020202020204" pitchFamily="34" charset="0"/>
              <a:buNone/>
            </a:pPr>
            <a:r>
              <a:rPr lang="en-GB" dirty="0">
                <a:solidFill>
                  <a:schemeClr val="tx1"/>
                </a:solidFill>
                <a:latin typeface="Times New Roman" panose="02020603050405020304" pitchFamily="18" charset="0"/>
                <a:cs typeface="Times New Roman" panose="02020603050405020304" pitchFamily="18" charset="0"/>
              </a:rPr>
              <a:t>7% - 16 or under             3% - 50+        </a:t>
            </a:r>
            <a:r>
              <a:rPr lang="en-GB" dirty="0">
                <a:solidFill>
                  <a:schemeClr val="bg1"/>
                </a:solidFill>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12925695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bg/>
                                          </p:spTgt>
                                        </p:tgtEl>
                                        <p:attrNameLst>
                                          <p:attrName>style.visibility</p:attrName>
                                        </p:attrNameLst>
                                      </p:cBhvr>
                                      <p:to>
                                        <p:strVal val="visible"/>
                                      </p:to>
                                    </p:set>
                                    <p:anim calcmode="lin" valueType="num">
                                      <p:cBhvr additive="base">
                                        <p:cTn id="13" dur="500" fill="hold"/>
                                        <p:tgtEl>
                                          <p:spTgt spid="4">
                                            <p:bg/>
                                          </p:spTgt>
                                        </p:tgtEl>
                                        <p:attrNameLst>
                                          <p:attrName>ppt_x</p:attrName>
                                        </p:attrNameLst>
                                      </p:cBhvr>
                                      <p:tavLst>
                                        <p:tav tm="0">
                                          <p:val>
                                            <p:strVal val="#ppt_x"/>
                                          </p:val>
                                        </p:tav>
                                        <p:tav tm="100000">
                                          <p:val>
                                            <p:strVal val="#ppt_x"/>
                                          </p:val>
                                        </p:tav>
                                      </p:tavLst>
                                    </p:anim>
                                    <p:anim calcmode="lin" valueType="num">
                                      <p:cBhvr additive="base">
                                        <p:cTn id="14" dur="500" fill="hold"/>
                                        <p:tgtEl>
                                          <p:spTgt spid="4">
                                            <p:bg/>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1" end="1"/>
                                            </p:txEl>
                                          </p:spTgt>
                                        </p:tgtEl>
                                        <p:attrNameLst>
                                          <p:attrName>style.visibility</p:attrName>
                                        </p:attrNameLst>
                                      </p:cBhvr>
                                      <p:to>
                                        <p:strVal val="visible"/>
                                      </p:to>
                                    </p:set>
                                    <p:anim calcmode="lin" valueType="num">
                                      <p:cBhvr additive="base">
                                        <p:cTn id="25"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1" end="1"/>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5"/>
                                        </p:tgtEl>
                                        <p:attrNameLst>
                                          <p:attrName>style.visibility</p:attrName>
                                        </p:attrNameLst>
                                      </p:cBhvr>
                                      <p:to>
                                        <p:strVal val="visible"/>
                                      </p:to>
                                    </p:set>
                                    <p:anim calcmode="lin" valueType="num">
                                      <p:cBhvr additive="base">
                                        <p:cTn id="29" dur="500" fill="hold"/>
                                        <p:tgtEl>
                                          <p:spTgt spid="5"/>
                                        </p:tgtEl>
                                        <p:attrNameLst>
                                          <p:attrName>ppt_x</p:attrName>
                                        </p:attrNameLst>
                                      </p:cBhvr>
                                      <p:tavLst>
                                        <p:tav tm="0">
                                          <p:val>
                                            <p:strVal val="#ppt_x"/>
                                          </p:val>
                                        </p:tav>
                                        <p:tav tm="100000">
                                          <p:val>
                                            <p:strVal val="#ppt_x"/>
                                          </p:val>
                                        </p:tav>
                                      </p:tavLst>
                                    </p:anim>
                                    <p:anim calcmode="lin" valueType="num">
                                      <p:cBhvr additive="base">
                                        <p:cTn id="30" dur="500" fill="hold"/>
                                        <p:tgtEl>
                                          <p:spTgt spid="5"/>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8"/>
                                        </p:tgtEl>
                                        <p:attrNameLst>
                                          <p:attrName>style.visibility</p:attrName>
                                        </p:attrNameLst>
                                      </p:cBhvr>
                                      <p:to>
                                        <p:strVal val="visible"/>
                                      </p:to>
                                    </p:set>
                                    <p:anim calcmode="lin" valueType="num">
                                      <p:cBhvr additive="base">
                                        <p:cTn id="33" dur="500" fill="hold"/>
                                        <p:tgtEl>
                                          <p:spTgt spid="8"/>
                                        </p:tgtEl>
                                        <p:attrNameLst>
                                          <p:attrName>ppt_x</p:attrName>
                                        </p:attrNameLst>
                                      </p:cBhvr>
                                      <p:tavLst>
                                        <p:tav tm="0">
                                          <p:val>
                                            <p:strVal val="#ppt_x"/>
                                          </p:val>
                                        </p:tav>
                                        <p:tav tm="100000">
                                          <p:val>
                                            <p:strVal val="#ppt_x"/>
                                          </p:val>
                                        </p:tav>
                                      </p:tavLst>
                                    </p:anim>
                                    <p:anim calcmode="lin" valueType="num">
                                      <p:cBhvr additive="base">
                                        <p:cTn id="34" dur="500" fill="hold"/>
                                        <p:tgtEl>
                                          <p:spTgt spid="8"/>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gtEl>
                                        <p:attrNameLst>
                                          <p:attrName>style.visibility</p:attrName>
                                        </p:attrNameLst>
                                      </p:cBhvr>
                                      <p:to>
                                        <p:strVal val="visible"/>
                                      </p:to>
                                    </p:set>
                                    <p:anim calcmode="lin" valueType="num">
                                      <p:cBhvr additive="base">
                                        <p:cTn id="37" dur="500" fill="hold"/>
                                        <p:tgtEl>
                                          <p:spTgt spid="3"/>
                                        </p:tgtEl>
                                        <p:attrNameLst>
                                          <p:attrName>ppt_x</p:attrName>
                                        </p:attrNameLst>
                                      </p:cBhvr>
                                      <p:tavLst>
                                        <p:tav tm="0">
                                          <p:val>
                                            <p:strVal val="#ppt_x"/>
                                          </p:val>
                                        </p:tav>
                                        <p:tav tm="100000">
                                          <p:val>
                                            <p:strVal val="#ppt_x"/>
                                          </p:val>
                                        </p:tav>
                                      </p:tavLst>
                                    </p:anim>
                                    <p:anim calcmode="lin" valueType="num">
                                      <p:cBhvr additive="base">
                                        <p:cTn id="38" dur="500" fill="hold"/>
                                        <p:tgtEl>
                                          <p:spTgt spid="3"/>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7"/>
                                        </p:tgtEl>
                                        <p:attrNameLst>
                                          <p:attrName>style.visibility</p:attrName>
                                        </p:attrNameLst>
                                      </p:cBhvr>
                                      <p:to>
                                        <p:strVal val="visible"/>
                                      </p:to>
                                    </p:set>
                                    <p:anim calcmode="lin" valueType="num">
                                      <p:cBhvr additive="base">
                                        <p:cTn id="41" dur="500" fill="hold"/>
                                        <p:tgtEl>
                                          <p:spTgt spid="7"/>
                                        </p:tgtEl>
                                        <p:attrNameLst>
                                          <p:attrName>ppt_x</p:attrName>
                                        </p:attrNameLst>
                                      </p:cBhvr>
                                      <p:tavLst>
                                        <p:tav tm="0">
                                          <p:val>
                                            <p:strVal val="#ppt_x"/>
                                          </p:val>
                                        </p:tav>
                                        <p:tav tm="100000">
                                          <p:val>
                                            <p:strVal val="#ppt_x"/>
                                          </p:val>
                                        </p:tav>
                                      </p:tavLst>
                                    </p:anim>
                                    <p:anim calcmode="lin" valueType="num">
                                      <p:cBhvr additive="base">
                                        <p:cTn id="42" dur="500" fill="hold"/>
                                        <p:tgtEl>
                                          <p:spTgt spid="7"/>
                                        </p:tgtEl>
                                        <p:attrNameLst>
                                          <p:attrName>ppt_y</p:attrName>
                                        </p:attrNameLst>
                                      </p:cBhvr>
                                      <p:tavLst>
                                        <p:tav tm="0">
                                          <p:val>
                                            <p:strVal val="1+#ppt_h/2"/>
                                          </p:val>
                                        </p:tav>
                                        <p:tav tm="100000">
                                          <p:val>
                                            <p:strVal val="#ppt_y"/>
                                          </p:val>
                                        </p:tav>
                                      </p:tavLst>
                                    </p:anim>
                                  </p:childTnLst>
                                </p:cTn>
                              </p:par>
                              <p:par>
                                <p:cTn id="43" presetID="2" presetClass="entr" presetSubtype="4" fill="hold" grpId="0" nodeType="withEffect">
                                  <p:stCondLst>
                                    <p:cond delay="0"/>
                                  </p:stCondLst>
                                  <p:childTnLst>
                                    <p:set>
                                      <p:cBhvr>
                                        <p:cTn id="44" dur="1" fill="hold">
                                          <p:stCondLst>
                                            <p:cond delay="0"/>
                                          </p:stCondLst>
                                        </p:cTn>
                                        <p:tgtEl>
                                          <p:spTgt spid="6"/>
                                        </p:tgtEl>
                                        <p:attrNameLst>
                                          <p:attrName>style.visibility</p:attrName>
                                        </p:attrNameLst>
                                      </p:cBhvr>
                                      <p:to>
                                        <p:strVal val="visible"/>
                                      </p:to>
                                    </p:set>
                                    <p:anim calcmode="lin" valueType="num">
                                      <p:cBhvr additive="base">
                                        <p:cTn id="45" dur="500" fill="hold"/>
                                        <p:tgtEl>
                                          <p:spTgt spid="6"/>
                                        </p:tgtEl>
                                        <p:attrNameLst>
                                          <p:attrName>ppt_x</p:attrName>
                                        </p:attrNameLst>
                                      </p:cBhvr>
                                      <p:tavLst>
                                        <p:tav tm="0">
                                          <p:val>
                                            <p:strVal val="#ppt_x"/>
                                          </p:val>
                                        </p:tav>
                                        <p:tav tm="100000">
                                          <p:val>
                                            <p:strVal val="#ppt_x"/>
                                          </p:val>
                                        </p:tav>
                                      </p:tavLst>
                                    </p:anim>
                                    <p:anim calcmode="lin" valueType="num">
                                      <p:cBhvr additive="base">
                                        <p:cTn id="4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animBg="1"/>
      <p:bldP spid="5" grpId="0" animBg="1"/>
      <p:bldP spid="6" grpId="0" animBg="1"/>
      <p:bldP spid="7" grpId="0" animBg="1"/>
      <p:bldP spid="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49732" y="80193"/>
            <a:ext cx="4203032" cy="646331"/>
          </a:xfrm>
          <a:prstGeom prst="rect">
            <a:avLst/>
          </a:prstGeom>
          <a:noFill/>
        </p:spPr>
        <p:txBody>
          <a:bodyPr wrap="square" rtlCol="0">
            <a:spAutoFit/>
          </a:bodyPr>
          <a:lstStyle/>
          <a:p>
            <a:r>
              <a:rPr lang="en-GB" sz="3600" u="sng" dirty="0">
                <a:latin typeface="Times New Roman" panose="02020603050405020304" pitchFamily="18" charset="0"/>
                <a:cs typeface="Times New Roman" panose="02020603050405020304" pitchFamily="18" charset="0"/>
              </a:rPr>
              <a:t>Results</a:t>
            </a:r>
            <a:r>
              <a:rPr lang="en-GB" dirty="0"/>
              <a:t> </a:t>
            </a:r>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381110548"/>
              </p:ext>
            </p:extLst>
          </p:nvPr>
        </p:nvGraphicFramePr>
        <p:xfrm>
          <a:off x="879319" y="2258809"/>
          <a:ext cx="3873057" cy="4909279"/>
        </p:xfrm>
        <a:graphic>
          <a:graphicData uri="http://schemas.openxmlformats.org/drawingml/2006/chart">
            <c:chart xmlns:c="http://schemas.openxmlformats.org/drawingml/2006/chart" xmlns:r="http://schemas.openxmlformats.org/officeDocument/2006/relationships" r:id="rId2"/>
          </a:graphicData>
        </a:graphic>
      </p:graphicFrame>
      <p:sp>
        <p:nvSpPr>
          <p:cNvPr id="9" name="Content Placeholder 2"/>
          <p:cNvSpPr txBox="1">
            <a:spLocks/>
          </p:cNvSpPr>
          <p:nvPr/>
        </p:nvSpPr>
        <p:spPr>
          <a:xfrm>
            <a:off x="44970" y="726524"/>
            <a:ext cx="5291528" cy="1708879"/>
          </a:xfrm>
          <a:prstGeom prst="rect">
            <a:avLst/>
          </a:prstGeom>
          <a:ln w="38100">
            <a:solidFill>
              <a:srgbClr val="FFC000"/>
            </a:solidFill>
          </a:ln>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2000" u="sng" dirty="0">
                <a:latin typeface="Times New Roman" panose="02020603050405020304" pitchFamily="18" charset="0"/>
                <a:cs typeface="Times New Roman" panose="02020603050405020304" pitchFamily="18" charset="0"/>
              </a:rPr>
              <a:t>Social Media Usage </a:t>
            </a:r>
          </a:p>
          <a:p>
            <a:pPr marL="0" indent="0" algn="ctr">
              <a:buFont typeface="Arial" panose="020B0604020202020204" pitchFamily="34" charset="0"/>
              <a:buNone/>
            </a:pPr>
            <a:r>
              <a:rPr lang="en-GB" sz="2000" dirty="0">
                <a:latin typeface="Times New Roman" panose="02020603050405020304" pitchFamily="18" charset="0"/>
                <a:cs typeface="Times New Roman" panose="02020603050405020304" pitchFamily="18" charset="0"/>
              </a:rPr>
              <a:t>This research demonstrated that 90% of people spent at least 1-7 hours using social media per day.</a:t>
            </a:r>
          </a:p>
          <a:p>
            <a:pPr marL="0" indent="0" algn="ctr">
              <a:buFont typeface="Arial" panose="020B0604020202020204" pitchFamily="34" charset="0"/>
              <a:buNone/>
            </a:pPr>
            <a:r>
              <a:rPr lang="en-GB" sz="2000" dirty="0">
                <a:latin typeface="Times New Roman" panose="02020603050405020304" pitchFamily="18" charset="0"/>
                <a:cs typeface="Times New Roman" panose="02020603050405020304" pitchFamily="18" charset="0"/>
              </a:rPr>
              <a:t>93% of people use a form of instant messaging more than once per day.</a:t>
            </a:r>
          </a:p>
        </p:txBody>
      </p:sp>
      <p:sp>
        <p:nvSpPr>
          <p:cNvPr id="11" name="Rectangle 10"/>
          <p:cNvSpPr/>
          <p:nvPr/>
        </p:nvSpPr>
        <p:spPr>
          <a:xfrm>
            <a:off x="5964503" y="50009"/>
            <a:ext cx="6179769" cy="415498"/>
          </a:xfrm>
          <a:prstGeom prst="rect">
            <a:avLst/>
          </a:prstGeom>
        </p:spPr>
        <p:txBody>
          <a:bodyPr wrap="none">
            <a:spAutoFit/>
          </a:bodyPr>
          <a:lstStyle/>
          <a:p>
            <a:pPr>
              <a:lnSpc>
                <a:spcPct val="150000"/>
              </a:lnSpc>
              <a:spcAft>
                <a:spcPts val="800"/>
              </a:spcAft>
            </a:pPr>
            <a:r>
              <a:rPr lang="en-GB" sz="1400" b="1" u="sng" dirty="0">
                <a:latin typeface="Times New Roman" panose="02020603050405020304" pitchFamily="18" charset="0"/>
                <a:ea typeface="Calibri" panose="020F0502020204030204" pitchFamily="34" charset="0"/>
                <a:cs typeface="Times New Roman" panose="02020603050405020304" pitchFamily="18" charset="0"/>
              </a:rPr>
              <a:t>Question Percentages - When I choose Diet Shakes the important this is that…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12" name="Table 11"/>
          <p:cNvGraphicFramePr>
            <a:graphicFrameLocks noGrp="1"/>
          </p:cNvGraphicFramePr>
          <p:nvPr>
            <p:extLst>
              <p:ext uri="{D42A27DB-BD31-4B8C-83A1-F6EECF244321}">
                <p14:modId xmlns:p14="http://schemas.microsoft.com/office/powerpoint/2010/main" val="941721067"/>
              </p:ext>
            </p:extLst>
          </p:nvPr>
        </p:nvGraphicFramePr>
        <p:xfrm>
          <a:off x="5771214" y="557834"/>
          <a:ext cx="5861154" cy="4155613"/>
        </p:xfrm>
        <a:graphic>
          <a:graphicData uri="http://schemas.openxmlformats.org/drawingml/2006/table">
            <a:tbl>
              <a:tblPr firstRow="1" firstCol="1" bandRow="1">
                <a:tableStyleId>{00A15C55-8517-42AA-B614-E9B94910E393}</a:tableStyleId>
              </a:tblPr>
              <a:tblGrid>
                <a:gridCol w="2843965">
                  <a:extLst>
                    <a:ext uri="{9D8B030D-6E8A-4147-A177-3AD203B41FA5}">
                      <a16:colId xmlns:a16="http://schemas.microsoft.com/office/drawing/2014/main" val="3876484817"/>
                    </a:ext>
                  </a:extLst>
                </a:gridCol>
                <a:gridCol w="669312">
                  <a:extLst>
                    <a:ext uri="{9D8B030D-6E8A-4147-A177-3AD203B41FA5}">
                      <a16:colId xmlns:a16="http://schemas.microsoft.com/office/drawing/2014/main" val="3077539134"/>
                    </a:ext>
                  </a:extLst>
                </a:gridCol>
                <a:gridCol w="836029">
                  <a:extLst>
                    <a:ext uri="{9D8B030D-6E8A-4147-A177-3AD203B41FA5}">
                      <a16:colId xmlns:a16="http://schemas.microsoft.com/office/drawing/2014/main" val="1537394503"/>
                    </a:ext>
                  </a:extLst>
                </a:gridCol>
                <a:gridCol w="752264">
                  <a:extLst>
                    <a:ext uri="{9D8B030D-6E8A-4147-A177-3AD203B41FA5}">
                      <a16:colId xmlns:a16="http://schemas.microsoft.com/office/drawing/2014/main" val="910549524"/>
                    </a:ext>
                  </a:extLst>
                </a:gridCol>
                <a:gridCol w="759584">
                  <a:extLst>
                    <a:ext uri="{9D8B030D-6E8A-4147-A177-3AD203B41FA5}">
                      <a16:colId xmlns:a16="http://schemas.microsoft.com/office/drawing/2014/main" val="1409373336"/>
                    </a:ext>
                  </a:extLst>
                </a:gridCol>
              </a:tblGrid>
              <a:tr h="315007">
                <a:tc>
                  <a:txBody>
                    <a:bodyPr/>
                    <a:lstStyle/>
                    <a:p>
                      <a:pPr algn="l">
                        <a:lnSpc>
                          <a:spcPct val="150000"/>
                        </a:lnSpc>
                        <a:spcAft>
                          <a:spcPts val="0"/>
                        </a:spcAft>
                      </a:pPr>
                      <a:r>
                        <a:rPr lang="en-GB" sz="1200" u="none" strike="noStrike" dirty="0">
                          <a:effectLst/>
                          <a:latin typeface="Times New Roman" panose="02020603050405020304" pitchFamily="18" charset="0"/>
                          <a:cs typeface="Times New Roman" panose="02020603050405020304" pitchFamily="18" charset="0"/>
                        </a:rPr>
                        <a:t> </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u="sng">
                          <a:effectLst/>
                          <a:latin typeface="Times New Roman" panose="02020603050405020304" pitchFamily="18" charset="0"/>
                          <a:cs typeface="Times New Roman" panose="02020603050405020304" pitchFamily="18" charset="0"/>
                        </a:rPr>
                        <a:t>SD</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u="sng">
                          <a:effectLst/>
                          <a:latin typeface="Times New Roman" panose="02020603050405020304" pitchFamily="18" charset="0"/>
                          <a:cs typeface="Times New Roman" panose="02020603050405020304" pitchFamily="18" charset="0"/>
                        </a:rPr>
                        <a:t>D</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u="sng">
                          <a:effectLst/>
                          <a:latin typeface="Times New Roman" panose="02020603050405020304" pitchFamily="18" charset="0"/>
                          <a:cs typeface="Times New Roman" panose="02020603050405020304" pitchFamily="18" charset="0"/>
                        </a:rPr>
                        <a:t>A</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u="sng">
                          <a:effectLst/>
                          <a:latin typeface="Times New Roman" panose="02020603050405020304" pitchFamily="18" charset="0"/>
                          <a:cs typeface="Times New Roman" panose="02020603050405020304" pitchFamily="18" charset="0"/>
                        </a:rPr>
                        <a:t>SA</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19184701"/>
                  </a:ext>
                </a:extLst>
              </a:tr>
              <a:tr h="375529">
                <a:tc>
                  <a:txBody>
                    <a:bodyPr/>
                    <a:lstStyle/>
                    <a:p>
                      <a:pPr algn="l">
                        <a:lnSpc>
                          <a:spcPct val="150000"/>
                        </a:lnSpc>
                        <a:spcAft>
                          <a:spcPts val="0"/>
                        </a:spcAft>
                      </a:pPr>
                      <a:r>
                        <a:rPr lang="en-GB" sz="1200">
                          <a:effectLst/>
                          <a:latin typeface="Times New Roman" panose="02020603050405020304" pitchFamily="18" charset="0"/>
                          <a:cs typeface="Times New Roman" panose="02020603050405020304" pitchFamily="18" charset="0"/>
                        </a:rPr>
                        <a:t>Smells nice</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7%</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10%</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latin typeface="Times New Roman" panose="02020603050405020304" pitchFamily="18" charset="0"/>
                          <a:cs typeface="Times New Roman" panose="02020603050405020304" pitchFamily="18" charset="0"/>
                        </a:rPr>
                        <a:t>63%</a:t>
                      </a:r>
                      <a:endParaRPr lang="en-GB" sz="11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latin typeface="Times New Roman" panose="02020603050405020304" pitchFamily="18" charset="0"/>
                          <a:cs typeface="Times New Roman" panose="02020603050405020304" pitchFamily="18" charset="0"/>
                        </a:rPr>
                        <a:t>20%</a:t>
                      </a:r>
                      <a:endParaRPr lang="en-GB" sz="11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26844922"/>
                  </a:ext>
                </a:extLst>
              </a:tr>
              <a:tr h="315007">
                <a:tc>
                  <a:txBody>
                    <a:bodyPr/>
                    <a:lstStyle/>
                    <a:p>
                      <a:pPr algn="l">
                        <a:lnSpc>
                          <a:spcPct val="150000"/>
                        </a:lnSpc>
                        <a:spcAft>
                          <a:spcPts val="0"/>
                        </a:spcAft>
                      </a:pPr>
                      <a:r>
                        <a:rPr lang="en-GB" sz="1200">
                          <a:effectLst/>
                          <a:latin typeface="Times New Roman" panose="02020603050405020304" pitchFamily="18" charset="0"/>
                          <a:cs typeface="Times New Roman" panose="02020603050405020304" pitchFamily="18" charset="0"/>
                        </a:rPr>
                        <a:t>Looks good</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dirty="0">
                          <a:effectLst/>
                          <a:latin typeface="Times New Roman" panose="02020603050405020304" pitchFamily="18" charset="0"/>
                          <a:cs typeface="Times New Roman" panose="02020603050405020304" pitchFamily="18" charset="0"/>
                        </a:rPr>
                        <a:t>7%</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20%</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latin typeface="Times New Roman" panose="02020603050405020304" pitchFamily="18" charset="0"/>
                          <a:cs typeface="Times New Roman" panose="02020603050405020304" pitchFamily="18" charset="0"/>
                        </a:rPr>
                        <a:t>60%</a:t>
                      </a:r>
                      <a:endParaRPr lang="en-GB" sz="11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latin typeface="Times New Roman" panose="02020603050405020304" pitchFamily="18" charset="0"/>
                          <a:cs typeface="Times New Roman" panose="02020603050405020304" pitchFamily="18" charset="0"/>
                        </a:rPr>
                        <a:t>13%</a:t>
                      </a:r>
                      <a:endParaRPr lang="en-GB" sz="11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55484825"/>
                  </a:ext>
                </a:extLst>
              </a:tr>
              <a:tr h="315007">
                <a:tc>
                  <a:txBody>
                    <a:bodyPr/>
                    <a:lstStyle/>
                    <a:p>
                      <a:pPr algn="l">
                        <a:lnSpc>
                          <a:spcPct val="150000"/>
                        </a:lnSpc>
                        <a:spcAft>
                          <a:spcPts val="0"/>
                        </a:spcAft>
                      </a:pPr>
                      <a:r>
                        <a:rPr lang="en-GB" sz="1200">
                          <a:effectLst/>
                          <a:latin typeface="Times New Roman" panose="02020603050405020304" pitchFamily="18" charset="0"/>
                          <a:cs typeface="Times New Roman" panose="02020603050405020304" pitchFamily="18" charset="0"/>
                        </a:rPr>
                        <a:t>Contains Vitamins and Minerals </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3%</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17%</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latin typeface="Times New Roman" panose="02020603050405020304" pitchFamily="18" charset="0"/>
                          <a:cs typeface="Times New Roman" panose="02020603050405020304" pitchFamily="18" charset="0"/>
                        </a:rPr>
                        <a:t>60%</a:t>
                      </a:r>
                      <a:endParaRPr lang="en-GB" sz="11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latin typeface="Times New Roman" panose="02020603050405020304" pitchFamily="18" charset="0"/>
                          <a:cs typeface="Times New Roman" panose="02020603050405020304" pitchFamily="18" charset="0"/>
                        </a:rPr>
                        <a:t>20%</a:t>
                      </a:r>
                      <a:endParaRPr lang="en-GB" sz="11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5991789"/>
                  </a:ext>
                </a:extLst>
              </a:tr>
              <a:tr h="315007">
                <a:tc>
                  <a:txBody>
                    <a:bodyPr/>
                    <a:lstStyle/>
                    <a:p>
                      <a:pPr algn="l">
                        <a:lnSpc>
                          <a:spcPct val="150000"/>
                        </a:lnSpc>
                        <a:spcAft>
                          <a:spcPts val="0"/>
                        </a:spcAft>
                      </a:pPr>
                      <a:r>
                        <a:rPr lang="en-GB" sz="1200">
                          <a:effectLst/>
                          <a:latin typeface="Times New Roman" panose="02020603050405020304" pitchFamily="18" charset="0"/>
                          <a:cs typeface="Times New Roman" panose="02020603050405020304" pitchFamily="18" charset="0"/>
                        </a:rPr>
                        <a:t>Keeps me healthy </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3%</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0%</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latin typeface="Times New Roman" panose="02020603050405020304" pitchFamily="18" charset="0"/>
                          <a:cs typeface="Times New Roman" panose="02020603050405020304" pitchFamily="18" charset="0"/>
                        </a:rPr>
                        <a:t>60%</a:t>
                      </a:r>
                      <a:endParaRPr lang="en-GB" sz="11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latin typeface="Times New Roman" panose="02020603050405020304" pitchFamily="18" charset="0"/>
                          <a:cs typeface="Times New Roman" panose="02020603050405020304" pitchFamily="18" charset="0"/>
                        </a:rPr>
                        <a:t>37%</a:t>
                      </a:r>
                      <a:endParaRPr lang="en-GB" sz="11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8475657"/>
                  </a:ext>
                </a:extLst>
              </a:tr>
              <a:tr h="315007">
                <a:tc>
                  <a:txBody>
                    <a:bodyPr/>
                    <a:lstStyle/>
                    <a:p>
                      <a:pPr algn="l">
                        <a:lnSpc>
                          <a:spcPct val="150000"/>
                        </a:lnSpc>
                        <a:spcAft>
                          <a:spcPts val="0"/>
                        </a:spcAft>
                      </a:pPr>
                      <a:r>
                        <a:rPr lang="en-GB" sz="1200">
                          <a:effectLst/>
                          <a:latin typeface="Times New Roman" panose="02020603050405020304" pitchFamily="18" charset="0"/>
                          <a:cs typeface="Times New Roman" panose="02020603050405020304" pitchFamily="18" charset="0"/>
                        </a:rPr>
                        <a:t>It is good for my skin/hair/teeth</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3%</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23%</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latin typeface="Times New Roman" panose="02020603050405020304" pitchFamily="18" charset="0"/>
                          <a:cs typeface="Times New Roman" panose="02020603050405020304" pitchFamily="18" charset="0"/>
                        </a:rPr>
                        <a:t>50%</a:t>
                      </a:r>
                      <a:endParaRPr lang="en-GB" sz="11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latin typeface="Times New Roman" panose="02020603050405020304" pitchFamily="18" charset="0"/>
                          <a:cs typeface="Times New Roman" panose="02020603050405020304" pitchFamily="18" charset="0"/>
                        </a:rPr>
                        <a:t>23%</a:t>
                      </a:r>
                      <a:endParaRPr lang="en-GB" sz="11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66550949"/>
                  </a:ext>
                </a:extLst>
              </a:tr>
              <a:tr h="315007">
                <a:tc>
                  <a:txBody>
                    <a:bodyPr/>
                    <a:lstStyle/>
                    <a:p>
                      <a:pPr algn="l">
                        <a:lnSpc>
                          <a:spcPct val="150000"/>
                        </a:lnSpc>
                        <a:spcAft>
                          <a:spcPts val="0"/>
                        </a:spcAft>
                      </a:pPr>
                      <a:r>
                        <a:rPr lang="en-GB" sz="1200">
                          <a:effectLst/>
                          <a:latin typeface="Times New Roman" panose="02020603050405020304" pitchFamily="18" charset="0"/>
                          <a:cs typeface="Times New Roman" panose="02020603050405020304" pitchFamily="18" charset="0"/>
                        </a:rPr>
                        <a:t>It is cheap</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3%</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40%</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latin typeface="Times New Roman" panose="02020603050405020304" pitchFamily="18" charset="0"/>
                          <a:cs typeface="Times New Roman" panose="02020603050405020304" pitchFamily="18" charset="0"/>
                        </a:rPr>
                        <a:t>47%</a:t>
                      </a:r>
                      <a:endParaRPr lang="en-GB" sz="11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latin typeface="Times New Roman" panose="02020603050405020304" pitchFamily="18" charset="0"/>
                          <a:cs typeface="Times New Roman" panose="02020603050405020304" pitchFamily="18" charset="0"/>
                        </a:rPr>
                        <a:t>10%</a:t>
                      </a:r>
                      <a:endParaRPr lang="en-GB" sz="11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3253205"/>
                  </a:ext>
                </a:extLst>
              </a:tr>
              <a:tr h="315007">
                <a:tc>
                  <a:txBody>
                    <a:bodyPr/>
                    <a:lstStyle/>
                    <a:p>
                      <a:pPr algn="l">
                        <a:lnSpc>
                          <a:spcPct val="150000"/>
                        </a:lnSpc>
                        <a:spcAft>
                          <a:spcPts val="0"/>
                        </a:spcAft>
                      </a:pPr>
                      <a:r>
                        <a:rPr lang="en-GB" sz="1200">
                          <a:effectLst/>
                          <a:latin typeface="Times New Roman" panose="02020603050405020304" pitchFamily="18" charset="0"/>
                          <a:cs typeface="Times New Roman" panose="02020603050405020304" pitchFamily="18" charset="0"/>
                        </a:rPr>
                        <a:t>It is good value for money </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3%</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3%</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latin typeface="Times New Roman" panose="02020603050405020304" pitchFamily="18" charset="0"/>
                          <a:cs typeface="Times New Roman" panose="02020603050405020304" pitchFamily="18" charset="0"/>
                        </a:rPr>
                        <a:t>63%</a:t>
                      </a:r>
                      <a:endParaRPr lang="en-GB" sz="11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latin typeface="Times New Roman" panose="02020603050405020304" pitchFamily="18" charset="0"/>
                          <a:cs typeface="Times New Roman" panose="02020603050405020304" pitchFamily="18" charset="0"/>
                        </a:rPr>
                        <a:t>31%</a:t>
                      </a:r>
                      <a:endParaRPr lang="en-GB" sz="11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14672846"/>
                  </a:ext>
                </a:extLst>
              </a:tr>
              <a:tr h="315007">
                <a:tc>
                  <a:txBody>
                    <a:bodyPr/>
                    <a:lstStyle/>
                    <a:p>
                      <a:pPr algn="l">
                        <a:lnSpc>
                          <a:spcPct val="150000"/>
                        </a:lnSpc>
                        <a:spcAft>
                          <a:spcPts val="0"/>
                        </a:spcAft>
                      </a:pPr>
                      <a:r>
                        <a:rPr lang="en-GB" sz="1200">
                          <a:effectLst/>
                          <a:latin typeface="Times New Roman" panose="02020603050405020304" pitchFamily="18" charset="0"/>
                          <a:cs typeface="Times New Roman" panose="02020603050405020304" pitchFamily="18" charset="0"/>
                        </a:rPr>
                        <a:t>It cheers me up </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10%</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20%</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latin typeface="Times New Roman" panose="02020603050405020304" pitchFamily="18" charset="0"/>
                          <a:cs typeface="Times New Roman" panose="02020603050405020304" pitchFamily="18" charset="0"/>
                        </a:rPr>
                        <a:t>63%</a:t>
                      </a:r>
                      <a:endParaRPr lang="en-GB" sz="11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latin typeface="Times New Roman" panose="02020603050405020304" pitchFamily="18" charset="0"/>
                          <a:cs typeface="Times New Roman" panose="02020603050405020304" pitchFamily="18" charset="0"/>
                        </a:rPr>
                        <a:t>7%</a:t>
                      </a:r>
                      <a:endParaRPr lang="en-GB" sz="11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20081095"/>
                  </a:ext>
                </a:extLst>
              </a:tr>
              <a:tr h="315007">
                <a:tc>
                  <a:txBody>
                    <a:bodyPr/>
                    <a:lstStyle/>
                    <a:p>
                      <a:pPr algn="l">
                        <a:lnSpc>
                          <a:spcPct val="150000"/>
                        </a:lnSpc>
                        <a:spcAft>
                          <a:spcPts val="0"/>
                        </a:spcAft>
                      </a:pPr>
                      <a:r>
                        <a:rPr lang="en-GB" sz="1200">
                          <a:effectLst/>
                          <a:latin typeface="Times New Roman" panose="02020603050405020304" pitchFamily="18" charset="0"/>
                          <a:cs typeface="Times New Roman" panose="02020603050405020304" pitchFamily="18" charset="0"/>
                        </a:rPr>
                        <a:t>It makes me feel good </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3%</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17%</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latin typeface="Times New Roman" panose="02020603050405020304" pitchFamily="18" charset="0"/>
                          <a:cs typeface="Times New Roman" panose="02020603050405020304" pitchFamily="18" charset="0"/>
                        </a:rPr>
                        <a:t>47%</a:t>
                      </a:r>
                      <a:endParaRPr lang="en-GB" sz="11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latin typeface="Times New Roman" panose="02020603050405020304" pitchFamily="18" charset="0"/>
                          <a:cs typeface="Times New Roman" panose="02020603050405020304" pitchFamily="18" charset="0"/>
                        </a:rPr>
                        <a:t>3%</a:t>
                      </a:r>
                      <a:endParaRPr lang="en-GB" sz="11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69091613"/>
                  </a:ext>
                </a:extLst>
              </a:tr>
              <a:tr h="315007">
                <a:tc>
                  <a:txBody>
                    <a:bodyPr/>
                    <a:lstStyle/>
                    <a:p>
                      <a:pPr algn="l">
                        <a:lnSpc>
                          <a:spcPct val="150000"/>
                        </a:lnSpc>
                        <a:spcAft>
                          <a:spcPts val="0"/>
                        </a:spcAft>
                      </a:pPr>
                      <a:r>
                        <a:rPr lang="en-GB" sz="1200">
                          <a:effectLst/>
                          <a:latin typeface="Times New Roman" panose="02020603050405020304" pitchFamily="18" charset="0"/>
                          <a:cs typeface="Times New Roman" panose="02020603050405020304" pitchFamily="18" charset="0"/>
                        </a:rPr>
                        <a:t>It contains low calories </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7%</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10%</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latin typeface="Times New Roman" panose="02020603050405020304" pitchFamily="18" charset="0"/>
                          <a:cs typeface="Times New Roman" panose="02020603050405020304" pitchFamily="18" charset="0"/>
                        </a:rPr>
                        <a:t>53%</a:t>
                      </a:r>
                      <a:endParaRPr lang="en-GB" sz="11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latin typeface="Times New Roman" panose="02020603050405020304" pitchFamily="18" charset="0"/>
                          <a:cs typeface="Times New Roman" panose="02020603050405020304" pitchFamily="18" charset="0"/>
                        </a:rPr>
                        <a:t>30%</a:t>
                      </a:r>
                      <a:endParaRPr lang="en-GB" sz="11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40931172"/>
                  </a:ext>
                </a:extLst>
              </a:tr>
              <a:tr h="315007">
                <a:tc>
                  <a:txBody>
                    <a:bodyPr/>
                    <a:lstStyle/>
                    <a:p>
                      <a:pPr algn="l">
                        <a:lnSpc>
                          <a:spcPct val="150000"/>
                        </a:lnSpc>
                        <a:spcAft>
                          <a:spcPts val="0"/>
                        </a:spcAft>
                      </a:pPr>
                      <a:r>
                        <a:rPr lang="en-GB" sz="1200">
                          <a:effectLst/>
                          <a:latin typeface="Times New Roman" panose="02020603050405020304" pitchFamily="18" charset="0"/>
                          <a:cs typeface="Times New Roman" panose="02020603050405020304" pitchFamily="18" charset="0"/>
                        </a:rPr>
                        <a:t>It has low fat content </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dirty="0">
                          <a:effectLst/>
                          <a:latin typeface="Times New Roman" panose="02020603050405020304" pitchFamily="18" charset="0"/>
                          <a:cs typeface="Times New Roman" panose="02020603050405020304" pitchFamily="18" charset="0"/>
                        </a:rPr>
                        <a:t>7%</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dirty="0">
                          <a:effectLst/>
                          <a:latin typeface="Times New Roman" panose="02020603050405020304" pitchFamily="18" charset="0"/>
                          <a:cs typeface="Times New Roman" panose="02020603050405020304" pitchFamily="18" charset="0"/>
                        </a:rPr>
                        <a:t>7%</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latin typeface="Times New Roman" panose="02020603050405020304" pitchFamily="18" charset="0"/>
                          <a:cs typeface="Times New Roman" panose="02020603050405020304" pitchFamily="18" charset="0"/>
                        </a:rPr>
                        <a:t>76%</a:t>
                      </a:r>
                      <a:endParaRPr lang="en-GB" sz="11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latin typeface="Times New Roman" panose="02020603050405020304" pitchFamily="18" charset="0"/>
                          <a:cs typeface="Times New Roman" panose="02020603050405020304" pitchFamily="18" charset="0"/>
                        </a:rPr>
                        <a:t>10%</a:t>
                      </a:r>
                      <a:endParaRPr lang="en-GB" sz="11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37894282"/>
                  </a:ext>
                </a:extLst>
              </a:tr>
              <a:tr h="315007">
                <a:tc>
                  <a:txBody>
                    <a:bodyPr/>
                    <a:lstStyle/>
                    <a:p>
                      <a:pPr algn="l">
                        <a:lnSpc>
                          <a:spcPct val="150000"/>
                        </a:lnSpc>
                        <a:spcAft>
                          <a:spcPts val="0"/>
                        </a:spcAft>
                      </a:pPr>
                      <a:r>
                        <a:rPr lang="en-GB" sz="1200" dirty="0">
                          <a:effectLst/>
                          <a:latin typeface="Times New Roman" panose="02020603050405020304" pitchFamily="18" charset="0"/>
                          <a:cs typeface="Times New Roman" panose="02020603050405020304" pitchFamily="18" charset="0"/>
                        </a:rPr>
                        <a:t>It helps to control my weight </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7%</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3%</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dirty="0">
                          <a:effectLst/>
                          <a:latin typeface="Times New Roman" panose="02020603050405020304" pitchFamily="18" charset="0"/>
                          <a:cs typeface="Times New Roman" panose="02020603050405020304" pitchFamily="18" charset="0"/>
                        </a:rPr>
                        <a:t>47%</a:t>
                      </a:r>
                      <a:endParaRPr lang="en-GB" sz="11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dirty="0">
                          <a:effectLst/>
                          <a:latin typeface="Times New Roman" panose="02020603050405020304" pitchFamily="18" charset="0"/>
                          <a:cs typeface="Times New Roman" panose="02020603050405020304" pitchFamily="18" charset="0"/>
                        </a:rPr>
                        <a:t>43%</a:t>
                      </a:r>
                      <a:endParaRPr lang="en-GB" sz="11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63550120"/>
                  </a:ext>
                </a:extLst>
              </a:tr>
            </a:tbl>
          </a:graphicData>
        </a:graphic>
      </p:graphicFrame>
      <p:graphicFrame>
        <p:nvGraphicFramePr>
          <p:cNvPr id="13" name="Table 12"/>
          <p:cNvGraphicFramePr>
            <a:graphicFrameLocks noGrp="1"/>
          </p:cNvGraphicFramePr>
          <p:nvPr>
            <p:extLst>
              <p:ext uri="{D42A27DB-BD31-4B8C-83A1-F6EECF244321}">
                <p14:modId xmlns:p14="http://schemas.microsoft.com/office/powerpoint/2010/main" val="2503000495"/>
              </p:ext>
            </p:extLst>
          </p:nvPr>
        </p:nvGraphicFramePr>
        <p:xfrm>
          <a:off x="5771213" y="4713448"/>
          <a:ext cx="5858812" cy="1987155"/>
        </p:xfrm>
        <a:graphic>
          <a:graphicData uri="http://schemas.openxmlformats.org/drawingml/2006/table">
            <a:tbl>
              <a:tblPr firstRow="1" firstCol="1" bandRow="1">
                <a:tableStyleId>{21E4AEA4-8DFA-4A89-87EB-49C32662AFE0}</a:tableStyleId>
              </a:tblPr>
              <a:tblGrid>
                <a:gridCol w="3902018">
                  <a:extLst>
                    <a:ext uri="{9D8B030D-6E8A-4147-A177-3AD203B41FA5}">
                      <a16:colId xmlns:a16="http://schemas.microsoft.com/office/drawing/2014/main" val="859773129"/>
                    </a:ext>
                  </a:extLst>
                </a:gridCol>
                <a:gridCol w="480436">
                  <a:extLst>
                    <a:ext uri="{9D8B030D-6E8A-4147-A177-3AD203B41FA5}">
                      <a16:colId xmlns:a16="http://schemas.microsoft.com/office/drawing/2014/main" val="409800205"/>
                    </a:ext>
                  </a:extLst>
                </a:gridCol>
                <a:gridCol w="480436">
                  <a:extLst>
                    <a:ext uri="{9D8B030D-6E8A-4147-A177-3AD203B41FA5}">
                      <a16:colId xmlns:a16="http://schemas.microsoft.com/office/drawing/2014/main" val="3325466968"/>
                    </a:ext>
                  </a:extLst>
                </a:gridCol>
                <a:gridCol w="480436">
                  <a:extLst>
                    <a:ext uri="{9D8B030D-6E8A-4147-A177-3AD203B41FA5}">
                      <a16:colId xmlns:a16="http://schemas.microsoft.com/office/drawing/2014/main" val="252330457"/>
                    </a:ext>
                  </a:extLst>
                </a:gridCol>
                <a:gridCol w="515486">
                  <a:extLst>
                    <a:ext uri="{9D8B030D-6E8A-4147-A177-3AD203B41FA5}">
                      <a16:colId xmlns:a16="http://schemas.microsoft.com/office/drawing/2014/main" val="3657901591"/>
                    </a:ext>
                  </a:extLst>
                </a:gridCol>
              </a:tblGrid>
              <a:tr h="342932">
                <a:tc>
                  <a:txBody>
                    <a:bodyPr/>
                    <a:lstStyle/>
                    <a:p>
                      <a:pPr>
                        <a:lnSpc>
                          <a:spcPct val="150000"/>
                        </a:lnSpc>
                        <a:spcAft>
                          <a:spcPts val="0"/>
                        </a:spcAft>
                      </a:pPr>
                      <a:r>
                        <a:rPr lang="en-GB" sz="12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u="sng">
                          <a:effectLst/>
                          <a:latin typeface="Times New Roman" panose="02020603050405020304" pitchFamily="18" charset="0"/>
                          <a:cs typeface="Times New Roman" panose="02020603050405020304" pitchFamily="18" charset="0"/>
                        </a:rPr>
                        <a:t>SD</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u="sng">
                          <a:effectLst/>
                          <a:latin typeface="Times New Roman" panose="02020603050405020304" pitchFamily="18" charset="0"/>
                          <a:cs typeface="Times New Roman" panose="02020603050405020304" pitchFamily="18" charset="0"/>
                        </a:rPr>
                        <a:t>D</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u="sng">
                          <a:effectLst/>
                          <a:latin typeface="Times New Roman" panose="02020603050405020304" pitchFamily="18" charset="0"/>
                          <a:cs typeface="Times New Roman" panose="02020603050405020304" pitchFamily="18" charset="0"/>
                        </a:rPr>
                        <a:t>A</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u="sng">
                          <a:effectLst/>
                          <a:latin typeface="Times New Roman" panose="02020603050405020304" pitchFamily="18" charset="0"/>
                          <a:cs typeface="Times New Roman" panose="02020603050405020304" pitchFamily="18" charset="0"/>
                        </a:rPr>
                        <a:t>SA</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85268889"/>
                  </a:ext>
                </a:extLst>
              </a:tr>
              <a:tr h="614716">
                <a:tc>
                  <a:txBody>
                    <a:bodyPr/>
                    <a:lstStyle/>
                    <a:p>
                      <a:pPr>
                        <a:lnSpc>
                          <a:spcPct val="150000"/>
                        </a:lnSpc>
                        <a:spcAft>
                          <a:spcPts val="0"/>
                        </a:spcAft>
                      </a:pPr>
                      <a:r>
                        <a:rPr lang="en-GB" sz="1200" dirty="0">
                          <a:effectLst/>
                          <a:latin typeface="Times New Roman" panose="02020603050405020304" pitchFamily="18" charset="0"/>
                          <a:cs typeface="Times New Roman" panose="02020603050405020304" pitchFamily="18" charset="0"/>
                        </a:rPr>
                        <a:t>Whether or not I buy diet shakes in completely up to me…</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7%</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0%</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dirty="0">
                          <a:effectLst/>
                          <a:latin typeface="Times New Roman" panose="02020603050405020304" pitchFamily="18" charset="0"/>
                          <a:cs typeface="Times New Roman" panose="02020603050405020304" pitchFamily="18" charset="0"/>
                        </a:rPr>
                        <a:t>43%</a:t>
                      </a:r>
                      <a:endParaRPr lang="en-GB" sz="11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dirty="0">
                          <a:effectLst/>
                          <a:latin typeface="Times New Roman" panose="02020603050405020304" pitchFamily="18" charset="0"/>
                          <a:cs typeface="Times New Roman" panose="02020603050405020304" pitchFamily="18" charset="0"/>
                        </a:rPr>
                        <a:t>50%</a:t>
                      </a:r>
                      <a:endParaRPr lang="en-GB" sz="11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98667825"/>
                  </a:ext>
                </a:extLst>
              </a:tr>
              <a:tr h="686575">
                <a:tc>
                  <a:txBody>
                    <a:bodyPr/>
                    <a:lstStyle/>
                    <a:p>
                      <a:pPr>
                        <a:lnSpc>
                          <a:spcPct val="150000"/>
                        </a:lnSpc>
                        <a:spcAft>
                          <a:spcPts val="0"/>
                        </a:spcAft>
                      </a:pPr>
                      <a:r>
                        <a:rPr lang="en-GB" sz="1200" dirty="0">
                          <a:effectLst/>
                          <a:latin typeface="Times New Roman" panose="02020603050405020304" pitchFamily="18" charset="0"/>
                          <a:cs typeface="Times New Roman" panose="02020603050405020304" pitchFamily="18" charset="0"/>
                        </a:rPr>
                        <a:t>Most people who are important to me think that using diet shakes is a good thing…</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17%</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57%</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latin typeface="Times New Roman" panose="02020603050405020304" pitchFamily="18" charset="0"/>
                          <a:cs typeface="Times New Roman" panose="02020603050405020304" pitchFamily="18" charset="0"/>
                        </a:rPr>
                        <a:t>23%</a:t>
                      </a:r>
                      <a:endParaRPr lang="en-GB" sz="11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latin typeface="Times New Roman" panose="02020603050405020304" pitchFamily="18" charset="0"/>
                          <a:cs typeface="Times New Roman" panose="02020603050405020304" pitchFamily="18" charset="0"/>
                        </a:rPr>
                        <a:t>3%</a:t>
                      </a:r>
                      <a:endParaRPr lang="en-GB" sz="11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17595159"/>
                  </a:ext>
                </a:extLst>
              </a:tr>
              <a:tr h="342932">
                <a:tc>
                  <a:txBody>
                    <a:bodyPr/>
                    <a:lstStyle/>
                    <a:p>
                      <a:pPr>
                        <a:lnSpc>
                          <a:spcPct val="150000"/>
                        </a:lnSpc>
                        <a:spcAft>
                          <a:spcPts val="0"/>
                        </a:spcAft>
                      </a:pPr>
                      <a:r>
                        <a:rPr lang="en-GB" sz="1200" dirty="0">
                          <a:effectLst/>
                          <a:latin typeface="Times New Roman" panose="02020603050405020304" pitchFamily="18" charset="0"/>
                          <a:cs typeface="Times New Roman" panose="02020603050405020304" pitchFamily="18" charset="0"/>
                        </a:rPr>
                        <a:t>I plan on using diet shakes in the future…</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7%</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37%</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latin typeface="Times New Roman" panose="02020603050405020304" pitchFamily="18" charset="0"/>
                          <a:cs typeface="Times New Roman" panose="02020603050405020304" pitchFamily="18" charset="0"/>
                        </a:rPr>
                        <a:t>37%</a:t>
                      </a:r>
                      <a:endParaRPr lang="en-GB" sz="11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dirty="0">
                          <a:effectLst/>
                          <a:latin typeface="Times New Roman" panose="02020603050405020304" pitchFamily="18" charset="0"/>
                          <a:cs typeface="Times New Roman" panose="02020603050405020304" pitchFamily="18" charset="0"/>
                        </a:rPr>
                        <a:t>19%</a:t>
                      </a:r>
                      <a:endParaRPr lang="en-GB" sz="11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72364629"/>
                  </a:ext>
                </a:extLst>
              </a:tr>
            </a:tbl>
          </a:graphicData>
        </a:graphic>
      </p:graphicFrame>
    </p:spTree>
    <p:extLst>
      <p:ext uri="{BB962C8B-B14F-4D97-AF65-F5344CB8AC3E}">
        <p14:creationId xmlns:p14="http://schemas.microsoft.com/office/powerpoint/2010/main" val="15077216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additive="base">
                                        <p:cTn id="17" dur="500" fill="hold"/>
                                        <p:tgtEl>
                                          <p:spTgt spid="8"/>
                                        </p:tgtEl>
                                        <p:attrNameLst>
                                          <p:attrName>ppt_x</p:attrName>
                                        </p:attrNameLst>
                                      </p:cBhvr>
                                      <p:tavLst>
                                        <p:tav tm="0">
                                          <p:val>
                                            <p:strVal val="#ppt_x"/>
                                          </p:val>
                                        </p:tav>
                                        <p:tav tm="100000">
                                          <p:val>
                                            <p:strVal val="#ppt_x"/>
                                          </p:val>
                                        </p:tav>
                                      </p:tavLst>
                                    </p:anim>
                                    <p:anim calcmode="lin" valueType="num">
                                      <p:cBhvr additive="base">
                                        <p:cTn id="18" dur="500" fill="hold"/>
                                        <p:tgtEl>
                                          <p:spTgt spid="8"/>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11"/>
                                        </p:tgtEl>
                                        <p:attrNameLst>
                                          <p:attrName>style.visibility</p:attrName>
                                        </p:attrNameLst>
                                      </p:cBhvr>
                                      <p:to>
                                        <p:strVal val="visible"/>
                                      </p:to>
                                    </p:set>
                                    <p:anim calcmode="lin" valueType="num">
                                      <p:cBhvr additive="base">
                                        <p:cTn id="21" dur="500" fill="hold"/>
                                        <p:tgtEl>
                                          <p:spTgt spid="11"/>
                                        </p:tgtEl>
                                        <p:attrNameLst>
                                          <p:attrName>ppt_x</p:attrName>
                                        </p:attrNameLst>
                                      </p:cBhvr>
                                      <p:tavLst>
                                        <p:tav tm="0">
                                          <p:val>
                                            <p:strVal val="#ppt_x"/>
                                          </p:val>
                                        </p:tav>
                                        <p:tav tm="100000">
                                          <p:val>
                                            <p:strVal val="#ppt_x"/>
                                          </p:val>
                                        </p:tav>
                                      </p:tavLst>
                                    </p:anim>
                                    <p:anim calcmode="lin" valueType="num">
                                      <p:cBhvr additive="base">
                                        <p:cTn id="22" dur="500" fill="hold"/>
                                        <p:tgtEl>
                                          <p:spTgt spid="11"/>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12"/>
                                        </p:tgtEl>
                                        <p:attrNameLst>
                                          <p:attrName>style.visibility</p:attrName>
                                        </p:attrNameLst>
                                      </p:cBhvr>
                                      <p:to>
                                        <p:strVal val="visible"/>
                                      </p:to>
                                    </p:set>
                                    <p:anim calcmode="lin" valueType="num">
                                      <p:cBhvr additive="base">
                                        <p:cTn id="25" dur="500" fill="hold"/>
                                        <p:tgtEl>
                                          <p:spTgt spid="12"/>
                                        </p:tgtEl>
                                        <p:attrNameLst>
                                          <p:attrName>ppt_x</p:attrName>
                                        </p:attrNameLst>
                                      </p:cBhvr>
                                      <p:tavLst>
                                        <p:tav tm="0">
                                          <p:val>
                                            <p:strVal val="#ppt_x"/>
                                          </p:val>
                                        </p:tav>
                                        <p:tav tm="100000">
                                          <p:val>
                                            <p:strVal val="#ppt_x"/>
                                          </p:val>
                                        </p:tav>
                                      </p:tavLst>
                                    </p:anim>
                                    <p:anim calcmode="lin" valueType="num">
                                      <p:cBhvr additive="base">
                                        <p:cTn id="26" dur="500" fill="hold"/>
                                        <p:tgtEl>
                                          <p:spTgt spid="12"/>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13"/>
                                        </p:tgtEl>
                                        <p:attrNameLst>
                                          <p:attrName>style.visibility</p:attrName>
                                        </p:attrNameLst>
                                      </p:cBhvr>
                                      <p:to>
                                        <p:strVal val="visible"/>
                                      </p:to>
                                    </p:set>
                                    <p:anim calcmode="lin" valueType="num">
                                      <p:cBhvr additive="base">
                                        <p:cTn id="29" dur="500" fill="hold"/>
                                        <p:tgtEl>
                                          <p:spTgt spid="13"/>
                                        </p:tgtEl>
                                        <p:attrNameLst>
                                          <p:attrName>ppt_x</p:attrName>
                                        </p:attrNameLst>
                                      </p:cBhvr>
                                      <p:tavLst>
                                        <p:tav tm="0">
                                          <p:val>
                                            <p:strVal val="#ppt_x"/>
                                          </p:val>
                                        </p:tav>
                                        <p:tav tm="100000">
                                          <p:val>
                                            <p:strVal val="#ppt_x"/>
                                          </p:val>
                                        </p:tav>
                                      </p:tavLst>
                                    </p:anim>
                                    <p:anim calcmode="lin" valueType="num">
                                      <p:cBhvr additive="base">
                                        <p:cTn id="30"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Graphic spid="8" grpId="0">
        <p:bldAsOne/>
      </p:bldGraphic>
      <p:bldP spid="9" grpId="0" animBg="1"/>
      <p:bldP spid="11"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2"/>
          <a:stretch>
            <a:fillRect/>
          </a:stretch>
        </p:blipFill>
        <p:spPr>
          <a:xfrm>
            <a:off x="3285175" y="61129"/>
            <a:ext cx="2933700" cy="15525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Box 3"/>
          <p:cNvSpPr txBox="1"/>
          <p:nvPr/>
        </p:nvSpPr>
        <p:spPr>
          <a:xfrm>
            <a:off x="249732" y="80193"/>
            <a:ext cx="4203032" cy="646331"/>
          </a:xfrm>
          <a:prstGeom prst="rect">
            <a:avLst/>
          </a:prstGeom>
          <a:noFill/>
        </p:spPr>
        <p:txBody>
          <a:bodyPr wrap="square" rtlCol="0">
            <a:spAutoFit/>
          </a:bodyPr>
          <a:lstStyle/>
          <a:p>
            <a:r>
              <a:rPr lang="en-GB" sz="3600" u="sng" dirty="0">
                <a:latin typeface="Times New Roman" panose="02020603050405020304" pitchFamily="18" charset="0"/>
                <a:cs typeface="Times New Roman" panose="02020603050405020304" pitchFamily="18" charset="0"/>
              </a:rPr>
              <a:t>Results Continued…</a:t>
            </a:r>
            <a:r>
              <a:rPr lang="en-GB" dirty="0"/>
              <a:t> </a:t>
            </a:r>
          </a:p>
        </p:txBody>
      </p:sp>
      <p:sp>
        <p:nvSpPr>
          <p:cNvPr id="6" name="Content Placeholder 6"/>
          <p:cNvSpPr txBox="1">
            <a:spLocks/>
          </p:cNvSpPr>
          <p:nvPr/>
        </p:nvSpPr>
        <p:spPr>
          <a:xfrm>
            <a:off x="300732" y="3409950"/>
            <a:ext cx="9090653" cy="3121575"/>
          </a:xfrm>
          <a:prstGeom prst="roundRect">
            <a:avLst/>
          </a:prstGeom>
          <a:solidFill>
            <a:schemeClr val="bg2">
              <a:lumMod val="90000"/>
            </a:schemeClr>
          </a:solidFill>
          <a:ln w="38100" cap="flat" cmpd="sng" algn="ctr">
            <a:solidFill>
              <a:srgbClr val="FFC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buFont typeface="Arial" panose="020B0604020202020204" pitchFamily="34" charset="0"/>
              <a:buNone/>
            </a:pPr>
            <a:r>
              <a:rPr lang="en-GB" sz="2000" u="sng" dirty="0">
                <a:solidFill>
                  <a:schemeClr val="tx1"/>
                </a:solidFill>
                <a:highlight>
                  <a:srgbClr val="FFFF00"/>
                </a:highlight>
                <a:latin typeface="Times New Roman" panose="02020603050405020304" pitchFamily="18" charset="0"/>
                <a:cs typeface="Times New Roman" panose="02020603050405020304" pitchFamily="18" charset="0"/>
              </a:rPr>
              <a:t>Theory of Planned Behaviour </a:t>
            </a:r>
          </a:p>
          <a:p>
            <a:pPr marL="0" indent="0" algn="ctr">
              <a:buFont typeface="Arial" panose="020B0604020202020204" pitchFamily="34" charset="0"/>
              <a:buNone/>
            </a:pPr>
            <a:r>
              <a:rPr lang="en-GB" sz="2000" dirty="0">
                <a:solidFill>
                  <a:schemeClr val="tx1"/>
                </a:solidFill>
                <a:latin typeface="Times New Roman" panose="02020603050405020304" pitchFamily="18" charset="0"/>
                <a:cs typeface="Times New Roman" panose="02020603050405020304" pitchFamily="18" charset="0"/>
              </a:rPr>
              <a:t>For the table presented in orange on the previous slide, these questions aimed to explore an individuals subjective norms and their perceived behavioural control. These results support the hypothesis as 93% of participants agreed with the statement that </a:t>
            </a:r>
            <a:r>
              <a:rPr lang="en-GB" sz="2000" i="1" dirty="0">
                <a:solidFill>
                  <a:schemeClr val="tx1"/>
                </a:solidFill>
                <a:latin typeface="Times New Roman" panose="02020603050405020304" pitchFamily="18" charset="0"/>
                <a:cs typeface="Times New Roman" panose="02020603050405020304" pitchFamily="18" charset="0"/>
              </a:rPr>
              <a:t>‘whether I buy Diet Shakes is completely up to me…’ </a:t>
            </a:r>
            <a:r>
              <a:rPr lang="en-GB" sz="2000" dirty="0">
                <a:solidFill>
                  <a:schemeClr val="tx1"/>
                </a:solidFill>
                <a:latin typeface="Times New Roman" panose="02020603050405020304" pitchFamily="18" charset="0"/>
                <a:cs typeface="Times New Roman" panose="02020603050405020304" pitchFamily="18" charset="0"/>
              </a:rPr>
              <a:t>this shows that the participants perceive that their behaviour is up to them alone and this makes them more likely to buy into Diet Shakes according to the </a:t>
            </a:r>
            <a:r>
              <a:rPr lang="en-GB" sz="2000" dirty="0" err="1">
                <a:solidFill>
                  <a:schemeClr val="tx1"/>
                </a:solidFill>
                <a:latin typeface="Times New Roman" panose="02020603050405020304" pitchFamily="18" charset="0"/>
                <a:cs typeface="Times New Roman" panose="02020603050405020304" pitchFamily="18" charset="0"/>
              </a:rPr>
              <a:t>predicitons</a:t>
            </a:r>
            <a:r>
              <a:rPr lang="en-GB" sz="2000" dirty="0">
                <a:solidFill>
                  <a:schemeClr val="tx1"/>
                </a:solidFill>
                <a:latin typeface="Times New Roman" panose="02020603050405020304" pitchFamily="18" charset="0"/>
                <a:cs typeface="Times New Roman" panose="02020603050405020304" pitchFamily="18" charset="0"/>
              </a:rPr>
              <a:t> of the TOPB.</a:t>
            </a:r>
            <a:endParaRPr lang="en-GB" sz="2000" i="1"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6"/>
          <p:cNvSpPr txBox="1">
            <a:spLocks/>
          </p:cNvSpPr>
          <p:nvPr/>
        </p:nvSpPr>
        <p:spPr>
          <a:xfrm>
            <a:off x="6054525" y="326476"/>
            <a:ext cx="5836743" cy="3612478"/>
          </a:xfrm>
          <a:prstGeom prst="roundRect">
            <a:avLst/>
          </a:prstGeom>
          <a:solidFill>
            <a:schemeClr val="bg2">
              <a:lumMod val="90000"/>
            </a:schemeClr>
          </a:solidFill>
          <a:ln w="38100" cap="flat" cmpd="sng" algn="ctr">
            <a:solidFill>
              <a:srgbClr val="FFC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buFont typeface="Arial" panose="020B0604020202020204" pitchFamily="34" charset="0"/>
              <a:buNone/>
            </a:pPr>
            <a:r>
              <a:rPr lang="en-GB" sz="2000" dirty="0">
                <a:latin typeface="Times New Roman" panose="02020603050405020304" pitchFamily="18" charset="0"/>
                <a:cs typeface="Times New Roman" panose="02020603050405020304" pitchFamily="18" charset="0"/>
              </a:rPr>
              <a:t>From looking at the table on the previous slide, we can see that for the questions presented in yellow, significantly more people agreed or strongly agreed to each statement. These questions aimed to test the participants knowledge, cognition and emotion. </a:t>
            </a:r>
          </a:p>
          <a:p>
            <a:pPr marL="0" indent="0" algn="ctr">
              <a:buFont typeface="Arial" panose="020B0604020202020204" pitchFamily="34" charset="0"/>
              <a:buNone/>
            </a:pPr>
            <a:endParaRPr lang="en-GB" sz="2000" dirty="0">
              <a:latin typeface="Times New Roman" panose="02020603050405020304" pitchFamily="18" charset="0"/>
              <a:cs typeface="Times New Roman" panose="02020603050405020304" pitchFamily="18" charset="0"/>
            </a:endParaRPr>
          </a:p>
          <a:p>
            <a:pPr marL="0" indent="0" algn="ctr">
              <a:buFont typeface="Arial" panose="020B0604020202020204" pitchFamily="34" charset="0"/>
              <a:buNone/>
            </a:pPr>
            <a:r>
              <a:rPr lang="en-GB" sz="200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This suggests that individuals are likely to buy into diet shakes if they meet certain criteria, e.g. 76% of participants agreed that if the diet shake had low fat content they would be more likely to buy it. This shows that participants may be concerned about the social pressures and perceptions of others. Individuals see ‘perfect’ body images on Social Media and believe they should look like that as well.</a:t>
            </a:r>
          </a:p>
        </p:txBody>
      </p:sp>
      <p:sp>
        <p:nvSpPr>
          <p:cNvPr id="7" name="Content Placeholder 6"/>
          <p:cNvSpPr txBox="1">
            <a:spLocks/>
          </p:cNvSpPr>
          <p:nvPr/>
        </p:nvSpPr>
        <p:spPr>
          <a:xfrm>
            <a:off x="300732" y="900332"/>
            <a:ext cx="4203032" cy="2369367"/>
          </a:xfrm>
          <a:prstGeom prst="roundRect">
            <a:avLst/>
          </a:prstGeom>
          <a:solidFill>
            <a:schemeClr val="bg2">
              <a:lumMod val="90000"/>
            </a:schemeClr>
          </a:solidFill>
          <a:ln w="38100" cap="flat" cmpd="sng" algn="ctr">
            <a:solidFill>
              <a:srgbClr val="FFC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buFont typeface="Arial" panose="020B0604020202020204" pitchFamily="34" charset="0"/>
              <a:buNone/>
            </a:pPr>
            <a:r>
              <a:rPr lang="en-GB" sz="2000" dirty="0">
                <a:solidFill>
                  <a:srgbClr val="FF0000"/>
                </a:solidFill>
                <a:latin typeface="Times New Roman" panose="02020603050405020304" pitchFamily="18" charset="0"/>
                <a:cs typeface="Times New Roman" panose="02020603050405020304" pitchFamily="18" charset="0"/>
              </a:rPr>
              <a:t>A significant amount of the participants within this study used social media daily. The four- point Likert scale indicated that a significant amount of the participants were likely to buy diet shakes based on a number of different factors. </a:t>
            </a:r>
          </a:p>
        </p:txBody>
      </p:sp>
      <p:sp>
        <p:nvSpPr>
          <p:cNvPr id="9" name="Down Arrow 8"/>
          <p:cNvSpPr/>
          <p:nvPr/>
        </p:nvSpPr>
        <p:spPr>
          <a:xfrm rot="16200000">
            <a:off x="4927749" y="1547200"/>
            <a:ext cx="702790" cy="1176850"/>
          </a:xfrm>
          <a:prstGeom prst="downArrow">
            <a:avLst/>
          </a:prstGeom>
          <a:solidFill>
            <a:schemeClr val="bg2">
              <a:lumMod val="50000"/>
            </a:schemeClr>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p:cNvPicPr>
            <a:picLocks noChangeAspect="1"/>
          </p:cNvPicPr>
          <p:nvPr/>
        </p:nvPicPr>
        <p:blipFill>
          <a:blip r:embed="rId3"/>
          <a:stretch>
            <a:fillRect/>
          </a:stretch>
        </p:blipFill>
        <p:spPr>
          <a:xfrm>
            <a:off x="9574265" y="4204301"/>
            <a:ext cx="2466975" cy="18478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0610177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10"/>
                                        </p:tgtEl>
                                        <p:attrNameLst>
                                          <p:attrName>style.visibility</p:attrName>
                                        </p:attrNameLst>
                                      </p:cBhvr>
                                      <p:to>
                                        <p:strVal val="visible"/>
                                      </p:to>
                                    </p:set>
                                    <p:anim calcmode="lin" valueType="num">
                                      <p:cBhvr additive="base">
                                        <p:cTn id="17" dur="500" fill="hold"/>
                                        <p:tgtEl>
                                          <p:spTgt spid="10"/>
                                        </p:tgtEl>
                                        <p:attrNameLst>
                                          <p:attrName>ppt_x</p:attrName>
                                        </p:attrNameLst>
                                      </p:cBhvr>
                                      <p:tavLst>
                                        <p:tav tm="0">
                                          <p:val>
                                            <p:strVal val="#ppt_x"/>
                                          </p:val>
                                        </p:tav>
                                        <p:tav tm="100000">
                                          <p:val>
                                            <p:strVal val="#ppt_x"/>
                                          </p:val>
                                        </p:tav>
                                      </p:tavLst>
                                    </p:anim>
                                    <p:anim calcmode="lin" valueType="num">
                                      <p:cBhvr additive="base">
                                        <p:cTn id="18" dur="500" fill="hold"/>
                                        <p:tgtEl>
                                          <p:spTgt spid="10"/>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9"/>
                                        </p:tgtEl>
                                        <p:attrNameLst>
                                          <p:attrName>style.visibility</p:attrName>
                                        </p:attrNameLst>
                                      </p:cBhvr>
                                      <p:to>
                                        <p:strVal val="visible"/>
                                      </p:to>
                                    </p:set>
                                    <p:anim calcmode="lin" valueType="num">
                                      <p:cBhvr additive="base">
                                        <p:cTn id="21" dur="500" fill="hold"/>
                                        <p:tgtEl>
                                          <p:spTgt spid="9"/>
                                        </p:tgtEl>
                                        <p:attrNameLst>
                                          <p:attrName>ppt_x</p:attrName>
                                        </p:attrNameLst>
                                      </p:cBhvr>
                                      <p:tavLst>
                                        <p:tav tm="0">
                                          <p:val>
                                            <p:strVal val="#ppt_x"/>
                                          </p:val>
                                        </p:tav>
                                        <p:tav tm="100000">
                                          <p:val>
                                            <p:strVal val="#ppt_x"/>
                                          </p:val>
                                        </p:tav>
                                      </p:tavLst>
                                    </p:anim>
                                    <p:anim calcmode="lin" valueType="num">
                                      <p:cBhvr additive="base">
                                        <p:cTn id="22" dur="500" fill="hold"/>
                                        <p:tgtEl>
                                          <p:spTgt spid="9"/>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6"/>
                                        </p:tgtEl>
                                        <p:attrNameLst>
                                          <p:attrName>style.visibility</p:attrName>
                                        </p:attrNameLst>
                                      </p:cBhvr>
                                      <p:to>
                                        <p:strVal val="visible"/>
                                      </p:to>
                                    </p:set>
                                    <p:anim calcmode="lin" valueType="num">
                                      <p:cBhvr additive="base">
                                        <p:cTn id="29" dur="500" fill="hold"/>
                                        <p:tgtEl>
                                          <p:spTgt spid="6"/>
                                        </p:tgtEl>
                                        <p:attrNameLst>
                                          <p:attrName>ppt_x</p:attrName>
                                        </p:attrNameLst>
                                      </p:cBhvr>
                                      <p:tavLst>
                                        <p:tav tm="0">
                                          <p:val>
                                            <p:strVal val="#ppt_x"/>
                                          </p:val>
                                        </p:tav>
                                        <p:tav tm="100000">
                                          <p:val>
                                            <p:strVal val="#ppt_x"/>
                                          </p:val>
                                        </p:tav>
                                      </p:tavLst>
                                    </p:anim>
                                    <p:anim calcmode="lin" valueType="num">
                                      <p:cBhvr additive="base">
                                        <p:cTn id="30" dur="500" fill="hold"/>
                                        <p:tgtEl>
                                          <p:spTgt spid="6"/>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12"/>
                                        </p:tgtEl>
                                        <p:attrNameLst>
                                          <p:attrName>style.visibility</p:attrName>
                                        </p:attrNameLst>
                                      </p:cBhvr>
                                      <p:to>
                                        <p:strVal val="visible"/>
                                      </p:to>
                                    </p:set>
                                    <p:anim calcmode="lin" valueType="num">
                                      <p:cBhvr additive="base">
                                        <p:cTn id="33" dur="500" fill="hold"/>
                                        <p:tgtEl>
                                          <p:spTgt spid="12"/>
                                        </p:tgtEl>
                                        <p:attrNameLst>
                                          <p:attrName>ppt_x</p:attrName>
                                        </p:attrNameLst>
                                      </p:cBhvr>
                                      <p:tavLst>
                                        <p:tav tm="0">
                                          <p:val>
                                            <p:strVal val="#ppt_x"/>
                                          </p:val>
                                        </p:tav>
                                        <p:tav tm="100000">
                                          <p:val>
                                            <p:strVal val="#ppt_x"/>
                                          </p:val>
                                        </p:tav>
                                      </p:tavLst>
                                    </p:anim>
                                    <p:anim calcmode="lin" valueType="num">
                                      <p:cBhvr additive="base">
                                        <p:cTn id="3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animBg="1"/>
      <p:bldP spid="5" grpId="0" animBg="1"/>
      <p:bldP spid="7" grpId="0" animBg="1"/>
      <p:bldP spid="9"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366851" y="134298"/>
            <a:ext cx="3680816" cy="840230"/>
          </a:xfrm>
          <a:prstGeom prst="rect">
            <a:avLst/>
          </a:prstGeom>
          <a:noFill/>
        </p:spPr>
        <p:txBody>
          <a:bodyPr wrap="none" lIns="91440" tIns="45720" rIns="91440" bIns="45720">
            <a:spAutoFit/>
          </a:bodyPr>
          <a:lstStyle/>
          <a:p>
            <a:pPr algn="ctr"/>
            <a:r>
              <a:rPr lang="en-US" sz="5400" b="1" u="sng" dirty="0">
                <a:ln w="22225">
                  <a:solidFill>
                    <a:schemeClr val="accent2"/>
                  </a:solidFill>
                  <a:prstDash val="solid"/>
                </a:ln>
                <a:solidFill>
                  <a:schemeClr val="accent2">
                    <a:lumMod val="40000"/>
                    <a:lumOff val="60000"/>
                  </a:schemeClr>
                </a:solidFill>
              </a:rPr>
              <a:t>DISCUSSION </a:t>
            </a:r>
          </a:p>
        </p:txBody>
      </p:sp>
      <p:sp>
        <p:nvSpPr>
          <p:cNvPr id="5" name="Content Placeholder 2"/>
          <p:cNvSpPr txBox="1">
            <a:spLocks/>
          </p:cNvSpPr>
          <p:nvPr/>
        </p:nvSpPr>
        <p:spPr>
          <a:xfrm>
            <a:off x="6370320" y="983082"/>
            <a:ext cx="5599563" cy="2153107"/>
          </a:xfrm>
          <a:prstGeom prst="rect">
            <a:avLst/>
          </a:prstGeom>
          <a:ln w="38100">
            <a:solidFill>
              <a:srgbClr val="FFC000"/>
            </a:solidFill>
          </a:ln>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2000" dirty="0">
                <a:solidFill>
                  <a:schemeClr val="bg1"/>
                </a:solidFill>
                <a:latin typeface="Times New Roman" panose="02020603050405020304" pitchFamily="18" charset="0"/>
                <a:cs typeface="Times New Roman" panose="02020603050405020304" pitchFamily="18" charset="0"/>
              </a:rPr>
              <a:t>This research found that those who spend more time on Social Media are more likely to purchase diet shakes and therefore have a more positive attitude towards them. </a:t>
            </a:r>
          </a:p>
          <a:p>
            <a:pPr marL="0" indent="0" algn="ctr">
              <a:buFont typeface="Arial" panose="020B0604020202020204" pitchFamily="34" charset="0"/>
              <a:buNone/>
            </a:pPr>
            <a:endParaRPr lang="en-GB" sz="2000" dirty="0">
              <a:solidFill>
                <a:schemeClr val="bg1"/>
              </a:solidFill>
              <a:latin typeface="Times New Roman" panose="02020603050405020304" pitchFamily="18" charset="0"/>
              <a:cs typeface="Times New Roman" panose="02020603050405020304" pitchFamily="18" charset="0"/>
            </a:endParaRPr>
          </a:p>
          <a:p>
            <a:pPr marL="0" indent="0" algn="ctr">
              <a:buFont typeface="Arial" panose="020B0604020202020204" pitchFamily="34" charset="0"/>
              <a:buNone/>
            </a:pPr>
            <a:r>
              <a:rPr lang="en-GB" sz="2000" dirty="0">
                <a:solidFill>
                  <a:schemeClr val="bg1"/>
                </a:solidFill>
                <a:latin typeface="Times New Roman" panose="02020603050405020304" pitchFamily="18" charset="0"/>
                <a:cs typeface="Times New Roman" panose="02020603050405020304" pitchFamily="18" charset="0"/>
              </a:rPr>
              <a:t>Supporting the hypothesis made prior to the research!</a:t>
            </a:r>
          </a:p>
          <a:p>
            <a:pPr marL="0" indent="0" algn="ctr">
              <a:buFont typeface="Arial" panose="020B0604020202020204" pitchFamily="34" charset="0"/>
              <a:buNone/>
            </a:pPr>
            <a:endParaRPr lang="en-GB" sz="2000" dirty="0">
              <a:solidFill>
                <a:schemeClr val="bg1"/>
              </a:solidFill>
              <a:latin typeface="Times New Roman" panose="02020603050405020304" pitchFamily="18" charset="0"/>
              <a:cs typeface="Times New Roman" panose="02020603050405020304" pitchFamily="18" charset="0"/>
            </a:endParaRPr>
          </a:p>
          <a:p>
            <a:pPr marL="0" indent="0" algn="ctr">
              <a:buFont typeface="Arial" panose="020B0604020202020204" pitchFamily="34" charset="0"/>
              <a:buNone/>
            </a:pPr>
            <a:r>
              <a:rPr lang="en-GB" sz="2000" dirty="0">
                <a:solidFill>
                  <a:schemeClr val="bg1"/>
                </a:solidFill>
                <a:latin typeface="Times New Roman" panose="02020603050405020304" pitchFamily="18" charset="0"/>
                <a:cs typeface="Times New Roman" panose="02020603050405020304" pitchFamily="18" charset="0"/>
              </a:rPr>
              <a:t>So, if individuals see advertisement on Social Media stating that Diet Shakes are ‘low in fat’ or ‘good value for money’ then they are more likely to purchase them. </a:t>
            </a:r>
          </a:p>
          <a:p>
            <a:pPr marL="0" indent="0" algn="ctr">
              <a:buFont typeface="Arial" panose="020B0604020202020204" pitchFamily="34" charset="0"/>
              <a:buNone/>
            </a:pPr>
            <a:endParaRPr lang="en-GB" sz="2000" dirty="0">
              <a:solidFill>
                <a:schemeClr val="bg1"/>
              </a:solidFill>
              <a:latin typeface="Times New Roman" panose="02020603050405020304" pitchFamily="18" charset="0"/>
              <a:cs typeface="Times New Roman" panose="02020603050405020304" pitchFamily="18" charset="0"/>
            </a:endParaRPr>
          </a:p>
        </p:txBody>
      </p:sp>
      <p:sp>
        <p:nvSpPr>
          <p:cNvPr id="6" name="Content Placeholder 2"/>
          <p:cNvSpPr txBox="1">
            <a:spLocks/>
          </p:cNvSpPr>
          <p:nvPr/>
        </p:nvSpPr>
        <p:spPr>
          <a:xfrm>
            <a:off x="1828800" y="3276600"/>
            <a:ext cx="6915149" cy="3467923"/>
          </a:xfrm>
          <a:prstGeom prst="rect">
            <a:avLst/>
          </a:prstGeom>
          <a:ln w="38100">
            <a:solidFill>
              <a:srgbClr val="FFC000"/>
            </a:solidFill>
          </a:ln>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endParaRPr lang="en-GB" sz="2000" dirty="0">
              <a:latin typeface="Times New Roman" panose="02020603050405020304" pitchFamily="18" charset="0"/>
              <a:cs typeface="Times New Roman" panose="02020603050405020304" pitchFamily="18" charset="0"/>
            </a:endParaRPr>
          </a:p>
          <a:p>
            <a:pPr marL="0" indent="0" algn="ctr">
              <a:buFont typeface="Arial" panose="020B0604020202020204" pitchFamily="34" charset="0"/>
              <a:buNone/>
            </a:pPr>
            <a:r>
              <a:rPr lang="en-GB" sz="2300" dirty="0">
                <a:latin typeface="Times New Roman" panose="02020603050405020304" pitchFamily="18" charset="0"/>
                <a:cs typeface="Times New Roman" panose="02020603050405020304" pitchFamily="18" charset="0"/>
              </a:rPr>
              <a:t>The findings of this research indicated that high Social Media usage can influence an individuals perception of diet shakes.</a:t>
            </a:r>
          </a:p>
          <a:p>
            <a:pPr marL="0" indent="0" algn="ctr">
              <a:buFont typeface="Arial" panose="020B0604020202020204" pitchFamily="34" charset="0"/>
              <a:buNone/>
            </a:pPr>
            <a:endParaRPr lang="en-GB" sz="2000" dirty="0">
              <a:latin typeface="Times New Roman" panose="02020603050405020304" pitchFamily="18" charset="0"/>
              <a:cs typeface="Times New Roman" panose="02020603050405020304" pitchFamily="18" charset="0"/>
            </a:endParaRPr>
          </a:p>
          <a:p>
            <a:pPr marL="0" indent="0" algn="ctr">
              <a:buFont typeface="Arial" panose="020B0604020202020204" pitchFamily="34" charset="0"/>
              <a:buNone/>
            </a:pPr>
            <a:r>
              <a:rPr lang="en-GB" sz="2000" b="1" dirty="0">
                <a:latin typeface="Times New Roman" panose="02020603050405020304" pitchFamily="18" charset="0"/>
                <a:cs typeface="Times New Roman" panose="02020603050405020304" pitchFamily="18" charset="0"/>
              </a:rPr>
              <a:t>The results of this research support the TOPB as…</a:t>
            </a:r>
          </a:p>
          <a:p>
            <a:pPr algn="ctr">
              <a:buFontTx/>
              <a:buChar char="-"/>
            </a:pPr>
            <a:r>
              <a:rPr lang="en-GB" sz="2000" dirty="0">
                <a:latin typeface="Times New Roman" panose="02020603050405020304" pitchFamily="18" charset="0"/>
                <a:cs typeface="Times New Roman" panose="02020603050405020304" pitchFamily="18" charset="0"/>
              </a:rPr>
              <a:t>Individuals within this research believed that they are in control of their own actions.</a:t>
            </a:r>
          </a:p>
          <a:p>
            <a:pPr algn="ctr">
              <a:buFontTx/>
              <a:buChar char="-"/>
            </a:pPr>
            <a:r>
              <a:rPr lang="en-GB" sz="2000" dirty="0">
                <a:latin typeface="Times New Roman" panose="02020603050405020304" pitchFamily="18" charset="0"/>
                <a:cs typeface="Times New Roman" panose="02020603050405020304" pitchFamily="18" charset="0"/>
              </a:rPr>
              <a:t> Significantly more participants demonstrated a positive attitude towards Diet Shakes </a:t>
            </a:r>
          </a:p>
          <a:p>
            <a:pPr marL="0" indent="0" algn="ctr">
              <a:buNone/>
            </a:pPr>
            <a:r>
              <a:rPr lang="en-GB" sz="2000" dirty="0">
                <a:latin typeface="Times New Roman" panose="02020603050405020304" pitchFamily="18" charset="0"/>
                <a:cs typeface="Times New Roman" panose="02020603050405020304" pitchFamily="18" charset="0"/>
              </a:rPr>
              <a:t>      And…</a:t>
            </a:r>
          </a:p>
          <a:p>
            <a:pPr algn="ctr">
              <a:buFontTx/>
              <a:buChar char="-"/>
            </a:pPr>
            <a:r>
              <a:rPr lang="en-GB" sz="2000" dirty="0">
                <a:latin typeface="Times New Roman" panose="02020603050405020304" pitchFamily="18" charset="0"/>
                <a:cs typeface="Times New Roman" panose="02020603050405020304" pitchFamily="18" charset="0"/>
              </a:rPr>
              <a:t>56% of participants stated they plan on using Diet Shakes in the future</a:t>
            </a:r>
          </a:p>
          <a:p>
            <a:pPr marL="0" indent="0" algn="ctr">
              <a:buNone/>
            </a:pPr>
            <a:endParaRPr lang="en-GB" sz="2000" dirty="0">
              <a:latin typeface="Times New Roman" panose="02020603050405020304" pitchFamily="18" charset="0"/>
              <a:cs typeface="Times New Roman" panose="02020603050405020304" pitchFamily="18" charset="0"/>
            </a:endParaRPr>
          </a:p>
          <a:p>
            <a:pPr algn="ctr">
              <a:buFontTx/>
              <a:buChar char="-"/>
            </a:pPr>
            <a:endParaRPr lang="en-GB" sz="2000" dirty="0">
              <a:latin typeface="Times New Roman" panose="02020603050405020304" pitchFamily="18" charset="0"/>
              <a:cs typeface="Times New Roman" panose="02020603050405020304" pitchFamily="18" charset="0"/>
            </a:endParaRPr>
          </a:p>
          <a:p>
            <a:pPr algn="ctr">
              <a:buFontTx/>
              <a:buChar char="-"/>
            </a:pPr>
            <a:endParaRPr lang="en-GB" sz="2000" dirty="0">
              <a:latin typeface="Times New Roman" panose="02020603050405020304" pitchFamily="18" charset="0"/>
              <a:cs typeface="Times New Roman" panose="02020603050405020304" pitchFamily="18" charset="0"/>
            </a:endParaRPr>
          </a:p>
        </p:txBody>
      </p:sp>
      <p:sp>
        <p:nvSpPr>
          <p:cNvPr id="8" name="Content Placeholder 2"/>
          <p:cNvSpPr txBox="1">
            <a:spLocks/>
          </p:cNvSpPr>
          <p:nvPr/>
        </p:nvSpPr>
        <p:spPr>
          <a:xfrm rot="20713364">
            <a:off x="71762" y="2043150"/>
            <a:ext cx="4285600" cy="1118443"/>
          </a:xfrm>
          <a:prstGeom prst="rect">
            <a:avLst/>
          </a:prstGeom>
          <a:ln w="38100">
            <a:solidFill>
              <a:srgbClr val="FFC000"/>
            </a:solidFill>
          </a:ln>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2000" dirty="0">
                <a:latin typeface="Times New Roman" panose="02020603050405020304" pitchFamily="18" charset="0"/>
                <a:cs typeface="Times New Roman" panose="02020603050405020304" pitchFamily="18" charset="0"/>
              </a:rPr>
              <a:t>The aim of this research was to explore the influence of Social Media and the TOPB on an individuals attitude to diet shakes. </a:t>
            </a:r>
          </a:p>
        </p:txBody>
      </p:sp>
      <p:sp>
        <p:nvSpPr>
          <p:cNvPr id="9" name="Down Arrow 8"/>
          <p:cNvSpPr/>
          <p:nvPr/>
        </p:nvSpPr>
        <p:spPr>
          <a:xfrm rot="16200000">
            <a:off x="5191924" y="1541851"/>
            <a:ext cx="702790" cy="1418252"/>
          </a:xfrm>
          <a:prstGeom prst="downArrow">
            <a:avLst/>
          </a:prstGeom>
          <a:solidFill>
            <a:schemeClr val="bg2">
              <a:lumMod val="50000"/>
            </a:schemeClr>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p:cNvPicPr>
            <a:picLocks noChangeAspect="1"/>
          </p:cNvPicPr>
          <p:nvPr/>
        </p:nvPicPr>
        <p:blipFill>
          <a:blip r:embed="rId2"/>
          <a:stretch>
            <a:fillRect/>
          </a:stretch>
        </p:blipFill>
        <p:spPr>
          <a:xfrm>
            <a:off x="427626" y="259975"/>
            <a:ext cx="2847975" cy="160972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2" name="Content Placeholder 2"/>
          <p:cNvSpPr txBox="1">
            <a:spLocks/>
          </p:cNvSpPr>
          <p:nvPr/>
        </p:nvSpPr>
        <p:spPr>
          <a:xfrm>
            <a:off x="8924924" y="3429599"/>
            <a:ext cx="3044959" cy="3314924"/>
          </a:xfrm>
          <a:prstGeom prst="rect">
            <a:avLst/>
          </a:prstGeom>
          <a:ln w="38100">
            <a:solidFill>
              <a:srgbClr val="FFC000"/>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000" dirty="0">
                <a:latin typeface="Times New Roman" panose="02020603050405020304" pitchFamily="18" charset="0"/>
                <a:cs typeface="Times New Roman" panose="02020603050405020304" pitchFamily="18" charset="0"/>
              </a:rPr>
              <a:t>Results may suggest that…</a:t>
            </a:r>
          </a:p>
          <a:p>
            <a:pPr marL="0" indent="0" algn="ctr">
              <a:buNone/>
            </a:pPr>
            <a:endParaRPr lang="en-GB" sz="2000" i="1" dirty="0">
              <a:latin typeface="Times New Roman" panose="02020603050405020304" pitchFamily="18" charset="0"/>
              <a:cs typeface="Times New Roman" panose="02020603050405020304" pitchFamily="18" charset="0"/>
            </a:endParaRPr>
          </a:p>
          <a:p>
            <a:pPr marL="0" indent="0" algn="ctr">
              <a:buNone/>
            </a:pPr>
            <a:r>
              <a:rPr lang="en-GB" sz="2000" i="1" dirty="0">
                <a:latin typeface="Times New Roman" panose="02020603050405020304" pitchFamily="18" charset="0"/>
                <a:cs typeface="Times New Roman" panose="02020603050405020304" pitchFamily="18" charset="0"/>
              </a:rPr>
              <a:t>Females are more influenced by Social Media and Diet Shakes as considerably more females completed the survey than males. </a:t>
            </a:r>
          </a:p>
        </p:txBody>
      </p:sp>
    </p:spTree>
    <p:extLst>
      <p:ext uri="{BB962C8B-B14F-4D97-AF65-F5344CB8AC3E}">
        <p14:creationId xmlns:p14="http://schemas.microsoft.com/office/powerpoint/2010/main" val="40628447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10"/>
                                        </p:tgtEl>
                                        <p:attrNameLst>
                                          <p:attrName>style.visibility</p:attrName>
                                        </p:attrNameLst>
                                      </p:cBhvr>
                                      <p:to>
                                        <p:strVal val="visible"/>
                                      </p:to>
                                    </p:set>
                                    <p:anim calcmode="lin" valueType="num">
                                      <p:cBhvr additive="base">
                                        <p:cTn id="21" dur="500" fill="hold"/>
                                        <p:tgtEl>
                                          <p:spTgt spid="10"/>
                                        </p:tgtEl>
                                        <p:attrNameLst>
                                          <p:attrName>ppt_x</p:attrName>
                                        </p:attrNameLst>
                                      </p:cBhvr>
                                      <p:tavLst>
                                        <p:tav tm="0">
                                          <p:val>
                                            <p:strVal val="#ppt_x"/>
                                          </p:val>
                                        </p:tav>
                                        <p:tav tm="100000">
                                          <p:val>
                                            <p:strVal val="#ppt_x"/>
                                          </p:val>
                                        </p:tav>
                                      </p:tavLst>
                                    </p:anim>
                                    <p:anim calcmode="lin" valueType="num">
                                      <p:cBhvr additive="base">
                                        <p:cTn id="22" dur="500" fill="hold"/>
                                        <p:tgtEl>
                                          <p:spTgt spid="10"/>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6"/>
                                        </p:tgtEl>
                                        <p:attrNameLst>
                                          <p:attrName>style.visibility</p:attrName>
                                        </p:attrNameLst>
                                      </p:cBhvr>
                                      <p:to>
                                        <p:strVal val="visible"/>
                                      </p:to>
                                    </p:set>
                                    <p:anim calcmode="lin" valueType="num">
                                      <p:cBhvr additive="base">
                                        <p:cTn id="29" dur="500" fill="hold"/>
                                        <p:tgtEl>
                                          <p:spTgt spid="6"/>
                                        </p:tgtEl>
                                        <p:attrNameLst>
                                          <p:attrName>ppt_x</p:attrName>
                                        </p:attrNameLst>
                                      </p:cBhvr>
                                      <p:tavLst>
                                        <p:tav tm="0">
                                          <p:val>
                                            <p:strVal val="#ppt_x"/>
                                          </p:val>
                                        </p:tav>
                                        <p:tav tm="100000">
                                          <p:val>
                                            <p:strVal val="#ppt_x"/>
                                          </p:val>
                                        </p:tav>
                                      </p:tavLst>
                                    </p:anim>
                                    <p:anim calcmode="lin" valueType="num">
                                      <p:cBhvr additive="base">
                                        <p:cTn id="30" dur="500" fill="hold"/>
                                        <p:tgtEl>
                                          <p:spTgt spid="6"/>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12"/>
                                        </p:tgtEl>
                                        <p:attrNameLst>
                                          <p:attrName>style.visibility</p:attrName>
                                        </p:attrNameLst>
                                      </p:cBhvr>
                                      <p:to>
                                        <p:strVal val="visible"/>
                                      </p:to>
                                    </p:set>
                                    <p:anim calcmode="lin" valueType="num">
                                      <p:cBhvr additive="base">
                                        <p:cTn id="33" dur="500" fill="hold"/>
                                        <p:tgtEl>
                                          <p:spTgt spid="12"/>
                                        </p:tgtEl>
                                        <p:attrNameLst>
                                          <p:attrName>ppt_x</p:attrName>
                                        </p:attrNameLst>
                                      </p:cBhvr>
                                      <p:tavLst>
                                        <p:tav tm="0">
                                          <p:val>
                                            <p:strVal val="#ppt_x"/>
                                          </p:val>
                                        </p:tav>
                                        <p:tav tm="100000">
                                          <p:val>
                                            <p:strVal val="#ppt_x"/>
                                          </p:val>
                                        </p:tav>
                                      </p:tavLst>
                                    </p:anim>
                                    <p:anim calcmode="lin" valueType="num">
                                      <p:cBhvr additive="base">
                                        <p:cTn id="3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animBg="1"/>
      <p:bldP spid="6" grpId="0" animBg="1"/>
      <p:bldP spid="8" grpId="0" animBg="1"/>
      <p:bldP spid="9" grpId="0" animBg="1"/>
      <p:bldP spid="1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6"/>
          <p:cNvSpPr txBox="1">
            <a:spLocks/>
          </p:cNvSpPr>
          <p:nvPr/>
        </p:nvSpPr>
        <p:spPr>
          <a:xfrm>
            <a:off x="213360" y="0"/>
            <a:ext cx="7214382" cy="4556760"/>
          </a:xfrm>
          <a:prstGeom prst="roundRect">
            <a:avLst/>
          </a:prstGeom>
          <a:solidFill>
            <a:schemeClr val="bg2">
              <a:lumMod val="90000"/>
            </a:schemeClr>
          </a:solidFill>
          <a:ln w="38100" cap="flat" cmpd="sng" algn="ctr">
            <a:solidFill>
              <a:srgbClr val="FFC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buFont typeface="Arial" panose="020B0604020202020204" pitchFamily="34" charset="0"/>
              <a:buNone/>
            </a:pPr>
            <a:r>
              <a:rPr lang="en-GB" sz="2000" b="1" u="sng" dirty="0">
                <a:solidFill>
                  <a:schemeClr val="tx1"/>
                </a:solidFill>
                <a:latin typeface="Times New Roman" panose="02020603050405020304" pitchFamily="18" charset="0"/>
                <a:cs typeface="Times New Roman" panose="02020603050405020304" pitchFamily="18" charset="0"/>
              </a:rPr>
              <a:t>IMPLICATIONS</a:t>
            </a:r>
          </a:p>
          <a:p>
            <a:pPr marL="0" indent="0" algn="ctr">
              <a:buFont typeface="Arial" panose="020B0604020202020204" pitchFamily="34" charset="0"/>
              <a:buNone/>
            </a:pPr>
            <a:r>
              <a:rPr lang="en-GB" sz="2000" i="1" dirty="0">
                <a:solidFill>
                  <a:schemeClr val="tx1"/>
                </a:solidFill>
                <a:latin typeface="Times New Roman" panose="02020603050405020304" pitchFamily="18" charset="0"/>
                <a:cs typeface="Times New Roman" panose="02020603050405020304" pitchFamily="18" charset="0"/>
              </a:rPr>
              <a:t>The implications following this research are extremely important.</a:t>
            </a:r>
          </a:p>
          <a:p>
            <a:pPr marL="0" indent="0" algn="ctr">
              <a:buFont typeface="Arial" panose="020B0604020202020204" pitchFamily="34" charset="0"/>
              <a:buNone/>
            </a:pPr>
            <a:r>
              <a:rPr lang="en-GB" sz="2000" dirty="0">
                <a:solidFill>
                  <a:schemeClr val="tx1"/>
                </a:solidFill>
                <a:latin typeface="Times New Roman" panose="02020603050405020304" pitchFamily="18" charset="0"/>
                <a:cs typeface="Times New Roman" panose="02020603050405020304" pitchFamily="18" charset="0"/>
              </a:rPr>
              <a:t>Research has shown that the effects of the use of Social Media and Diet Shakes can influence body image and body confidence. </a:t>
            </a:r>
          </a:p>
          <a:p>
            <a:pPr marL="0" indent="0" algn="ctr">
              <a:buFont typeface="Arial" panose="020B0604020202020204" pitchFamily="34" charset="0"/>
              <a:buNone/>
            </a:pPr>
            <a:r>
              <a:rPr lang="en-GB" sz="2000" dirty="0">
                <a:solidFill>
                  <a:schemeClr val="tx1"/>
                </a:solidFill>
                <a:latin typeface="Times New Roman" panose="02020603050405020304" pitchFamily="18" charset="0"/>
                <a:cs typeface="Times New Roman" panose="02020603050405020304" pitchFamily="18" charset="0"/>
              </a:rPr>
              <a:t>This provides crucial implications for the need for interventions surrounding this issue. Interventions in schools and youth clubs would be beneficial, in particularly for young people, social media is a huge part of young peoples culture.</a:t>
            </a:r>
          </a:p>
          <a:p>
            <a:pPr marL="0" indent="0" algn="ctr">
              <a:buNone/>
            </a:pPr>
            <a:r>
              <a:rPr lang="en-GB" sz="2000" dirty="0">
                <a:solidFill>
                  <a:schemeClr val="tx1"/>
                </a:solidFill>
                <a:latin typeface="Times New Roman" panose="02020603050405020304" pitchFamily="18" charset="0"/>
                <a:cs typeface="Times New Roman" panose="02020603050405020304" pitchFamily="18" charset="0"/>
              </a:rPr>
              <a:t>Correlational studies have found that Social Media has a negative effect on body image, especially in young females </a:t>
            </a:r>
            <a:r>
              <a:rPr lang="en-GB" sz="1900" dirty="0">
                <a:solidFill>
                  <a:schemeClr val="tx1"/>
                </a:solidFill>
                <a:latin typeface="Times New Roman" panose="02020603050405020304" pitchFamily="18" charset="0"/>
                <a:cs typeface="Times New Roman" panose="02020603050405020304" pitchFamily="18" charset="0"/>
              </a:rPr>
              <a:t>(</a:t>
            </a:r>
            <a:r>
              <a:rPr lang="en-GB" sz="1900" dirty="0" err="1">
                <a:solidFill>
                  <a:schemeClr val="tx1"/>
                </a:solidFill>
                <a:latin typeface="Times New Roman" panose="02020603050405020304" pitchFamily="18" charset="0"/>
                <a:cs typeface="Times New Roman" panose="02020603050405020304" pitchFamily="18" charset="0"/>
              </a:rPr>
              <a:t>Fardouly</a:t>
            </a:r>
            <a:r>
              <a:rPr lang="en-GB" sz="1900" dirty="0">
                <a:solidFill>
                  <a:schemeClr val="tx1"/>
                </a:solidFill>
                <a:latin typeface="Times New Roman" panose="02020603050405020304" pitchFamily="18" charset="0"/>
                <a:cs typeface="Times New Roman" panose="02020603050405020304" pitchFamily="18" charset="0"/>
              </a:rPr>
              <a:t> and </a:t>
            </a:r>
            <a:r>
              <a:rPr lang="en-GB" sz="1900" dirty="0" err="1">
                <a:solidFill>
                  <a:schemeClr val="tx1"/>
                </a:solidFill>
                <a:latin typeface="Times New Roman" panose="02020603050405020304" pitchFamily="18" charset="0"/>
                <a:cs typeface="Times New Roman" panose="02020603050405020304" pitchFamily="18" charset="0"/>
              </a:rPr>
              <a:t>Vartanian</a:t>
            </a:r>
            <a:r>
              <a:rPr lang="en-GB" sz="1900" dirty="0">
                <a:solidFill>
                  <a:schemeClr val="tx1"/>
                </a:solidFill>
                <a:latin typeface="Times New Roman" panose="02020603050405020304" pitchFamily="18" charset="0"/>
                <a:cs typeface="Times New Roman" panose="02020603050405020304" pitchFamily="18" charset="0"/>
              </a:rPr>
              <a:t>, 2016).</a:t>
            </a:r>
          </a:p>
          <a:p>
            <a:pPr marL="0" indent="0" algn="ctr">
              <a:buNone/>
            </a:pPr>
            <a:r>
              <a:rPr lang="en-GB" sz="2000" dirty="0">
                <a:solidFill>
                  <a:schemeClr val="tx1"/>
                </a:solidFill>
                <a:latin typeface="Times New Roman" panose="02020603050405020304" pitchFamily="18" charset="0"/>
                <a:cs typeface="Times New Roman" panose="02020603050405020304" pitchFamily="18" charset="0"/>
              </a:rPr>
              <a:t>It is important to help educate young people on the effects of prolonged exposure to ‘perfect’ body types on Social Media and the negative side effects that Diet Shakes can have. </a:t>
            </a:r>
          </a:p>
          <a:p>
            <a:pPr marL="0" indent="0" algn="ctr">
              <a:buNone/>
            </a:pPr>
            <a:endParaRPr lang="en-GB" sz="2000" dirty="0">
              <a:solidFill>
                <a:schemeClr val="tx1"/>
              </a:solidFill>
              <a:latin typeface="Times New Roman" panose="02020603050405020304" pitchFamily="18" charset="0"/>
              <a:cs typeface="Times New Roman" panose="02020603050405020304" pitchFamily="18" charset="0"/>
            </a:endParaRPr>
          </a:p>
          <a:p>
            <a:pPr marL="0" indent="0" algn="ctr">
              <a:buNone/>
            </a:pPr>
            <a:r>
              <a:rPr lang="en-GB" sz="2000" i="1" dirty="0">
                <a:solidFill>
                  <a:schemeClr val="tx1"/>
                </a:solidFill>
                <a:latin typeface="Times New Roman" panose="02020603050405020304" pitchFamily="18" charset="0"/>
                <a:cs typeface="Times New Roman" panose="02020603050405020304" pitchFamily="18" charset="0"/>
              </a:rPr>
              <a:t> </a:t>
            </a:r>
          </a:p>
        </p:txBody>
      </p:sp>
      <p:pic>
        <p:nvPicPr>
          <p:cNvPr id="9" name="Picture 8"/>
          <p:cNvPicPr>
            <a:picLocks noChangeAspect="1"/>
          </p:cNvPicPr>
          <p:nvPr/>
        </p:nvPicPr>
        <p:blipFill>
          <a:blip r:embed="rId2"/>
          <a:stretch>
            <a:fillRect/>
          </a:stretch>
        </p:blipFill>
        <p:spPr>
          <a:xfrm rot="968456">
            <a:off x="9615603" y="4845484"/>
            <a:ext cx="2352675" cy="19431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Content Placeholder 6"/>
          <p:cNvSpPr txBox="1">
            <a:spLocks/>
          </p:cNvSpPr>
          <p:nvPr/>
        </p:nvSpPr>
        <p:spPr>
          <a:xfrm>
            <a:off x="7254240" y="221273"/>
            <a:ext cx="4937760" cy="5043561"/>
          </a:xfrm>
          <a:prstGeom prst="roundRect">
            <a:avLst/>
          </a:prstGeom>
          <a:solidFill>
            <a:schemeClr val="bg2">
              <a:lumMod val="90000"/>
            </a:schemeClr>
          </a:solidFill>
          <a:ln w="38100" cap="flat" cmpd="sng" algn="ctr">
            <a:solidFill>
              <a:srgbClr val="FFC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buFont typeface="Arial" panose="020B0604020202020204" pitchFamily="34" charset="0"/>
              <a:buNone/>
            </a:pPr>
            <a:r>
              <a:rPr lang="en-GB" sz="2000" b="1" u="sng" dirty="0">
                <a:solidFill>
                  <a:schemeClr val="tx1"/>
                </a:solidFill>
                <a:latin typeface="Times New Roman" panose="02020603050405020304" pitchFamily="18" charset="0"/>
                <a:cs typeface="Times New Roman" panose="02020603050405020304" pitchFamily="18" charset="0"/>
              </a:rPr>
              <a:t>LIMITATIONS</a:t>
            </a:r>
          </a:p>
          <a:p>
            <a:pPr algn="ctr">
              <a:buFontTx/>
              <a:buChar char="-"/>
            </a:pPr>
            <a:r>
              <a:rPr lang="en-GB" sz="1800" dirty="0">
                <a:solidFill>
                  <a:schemeClr val="tx1"/>
                </a:solidFill>
                <a:latin typeface="Times New Roman" panose="02020603050405020304" pitchFamily="18" charset="0"/>
                <a:cs typeface="Times New Roman" panose="02020603050405020304" pitchFamily="18" charset="0"/>
              </a:rPr>
              <a:t>Self report questionnaires </a:t>
            </a:r>
          </a:p>
          <a:p>
            <a:pPr algn="ctr">
              <a:buFontTx/>
              <a:buChar char="-"/>
            </a:pPr>
            <a:r>
              <a:rPr lang="en-GB" sz="1800" dirty="0">
                <a:solidFill>
                  <a:schemeClr val="tx1"/>
                </a:solidFill>
                <a:latin typeface="Times New Roman" panose="02020603050405020304" pitchFamily="18" charset="0"/>
                <a:cs typeface="Times New Roman" panose="02020603050405020304" pitchFamily="18" charset="0"/>
              </a:rPr>
              <a:t>People do not always be truthful </a:t>
            </a:r>
          </a:p>
          <a:p>
            <a:pPr algn="ctr">
              <a:buFontTx/>
              <a:buChar char="-"/>
            </a:pPr>
            <a:r>
              <a:rPr lang="en-GB" sz="1800" dirty="0">
                <a:solidFill>
                  <a:schemeClr val="tx1"/>
                </a:solidFill>
                <a:latin typeface="Times New Roman" panose="02020603050405020304" pitchFamily="18" charset="0"/>
                <a:cs typeface="Times New Roman" panose="02020603050405020304" pitchFamily="18" charset="0"/>
              </a:rPr>
              <a:t>People may feel like they are being judged</a:t>
            </a:r>
          </a:p>
          <a:p>
            <a:pPr algn="ctr">
              <a:buFontTx/>
              <a:buChar char="-"/>
            </a:pPr>
            <a:r>
              <a:rPr lang="en-GB" sz="1800" dirty="0">
                <a:solidFill>
                  <a:schemeClr val="tx1"/>
                </a:solidFill>
                <a:latin typeface="Times New Roman" panose="02020603050405020304" pitchFamily="18" charset="0"/>
                <a:cs typeface="Times New Roman" panose="02020603050405020304" pitchFamily="18" charset="0"/>
              </a:rPr>
              <a:t>The TOPB has been criticised by many as it does not consider perceptions of risk or susceptibility which are both common factors that appear in other models of health behaviour (Conner, Kirk, Cade and Barrett, 2001)</a:t>
            </a:r>
          </a:p>
          <a:p>
            <a:pPr algn="ctr">
              <a:buFontTx/>
              <a:buChar char="-"/>
            </a:pPr>
            <a:r>
              <a:rPr lang="en-GB" sz="1800" dirty="0">
                <a:solidFill>
                  <a:schemeClr val="tx1"/>
                </a:solidFill>
                <a:latin typeface="Times New Roman" panose="02020603050405020304" pitchFamily="18" charset="0"/>
                <a:cs typeface="Times New Roman" panose="02020603050405020304" pitchFamily="18" charset="0"/>
              </a:rPr>
              <a:t>Small sample size</a:t>
            </a:r>
          </a:p>
          <a:p>
            <a:pPr algn="ctr">
              <a:buFontTx/>
              <a:buChar char="-"/>
            </a:pPr>
            <a:r>
              <a:rPr lang="en-GB" sz="1800" dirty="0">
                <a:solidFill>
                  <a:schemeClr val="tx1"/>
                </a:solidFill>
                <a:latin typeface="Times New Roman" panose="02020603050405020304" pitchFamily="18" charset="0"/>
                <a:cs typeface="Times New Roman" panose="02020603050405020304" pitchFamily="18" charset="0"/>
              </a:rPr>
              <a:t>The questionnaire was posted on Social Media sites, therefore there may not have been a wide range of people who completed the survey</a:t>
            </a:r>
          </a:p>
          <a:p>
            <a:pPr algn="ctr">
              <a:buFontTx/>
              <a:buChar char="-"/>
            </a:pPr>
            <a:r>
              <a:rPr lang="en-GB" sz="1800" dirty="0">
                <a:solidFill>
                  <a:schemeClr val="tx1"/>
                </a:solidFill>
                <a:latin typeface="Times New Roman" panose="02020603050405020304" pitchFamily="18" charset="0"/>
                <a:cs typeface="Times New Roman" panose="02020603050405020304" pitchFamily="18" charset="0"/>
              </a:rPr>
              <a:t>The sample consisted of more females than males</a:t>
            </a:r>
          </a:p>
        </p:txBody>
      </p:sp>
      <p:sp>
        <p:nvSpPr>
          <p:cNvPr id="8" name="Content Placeholder 6"/>
          <p:cNvSpPr txBox="1">
            <a:spLocks/>
          </p:cNvSpPr>
          <p:nvPr/>
        </p:nvSpPr>
        <p:spPr>
          <a:xfrm>
            <a:off x="439616" y="3967089"/>
            <a:ext cx="6598920" cy="2623625"/>
          </a:xfrm>
          <a:prstGeom prst="roundRect">
            <a:avLst/>
          </a:prstGeom>
          <a:solidFill>
            <a:schemeClr val="bg2">
              <a:lumMod val="90000"/>
            </a:schemeClr>
          </a:solidFill>
          <a:ln w="38100" cap="flat" cmpd="sng" algn="ctr">
            <a:solidFill>
              <a:srgbClr val="FFC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buFont typeface="Arial" panose="020B0604020202020204" pitchFamily="34" charset="0"/>
              <a:buNone/>
            </a:pPr>
            <a:r>
              <a:rPr lang="en-GB" sz="2000" b="1" u="sng" dirty="0">
                <a:solidFill>
                  <a:schemeClr val="tx1"/>
                </a:solidFill>
                <a:latin typeface="Times New Roman" panose="02020603050405020304" pitchFamily="18" charset="0"/>
                <a:cs typeface="Times New Roman" panose="02020603050405020304" pitchFamily="18" charset="0"/>
              </a:rPr>
              <a:t>FUTURE RESEARCH</a:t>
            </a:r>
          </a:p>
          <a:p>
            <a:pPr marL="0" indent="0" algn="ctr">
              <a:buFont typeface="Arial" panose="020B0604020202020204" pitchFamily="34" charset="0"/>
              <a:buNone/>
            </a:pPr>
            <a:r>
              <a:rPr lang="en-GB" sz="2000" dirty="0">
                <a:solidFill>
                  <a:schemeClr val="tx1"/>
                </a:solidFill>
                <a:latin typeface="Times New Roman" panose="02020603050405020304" pitchFamily="18" charset="0"/>
                <a:cs typeface="Times New Roman" panose="02020603050405020304" pitchFamily="18" charset="0"/>
              </a:rPr>
              <a:t>Future research may wish to go in the direction of exploring the effects of prolonged use of Diet Shakes can have and how what we see online can influence our decision making. </a:t>
            </a:r>
          </a:p>
          <a:p>
            <a:pPr marL="0" indent="0" algn="ctr">
              <a:buFont typeface="Arial" panose="020B0604020202020204" pitchFamily="34" charset="0"/>
              <a:buNone/>
            </a:pPr>
            <a:r>
              <a:rPr lang="en-GB" sz="2000" dirty="0">
                <a:solidFill>
                  <a:schemeClr val="tx1"/>
                </a:solidFill>
                <a:latin typeface="Times New Roman" panose="02020603050405020304" pitchFamily="18" charset="0"/>
                <a:cs typeface="Times New Roman" panose="02020603050405020304" pitchFamily="18" charset="0"/>
              </a:rPr>
              <a:t>As well as this, future research could also explore the effectiveness of the TOPB when looking at the attitudes and perceptions of consumers who use Social Media.</a:t>
            </a:r>
          </a:p>
          <a:p>
            <a:pPr marL="0" indent="0" algn="ctr">
              <a:buFont typeface="Arial" panose="020B0604020202020204" pitchFamily="34" charset="0"/>
              <a:buNone/>
            </a:pPr>
            <a:r>
              <a:rPr lang="en-GB" sz="2000" dirty="0">
                <a:solidFill>
                  <a:schemeClr val="tx1"/>
                </a:solidFill>
                <a:latin typeface="Times New Roman" panose="02020603050405020304" pitchFamily="18" charset="0"/>
                <a:cs typeface="Times New Roman" panose="02020603050405020304" pitchFamily="18" charset="0"/>
              </a:rPr>
              <a:t>Future research would also benefit from looking at the effects of prolonged Social Media usage in young people.</a:t>
            </a:r>
          </a:p>
          <a:p>
            <a:pPr marL="0" indent="0" algn="ctr">
              <a:buFont typeface="Arial" panose="020B0604020202020204" pitchFamily="34" charset="0"/>
              <a:buNone/>
            </a:pPr>
            <a:endParaRPr lang="en-GB" sz="2000" i="1"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83648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ppt_x"/>
                                          </p:val>
                                        </p:tav>
                                        <p:tav tm="100000">
                                          <p:val>
                                            <p:strVal val="#ppt_x"/>
                                          </p:val>
                                        </p:tav>
                                      </p:tavLst>
                                    </p:anim>
                                    <p:anim calcmode="lin" valueType="num">
                                      <p:cBhvr additive="base">
                                        <p:cTn id="12" dur="500" fill="hold"/>
                                        <p:tgtEl>
                                          <p:spTgt spid="7"/>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8"/>
                                        </p:tgtEl>
                                        <p:attrNameLst>
                                          <p:attrName>style.visibility</p:attrName>
                                        </p:attrNameLst>
                                      </p:cBhvr>
                                      <p:to>
                                        <p:strVal val="visible"/>
                                      </p:to>
                                    </p:set>
                                    <p:anim calcmode="lin" valueType="num">
                                      <p:cBhvr additive="base">
                                        <p:cTn id="15" dur="500" fill="hold"/>
                                        <p:tgtEl>
                                          <p:spTgt spid="8"/>
                                        </p:tgtEl>
                                        <p:attrNameLst>
                                          <p:attrName>ppt_x</p:attrName>
                                        </p:attrNameLst>
                                      </p:cBhvr>
                                      <p:tavLst>
                                        <p:tav tm="0">
                                          <p:val>
                                            <p:strVal val="#ppt_x"/>
                                          </p:val>
                                        </p:tav>
                                        <p:tav tm="100000">
                                          <p:val>
                                            <p:strVal val="#ppt_x"/>
                                          </p:val>
                                        </p:tav>
                                      </p:tavLst>
                                    </p:anim>
                                    <p:anim calcmode="lin" valueType="num">
                                      <p:cBhvr additive="base">
                                        <p:cTn id="16" dur="500" fill="hold"/>
                                        <p:tgtEl>
                                          <p:spTgt spid="8"/>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rot="20921430">
            <a:off x="333377" y="354959"/>
            <a:ext cx="2952750" cy="15525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itle 3"/>
          <p:cNvSpPr>
            <a:spLocks noGrp="1"/>
          </p:cNvSpPr>
          <p:nvPr>
            <p:ph type="title"/>
          </p:nvPr>
        </p:nvSpPr>
        <p:spPr>
          <a:xfrm>
            <a:off x="4235475" y="538667"/>
            <a:ext cx="4146263" cy="840230"/>
          </a:xfrm>
          <a:prstGeom prst="rect">
            <a:avLst/>
          </a:prstGeom>
          <a:noFill/>
        </p:spPr>
        <p:txBody>
          <a:bodyPr wrap="none" lIns="91440" tIns="45720" rIns="91440" bIns="45720">
            <a:spAutoFit/>
          </a:bodyPr>
          <a:lstStyle/>
          <a:p>
            <a:pPr algn="ctr"/>
            <a:r>
              <a:rPr lang="en-US" sz="5400" b="1" u="sng" dirty="0">
                <a:ln w="22225">
                  <a:solidFill>
                    <a:schemeClr val="accent2"/>
                  </a:solidFill>
                  <a:prstDash val="solid"/>
                </a:ln>
                <a:solidFill>
                  <a:schemeClr val="accent2">
                    <a:lumMod val="40000"/>
                    <a:lumOff val="60000"/>
                  </a:schemeClr>
                </a:solidFill>
              </a:rPr>
              <a:t>CONCLUSION  </a:t>
            </a:r>
          </a:p>
        </p:txBody>
      </p:sp>
      <p:sp>
        <p:nvSpPr>
          <p:cNvPr id="6" name="Content Placeholder 6"/>
          <p:cNvSpPr txBox="1">
            <a:spLocks/>
          </p:cNvSpPr>
          <p:nvPr/>
        </p:nvSpPr>
        <p:spPr>
          <a:xfrm>
            <a:off x="886266" y="2286000"/>
            <a:ext cx="10396024" cy="2628900"/>
          </a:xfrm>
          <a:prstGeom prst="roundRect">
            <a:avLst/>
          </a:prstGeom>
          <a:solidFill>
            <a:schemeClr val="bg2">
              <a:lumMod val="90000"/>
            </a:schemeClr>
          </a:solidFill>
          <a:ln w="38100" cap="flat" cmpd="sng" algn="ctr">
            <a:solidFill>
              <a:srgbClr val="FFC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buFont typeface="Arial" panose="020B0604020202020204" pitchFamily="34" charset="0"/>
              <a:buNone/>
            </a:pPr>
            <a:r>
              <a:rPr lang="en-GB" sz="2000" dirty="0">
                <a:solidFill>
                  <a:schemeClr val="tx1"/>
                </a:solidFill>
                <a:latin typeface="Times New Roman" panose="02020603050405020304" pitchFamily="18" charset="0"/>
                <a:cs typeface="Times New Roman" panose="02020603050405020304" pitchFamily="18" charset="0"/>
              </a:rPr>
              <a:t>In conclusion, this research has provided crucial information regarding attitudes towards Diet Shakes and the influence that Social Media has on these attitudes. </a:t>
            </a:r>
          </a:p>
          <a:p>
            <a:pPr marL="0" indent="0" algn="ctr">
              <a:buFont typeface="Arial" panose="020B0604020202020204" pitchFamily="34" charset="0"/>
              <a:buNone/>
            </a:pPr>
            <a:r>
              <a:rPr lang="en-GB" sz="2000" dirty="0">
                <a:solidFill>
                  <a:schemeClr val="tx1"/>
                </a:solidFill>
                <a:latin typeface="Times New Roman" panose="02020603050405020304" pitchFamily="18" charset="0"/>
                <a:cs typeface="Times New Roman" panose="02020603050405020304" pitchFamily="18" charset="0"/>
              </a:rPr>
              <a:t>It has also demonstrated that the TOPB is a useful theory in explaining how individuals are influenced into purchasing Diet Shakes based on what they read online. The TOPB has also shown why Diet Shakes are appealing to certain individuals. </a:t>
            </a:r>
          </a:p>
          <a:p>
            <a:pPr marL="0" indent="0" algn="ctr">
              <a:buFont typeface="Arial" panose="020B0604020202020204" pitchFamily="34" charset="0"/>
              <a:buNone/>
            </a:pPr>
            <a:r>
              <a:rPr lang="en-GB" sz="2000" dirty="0">
                <a:solidFill>
                  <a:schemeClr val="tx1"/>
                </a:solidFill>
                <a:latin typeface="Times New Roman" panose="02020603050405020304" pitchFamily="18" charset="0"/>
                <a:cs typeface="Times New Roman" panose="02020603050405020304" pitchFamily="18" charset="0"/>
              </a:rPr>
              <a:t>In addition, this research comes with crucial implications and a much needed urgency for future research. </a:t>
            </a:r>
          </a:p>
        </p:txBody>
      </p:sp>
      <p:sp>
        <p:nvSpPr>
          <p:cNvPr id="8" name="Title 3"/>
          <p:cNvSpPr txBox="1">
            <a:spLocks/>
          </p:cNvSpPr>
          <p:nvPr/>
        </p:nvSpPr>
        <p:spPr>
          <a:xfrm>
            <a:off x="3850345" y="5278063"/>
            <a:ext cx="4647875" cy="840230"/>
          </a:xfrm>
          <a:prstGeom prst="rect">
            <a:avLst/>
          </a:prstGeom>
          <a:noFill/>
        </p:spPr>
        <p:txBody>
          <a:bodyPr vert="horz" wrap="none" lIns="91440" tIns="45720" rIns="91440" bIns="4572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5400" dirty="0">
                <a:ln w="22225">
                  <a:solidFill>
                    <a:schemeClr val="accent2"/>
                  </a:solidFill>
                  <a:prstDash val="solid"/>
                </a:ln>
                <a:solidFill>
                  <a:schemeClr val="accent2">
                    <a:lumMod val="40000"/>
                    <a:lumOff val="60000"/>
                  </a:schemeClr>
                </a:solidFill>
              </a:rPr>
              <a:t>Any Questions? </a:t>
            </a:r>
          </a:p>
        </p:txBody>
      </p:sp>
    </p:spTree>
    <p:extLst>
      <p:ext uri="{BB962C8B-B14F-4D97-AF65-F5344CB8AC3E}">
        <p14:creationId xmlns:p14="http://schemas.microsoft.com/office/powerpoint/2010/main" val="36344693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500" fill="hold"/>
                                        <p:tgtEl>
                                          <p:spTgt spid="6"/>
                                        </p:tgtEl>
                                        <p:attrNameLst>
                                          <p:attrName>ppt_x</p:attrName>
                                        </p:attrNameLst>
                                      </p:cBhvr>
                                      <p:tavLst>
                                        <p:tav tm="0">
                                          <p:val>
                                            <p:strVal val="#ppt_x"/>
                                          </p:val>
                                        </p:tav>
                                        <p:tav tm="100000">
                                          <p:val>
                                            <p:strVal val="#ppt_x"/>
                                          </p:val>
                                        </p:tav>
                                      </p:tavLst>
                                    </p:anim>
                                    <p:anim calcmode="lin" valueType="num">
                                      <p:cBhvr additive="base">
                                        <p:cTn id="16" dur="500" fill="hold"/>
                                        <p:tgtEl>
                                          <p:spTgt spid="6"/>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animBg="1"/>
      <p:bldP spid="8"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8106" y="203200"/>
            <a:ext cx="8353425" cy="663575"/>
          </a:xfrm>
        </p:spPr>
        <p:txBody>
          <a:bodyPr>
            <a:normAutofit/>
          </a:bodyPr>
          <a:lstStyle/>
          <a:p>
            <a:r>
              <a:rPr lang="en-GB" sz="2800" u="sng" dirty="0">
                <a:latin typeface="Times New Roman" panose="02020603050405020304" pitchFamily="18" charset="0"/>
                <a:cs typeface="Times New Roman" panose="02020603050405020304" pitchFamily="18" charset="0"/>
              </a:rPr>
              <a:t>References </a:t>
            </a:r>
          </a:p>
        </p:txBody>
      </p:sp>
      <p:sp>
        <p:nvSpPr>
          <p:cNvPr id="3" name="Content Placeholder 2"/>
          <p:cNvSpPr>
            <a:spLocks noGrp="1"/>
          </p:cNvSpPr>
          <p:nvPr>
            <p:ph idx="1"/>
          </p:nvPr>
        </p:nvSpPr>
        <p:spPr>
          <a:xfrm>
            <a:off x="678105" y="866775"/>
            <a:ext cx="11218619" cy="4858117"/>
          </a:xfrm>
        </p:spPr>
        <p:txBody>
          <a:bodyPr>
            <a:noAutofit/>
          </a:bodyPr>
          <a:lstStyle/>
          <a:p>
            <a:pPr marL="0" lvl="0" indent="0">
              <a:buNone/>
            </a:pPr>
            <a:r>
              <a:rPr lang="en-GB" sz="1400" dirty="0" err="1">
                <a:latin typeface="Times New Roman" panose="02020603050405020304" pitchFamily="18" charset="0"/>
                <a:cs typeface="Times New Roman" panose="02020603050405020304" pitchFamily="18" charset="0"/>
              </a:rPr>
              <a:t>Ajzen</a:t>
            </a:r>
            <a:r>
              <a:rPr lang="en-GB" sz="1400" dirty="0">
                <a:latin typeface="Times New Roman" panose="02020603050405020304" pitchFamily="18" charset="0"/>
                <a:cs typeface="Times New Roman" panose="02020603050405020304" pitchFamily="18" charset="0"/>
              </a:rPr>
              <a:t>, I. (1991). The theory of planned </a:t>
            </a:r>
            <a:r>
              <a:rPr lang="en-GB" sz="1400" dirty="0" err="1">
                <a:latin typeface="Times New Roman" panose="02020603050405020304" pitchFamily="18" charset="0"/>
                <a:cs typeface="Times New Roman" panose="02020603050405020304" pitchFamily="18" charset="0"/>
              </a:rPr>
              <a:t>behavior</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Organizational </a:t>
            </a:r>
            <a:r>
              <a:rPr lang="en-GB" sz="1400" i="1" dirty="0" err="1">
                <a:latin typeface="Times New Roman" panose="02020603050405020304" pitchFamily="18" charset="0"/>
                <a:cs typeface="Times New Roman" panose="02020603050405020304" pitchFamily="18" charset="0"/>
              </a:rPr>
              <a:t>behavior</a:t>
            </a:r>
            <a:r>
              <a:rPr lang="en-GB" sz="1400" i="1" dirty="0">
                <a:latin typeface="Times New Roman" panose="02020603050405020304" pitchFamily="18" charset="0"/>
                <a:cs typeface="Times New Roman" panose="02020603050405020304" pitchFamily="18" charset="0"/>
              </a:rPr>
              <a:t> and human 	decision processes</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50</a:t>
            </a:r>
            <a:r>
              <a:rPr lang="en-GB" sz="1400" dirty="0">
                <a:latin typeface="Times New Roman" panose="02020603050405020304" pitchFamily="18" charset="0"/>
                <a:cs typeface="Times New Roman" panose="02020603050405020304" pitchFamily="18" charset="0"/>
              </a:rPr>
              <a:t>(2), 179-211.</a:t>
            </a:r>
          </a:p>
          <a:p>
            <a:pPr marL="0" lvl="0" indent="0">
              <a:buNone/>
            </a:pPr>
            <a:r>
              <a:rPr lang="en-GB" sz="1400" dirty="0">
                <a:latin typeface="Times New Roman" panose="02020603050405020304" pitchFamily="18" charset="0"/>
                <a:cs typeface="Times New Roman" panose="02020603050405020304" pitchFamily="18" charset="0"/>
              </a:rPr>
              <a:t>All pictures were obtained using Google Images (2019). </a:t>
            </a:r>
          </a:p>
          <a:p>
            <a:pPr marL="0" lvl="0" indent="0">
              <a:buNone/>
            </a:pPr>
            <a:r>
              <a:rPr lang="en-GB" sz="1400" dirty="0">
                <a:latin typeface="Times New Roman" panose="02020603050405020304" pitchFamily="18" charset="0"/>
                <a:cs typeface="Times New Roman" panose="02020603050405020304" pitchFamily="18" charset="0"/>
              </a:rPr>
              <a:t>Conner, M., Kirk, S. F., Cade, J. E., &amp; Barrett, J. H. (2001). Why do women use dietary 	supplements? The use of the theory 	of planned 	behaviour to 	explore beliefs 	about their use. </a:t>
            </a:r>
            <a:r>
              <a:rPr lang="en-GB" sz="1400" i="1" dirty="0">
                <a:latin typeface="Times New Roman" panose="02020603050405020304" pitchFamily="18" charset="0"/>
                <a:cs typeface="Times New Roman" panose="02020603050405020304" pitchFamily="18" charset="0"/>
              </a:rPr>
              <a:t>Social science &amp; medicine</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52</a:t>
            </a:r>
            <a:r>
              <a:rPr lang="en-GB" sz="1400" dirty="0">
                <a:latin typeface="Times New Roman" panose="02020603050405020304" pitchFamily="18" charset="0"/>
                <a:cs typeface="Times New Roman" panose="02020603050405020304" pitchFamily="18" charset="0"/>
              </a:rPr>
              <a:t>(4), 621-633.</a:t>
            </a:r>
          </a:p>
          <a:p>
            <a:pPr marL="0" lvl="0" indent="0">
              <a:buNone/>
            </a:pPr>
            <a:r>
              <a:rPr lang="en-GB" sz="1400" dirty="0" err="1">
                <a:latin typeface="Times New Roman" panose="02020603050405020304" pitchFamily="18" charset="0"/>
                <a:cs typeface="Times New Roman" panose="02020603050405020304" pitchFamily="18" charset="0"/>
              </a:rPr>
              <a:t>Fardouly</a:t>
            </a:r>
            <a:r>
              <a:rPr lang="en-GB" sz="1400" dirty="0">
                <a:latin typeface="Times New Roman" panose="02020603050405020304" pitchFamily="18" charset="0"/>
                <a:cs typeface="Times New Roman" panose="02020603050405020304" pitchFamily="18" charset="0"/>
              </a:rPr>
              <a:t>, J., &amp; </a:t>
            </a:r>
            <a:r>
              <a:rPr lang="en-GB" sz="1400" dirty="0" err="1">
                <a:latin typeface="Times New Roman" panose="02020603050405020304" pitchFamily="18" charset="0"/>
                <a:cs typeface="Times New Roman" panose="02020603050405020304" pitchFamily="18" charset="0"/>
              </a:rPr>
              <a:t>Vartanian</a:t>
            </a:r>
            <a:r>
              <a:rPr lang="en-GB" sz="1400" dirty="0">
                <a:latin typeface="Times New Roman" panose="02020603050405020304" pitchFamily="18" charset="0"/>
                <a:cs typeface="Times New Roman" panose="02020603050405020304" pitchFamily="18" charset="0"/>
              </a:rPr>
              <a:t>, L. R. (2016). Social media and body image concerns: Current 	research and future directions. </a:t>
            </a:r>
            <a:r>
              <a:rPr lang="en-GB" sz="1400" i="1" dirty="0">
                <a:latin typeface="Times New Roman" panose="02020603050405020304" pitchFamily="18" charset="0"/>
                <a:cs typeface="Times New Roman" panose="02020603050405020304" pitchFamily="18" charset="0"/>
              </a:rPr>
              <a:t>Current opinion in 	psychology</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9</a:t>
            </a:r>
            <a:r>
              <a:rPr lang="en-GB" sz="1400" dirty="0">
                <a:latin typeface="Times New Roman" panose="02020603050405020304" pitchFamily="18" charset="0"/>
                <a:cs typeface="Times New Roman" panose="02020603050405020304" pitchFamily="18" charset="0"/>
              </a:rPr>
              <a:t>, 1-5.</a:t>
            </a:r>
          </a:p>
          <a:p>
            <a:pPr marL="0" lvl="0" indent="0">
              <a:buNone/>
            </a:pPr>
            <a:r>
              <a:rPr lang="en-GB" sz="1400" dirty="0">
                <a:latin typeface="Times New Roman" panose="02020603050405020304" pitchFamily="18" charset="0"/>
                <a:cs typeface="Times New Roman" panose="02020603050405020304" pitchFamily="18" charset="0"/>
              </a:rPr>
              <a:t>Field, A. E., Austin, S. B., Camargo, C. A., Taylor, C. B., </a:t>
            </a:r>
            <a:r>
              <a:rPr lang="en-GB" sz="1400" dirty="0" err="1">
                <a:latin typeface="Times New Roman" panose="02020603050405020304" pitchFamily="18" charset="0"/>
                <a:cs typeface="Times New Roman" panose="02020603050405020304" pitchFamily="18" charset="0"/>
              </a:rPr>
              <a:t>Striegel</a:t>
            </a:r>
            <a:r>
              <a:rPr lang="en-GB" sz="1400" dirty="0">
                <a:latin typeface="Times New Roman" panose="02020603050405020304" pitchFamily="18" charset="0"/>
                <a:cs typeface="Times New Roman" panose="02020603050405020304" pitchFamily="18" charset="0"/>
              </a:rPr>
              <a:t>-Moore, R. H., Loud, 	K. J., &amp; </a:t>
            </a:r>
            <a:r>
              <a:rPr lang="en-GB" sz="1400" dirty="0" err="1">
                <a:latin typeface="Times New Roman" panose="02020603050405020304" pitchFamily="18" charset="0"/>
                <a:cs typeface="Times New Roman" panose="02020603050405020304" pitchFamily="18" charset="0"/>
              </a:rPr>
              <a:t>Colditz</a:t>
            </a:r>
            <a:r>
              <a:rPr lang="en-GB" sz="1400" dirty="0">
                <a:latin typeface="Times New Roman" panose="02020603050405020304" pitchFamily="18" charset="0"/>
                <a:cs typeface="Times New Roman" panose="02020603050405020304" pitchFamily="18" charset="0"/>
              </a:rPr>
              <a:t>, G. 	A. 	(2005). 	Exposure to 	the mass media, body 	shape concerns, and use of supplements to 	improve 	weight and shape 	among 	male and 	female adolescents. </a:t>
            </a:r>
            <a:r>
              <a:rPr lang="en-GB" sz="1400" i="1" dirty="0" err="1">
                <a:latin typeface="Times New Roman" panose="02020603050405020304" pitchFamily="18" charset="0"/>
                <a:cs typeface="Times New Roman" panose="02020603050405020304" pitchFamily="18" charset="0"/>
              </a:rPr>
              <a:t>Pediatrics</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116</a:t>
            </a:r>
            <a:r>
              <a:rPr lang="en-GB" sz="1400" dirty="0">
                <a:latin typeface="Times New Roman" panose="02020603050405020304" pitchFamily="18" charset="0"/>
                <a:cs typeface="Times New Roman" panose="02020603050405020304" pitchFamily="18" charset="0"/>
              </a:rPr>
              <a:t>(2), e214-e220.</a:t>
            </a:r>
          </a:p>
          <a:p>
            <a:pPr marL="0" lvl="0" indent="0">
              <a:buNone/>
            </a:pPr>
            <a:r>
              <a:rPr lang="en-GB" sz="1400" dirty="0">
                <a:latin typeface="Times New Roman" panose="02020603050405020304" pitchFamily="18" charset="0"/>
                <a:cs typeface="Times New Roman" panose="02020603050405020304" pitchFamily="18" charset="0"/>
              </a:rPr>
              <a:t>Godin, G., &amp; </a:t>
            </a:r>
            <a:r>
              <a:rPr lang="en-GB" sz="1400" dirty="0" err="1">
                <a:latin typeface="Times New Roman" panose="02020603050405020304" pitchFamily="18" charset="0"/>
                <a:cs typeface="Times New Roman" panose="02020603050405020304" pitchFamily="18" charset="0"/>
              </a:rPr>
              <a:t>Kok</a:t>
            </a:r>
            <a:r>
              <a:rPr lang="en-GB" sz="1400" dirty="0">
                <a:latin typeface="Times New Roman" panose="02020603050405020304" pitchFamily="18" charset="0"/>
                <a:cs typeface="Times New Roman" panose="02020603050405020304" pitchFamily="18" charset="0"/>
              </a:rPr>
              <a:t>, G. (1996). The theory of planned </a:t>
            </a:r>
            <a:r>
              <a:rPr lang="en-GB" sz="1400" dirty="0" err="1">
                <a:latin typeface="Times New Roman" panose="02020603050405020304" pitchFamily="18" charset="0"/>
                <a:cs typeface="Times New Roman" panose="02020603050405020304" pitchFamily="18" charset="0"/>
              </a:rPr>
              <a:t>behavior</a:t>
            </a:r>
            <a:r>
              <a:rPr lang="en-GB" sz="1400" dirty="0">
                <a:latin typeface="Times New Roman" panose="02020603050405020304" pitchFamily="18" charset="0"/>
                <a:cs typeface="Times New Roman" panose="02020603050405020304" pitchFamily="18" charset="0"/>
              </a:rPr>
              <a:t>: a review of its 	applications to health-related </a:t>
            </a:r>
            <a:r>
              <a:rPr lang="en-GB" sz="1400" dirty="0" err="1">
                <a:latin typeface="Times New Roman" panose="02020603050405020304" pitchFamily="18" charset="0"/>
                <a:cs typeface="Times New Roman" panose="02020603050405020304" pitchFamily="18" charset="0"/>
              </a:rPr>
              <a:t>behaviors</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American journal of 	health 	promotion</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11</a:t>
            </a:r>
            <a:r>
              <a:rPr lang="en-GB" sz="1400" dirty="0">
                <a:latin typeface="Times New Roman" panose="02020603050405020304" pitchFamily="18" charset="0"/>
                <a:cs typeface="Times New Roman" panose="02020603050405020304" pitchFamily="18" charset="0"/>
              </a:rPr>
              <a:t>(2), 87-98.</a:t>
            </a:r>
          </a:p>
          <a:p>
            <a:pPr marL="0" lvl="0" indent="0">
              <a:buNone/>
            </a:pPr>
            <a:r>
              <a:rPr lang="en-GB" sz="1400" dirty="0">
                <a:latin typeface="Times New Roman" panose="02020603050405020304" pitchFamily="18" charset="0"/>
                <a:cs typeface="Times New Roman" panose="02020603050405020304" pitchFamily="18" charset="0"/>
              </a:rPr>
              <a:t>Livingstone, S., Haddon, L., </a:t>
            </a:r>
            <a:r>
              <a:rPr lang="en-GB" sz="1400" dirty="0" err="1">
                <a:latin typeface="Times New Roman" panose="02020603050405020304" pitchFamily="18" charset="0"/>
                <a:cs typeface="Times New Roman" panose="02020603050405020304" pitchFamily="18" charset="0"/>
              </a:rPr>
              <a:t>Görzig</a:t>
            </a:r>
            <a:r>
              <a:rPr lang="en-GB" sz="1400" dirty="0">
                <a:latin typeface="Times New Roman" panose="02020603050405020304" pitchFamily="18" charset="0"/>
                <a:cs typeface="Times New Roman" panose="02020603050405020304" pitchFamily="18" charset="0"/>
              </a:rPr>
              <a:t>, A., &amp; </a:t>
            </a:r>
            <a:r>
              <a:rPr lang="en-GB" sz="1400" dirty="0" err="1">
                <a:latin typeface="Times New Roman" panose="02020603050405020304" pitchFamily="18" charset="0"/>
                <a:cs typeface="Times New Roman" panose="02020603050405020304" pitchFamily="18" charset="0"/>
              </a:rPr>
              <a:t>Ólafsson</a:t>
            </a:r>
            <a:r>
              <a:rPr lang="en-GB" sz="1400" dirty="0">
                <a:latin typeface="Times New Roman" panose="02020603050405020304" pitchFamily="18" charset="0"/>
                <a:cs typeface="Times New Roman" panose="02020603050405020304" pitchFamily="18" charset="0"/>
              </a:rPr>
              <a:t>, K. (2011). Technical report and 	user guide: The 2010 	EU kids 	online survey.</a:t>
            </a:r>
          </a:p>
          <a:p>
            <a:pPr marL="0" lvl="0" indent="0">
              <a:buNone/>
            </a:pPr>
            <a:r>
              <a:rPr lang="en-GB" sz="1400" dirty="0" err="1">
                <a:latin typeface="Times New Roman" panose="02020603050405020304" pitchFamily="18" charset="0"/>
                <a:cs typeface="Times New Roman" panose="02020603050405020304" pitchFamily="18" charset="0"/>
              </a:rPr>
              <a:t>Sponcil</a:t>
            </a:r>
            <a:r>
              <a:rPr lang="en-GB" sz="1400" dirty="0">
                <a:latin typeface="Times New Roman" panose="02020603050405020304" pitchFamily="18" charset="0"/>
                <a:cs typeface="Times New Roman" panose="02020603050405020304" pitchFamily="18" charset="0"/>
              </a:rPr>
              <a:t>, M., &amp; </a:t>
            </a:r>
            <a:r>
              <a:rPr lang="en-GB" sz="1400" dirty="0" err="1">
                <a:latin typeface="Times New Roman" panose="02020603050405020304" pitchFamily="18" charset="0"/>
                <a:cs typeface="Times New Roman" panose="02020603050405020304" pitchFamily="18" charset="0"/>
              </a:rPr>
              <a:t>Gitimu</a:t>
            </a:r>
            <a:r>
              <a:rPr lang="en-GB" sz="1400" dirty="0">
                <a:latin typeface="Times New Roman" panose="02020603050405020304" pitchFamily="18" charset="0"/>
                <a:cs typeface="Times New Roman" panose="02020603050405020304" pitchFamily="18" charset="0"/>
              </a:rPr>
              <a:t>, P. (2013). Use of social media by college 	students: 	Relationship to 	communication and 	self-	concept. </a:t>
            </a:r>
            <a:r>
              <a:rPr lang="en-GB" sz="1400" i="1" dirty="0">
                <a:latin typeface="Times New Roman" panose="02020603050405020304" pitchFamily="18" charset="0"/>
                <a:cs typeface="Times New Roman" panose="02020603050405020304" pitchFamily="18" charset="0"/>
              </a:rPr>
              <a:t>Journal of 	Technology Research</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4</a:t>
            </a:r>
            <a:r>
              <a:rPr lang="en-GB" sz="1400" dirty="0">
                <a:latin typeface="Times New Roman" panose="02020603050405020304" pitchFamily="18" charset="0"/>
                <a:cs typeface="Times New Roman" panose="02020603050405020304" pitchFamily="18" charset="0"/>
              </a:rPr>
              <a:t>, 1</a:t>
            </a:r>
          </a:p>
          <a:p>
            <a:pPr marL="0" lvl="0" indent="0">
              <a:buNone/>
            </a:pPr>
            <a:r>
              <a:rPr lang="en-GB" sz="1400" dirty="0">
                <a:latin typeface="Times New Roman" panose="02020603050405020304" pitchFamily="18" charset="0"/>
                <a:cs typeface="Times New Roman" panose="02020603050405020304" pitchFamily="18" charset="0"/>
              </a:rPr>
              <a:t>Steptoe A, Pollard TM, Wardle J. (1995) Development of a measure of 	the motives 	underlying 	the 	selection of food: the Food Choices 	Questionnaire. </a:t>
            </a:r>
          </a:p>
          <a:p>
            <a:pPr marL="0" indent="0">
              <a:buNone/>
            </a:pPr>
            <a:r>
              <a:rPr lang="en-GB" sz="1400" dirty="0">
                <a:latin typeface="Times New Roman" panose="02020603050405020304" pitchFamily="18" charset="0"/>
                <a:cs typeface="Times New Roman" panose="02020603050405020304" pitchFamily="18" charset="0"/>
              </a:rPr>
              <a:t> </a:t>
            </a:r>
          </a:p>
          <a:p>
            <a:pPr marL="0" indent="0" algn="just">
              <a:lnSpc>
                <a:spcPct val="170000"/>
              </a:lnSpc>
              <a:buNone/>
            </a:pPr>
            <a:endParaRPr lang="en-GB" sz="1200" dirty="0"/>
          </a:p>
        </p:txBody>
      </p:sp>
    </p:spTree>
    <p:extLst>
      <p:ext uri="{BB962C8B-B14F-4D97-AF65-F5344CB8AC3E}">
        <p14:creationId xmlns:p14="http://schemas.microsoft.com/office/powerpoint/2010/main" val="35803618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559</TotalTime>
  <Words>1975</Words>
  <Application>Microsoft Office PowerPoint</Application>
  <PresentationFormat>Widescreen</PresentationFormat>
  <Paragraphs>226</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Times New Roman</vt:lpstr>
      <vt:lpstr>Office Theme</vt:lpstr>
      <vt:lpstr>‘An exploration of the effects of Social Media usage on consumer attitudes to Diet Shakes’  - Theory of Planned Behaviour</vt:lpstr>
      <vt:lpstr>PowerPoint Presentation</vt:lpstr>
      <vt:lpstr>PowerPoint Presentation</vt:lpstr>
      <vt:lpstr>PowerPoint Presentation</vt:lpstr>
      <vt:lpstr>Methodology </vt:lpstr>
      <vt:lpstr>PowerPoint Presentation</vt:lpstr>
      <vt:lpstr>PowerPoint Presentation</vt:lpstr>
      <vt:lpstr>DISCUSSION </vt:lpstr>
      <vt:lpstr>PowerPoint Presentation</vt:lpstr>
      <vt:lpstr>CONCLUSION  </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exploration of the effects of Social Media usage on consumer attitudes to Diet Shakes’</dc:title>
  <dc:creator>Alys Lewis (1501020)</dc:creator>
  <cp:lastModifiedBy>Alys Lewis</cp:lastModifiedBy>
  <cp:revision>56</cp:revision>
  <dcterms:created xsi:type="dcterms:W3CDTF">2019-03-22T14:31:00Z</dcterms:created>
  <dcterms:modified xsi:type="dcterms:W3CDTF">2019-05-01T20:25:25Z</dcterms:modified>
</cp:coreProperties>
</file>