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2.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22.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3.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28" roundtripDataSignature="AMtx7mhxIJ41N+f//NgwnPTISic1eeLU0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22" Type="http://schemas.openxmlformats.org/officeDocument/2006/relationships/slide" Target="slides/slide18.xml"/><Relationship Id="rId21" Type="http://schemas.openxmlformats.org/officeDocument/2006/relationships/slide" Target="slides/slide17.xml"/><Relationship Id="rId24" Type="http://schemas.openxmlformats.org/officeDocument/2006/relationships/slide" Target="slides/slide20.xml"/><Relationship Id="rId23" Type="http://schemas.openxmlformats.org/officeDocument/2006/relationships/slide" Target="slides/slide19.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slide" Target="slides/slide22.xml"/><Relationship Id="rId25" Type="http://schemas.openxmlformats.org/officeDocument/2006/relationships/slide" Target="slides/slide21.xml"/><Relationship Id="rId28" Type="http://customschemas.google.com/relationships/presentationmetadata" Target="metadata"/><Relationship Id="rId27" Type="http://schemas.openxmlformats.org/officeDocument/2006/relationships/slide" Target="slides/slide23.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 name="Shape 94"/>
        <p:cNvGrpSpPr/>
        <p:nvPr/>
      </p:nvGrpSpPr>
      <p:grpSpPr>
        <a:xfrm>
          <a:off x="0" y="0"/>
          <a:ext cx="0" cy="0"/>
          <a:chOff x="0" y="0"/>
          <a:chExt cx="0" cy="0"/>
        </a:xfrm>
      </p:grpSpPr>
      <p:sp>
        <p:nvSpPr>
          <p:cNvPr id="95" name="Google Shape;95;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6" name="Google Shape;96;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3" name="Google Shape;103;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 name="Shape 108"/>
        <p:cNvGrpSpPr/>
        <p:nvPr/>
      </p:nvGrpSpPr>
      <p:grpSpPr>
        <a:xfrm>
          <a:off x="0" y="0"/>
          <a:ext cx="0" cy="0"/>
          <a:chOff x="0" y="0"/>
          <a:chExt cx="0" cy="0"/>
        </a:xfrm>
      </p:grpSpPr>
      <p:sp>
        <p:nvSpPr>
          <p:cNvPr id="109" name="Google Shape;109;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0" name="Google Shape;110;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5" name="Shape 115"/>
        <p:cNvGrpSpPr/>
        <p:nvPr/>
      </p:nvGrpSpPr>
      <p:grpSpPr>
        <a:xfrm>
          <a:off x="0" y="0"/>
          <a:ext cx="0" cy="0"/>
          <a:chOff x="0" y="0"/>
          <a:chExt cx="0" cy="0"/>
        </a:xfrm>
      </p:grpSpPr>
      <p:sp>
        <p:nvSpPr>
          <p:cNvPr id="116" name="Google Shape;116;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2" name="Shape 122"/>
        <p:cNvGrpSpPr/>
        <p:nvPr/>
      </p:nvGrpSpPr>
      <p:grpSpPr>
        <a:xfrm>
          <a:off x="0" y="0"/>
          <a:ext cx="0" cy="0"/>
          <a:chOff x="0" y="0"/>
          <a:chExt cx="0" cy="0"/>
        </a:xfrm>
      </p:grpSpPr>
      <p:sp>
        <p:nvSpPr>
          <p:cNvPr id="123" name="Google Shape;123;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1" name="Google Shape;131;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8" name="Google Shape;138;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p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5" name="Google Shape;145;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0" name="Shape 150"/>
        <p:cNvGrpSpPr/>
        <p:nvPr/>
      </p:nvGrpSpPr>
      <p:grpSpPr>
        <a:xfrm>
          <a:off x="0" y="0"/>
          <a:ext cx="0" cy="0"/>
          <a:chOff x="0" y="0"/>
          <a:chExt cx="0" cy="0"/>
        </a:xfrm>
      </p:grpSpPr>
      <p:sp>
        <p:nvSpPr>
          <p:cNvPr id="151" name="Google Shape;151;p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2" name="Google Shape;152;p1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7" name="Shape 157"/>
        <p:cNvGrpSpPr/>
        <p:nvPr/>
      </p:nvGrpSpPr>
      <p:grpSpPr>
        <a:xfrm>
          <a:off x="0" y="0"/>
          <a:ext cx="0" cy="0"/>
          <a:chOff x="0" y="0"/>
          <a:chExt cx="0" cy="0"/>
        </a:xfrm>
      </p:grpSpPr>
      <p:sp>
        <p:nvSpPr>
          <p:cNvPr id="158" name="Google Shape;158;p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9" name="Google Shape;159;p1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4" name="Shape 164"/>
        <p:cNvGrpSpPr/>
        <p:nvPr/>
      </p:nvGrpSpPr>
      <p:grpSpPr>
        <a:xfrm>
          <a:off x="0" y="0"/>
          <a:ext cx="0" cy="0"/>
          <a:chOff x="0" y="0"/>
          <a:chExt cx="0" cy="0"/>
        </a:xfrm>
      </p:grpSpPr>
      <p:sp>
        <p:nvSpPr>
          <p:cNvPr id="165" name="Google Shape;165;p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6" name="Google Shape;166;p1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1" name="Shape 171"/>
        <p:cNvGrpSpPr/>
        <p:nvPr/>
      </p:nvGrpSpPr>
      <p:grpSpPr>
        <a:xfrm>
          <a:off x="0" y="0"/>
          <a:ext cx="0" cy="0"/>
          <a:chOff x="0" y="0"/>
          <a:chExt cx="0" cy="0"/>
        </a:xfrm>
      </p:grpSpPr>
      <p:sp>
        <p:nvSpPr>
          <p:cNvPr id="172" name="Google Shape;172;p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3" name="Google Shape;173;p1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9" name="Shape 179"/>
        <p:cNvGrpSpPr/>
        <p:nvPr/>
      </p:nvGrpSpPr>
      <p:grpSpPr>
        <a:xfrm>
          <a:off x="0" y="0"/>
          <a:ext cx="0" cy="0"/>
          <a:chOff x="0" y="0"/>
          <a:chExt cx="0" cy="0"/>
        </a:xfrm>
      </p:grpSpPr>
      <p:sp>
        <p:nvSpPr>
          <p:cNvPr id="180" name="Google Shape;180;p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81" name="Google Shape;181;p1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6" name="Shape 186"/>
        <p:cNvGrpSpPr/>
        <p:nvPr/>
      </p:nvGrpSpPr>
      <p:grpSpPr>
        <a:xfrm>
          <a:off x="0" y="0"/>
          <a:ext cx="0" cy="0"/>
          <a:chOff x="0" y="0"/>
          <a:chExt cx="0" cy="0"/>
        </a:xfrm>
      </p:grpSpPr>
      <p:sp>
        <p:nvSpPr>
          <p:cNvPr id="187" name="Google Shape;187;p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88" name="Google Shape;188;p1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3" name="Shape 193"/>
        <p:cNvGrpSpPr/>
        <p:nvPr/>
      </p:nvGrpSpPr>
      <p:grpSpPr>
        <a:xfrm>
          <a:off x="0" y="0"/>
          <a:ext cx="0" cy="0"/>
          <a:chOff x="0" y="0"/>
          <a:chExt cx="0" cy="0"/>
        </a:xfrm>
      </p:grpSpPr>
      <p:sp>
        <p:nvSpPr>
          <p:cNvPr id="194" name="Google Shape;194;p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95" name="Google Shape;195;p1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0" name="Shape 200"/>
        <p:cNvGrpSpPr/>
        <p:nvPr/>
      </p:nvGrpSpPr>
      <p:grpSpPr>
        <a:xfrm>
          <a:off x="0" y="0"/>
          <a:ext cx="0" cy="0"/>
          <a:chOff x="0" y="0"/>
          <a:chExt cx="0" cy="0"/>
        </a:xfrm>
      </p:grpSpPr>
      <p:sp>
        <p:nvSpPr>
          <p:cNvPr id="201" name="Google Shape;201;p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02" name="Google Shape;202;p1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7" name="Shape 207"/>
        <p:cNvGrpSpPr/>
        <p:nvPr/>
      </p:nvGrpSpPr>
      <p:grpSpPr>
        <a:xfrm>
          <a:off x="0" y="0"/>
          <a:ext cx="0" cy="0"/>
          <a:chOff x="0" y="0"/>
          <a:chExt cx="0" cy="0"/>
        </a:xfrm>
      </p:grpSpPr>
      <p:sp>
        <p:nvSpPr>
          <p:cNvPr id="208" name="Google Shape;208;p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09" name="Google Shape;209;p1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4" name="Shape 214"/>
        <p:cNvGrpSpPr/>
        <p:nvPr/>
      </p:nvGrpSpPr>
      <p:grpSpPr>
        <a:xfrm>
          <a:off x="0" y="0"/>
          <a:ext cx="0" cy="0"/>
          <a:chOff x="0" y="0"/>
          <a:chExt cx="0" cy="0"/>
        </a:xfrm>
      </p:grpSpPr>
      <p:sp>
        <p:nvSpPr>
          <p:cNvPr id="215" name="Google Shape;215;p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16" name="Google Shape;216;p2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1" name="Shape 221"/>
        <p:cNvGrpSpPr/>
        <p:nvPr/>
      </p:nvGrpSpPr>
      <p:grpSpPr>
        <a:xfrm>
          <a:off x="0" y="0"/>
          <a:ext cx="0" cy="0"/>
          <a:chOff x="0" y="0"/>
          <a:chExt cx="0" cy="0"/>
        </a:xfrm>
      </p:grpSpPr>
      <p:sp>
        <p:nvSpPr>
          <p:cNvPr id="222" name="Google Shape;222;p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23" name="Google Shape;223;p2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8" name="Shape 228"/>
        <p:cNvGrpSpPr/>
        <p:nvPr/>
      </p:nvGrpSpPr>
      <p:grpSpPr>
        <a:xfrm>
          <a:off x="0" y="0"/>
          <a:ext cx="0" cy="0"/>
          <a:chOff x="0" y="0"/>
          <a:chExt cx="0" cy="0"/>
        </a:xfrm>
      </p:grpSpPr>
      <p:sp>
        <p:nvSpPr>
          <p:cNvPr id="229" name="Google Shape;229;p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30" name="Google Shape;230;p2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5" name="Shape 235"/>
        <p:cNvGrpSpPr/>
        <p:nvPr/>
      </p:nvGrpSpPr>
      <p:grpSpPr>
        <a:xfrm>
          <a:off x="0" y="0"/>
          <a:ext cx="0" cy="0"/>
          <a:chOff x="0" y="0"/>
          <a:chExt cx="0" cy="0"/>
        </a:xfrm>
      </p:grpSpPr>
      <p:sp>
        <p:nvSpPr>
          <p:cNvPr id="236" name="Google Shape;236;p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37" name="Google Shape;237;p2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1" name="Shape 11"/>
        <p:cNvGrpSpPr/>
        <p:nvPr/>
      </p:nvGrpSpPr>
      <p:grpSpPr>
        <a:xfrm>
          <a:off x="0" y="0"/>
          <a:ext cx="0" cy="0"/>
          <a:chOff x="0" y="0"/>
          <a:chExt cx="0" cy="0"/>
        </a:xfrm>
      </p:grpSpPr>
      <p:sp>
        <p:nvSpPr>
          <p:cNvPr id="12" name="Google Shape;12;p25"/>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 name="Google Shape;13;p25"/>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4" name="Google Shape;14;p2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 name="Google Shape;15;p2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 name="Google Shape;16;p2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17" name="Shape 17"/>
        <p:cNvGrpSpPr/>
        <p:nvPr/>
      </p:nvGrpSpPr>
      <p:grpSpPr>
        <a:xfrm>
          <a:off x="0" y="0"/>
          <a:ext cx="0" cy="0"/>
          <a:chOff x="0" y="0"/>
          <a:chExt cx="0" cy="0"/>
        </a:xfrm>
      </p:grpSpPr>
      <p:sp>
        <p:nvSpPr>
          <p:cNvPr id="18" name="Google Shape;18;p2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 name="Google Shape;19;p26"/>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0" name="Google Shape;20;p26"/>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1" name="Google Shape;21;p2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 name="Google Shape;22;p2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2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4" name="Shape 24"/>
        <p:cNvGrpSpPr/>
        <p:nvPr/>
      </p:nvGrpSpPr>
      <p:grpSpPr>
        <a:xfrm>
          <a:off x="0" y="0"/>
          <a:ext cx="0" cy="0"/>
          <a:chOff x="0" y="0"/>
          <a:chExt cx="0" cy="0"/>
        </a:xfrm>
      </p:grpSpPr>
      <p:sp>
        <p:nvSpPr>
          <p:cNvPr id="25" name="Google Shape;25;p2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6" name="Google Shape;26;p27"/>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7" name="Google Shape;27;p2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2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2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0" name="Shape 30"/>
        <p:cNvGrpSpPr/>
        <p:nvPr/>
      </p:nvGrpSpPr>
      <p:grpSpPr>
        <a:xfrm>
          <a:off x="0" y="0"/>
          <a:ext cx="0" cy="0"/>
          <a:chOff x="0" y="0"/>
          <a:chExt cx="0" cy="0"/>
        </a:xfrm>
      </p:grpSpPr>
      <p:sp>
        <p:nvSpPr>
          <p:cNvPr id="31" name="Google Shape;31;p28"/>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2" name="Google Shape;32;p28"/>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33" name="Google Shape;33;p2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 name="Google Shape;34;p2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2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36" name="Shape 36"/>
        <p:cNvGrpSpPr/>
        <p:nvPr/>
      </p:nvGrpSpPr>
      <p:grpSpPr>
        <a:xfrm>
          <a:off x="0" y="0"/>
          <a:ext cx="0" cy="0"/>
          <a:chOff x="0" y="0"/>
          <a:chExt cx="0" cy="0"/>
        </a:xfrm>
      </p:grpSpPr>
      <p:sp>
        <p:nvSpPr>
          <p:cNvPr id="37" name="Google Shape;37;p29"/>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8" name="Google Shape;38;p29"/>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9" name="Google Shape;39;p29"/>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0" name="Google Shape;40;p29"/>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1" name="Google Shape;41;p29"/>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2" name="Google Shape;42;p2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2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2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5" name="Shape 45"/>
        <p:cNvGrpSpPr/>
        <p:nvPr/>
      </p:nvGrpSpPr>
      <p:grpSpPr>
        <a:xfrm>
          <a:off x="0" y="0"/>
          <a:ext cx="0" cy="0"/>
          <a:chOff x="0" y="0"/>
          <a:chExt cx="0" cy="0"/>
        </a:xfrm>
      </p:grpSpPr>
      <p:sp>
        <p:nvSpPr>
          <p:cNvPr id="46" name="Google Shape;46;p3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7" name="Google Shape;47;p3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3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 name="Google Shape;49;p3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0" name="Shape 50"/>
        <p:cNvGrpSpPr/>
        <p:nvPr/>
      </p:nvGrpSpPr>
      <p:grpSpPr>
        <a:xfrm>
          <a:off x="0" y="0"/>
          <a:ext cx="0" cy="0"/>
          <a:chOff x="0" y="0"/>
          <a:chExt cx="0" cy="0"/>
        </a:xfrm>
      </p:grpSpPr>
      <p:sp>
        <p:nvSpPr>
          <p:cNvPr id="51" name="Google Shape;51;p3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3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3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32"/>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32"/>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57" name="Google Shape;57;p32"/>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58" name="Google Shape;58;p3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3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3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33"/>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33"/>
          <p:cNvSpPr/>
          <p:nvPr>
            <p:ph idx="2" type="pic"/>
          </p:nvPr>
        </p:nvSpPr>
        <p:spPr>
          <a:xfrm>
            <a:off x="5183188" y="987425"/>
            <a:ext cx="6172200" cy="4873625"/>
          </a:xfrm>
          <a:prstGeom prst="rect">
            <a:avLst/>
          </a:prstGeom>
          <a:noFill/>
          <a:ln>
            <a:noFill/>
          </a:ln>
        </p:spPr>
      </p:sp>
      <p:sp>
        <p:nvSpPr>
          <p:cNvPr id="64" name="Google Shape;64;p33"/>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5" name="Google Shape;65;p3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3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3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3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34"/>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1" name="Google Shape;71;p3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3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3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35"/>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35"/>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7" name="Google Shape;77;p3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3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3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2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24"/>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8" name="Google Shape;8;p2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9" name="Google Shape;9;p2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0" name="Google Shape;10;p2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5.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16.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4.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22.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5.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7.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10.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2.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21.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1.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6.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20.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17.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18.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image" Target="../media/image23.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image" Target="../media/image19.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8.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 Id="rId3" Type="http://schemas.openxmlformats.org/officeDocument/2006/relationships/image" Target="../media/image9.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 Id="rId3" Type="http://schemas.openxmlformats.org/officeDocument/2006/relationships/image" Target="../media/image14.jpg"/><Relationship Id="rId4" Type="http://schemas.openxmlformats.org/officeDocument/2006/relationships/hyperlink" Target="http://www.metanoia.ac.uk/" TargetMode="External"/><Relationship Id="rId5" Type="http://schemas.openxmlformats.org/officeDocument/2006/relationships/hyperlink" Target="https://www.lapidus.org.uk/" TargetMode="External"/><Relationship Id="rId6" Type="http://schemas.openxmlformats.org/officeDocument/2006/relationships/hyperlink" Target="https://www.lapidus.org.uk/liric-journal-new-issue/about-liric" TargetMode="External"/><Relationship Id="rId7" Type="http://schemas.openxmlformats.org/officeDocument/2006/relationships/hyperlink" Target="about:blank"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 Id="rId3" Type="http://schemas.openxmlformats.org/officeDocument/2006/relationships/hyperlink" Target="mailto:mel@write4word.org" TargetMode="External"/><Relationship Id="rId4" Type="http://schemas.openxmlformats.org/officeDocument/2006/relationships/image" Target="../media/image12.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1"/>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chemeClr val="dk1"/>
              </a:buClr>
              <a:buSzPts val="6000"/>
              <a:buFont typeface="Calibri"/>
              <a:buNone/>
            </a:pPr>
            <a:r>
              <a:rPr lang="en-GB"/>
              <a:t>The Writer’s World</a:t>
            </a:r>
            <a:endParaRPr/>
          </a:p>
        </p:txBody>
      </p:sp>
      <p:sp>
        <p:nvSpPr>
          <p:cNvPr id="85" name="Google Shape;85;p1"/>
          <p:cNvSpPr txBox="1"/>
          <p:nvPr>
            <p:ph idx="1" type="subTitle"/>
          </p:nvPr>
        </p:nvSpPr>
        <p:spPr>
          <a:xfrm>
            <a:off x="1523999" y="3602038"/>
            <a:ext cx="8952855" cy="2133600"/>
          </a:xfrm>
          <a:prstGeom prst="rect">
            <a:avLst/>
          </a:prstGeom>
          <a:noFill/>
          <a:ln>
            <a:noFill/>
          </a:ln>
        </p:spPr>
        <p:txBody>
          <a:bodyPr anchorCtr="0" anchor="t" bIns="45700" lIns="91425" spcFirstLastPara="1" rIns="91425" wrap="square" tIns="45700">
            <a:normAutofit fontScale="62500" lnSpcReduction="20000"/>
          </a:bodyPr>
          <a:lstStyle/>
          <a:p>
            <a:pPr indent="0" lvl="0" marL="0" rtl="0" algn="ctr">
              <a:lnSpc>
                <a:spcPct val="90000"/>
              </a:lnSpc>
              <a:spcBef>
                <a:spcPts val="0"/>
              </a:spcBef>
              <a:spcAft>
                <a:spcPts val="0"/>
              </a:spcAft>
              <a:buClr>
                <a:schemeClr val="dk1"/>
              </a:buClr>
              <a:buSzPct val="100000"/>
              <a:buNone/>
            </a:pPr>
            <a:r>
              <a:rPr lang="en-GB" sz="6400"/>
              <a:t>Creative Writing for Therapeutic Purposes </a:t>
            </a:r>
            <a:endParaRPr/>
          </a:p>
          <a:p>
            <a:pPr indent="0" lvl="0" marL="0" rtl="0" algn="ctr">
              <a:lnSpc>
                <a:spcPct val="90000"/>
              </a:lnSpc>
              <a:spcBef>
                <a:spcPts val="1000"/>
              </a:spcBef>
              <a:spcAft>
                <a:spcPts val="0"/>
              </a:spcAft>
              <a:buClr>
                <a:schemeClr val="dk1"/>
              </a:buClr>
              <a:buSzPct val="100000"/>
              <a:buNone/>
            </a:pPr>
            <a:r>
              <a:rPr lang="en-GB" sz="6400"/>
              <a:t>(CWTP)</a:t>
            </a:r>
            <a:endParaRPr/>
          </a:p>
          <a:p>
            <a:pPr indent="0" lvl="0" marL="0" rtl="0" algn="ctr">
              <a:lnSpc>
                <a:spcPct val="90000"/>
              </a:lnSpc>
              <a:spcBef>
                <a:spcPts val="1000"/>
              </a:spcBef>
              <a:spcAft>
                <a:spcPts val="0"/>
              </a:spcAft>
              <a:buClr>
                <a:schemeClr val="dk1"/>
              </a:buClr>
              <a:buSzPct val="100000"/>
              <a:buNone/>
            </a:pPr>
            <a:r>
              <a:t/>
            </a:r>
            <a:endParaRPr/>
          </a:p>
          <a:p>
            <a:pPr indent="0" lvl="0" marL="0" rtl="0" algn="ctr">
              <a:lnSpc>
                <a:spcPct val="90000"/>
              </a:lnSpc>
              <a:spcBef>
                <a:spcPts val="1000"/>
              </a:spcBef>
              <a:spcAft>
                <a:spcPts val="0"/>
              </a:spcAft>
              <a:buClr>
                <a:schemeClr val="dk1"/>
              </a:buClr>
              <a:buSzPct val="100000"/>
              <a:buNone/>
            </a:pPr>
            <a:r>
              <a:rPr lang="en-GB"/>
              <a:t>Melanie Perry </a:t>
            </a:r>
            <a:endParaRPr/>
          </a:p>
          <a:p>
            <a:pPr indent="0" lvl="0" marL="0" rtl="0" algn="ctr">
              <a:lnSpc>
                <a:spcPct val="90000"/>
              </a:lnSpc>
              <a:spcBef>
                <a:spcPts val="1000"/>
              </a:spcBef>
              <a:spcAft>
                <a:spcPts val="0"/>
              </a:spcAft>
              <a:buClr>
                <a:schemeClr val="dk1"/>
              </a:buClr>
              <a:buSzPct val="100000"/>
              <a:buNone/>
            </a:pPr>
            <a:r>
              <a:rPr lang="en-GB"/>
              <a:t>MSc CWTP</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9" name="Shape 89"/>
        <p:cNvGrpSpPr/>
        <p:nvPr/>
      </p:nvGrpSpPr>
      <p:grpSpPr>
        <a:xfrm>
          <a:off x="0" y="0"/>
          <a:ext cx="0" cy="0"/>
          <a:chOff x="0" y="0"/>
          <a:chExt cx="0" cy="0"/>
        </a:xfrm>
      </p:grpSpPr>
      <p:sp>
        <p:nvSpPr>
          <p:cNvPr id="90" name="Google Shape;90;p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800"/>
              <a:buFont typeface="Calibri"/>
              <a:buNone/>
            </a:pPr>
            <a:r>
              <a:rPr b="1" lang="en-GB" sz="4800"/>
              <a:t>The Writer’s World</a:t>
            </a:r>
            <a:endParaRPr sz="4800"/>
          </a:p>
        </p:txBody>
      </p:sp>
      <p:sp>
        <p:nvSpPr>
          <p:cNvPr id="91" name="Google Shape;91;p2"/>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p>
            <a:pPr indent="-50800" lvl="0" marL="228600" rtl="0" algn="l">
              <a:lnSpc>
                <a:spcPct val="90000"/>
              </a:lnSpc>
              <a:spcBef>
                <a:spcPts val="0"/>
              </a:spcBef>
              <a:spcAft>
                <a:spcPts val="0"/>
              </a:spcAft>
              <a:buClr>
                <a:schemeClr val="dk1"/>
              </a:buClr>
              <a:buSzPts val="2800"/>
              <a:buNone/>
            </a:pPr>
            <a:r>
              <a:t/>
            </a:r>
            <a:endParaRPr/>
          </a:p>
          <a:p>
            <a:pPr indent="0" lvl="0" marL="0" rtl="0" algn="l">
              <a:lnSpc>
                <a:spcPct val="90000"/>
              </a:lnSpc>
              <a:spcBef>
                <a:spcPts val="1000"/>
              </a:spcBef>
              <a:spcAft>
                <a:spcPts val="0"/>
              </a:spcAft>
              <a:buClr>
                <a:schemeClr val="dk1"/>
              </a:buClr>
              <a:buSzPts val="2800"/>
              <a:buNone/>
            </a:pPr>
            <a:r>
              <a:t/>
            </a:r>
            <a:endParaRPr/>
          </a:p>
          <a:p>
            <a:pPr indent="-228600" lvl="0" marL="228600" rtl="0" algn="l">
              <a:lnSpc>
                <a:spcPct val="90000"/>
              </a:lnSpc>
              <a:spcBef>
                <a:spcPts val="1000"/>
              </a:spcBef>
              <a:spcAft>
                <a:spcPts val="0"/>
              </a:spcAft>
              <a:buClr>
                <a:schemeClr val="dk1"/>
              </a:buClr>
              <a:buSzPts val="3600"/>
              <a:buChar char="•"/>
            </a:pPr>
            <a:r>
              <a:rPr lang="en-GB" sz="3600"/>
              <a:t>About Mel</a:t>
            </a:r>
            <a:endParaRPr/>
          </a:p>
          <a:p>
            <a:pPr indent="-228600" lvl="0" marL="228600" rtl="0" algn="l">
              <a:lnSpc>
                <a:spcPct val="90000"/>
              </a:lnSpc>
              <a:spcBef>
                <a:spcPts val="1000"/>
              </a:spcBef>
              <a:spcAft>
                <a:spcPts val="0"/>
              </a:spcAft>
              <a:buClr>
                <a:schemeClr val="dk1"/>
              </a:buClr>
              <a:buSzPts val="3600"/>
              <a:buChar char="•"/>
            </a:pPr>
            <a:r>
              <a:rPr lang="en-GB" sz="3600"/>
              <a:t>Creative Writing for Therapeutic Purposes</a:t>
            </a:r>
            <a:endParaRPr/>
          </a:p>
          <a:p>
            <a:pPr indent="-228600" lvl="0" marL="228600" rtl="0" algn="l">
              <a:lnSpc>
                <a:spcPct val="90000"/>
              </a:lnSpc>
              <a:spcBef>
                <a:spcPts val="1000"/>
              </a:spcBef>
              <a:spcAft>
                <a:spcPts val="0"/>
              </a:spcAft>
              <a:buClr>
                <a:schemeClr val="dk1"/>
              </a:buClr>
              <a:buSzPts val="3600"/>
              <a:buChar char="•"/>
            </a:pPr>
            <a:r>
              <a:rPr lang="en-GB" sz="3600"/>
              <a:t>Research &amp; Practice examples		</a:t>
            </a:r>
            <a:endParaRPr/>
          </a:p>
          <a:p>
            <a:pPr indent="-50800" lvl="0" marL="228600" rtl="0" algn="l">
              <a:lnSpc>
                <a:spcPct val="90000"/>
              </a:lnSpc>
              <a:spcBef>
                <a:spcPts val="1000"/>
              </a:spcBef>
              <a:spcAft>
                <a:spcPts val="0"/>
              </a:spcAft>
              <a:buClr>
                <a:schemeClr val="dk1"/>
              </a:buClr>
              <a:buSzPts val="2800"/>
              <a:buNone/>
            </a:pPr>
            <a:r>
              <a:t/>
            </a:r>
            <a:endParaRPr/>
          </a:p>
        </p:txBody>
      </p:sp>
      <p:sp>
        <p:nvSpPr>
          <p:cNvPr id="92" name="Google Shape;92;p2"/>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p>
            <a:pPr indent="-50800" lvl="0" marL="228600" rtl="0" algn="l">
              <a:lnSpc>
                <a:spcPct val="90000"/>
              </a:lnSpc>
              <a:spcBef>
                <a:spcPts val="0"/>
              </a:spcBef>
              <a:spcAft>
                <a:spcPts val="0"/>
              </a:spcAft>
              <a:buClr>
                <a:schemeClr val="dk1"/>
              </a:buClr>
              <a:buSzPts val="2800"/>
              <a:buNone/>
            </a:pPr>
            <a:r>
              <a:t/>
            </a:r>
            <a:endParaRPr/>
          </a:p>
          <a:p>
            <a:pPr indent="-50800" lvl="0" marL="228600" rtl="0" algn="l">
              <a:lnSpc>
                <a:spcPct val="90000"/>
              </a:lnSpc>
              <a:spcBef>
                <a:spcPts val="1000"/>
              </a:spcBef>
              <a:spcAft>
                <a:spcPts val="0"/>
              </a:spcAft>
              <a:buClr>
                <a:schemeClr val="dk1"/>
              </a:buClr>
              <a:buSzPts val="2800"/>
              <a:buNone/>
            </a:pPr>
            <a:r>
              <a:t/>
            </a:r>
            <a:endParaRPr/>
          </a:p>
          <a:p>
            <a:pPr indent="0" lvl="0" marL="0" rtl="0" algn="l">
              <a:lnSpc>
                <a:spcPct val="90000"/>
              </a:lnSpc>
              <a:spcBef>
                <a:spcPts val="1000"/>
              </a:spcBef>
              <a:spcAft>
                <a:spcPts val="0"/>
              </a:spcAft>
              <a:buClr>
                <a:schemeClr val="dk1"/>
              </a:buClr>
              <a:buSzPts val="2800"/>
              <a:buNone/>
            </a:pPr>
            <a:r>
              <a:t/>
            </a:r>
            <a:endParaRPr/>
          </a:p>
        </p:txBody>
      </p:sp>
      <p:pic>
        <p:nvPicPr>
          <p:cNvPr descr="A stack of flyers on a table&#10;&#10;Description automatically generated" id="93" name="Google Shape;93;p2"/>
          <p:cNvPicPr preferRelativeResize="0"/>
          <p:nvPr/>
        </p:nvPicPr>
        <p:blipFill rotWithShape="1">
          <a:blip r:embed="rId3">
            <a:alphaModFix/>
          </a:blip>
          <a:srcRect b="0" l="0" r="0" t="0"/>
          <a:stretch/>
        </p:blipFill>
        <p:spPr>
          <a:xfrm>
            <a:off x="5437848" y="1602839"/>
            <a:ext cx="6098832" cy="4574124"/>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7" name="Shape 97"/>
        <p:cNvGrpSpPr/>
        <p:nvPr/>
      </p:nvGrpSpPr>
      <p:grpSpPr>
        <a:xfrm>
          <a:off x="0" y="0"/>
          <a:ext cx="0" cy="0"/>
          <a:chOff x="0" y="0"/>
          <a:chExt cx="0" cy="0"/>
        </a:xfrm>
      </p:grpSpPr>
      <p:sp>
        <p:nvSpPr>
          <p:cNvPr id="98" name="Google Shape;98;p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Calibri"/>
              <a:buNone/>
            </a:pPr>
            <a:r>
              <a:rPr b="1" lang="en-GB"/>
              <a:t>The Writer’s World</a:t>
            </a:r>
            <a:endParaRPr/>
          </a:p>
        </p:txBody>
      </p:sp>
      <p:pic>
        <p:nvPicPr>
          <p:cNvPr descr="A person holding a sign&#10;&#10;Description automatically generated" id="99" name="Google Shape;99;p3"/>
          <p:cNvPicPr preferRelativeResize="0"/>
          <p:nvPr>
            <p:ph idx="1" type="body"/>
          </p:nvPr>
        </p:nvPicPr>
        <p:blipFill rotWithShape="1">
          <a:blip r:embed="rId3">
            <a:alphaModFix/>
          </a:blip>
          <a:srcRect b="0" l="0" r="0" t="0"/>
          <a:stretch/>
        </p:blipFill>
        <p:spPr>
          <a:xfrm>
            <a:off x="838200" y="1601043"/>
            <a:ext cx="4891832" cy="4891832"/>
          </a:xfrm>
          <a:prstGeom prst="rect">
            <a:avLst/>
          </a:prstGeom>
          <a:noFill/>
          <a:ln>
            <a:noFill/>
          </a:ln>
        </p:spPr>
      </p:pic>
      <p:sp>
        <p:nvSpPr>
          <p:cNvPr id="100" name="Google Shape;100;p3"/>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p>
            <a:pPr indent="0" lvl="0" marL="0" rtl="0" algn="ctr">
              <a:lnSpc>
                <a:spcPct val="90000"/>
              </a:lnSpc>
              <a:spcBef>
                <a:spcPts val="0"/>
              </a:spcBef>
              <a:spcAft>
                <a:spcPts val="0"/>
              </a:spcAft>
              <a:buClr>
                <a:schemeClr val="dk1"/>
              </a:buClr>
              <a:buSzPts val="3600"/>
              <a:buNone/>
            </a:pPr>
            <a:r>
              <a:rPr b="1" lang="en-GB" sz="3600"/>
              <a:t>Mel</a:t>
            </a:r>
            <a:endParaRPr/>
          </a:p>
          <a:p>
            <a:pPr indent="-228600" lvl="0" marL="228600" rtl="0" algn="l">
              <a:lnSpc>
                <a:spcPct val="90000"/>
              </a:lnSpc>
              <a:spcBef>
                <a:spcPts val="1000"/>
              </a:spcBef>
              <a:spcAft>
                <a:spcPts val="0"/>
              </a:spcAft>
              <a:buClr>
                <a:schemeClr val="dk1"/>
              </a:buClr>
              <a:buSzPts val="2800"/>
              <a:buChar char="•"/>
            </a:pPr>
            <a:r>
              <a:rPr b="1" lang="en-GB"/>
              <a:t>Public Health/Health Promotion</a:t>
            </a:r>
            <a:endParaRPr/>
          </a:p>
          <a:p>
            <a:pPr indent="-228600" lvl="0" marL="228600" rtl="0" algn="l">
              <a:lnSpc>
                <a:spcPct val="90000"/>
              </a:lnSpc>
              <a:spcBef>
                <a:spcPts val="1000"/>
              </a:spcBef>
              <a:spcAft>
                <a:spcPts val="0"/>
              </a:spcAft>
              <a:buClr>
                <a:schemeClr val="dk1"/>
              </a:buClr>
              <a:buSzPts val="2800"/>
              <a:buChar char="•"/>
            </a:pPr>
            <a:r>
              <a:rPr b="1" lang="en-GB"/>
              <a:t>Substance Misuse services</a:t>
            </a:r>
            <a:endParaRPr/>
          </a:p>
          <a:p>
            <a:pPr indent="-228600" lvl="0" marL="228600" rtl="0" algn="l">
              <a:lnSpc>
                <a:spcPct val="90000"/>
              </a:lnSpc>
              <a:spcBef>
                <a:spcPts val="1000"/>
              </a:spcBef>
              <a:spcAft>
                <a:spcPts val="0"/>
              </a:spcAft>
              <a:buClr>
                <a:schemeClr val="dk1"/>
              </a:buClr>
              <a:buSzPts val="2800"/>
              <a:buChar char="•"/>
            </a:pPr>
            <a:r>
              <a:rPr b="1" lang="en-GB"/>
              <a:t>Poetry</a:t>
            </a:r>
            <a:endParaRPr/>
          </a:p>
          <a:p>
            <a:pPr indent="-228600" lvl="0" marL="228600" rtl="0" algn="l">
              <a:lnSpc>
                <a:spcPct val="90000"/>
              </a:lnSpc>
              <a:spcBef>
                <a:spcPts val="1000"/>
              </a:spcBef>
              <a:spcAft>
                <a:spcPts val="0"/>
              </a:spcAft>
              <a:buClr>
                <a:schemeClr val="dk1"/>
              </a:buClr>
              <a:buSzPts val="2800"/>
              <a:buChar char="•"/>
            </a:pPr>
            <a:r>
              <a:rPr b="1" lang="en-GB"/>
              <a:t>Life events</a:t>
            </a:r>
            <a:endParaRPr/>
          </a:p>
          <a:p>
            <a:pPr indent="-228600" lvl="0" marL="228600" rtl="0" algn="l">
              <a:lnSpc>
                <a:spcPct val="90000"/>
              </a:lnSpc>
              <a:spcBef>
                <a:spcPts val="1000"/>
              </a:spcBef>
              <a:spcAft>
                <a:spcPts val="0"/>
              </a:spcAft>
              <a:buClr>
                <a:schemeClr val="dk1"/>
              </a:buClr>
              <a:buSzPts val="2800"/>
              <a:buChar char="•"/>
            </a:pPr>
            <a:r>
              <a:rPr b="1" lang="en-GB"/>
              <a:t>Sweden</a:t>
            </a:r>
            <a:endParaRPr/>
          </a:p>
          <a:p>
            <a:pPr indent="-228600" lvl="0" marL="228600" rtl="0" algn="l">
              <a:lnSpc>
                <a:spcPct val="90000"/>
              </a:lnSpc>
              <a:spcBef>
                <a:spcPts val="1000"/>
              </a:spcBef>
              <a:spcAft>
                <a:spcPts val="0"/>
              </a:spcAft>
              <a:buClr>
                <a:schemeClr val="dk1"/>
              </a:buClr>
              <a:buSzPts val="2800"/>
              <a:buChar char="•"/>
            </a:pPr>
            <a:r>
              <a:rPr b="1" lang="en-GB"/>
              <a:t>MSc</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4" name="Shape 104"/>
        <p:cNvGrpSpPr/>
        <p:nvPr/>
      </p:nvGrpSpPr>
      <p:grpSpPr>
        <a:xfrm>
          <a:off x="0" y="0"/>
          <a:ext cx="0" cy="0"/>
          <a:chOff x="0" y="0"/>
          <a:chExt cx="0" cy="0"/>
        </a:xfrm>
      </p:grpSpPr>
      <p:sp>
        <p:nvSpPr>
          <p:cNvPr id="105" name="Google Shape;105;p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Calibri"/>
              <a:buNone/>
            </a:pPr>
            <a:r>
              <a:rPr b="1" lang="en-GB"/>
              <a:t>The Writer’s World</a:t>
            </a:r>
            <a:endParaRPr/>
          </a:p>
        </p:txBody>
      </p:sp>
      <p:sp>
        <p:nvSpPr>
          <p:cNvPr id="106" name="Google Shape;106;p4"/>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fontScale="85000" lnSpcReduction="20000"/>
          </a:bodyPr>
          <a:lstStyle/>
          <a:p>
            <a:pPr indent="-77470" lvl="0" marL="228600" rtl="0" algn="l">
              <a:lnSpc>
                <a:spcPct val="90000"/>
              </a:lnSpc>
              <a:spcBef>
                <a:spcPts val="0"/>
              </a:spcBef>
              <a:spcAft>
                <a:spcPts val="0"/>
              </a:spcAft>
              <a:buClr>
                <a:schemeClr val="dk1"/>
              </a:buClr>
              <a:buSzPct val="100000"/>
              <a:buNone/>
            </a:pPr>
            <a:r>
              <a:t/>
            </a:r>
            <a:endParaRPr i="1"/>
          </a:p>
          <a:p>
            <a:pPr indent="0" lvl="0" marL="0" rtl="0" algn="l">
              <a:lnSpc>
                <a:spcPct val="90000"/>
              </a:lnSpc>
              <a:spcBef>
                <a:spcPts val="1000"/>
              </a:spcBef>
              <a:spcAft>
                <a:spcPts val="0"/>
              </a:spcAft>
              <a:buClr>
                <a:schemeClr val="dk1"/>
              </a:buClr>
              <a:buSzPct val="100000"/>
              <a:buNone/>
            </a:pPr>
            <a:r>
              <a:rPr b="1" lang="en-GB"/>
              <a:t>CWTP</a:t>
            </a:r>
            <a:endParaRPr/>
          </a:p>
          <a:p>
            <a:pPr indent="0" lvl="0" marL="0" rtl="0" algn="l">
              <a:lnSpc>
                <a:spcPct val="90000"/>
              </a:lnSpc>
              <a:spcBef>
                <a:spcPts val="1000"/>
              </a:spcBef>
              <a:spcAft>
                <a:spcPts val="0"/>
              </a:spcAft>
              <a:buClr>
                <a:schemeClr val="dk1"/>
              </a:buClr>
              <a:buSzPct val="100000"/>
              <a:buNone/>
            </a:pPr>
            <a:r>
              <a:rPr i="1" lang="en-GB"/>
              <a:t>“expressive, reflective and autobiographical fiction writing that can be in any form, and not necessarily “written”. The aim of CWTP is to focus on the process of writing and the insights that are gained. It can be achieved through facilitation of groups, or one-to-one, and can be practised by individuals alone.”</a:t>
            </a:r>
            <a:r>
              <a:rPr lang="en-GB"/>
              <a:t> </a:t>
            </a:r>
            <a:endParaRPr/>
          </a:p>
          <a:p>
            <a:pPr indent="-77470" lvl="0" marL="228600" rtl="0" algn="l">
              <a:lnSpc>
                <a:spcPct val="90000"/>
              </a:lnSpc>
              <a:spcBef>
                <a:spcPts val="1000"/>
              </a:spcBef>
              <a:spcAft>
                <a:spcPts val="0"/>
              </a:spcAft>
              <a:buClr>
                <a:schemeClr val="dk1"/>
              </a:buClr>
              <a:buSzPct val="100000"/>
              <a:buNone/>
            </a:pPr>
            <a:r>
              <a:t/>
            </a:r>
            <a:endParaRPr/>
          </a:p>
          <a:p>
            <a:pPr indent="-228600" lvl="0" marL="228600" rtl="0" algn="l">
              <a:lnSpc>
                <a:spcPct val="90000"/>
              </a:lnSpc>
              <a:spcBef>
                <a:spcPts val="1000"/>
              </a:spcBef>
              <a:spcAft>
                <a:spcPts val="0"/>
              </a:spcAft>
              <a:buClr>
                <a:schemeClr val="dk1"/>
              </a:buClr>
              <a:buSzPct val="100000"/>
              <a:buChar char="•"/>
            </a:pPr>
            <a:r>
              <a:rPr lang="en-GB"/>
              <a:t>Williamson and Wright (2018) </a:t>
            </a:r>
            <a:endParaRPr i="1"/>
          </a:p>
          <a:p>
            <a:pPr indent="-77470" lvl="0" marL="228600" rtl="0" algn="l">
              <a:lnSpc>
                <a:spcPct val="90000"/>
              </a:lnSpc>
              <a:spcBef>
                <a:spcPts val="1000"/>
              </a:spcBef>
              <a:spcAft>
                <a:spcPts val="0"/>
              </a:spcAft>
              <a:buClr>
                <a:schemeClr val="dk1"/>
              </a:buClr>
              <a:buSzPct val="100000"/>
              <a:buNone/>
            </a:pPr>
            <a:r>
              <a:t/>
            </a:r>
            <a:endParaRPr i="1"/>
          </a:p>
          <a:p>
            <a:pPr indent="-77470" lvl="0" marL="228600" rtl="0" algn="l">
              <a:lnSpc>
                <a:spcPct val="90000"/>
              </a:lnSpc>
              <a:spcBef>
                <a:spcPts val="1000"/>
              </a:spcBef>
              <a:spcAft>
                <a:spcPts val="0"/>
              </a:spcAft>
              <a:buClr>
                <a:schemeClr val="dk1"/>
              </a:buClr>
              <a:buSzPct val="100000"/>
              <a:buNone/>
            </a:pPr>
            <a:r>
              <a:t/>
            </a:r>
            <a:endParaRPr/>
          </a:p>
          <a:p>
            <a:pPr indent="-77470" lvl="0" marL="228600" rtl="0" algn="l">
              <a:lnSpc>
                <a:spcPct val="90000"/>
              </a:lnSpc>
              <a:spcBef>
                <a:spcPts val="1000"/>
              </a:spcBef>
              <a:spcAft>
                <a:spcPts val="0"/>
              </a:spcAft>
              <a:buClr>
                <a:schemeClr val="dk1"/>
              </a:buClr>
              <a:buSzPct val="100000"/>
              <a:buNone/>
            </a:pPr>
            <a:r>
              <a:t/>
            </a:r>
            <a:endParaRPr/>
          </a:p>
        </p:txBody>
      </p:sp>
      <p:pic>
        <p:nvPicPr>
          <p:cNvPr descr="A close up of a card&#10;&#10;Description automatically generated" id="107" name="Google Shape;107;p4"/>
          <p:cNvPicPr preferRelativeResize="0"/>
          <p:nvPr>
            <p:ph idx="2" type="body"/>
          </p:nvPr>
        </p:nvPicPr>
        <p:blipFill rotWithShape="1">
          <a:blip r:embed="rId3">
            <a:alphaModFix/>
          </a:blip>
          <a:srcRect b="0" l="0" r="0" t="0"/>
          <a:stretch/>
        </p:blipFill>
        <p:spPr>
          <a:xfrm>
            <a:off x="6719150" y="1412200"/>
            <a:ext cx="4000500" cy="53340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1" name="Shape 111"/>
        <p:cNvGrpSpPr/>
        <p:nvPr/>
      </p:nvGrpSpPr>
      <p:grpSpPr>
        <a:xfrm>
          <a:off x="0" y="0"/>
          <a:ext cx="0" cy="0"/>
          <a:chOff x="0" y="0"/>
          <a:chExt cx="0" cy="0"/>
        </a:xfrm>
      </p:grpSpPr>
      <p:sp>
        <p:nvSpPr>
          <p:cNvPr id="112" name="Google Shape;112;p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Calibri"/>
              <a:buNone/>
            </a:pPr>
            <a:r>
              <a:rPr b="1" lang="en-GB"/>
              <a:t>The Writer’s World</a:t>
            </a:r>
            <a:endParaRPr/>
          </a:p>
        </p:txBody>
      </p:sp>
      <p:pic>
        <p:nvPicPr>
          <p:cNvPr descr="Text&#10;&#10;Description automatically generated" id="113" name="Google Shape;113;p5"/>
          <p:cNvPicPr preferRelativeResize="0"/>
          <p:nvPr>
            <p:ph idx="1" type="body"/>
          </p:nvPr>
        </p:nvPicPr>
        <p:blipFill rotWithShape="1">
          <a:blip r:embed="rId3">
            <a:alphaModFix/>
          </a:blip>
          <a:srcRect b="0" l="0" r="0" t="0"/>
          <a:stretch/>
        </p:blipFill>
        <p:spPr>
          <a:xfrm rot="5400000">
            <a:off x="1102805" y="2343865"/>
            <a:ext cx="4974832" cy="3323187"/>
          </a:xfrm>
          <a:prstGeom prst="rect">
            <a:avLst/>
          </a:prstGeom>
          <a:noFill/>
          <a:ln>
            <a:noFill/>
          </a:ln>
        </p:spPr>
      </p:pic>
      <p:sp>
        <p:nvSpPr>
          <p:cNvPr id="114" name="Google Shape;114;p5"/>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p>
            <a:pPr indent="0" lvl="0" marL="0" rtl="0" algn="ctr">
              <a:lnSpc>
                <a:spcPct val="90000"/>
              </a:lnSpc>
              <a:spcBef>
                <a:spcPts val="0"/>
              </a:spcBef>
              <a:spcAft>
                <a:spcPts val="0"/>
              </a:spcAft>
              <a:buClr>
                <a:schemeClr val="dk1"/>
              </a:buClr>
              <a:buSzPts val="2800"/>
              <a:buNone/>
            </a:pPr>
            <a:r>
              <a:rPr b="1" lang="en-GB"/>
              <a:t>CWTP Foundation</a:t>
            </a:r>
            <a:endParaRPr/>
          </a:p>
          <a:p>
            <a:pPr indent="0" lvl="0" marL="0" rtl="0" algn="ctr">
              <a:lnSpc>
                <a:spcPct val="90000"/>
              </a:lnSpc>
              <a:spcBef>
                <a:spcPts val="1000"/>
              </a:spcBef>
              <a:spcAft>
                <a:spcPts val="0"/>
              </a:spcAft>
              <a:buClr>
                <a:schemeClr val="dk1"/>
              </a:buClr>
              <a:buSzPts val="2800"/>
              <a:buNone/>
            </a:pPr>
            <a:r>
              <a:rPr b="1" lang="en-GB"/>
              <a:t>Carl Rogers’ Principles</a:t>
            </a:r>
            <a:endParaRPr/>
          </a:p>
          <a:p>
            <a:pPr indent="0" lvl="0" marL="0" rtl="0" algn="ctr">
              <a:lnSpc>
                <a:spcPct val="90000"/>
              </a:lnSpc>
              <a:spcBef>
                <a:spcPts val="1000"/>
              </a:spcBef>
              <a:spcAft>
                <a:spcPts val="0"/>
              </a:spcAft>
              <a:buClr>
                <a:schemeClr val="dk1"/>
              </a:buClr>
              <a:buSzPts val="2800"/>
              <a:buNone/>
            </a:pPr>
            <a:r>
              <a:t/>
            </a:r>
            <a:endParaRPr b="1"/>
          </a:p>
          <a:p>
            <a:pPr indent="-228600" lvl="0" marL="228600" rtl="0" algn="l">
              <a:lnSpc>
                <a:spcPct val="90000"/>
              </a:lnSpc>
              <a:spcBef>
                <a:spcPts val="1000"/>
              </a:spcBef>
              <a:spcAft>
                <a:spcPts val="0"/>
              </a:spcAft>
              <a:buClr>
                <a:schemeClr val="dk1"/>
              </a:buClr>
              <a:buSzPts val="2800"/>
              <a:buChar char="•"/>
            </a:pPr>
            <a:r>
              <a:rPr lang="en-GB"/>
              <a:t>Empathy</a:t>
            </a:r>
            <a:endParaRPr/>
          </a:p>
          <a:p>
            <a:pPr indent="-228600" lvl="0" marL="228600" rtl="0" algn="l">
              <a:lnSpc>
                <a:spcPct val="90000"/>
              </a:lnSpc>
              <a:spcBef>
                <a:spcPts val="1000"/>
              </a:spcBef>
              <a:spcAft>
                <a:spcPts val="0"/>
              </a:spcAft>
              <a:buClr>
                <a:schemeClr val="dk1"/>
              </a:buClr>
              <a:buSzPts val="2800"/>
              <a:buChar char="•"/>
            </a:pPr>
            <a:r>
              <a:rPr lang="en-GB"/>
              <a:t>Congruence</a:t>
            </a:r>
            <a:endParaRPr/>
          </a:p>
          <a:p>
            <a:pPr indent="-228600" lvl="0" marL="228600" rtl="0" algn="l">
              <a:lnSpc>
                <a:spcPct val="90000"/>
              </a:lnSpc>
              <a:spcBef>
                <a:spcPts val="1000"/>
              </a:spcBef>
              <a:spcAft>
                <a:spcPts val="0"/>
              </a:spcAft>
              <a:buClr>
                <a:schemeClr val="dk1"/>
              </a:buClr>
              <a:buSzPts val="2800"/>
              <a:buChar char="•"/>
            </a:pPr>
            <a:r>
              <a:rPr lang="en-GB"/>
              <a:t>Unconditional Positive Regard</a:t>
            </a:r>
            <a:endParaRPr/>
          </a:p>
          <a:p>
            <a:pPr indent="-50800" lvl="0" marL="228600" rtl="0" algn="l">
              <a:lnSpc>
                <a:spcPct val="90000"/>
              </a:lnSpc>
              <a:spcBef>
                <a:spcPts val="1000"/>
              </a:spcBef>
              <a:spcAft>
                <a:spcPts val="0"/>
              </a:spcAft>
              <a:buClr>
                <a:schemeClr val="dk1"/>
              </a:buClr>
              <a:buSzPts val="2800"/>
              <a:buNone/>
            </a:pPr>
            <a:r>
              <a:t/>
            </a:r>
            <a:endParaRPr/>
          </a:p>
          <a:p>
            <a:pPr indent="0" lvl="0" marL="0" rtl="0" algn="l">
              <a:lnSpc>
                <a:spcPct val="90000"/>
              </a:lnSpc>
              <a:spcBef>
                <a:spcPts val="1000"/>
              </a:spcBef>
              <a:spcAft>
                <a:spcPts val="0"/>
              </a:spcAft>
              <a:buClr>
                <a:schemeClr val="dk1"/>
              </a:buClr>
              <a:buSzPts val="1800"/>
              <a:buNone/>
            </a:pPr>
            <a:r>
              <a:rPr lang="en-GB" sz="1800">
                <a:latin typeface="Arial"/>
                <a:ea typeface="Arial"/>
                <a:cs typeface="Arial"/>
                <a:sym typeface="Arial"/>
              </a:rPr>
              <a:t>Rogers C (1956/1992)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8" name="Shape 118"/>
        <p:cNvGrpSpPr/>
        <p:nvPr/>
      </p:nvGrpSpPr>
      <p:grpSpPr>
        <a:xfrm>
          <a:off x="0" y="0"/>
          <a:ext cx="0" cy="0"/>
          <a:chOff x="0" y="0"/>
          <a:chExt cx="0" cy="0"/>
        </a:xfrm>
      </p:grpSpPr>
      <p:sp>
        <p:nvSpPr>
          <p:cNvPr id="119" name="Google Shape;119;p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Calibri"/>
              <a:buNone/>
            </a:pPr>
            <a:r>
              <a:rPr b="1" lang="en-GB"/>
              <a:t>The Writers World</a:t>
            </a:r>
            <a:br>
              <a:rPr b="1" lang="en-GB"/>
            </a:br>
            <a:r>
              <a:rPr b="1" lang="en-GB"/>
              <a:t>Issues for CWTP</a:t>
            </a:r>
            <a:endParaRPr/>
          </a:p>
        </p:txBody>
      </p:sp>
      <p:sp>
        <p:nvSpPr>
          <p:cNvPr id="120" name="Google Shape;120;p6"/>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lnSpcReduction="10000"/>
          </a:bodyPr>
          <a:lstStyle/>
          <a:p>
            <a:pPr indent="-228600" lvl="0" marL="228600" rtl="0" algn="l">
              <a:lnSpc>
                <a:spcPct val="90000"/>
              </a:lnSpc>
              <a:spcBef>
                <a:spcPts val="0"/>
              </a:spcBef>
              <a:spcAft>
                <a:spcPts val="0"/>
              </a:spcAft>
              <a:buClr>
                <a:schemeClr val="dk1"/>
              </a:buClr>
              <a:buSzPts val="2800"/>
              <a:buChar char="•"/>
            </a:pPr>
            <a:r>
              <a:rPr lang="en-GB"/>
              <a:t>Physical conditions</a:t>
            </a:r>
            <a:endParaRPr/>
          </a:p>
          <a:p>
            <a:pPr indent="-228600" lvl="0" marL="228600" rtl="0" algn="l">
              <a:lnSpc>
                <a:spcPct val="90000"/>
              </a:lnSpc>
              <a:spcBef>
                <a:spcPts val="1000"/>
              </a:spcBef>
              <a:spcAft>
                <a:spcPts val="0"/>
              </a:spcAft>
              <a:buClr>
                <a:schemeClr val="dk1"/>
              </a:buClr>
              <a:buSzPts val="2800"/>
              <a:buChar char="•"/>
            </a:pPr>
            <a:r>
              <a:rPr lang="en-GB"/>
              <a:t>Mental health issues</a:t>
            </a:r>
            <a:endParaRPr/>
          </a:p>
          <a:p>
            <a:pPr indent="-228600" lvl="0" marL="228600" rtl="0" algn="l">
              <a:lnSpc>
                <a:spcPct val="90000"/>
              </a:lnSpc>
              <a:spcBef>
                <a:spcPts val="1000"/>
              </a:spcBef>
              <a:spcAft>
                <a:spcPts val="0"/>
              </a:spcAft>
              <a:buClr>
                <a:schemeClr val="dk1"/>
              </a:buClr>
              <a:buSzPts val="2800"/>
              <a:buChar char="•"/>
            </a:pPr>
            <a:r>
              <a:rPr lang="en-GB"/>
              <a:t>Grief and bereavement</a:t>
            </a:r>
            <a:endParaRPr/>
          </a:p>
          <a:p>
            <a:pPr indent="-228600" lvl="0" marL="228600" rtl="0" algn="l">
              <a:lnSpc>
                <a:spcPct val="90000"/>
              </a:lnSpc>
              <a:spcBef>
                <a:spcPts val="1000"/>
              </a:spcBef>
              <a:spcAft>
                <a:spcPts val="0"/>
              </a:spcAft>
              <a:buClr>
                <a:schemeClr val="dk1"/>
              </a:buClr>
              <a:buSzPts val="2800"/>
              <a:buChar char="•"/>
            </a:pPr>
            <a:r>
              <a:rPr lang="en-GB"/>
              <a:t>Climate emergency/grief</a:t>
            </a:r>
            <a:endParaRPr/>
          </a:p>
          <a:p>
            <a:pPr indent="-228600" lvl="0" marL="228600" rtl="0" algn="l">
              <a:lnSpc>
                <a:spcPct val="90000"/>
              </a:lnSpc>
              <a:spcBef>
                <a:spcPts val="1000"/>
              </a:spcBef>
              <a:spcAft>
                <a:spcPts val="0"/>
              </a:spcAft>
              <a:buClr>
                <a:schemeClr val="dk1"/>
              </a:buClr>
              <a:buSzPts val="2800"/>
              <a:buChar char="•"/>
            </a:pPr>
            <a:r>
              <a:rPr lang="en-GB"/>
              <a:t>Substance use</a:t>
            </a:r>
            <a:endParaRPr/>
          </a:p>
          <a:p>
            <a:pPr indent="-228600" lvl="0" marL="228600" rtl="0" algn="l">
              <a:lnSpc>
                <a:spcPct val="90000"/>
              </a:lnSpc>
              <a:spcBef>
                <a:spcPts val="1000"/>
              </a:spcBef>
              <a:spcAft>
                <a:spcPts val="0"/>
              </a:spcAft>
              <a:buClr>
                <a:schemeClr val="dk1"/>
              </a:buClr>
              <a:buSzPts val="2800"/>
              <a:buChar char="•"/>
            </a:pPr>
            <a:r>
              <a:rPr lang="en-GB"/>
              <a:t>Abuse</a:t>
            </a:r>
            <a:endParaRPr/>
          </a:p>
          <a:p>
            <a:pPr indent="-228600" lvl="0" marL="228600" rtl="0" algn="l">
              <a:lnSpc>
                <a:spcPct val="90000"/>
              </a:lnSpc>
              <a:spcBef>
                <a:spcPts val="1000"/>
              </a:spcBef>
              <a:spcAft>
                <a:spcPts val="0"/>
              </a:spcAft>
              <a:buClr>
                <a:schemeClr val="dk1"/>
              </a:buClr>
              <a:buSzPts val="2800"/>
              <a:buChar char="•"/>
            </a:pPr>
            <a:r>
              <a:rPr lang="en-GB"/>
              <a:t>Life transitions</a:t>
            </a:r>
            <a:endParaRPr/>
          </a:p>
          <a:p>
            <a:pPr indent="-228600" lvl="0" marL="228600" rtl="0" algn="l">
              <a:lnSpc>
                <a:spcPct val="90000"/>
              </a:lnSpc>
              <a:spcBef>
                <a:spcPts val="1000"/>
              </a:spcBef>
              <a:spcAft>
                <a:spcPts val="0"/>
              </a:spcAft>
              <a:buClr>
                <a:schemeClr val="dk1"/>
              </a:buClr>
              <a:buSzPts val="2800"/>
              <a:buChar char="•"/>
            </a:pPr>
            <a:r>
              <a:rPr lang="en-GB"/>
              <a:t>Activism</a:t>
            </a:r>
            <a:endParaRPr/>
          </a:p>
          <a:p>
            <a:pPr indent="-228600" lvl="0" marL="228600" rtl="0" algn="l">
              <a:lnSpc>
                <a:spcPct val="90000"/>
              </a:lnSpc>
              <a:spcBef>
                <a:spcPts val="1000"/>
              </a:spcBef>
              <a:spcAft>
                <a:spcPts val="0"/>
              </a:spcAft>
              <a:buClr>
                <a:schemeClr val="dk1"/>
              </a:buClr>
              <a:buSzPts val="2800"/>
              <a:buChar char="•"/>
            </a:pPr>
            <a:r>
              <a:rPr lang="en-GB"/>
              <a:t>Family history exploration</a:t>
            </a:r>
            <a:endParaRPr/>
          </a:p>
          <a:p>
            <a:pPr indent="-50800" lvl="0" marL="228600" rtl="0" algn="l">
              <a:lnSpc>
                <a:spcPct val="90000"/>
              </a:lnSpc>
              <a:spcBef>
                <a:spcPts val="1000"/>
              </a:spcBef>
              <a:spcAft>
                <a:spcPts val="0"/>
              </a:spcAft>
              <a:buClr>
                <a:schemeClr val="dk1"/>
              </a:buClr>
              <a:buSzPts val="2800"/>
              <a:buNone/>
            </a:pPr>
            <a:r>
              <a:t/>
            </a:r>
            <a:endParaRPr/>
          </a:p>
        </p:txBody>
      </p:sp>
      <p:pic>
        <p:nvPicPr>
          <p:cNvPr descr="A picture containing text, book&#10;&#10;Description automatically generated" id="121" name="Google Shape;121;p6"/>
          <p:cNvPicPr preferRelativeResize="0"/>
          <p:nvPr>
            <p:ph idx="2" type="body"/>
          </p:nvPr>
        </p:nvPicPr>
        <p:blipFill rotWithShape="1">
          <a:blip r:embed="rId3">
            <a:alphaModFix/>
          </a:blip>
          <a:srcRect b="0" l="0" r="0" t="0"/>
          <a:stretch/>
        </p:blipFill>
        <p:spPr>
          <a:xfrm>
            <a:off x="7088596" y="1594567"/>
            <a:ext cx="3518444" cy="4898308"/>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5" name="Shape 125"/>
        <p:cNvGrpSpPr/>
        <p:nvPr/>
      </p:nvGrpSpPr>
      <p:grpSpPr>
        <a:xfrm>
          <a:off x="0" y="0"/>
          <a:ext cx="0" cy="0"/>
          <a:chOff x="0" y="0"/>
          <a:chExt cx="0" cy="0"/>
        </a:xfrm>
      </p:grpSpPr>
      <p:sp>
        <p:nvSpPr>
          <p:cNvPr id="126" name="Google Shape;126;p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Calibri"/>
              <a:buNone/>
            </a:pPr>
            <a:r>
              <a:rPr b="1" lang="en-GB"/>
              <a:t>The Writer’s World</a:t>
            </a:r>
            <a:br>
              <a:rPr b="1" lang="en-GB"/>
            </a:br>
            <a:r>
              <a:rPr b="1" lang="en-GB"/>
              <a:t>Settings &amp; Mode for CWTP</a:t>
            </a:r>
            <a:endParaRPr/>
          </a:p>
        </p:txBody>
      </p:sp>
      <p:pic>
        <p:nvPicPr>
          <p:cNvPr descr="A picture containing text, table, room, desk&#10;&#10;Description automatically generated" id="127" name="Google Shape;127;p7"/>
          <p:cNvPicPr preferRelativeResize="0"/>
          <p:nvPr>
            <p:ph idx="1" type="body"/>
          </p:nvPr>
        </p:nvPicPr>
        <p:blipFill rotWithShape="1">
          <a:blip r:embed="rId3">
            <a:alphaModFix/>
          </a:blip>
          <a:srcRect b="0" l="0" r="0" t="0"/>
          <a:stretch/>
        </p:blipFill>
        <p:spPr>
          <a:xfrm>
            <a:off x="731520" y="1745614"/>
            <a:ext cx="5362852" cy="4022139"/>
          </a:xfrm>
          <a:prstGeom prst="rect">
            <a:avLst/>
          </a:prstGeom>
          <a:noFill/>
          <a:ln>
            <a:noFill/>
          </a:ln>
        </p:spPr>
      </p:pic>
      <p:sp>
        <p:nvSpPr>
          <p:cNvPr id="128" name="Google Shape;128;p7"/>
          <p:cNvSpPr txBox="1"/>
          <p:nvPr>
            <p:ph idx="2" type="body"/>
          </p:nvPr>
        </p:nvSpPr>
        <p:spPr>
          <a:xfrm>
            <a:off x="6172200" y="1690688"/>
            <a:ext cx="5181600" cy="4486275"/>
          </a:xfrm>
          <a:prstGeom prst="rect">
            <a:avLst/>
          </a:prstGeom>
          <a:noFill/>
          <a:ln>
            <a:noFill/>
          </a:ln>
        </p:spPr>
        <p:txBody>
          <a:bodyPr anchorCtr="0" anchor="t" bIns="45700" lIns="91425" spcFirstLastPara="1" rIns="91425" wrap="square" tIns="45700">
            <a:normAutofit fontScale="92500" lnSpcReduction="10000"/>
          </a:bodyPr>
          <a:lstStyle/>
          <a:p>
            <a:pPr indent="-228600" lvl="0" marL="228600" rtl="0" algn="l">
              <a:lnSpc>
                <a:spcPct val="90000"/>
              </a:lnSpc>
              <a:spcBef>
                <a:spcPts val="0"/>
              </a:spcBef>
              <a:spcAft>
                <a:spcPts val="0"/>
              </a:spcAft>
              <a:buClr>
                <a:schemeClr val="dk1"/>
              </a:buClr>
              <a:buSzPct val="100000"/>
              <a:buChar char="•"/>
            </a:pPr>
            <a:r>
              <a:rPr lang="en-GB"/>
              <a:t>NHS</a:t>
            </a:r>
            <a:endParaRPr/>
          </a:p>
          <a:p>
            <a:pPr indent="-228600" lvl="0" marL="228600" rtl="0" algn="l">
              <a:lnSpc>
                <a:spcPct val="90000"/>
              </a:lnSpc>
              <a:spcBef>
                <a:spcPts val="1000"/>
              </a:spcBef>
              <a:spcAft>
                <a:spcPts val="0"/>
              </a:spcAft>
              <a:buClr>
                <a:schemeClr val="dk1"/>
              </a:buClr>
              <a:buSzPct val="100000"/>
              <a:buChar char="•"/>
            </a:pPr>
            <a:r>
              <a:rPr lang="en-GB"/>
              <a:t>Social Care</a:t>
            </a:r>
            <a:endParaRPr/>
          </a:p>
          <a:p>
            <a:pPr indent="-228600" lvl="0" marL="228600" rtl="0" algn="l">
              <a:lnSpc>
                <a:spcPct val="90000"/>
              </a:lnSpc>
              <a:spcBef>
                <a:spcPts val="1000"/>
              </a:spcBef>
              <a:spcAft>
                <a:spcPts val="0"/>
              </a:spcAft>
              <a:buClr>
                <a:schemeClr val="dk1"/>
              </a:buClr>
              <a:buSzPct val="100000"/>
              <a:buChar char="•"/>
            </a:pPr>
            <a:r>
              <a:rPr lang="en-GB"/>
              <a:t>Community Development</a:t>
            </a:r>
            <a:endParaRPr/>
          </a:p>
          <a:p>
            <a:pPr indent="-228600" lvl="0" marL="228600" rtl="0" algn="l">
              <a:lnSpc>
                <a:spcPct val="90000"/>
              </a:lnSpc>
              <a:spcBef>
                <a:spcPts val="1000"/>
              </a:spcBef>
              <a:spcAft>
                <a:spcPts val="0"/>
              </a:spcAft>
              <a:buClr>
                <a:schemeClr val="dk1"/>
              </a:buClr>
              <a:buSzPct val="100000"/>
              <a:buChar char="•"/>
            </a:pPr>
            <a:r>
              <a:rPr lang="en-GB"/>
              <a:t>1-1</a:t>
            </a:r>
            <a:endParaRPr/>
          </a:p>
          <a:p>
            <a:pPr indent="-228600" lvl="0" marL="228600" rtl="0" algn="l">
              <a:lnSpc>
                <a:spcPct val="90000"/>
              </a:lnSpc>
              <a:spcBef>
                <a:spcPts val="1000"/>
              </a:spcBef>
              <a:spcAft>
                <a:spcPts val="0"/>
              </a:spcAft>
              <a:buClr>
                <a:schemeClr val="dk1"/>
              </a:buClr>
              <a:buSzPct val="100000"/>
              <a:buChar char="•"/>
            </a:pPr>
            <a:r>
              <a:rPr lang="en-GB"/>
              <a:t>Issue specific groups</a:t>
            </a:r>
            <a:endParaRPr/>
          </a:p>
          <a:p>
            <a:pPr indent="-228600" lvl="0" marL="228600" rtl="0" algn="l">
              <a:lnSpc>
                <a:spcPct val="90000"/>
              </a:lnSpc>
              <a:spcBef>
                <a:spcPts val="1000"/>
              </a:spcBef>
              <a:spcAft>
                <a:spcPts val="0"/>
              </a:spcAft>
              <a:buClr>
                <a:schemeClr val="dk1"/>
              </a:buClr>
              <a:buSzPct val="100000"/>
              <a:buChar char="•"/>
            </a:pPr>
            <a:r>
              <a:rPr lang="en-GB"/>
              <a:t>Activist groups</a:t>
            </a:r>
            <a:endParaRPr/>
          </a:p>
          <a:p>
            <a:pPr indent="-228600" lvl="0" marL="228600" rtl="0" algn="l">
              <a:lnSpc>
                <a:spcPct val="90000"/>
              </a:lnSpc>
              <a:spcBef>
                <a:spcPts val="1000"/>
              </a:spcBef>
              <a:spcAft>
                <a:spcPts val="0"/>
              </a:spcAft>
              <a:buClr>
                <a:schemeClr val="dk1"/>
              </a:buClr>
              <a:buSzPct val="100000"/>
              <a:buChar char="•"/>
            </a:pPr>
            <a:r>
              <a:rPr lang="en-GB"/>
              <a:t>Palliative care</a:t>
            </a:r>
            <a:endParaRPr/>
          </a:p>
          <a:p>
            <a:pPr indent="-228600" lvl="0" marL="228600" rtl="0" algn="l">
              <a:lnSpc>
                <a:spcPct val="90000"/>
              </a:lnSpc>
              <a:spcBef>
                <a:spcPts val="1000"/>
              </a:spcBef>
              <a:spcAft>
                <a:spcPts val="0"/>
              </a:spcAft>
              <a:buClr>
                <a:schemeClr val="dk1"/>
              </a:buClr>
              <a:buSzPct val="100000"/>
              <a:buChar char="•"/>
            </a:pPr>
            <a:r>
              <a:rPr lang="en-GB"/>
              <a:t>Criminal Justice</a:t>
            </a:r>
            <a:endParaRPr/>
          </a:p>
          <a:p>
            <a:pPr indent="-228600" lvl="0" marL="228600" rtl="0" algn="l">
              <a:lnSpc>
                <a:spcPct val="90000"/>
              </a:lnSpc>
              <a:spcBef>
                <a:spcPts val="1000"/>
              </a:spcBef>
              <a:spcAft>
                <a:spcPts val="0"/>
              </a:spcAft>
              <a:buClr>
                <a:schemeClr val="dk1"/>
              </a:buClr>
              <a:buSzPct val="100000"/>
              <a:buChar char="•"/>
            </a:pPr>
            <a:r>
              <a:rPr lang="en-GB"/>
              <a:t>Workplaces</a:t>
            </a:r>
            <a:endParaRPr/>
          </a:p>
          <a:p>
            <a:pPr indent="-228600" lvl="0" marL="228600" rtl="0" algn="l">
              <a:lnSpc>
                <a:spcPct val="90000"/>
              </a:lnSpc>
              <a:spcBef>
                <a:spcPts val="1000"/>
              </a:spcBef>
              <a:spcAft>
                <a:spcPts val="0"/>
              </a:spcAft>
              <a:buClr>
                <a:schemeClr val="dk1"/>
              </a:buClr>
              <a:buSzPct val="100000"/>
              <a:buChar char="•"/>
            </a:pPr>
            <a:r>
              <a:rPr lang="en-GB"/>
              <a:t>Youth settings</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2" name="Shape 132"/>
        <p:cNvGrpSpPr/>
        <p:nvPr/>
      </p:nvGrpSpPr>
      <p:grpSpPr>
        <a:xfrm>
          <a:off x="0" y="0"/>
          <a:ext cx="0" cy="0"/>
          <a:chOff x="0" y="0"/>
          <a:chExt cx="0" cy="0"/>
        </a:xfrm>
      </p:grpSpPr>
      <p:sp>
        <p:nvSpPr>
          <p:cNvPr id="133" name="Google Shape;133;p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Calibri"/>
              <a:buNone/>
            </a:pPr>
            <a:r>
              <a:rPr b="1" lang="en-GB"/>
              <a:t>The Writer’s World </a:t>
            </a:r>
            <a:br>
              <a:rPr b="1" lang="en-GB"/>
            </a:br>
            <a:r>
              <a:rPr b="1" lang="en-GB"/>
              <a:t>Forms of CWTP</a:t>
            </a:r>
            <a:endParaRPr/>
          </a:p>
        </p:txBody>
      </p:sp>
      <p:pic>
        <p:nvPicPr>
          <p:cNvPr descr="A picture containing text, newspaper, photo, many&#10;&#10;Description automatically generated" id="134" name="Google Shape;134;p8"/>
          <p:cNvPicPr preferRelativeResize="0"/>
          <p:nvPr>
            <p:ph idx="1" type="body"/>
          </p:nvPr>
        </p:nvPicPr>
        <p:blipFill rotWithShape="1">
          <a:blip r:embed="rId3">
            <a:alphaModFix/>
          </a:blip>
          <a:srcRect b="0" l="0" r="0" t="0"/>
          <a:stretch/>
        </p:blipFill>
        <p:spPr>
          <a:xfrm>
            <a:off x="529291" y="1825625"/>
            <a:ext cx="5490509" cy="4119561"/>
          </a:xfrm>
          <a:prstGeom prst="rect">
            <a:avLst/>
          </a:prstGeom>
          <a:noFill/>
          <a:ln>
            <a:noFill/>
          </a:ln>
        </p:spPr>
      </p:pic>
      <p:sp>
        <p:nvSpPr>
          <p:cNvPr id="135" name="Google Shape;135;p8"/>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fontScale="92500" lnSpcReduction="20000"/>
          </a:bodyPr>
          <a:lstStyle/>
          <a:p>
            <a:pPr indent="-228600" lvl="0" marL="228600" rtl="0" algn="l">
              <a:lnSpc>
                <a:spcPct val="90000"/>
              </a:lnSpc>
              <a:spcBef>
                <a:spcPts val="0"/>
              </a:spcBef>
              <a:spcAft>
                <a:spcPts val="0"/>
              </a:spcAft>
              <a:buClr>
                <a:schemeClr val="dk1"/>
              </a:buClr>
              <a:buSzPct val="100000"/>
              <a:buChar char="•"/>
            </a:pPr>
            <a:r>
              <a:rPr lang="en-GB"/>
              <a:t>Journaling</a:t>
            </a:r>
            <a:endParaRPr/>
          </a:p>
          <a:p>
            <a:pPr indent="-228600" lvl="0" marL="228600" rtl="0" algn="l">
              <a:lnSpc>
                <a:spcPct val="90000"/>
              </a:lnSpc>
              <a:spcBef>
                <a:spcPts val="1000"/>
              </a:spcBef>
              <a:spcAft>
                <a:spcPts val="0"/>
              </a:spcAft>
              <a:buClr>
                <a:schemeClr val="dk1"/>
              </a:buClr>
              <a:buSzPct val="100000"/>
              <a:buChar char="•"/>
            </a:pPr>
            <a:r>
              <a:rPr lang="en-GB"/>
              <a:t>Autobiography</a:t>
            </a:r>
            <a:endParaRPr/>
          </a:p>
          <a:p>
            <a:pPr indent="-228600" lvl="0" marL="228600" rtl="0" algn="l">
              <a:lnSpc>
                <a:spcPct val="90000"/>
              </a:lnSpc>
              <a:spcBef>
                <a:spcPts val="1000"/>
              </a:spcBef>
              <a:spcAft>
                <a:spcPts val="0"/>
              </a:spcAft>
              <a:buClr>
                <a:schemeClr val="dk1"/>
              </a:buClr>
              <a:buSzPct val="100000"/>
              <a:buChar char="•"/>
            </a:pPr>
            <a:r>
              <a:rPr lang="en-GB"/>
              <a:t>Prose</a:t>
            </a:r>
            <a:endParaRPr/>
          </a:p>
          <a:p>
            <a:pPr indent="-228600" lvl="0" marL="228600" rtl="0" algn="l">
              <a:lnSpc>
                <a:spcPct val="90000"/>
              </a:lnSpc>
              <a:spcBef>
                <a:spcPts val="1000"/>
              </a:spcBef>
              <a:spcAft>
                <a:spcPts val="0"/>
              </a:spcAft>
              <a:buClr>
                <a:schemeClr val="dk1"/>
              </a:buClr>
              <a:buSzPct val="100000"/>
              <a:buChar char="•"/>
            </a:pPr>
            <a:r>
              <a:rPr lang="en-GB"/>
              <a:t>Poetry</a:t>
            </a:r>
            <a:endParaRPr/>
          </a:p>
          <a:p>
            <a:pPr indent="-228600" lvl="0" marL="228600" rtl="0" algn="l">
              <a:lnSpc>
                <a:spcPct val="90000"/>
              </a:lnSpc>
              <a:spcBef>
                <a:spcPts val="1000"/>
              </a:spcBef>
              <a:spcAft>
                <a:spcPts val="0"/>
              </a:spcAft>
              <a:buClr>
                <a:schemeClr val="dk1"/>
              </a:buClr>
              <a:buSzPct val="100000"/>
              <a:buChar char="•"/>
            </a:pPr>
            <a:r>
              <a:rPr lang="en-GB"/>
              <a:t>Zines</a:t>
            </a:r>
            <a:endParaRPr/>
          </a:p>
          <a:p>
            <a:pPr indent="-228600" lvl="0" marL="228600" rtl="0" algn="l">
              <a:lnSpc>
                <a:spcPct val="90000"/>
              </a:lnSpc>
              <a:spcBef>
                <a:spcPts val="1000"/>
              </a:spcBef>
              <a:spcAft>
                <a:spcPts val="0"/>
              </a:spcAft>
              <a:buClr>
                <a:schemeClr val="dk1"/>
              </a:buClr>
              <a:buSzPct val="100000"/>
              <a:buChar char="•"/>
            </a:pPr>
            <a:r>
              <a:rPr lang="en-GB"/>
              <a:t>Collaging</a:t>
            </a:r>
            <a:endParaRPr/>
          </a:p>
          <a:p>
            <a:pPr indent="-228600" lvl="0" marL="228600" rtl="0" algn="l">
              <a:lnSpc>
                <a:spcPct val="90000"/>
              </a:lnSpc>
              <a:spcBef>
                <a:spcPts val="1000"/>
              </a:spcBef>
              <a:spcAft>
                <a:spcPts val="0"/>
              </a:spcAft>
              <a:buClr>
                <a:schemeClr val="dk1"/>
              </a:buClr>
              <a:buSzPct val="100000"/>
              <a:buChar char="•"/>
            </a:pPr>
            <a:r>
              <a:rPr lang="en-GB"/>
              <a:t>Graffiti</a:t>
            </a:r>
            <a:endParaRPr/>
          </a:p>
          <a:p>
            <a:pPr indent="-228600" lvl="0" marL="228600" rtl="0" algn="l">
              <a:lnSpc>
                <a:spcPct val="90000"/>
              </a:lnSpc>
              <a:spcBef>
                <a:spcPts val="1000"/>
              </a:spcBef>
              <a:spcAft>
                <a:spcPts val="0"/>
              </a:spcAft>
              <a:buClr>
                <a:schemeClr val="dk1"/>
              </a:buClr>
              <a:buSzPct val="100000"/>
              <a:buChar char="•"/>
            </a:pPr>
            <a:r>
              <a:rPr lang="en-GB"/>
              <a:t>Tattoos</a:t>
            </a:r>
            <a:endParaRPr/>
          </a:p>
          <a:p>
            <a:pPr indent="-228600" lvl="0" marL="228600" rtl="0" algn="l">
              <a:lnSpc>
                <a:spcPct val="90000"/>
              </a:lnSpc>
              <a:spcBef>
                <a:spcPts val="1000"/>
              </a:spcBef>
              <a:spcAft>
                <a:spcPts val="0"/>
              </a:spcAft>
              <a:buClr>
                <a:schemeClr val="dk1"/>
              </a:buClr>
              <a:buSzPct val="100000"/>
              <a:buChar char="•"/>
            </a:pPr>
            <a:r>
              <a:rPr lang="en-GB"/>
              <a:t>Spoken Word</a:t>
            </a:r>
            <a:endParaRPr/>
          </a:p>
          <a:p>
            <a:pPr indent="-228600" lvl="0" marL="228600" rtl="0" algn="l">
              <a:lnSpc>
                <a:spcPct val="90000"/>
              </a:lnSpc>
              <a:spcBef>
                <a:spcPts val="1000"/>
              </a:spcBef>
              <a:spcAft>
                <a:spcPts val="0"/>
              </a:spcAft>
              <a:buClr>
                <a:schemeClr val="dk1"/>
              </a:buClr>
              <a:buSzPct val="100000"/>
              <a:buChar char="•"/>
            </a:pPr>
            <a:r>
              <a:rPr lang="en-GB"/>
              <a:t>Storytelling</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9" name="Shape 139"/>
        <p:cNvGrpSpPr/>
        <p:nvPr/>
      </p:nvGrpSpPr>
      <p:grpSpPr>
        <a:xfrm>
          <a:off x="0" y="0"/>
          <a:ext cx="0" cy="0"/>
          <a:chOff x="0" y="0"/>
          <a:chExt cx="0" cy="0"/>
        </a:xfrm>
      </p:grpSpPr>
      <p:sp>
        <p:nvSpPr>
          <p:cNvPr id="140" name="Google Shape;140;p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fontScale="90000"/>
          </a:bodyPr>
          <a:lstStyle/>
          <a:p>
            <a:pPr indent="0" lvl="0" marL="0" rtl="0" algn="ctr">
              <a:lnSpc>
                <a:spcPct val="90000"/>
              </a:lnSpc>
              <a:spcBef>
                <a:spcPts val="0"/>
              </a:spcBef>
              <a:spcAft>
                <a:spcPts val="0"/>
              </a:spcAft>
              <a:buClr>
                <a:schemeClr val="dk1"/>
              </a:buClr>
              <a:buSzPct val="100000"/>
              <a:buFont typeface="Calibri"/>
              <a:buNone/>
            </a:pPr>
            <a:r>
              <a:rPr b="1" lang="en-GB" sz="4800"/>
              <a:t>The Writer’s World</a:t>
            </a:r>
            <a:br>
              <a:rPr b="1" lang="en-GB" sz="4800"/>
            </a:br>
            <a:r>
              <a:rPr b="1" lang="en-GB" sz="4800"/>
              <a:t>Writing for the environment. </a:t>
            </a:r>
            <a:br>
              <a:rPr b="1" lang="en-GB" sz="4800"/>
            </a:br>
            <a:endParaRPr b="1" sz="4800"/>
          </a:p>
        </p:txBody>
      </p:sp>
      <p:pic>
        <p:nvPicPr>
          <p:cNvPr descr="A picture containing table, coffee, sitting, food&#10;&#10;Description automatically generated" id="141" name="Google Shape;141;p9"/>
          <p:cNvPicPr preferRelativeResize="0"/>
          <p:nvPr>
            <p:ph idx="1" type="body"/>
          </p:nvPr>
        </p:nvPicPr>
        <p:blipFill rotWithShape="1">
          <a:blip r:embed="rId3">
            <a:alphaModFix/>
          </a:blip>
          <a:srcRect b="0" l="0" r="0" t="0"/>
          <a:stretch/>
        </p:blipFill>
        <p:spPr>
          <a:xfrm>
            <a:off x="187568" y="1561515"/>
            <a:ext cx="5908432" cy="4431324"/>
          </a:xfrm>
          <a:prstGeom prst="rect">
            <a:avLst/>
          </a:prstGeom>
          <a:noFill/>
          <a:ln>
            <a:noFill/>
          </a:ln>
        </p:spPr>
      </p:pic>
      <p:sp>
        <p:nvSpPr>
          <p:cNvPr id="142" name="Google Shape;142;p9"/>
          <p:cNvSpPr txBox="1"/>
          <p:nvPr>
            <p:ph idx="2" type="body"/>
          </p:nvPr>
        </p:nvSpPr>
        <p:spPr>
          <a:xfrm>
            <a:off x="6172200" y="1322364"/>
            <a:ext cx="5181600" cy="5331654"/>
          </a:xfrm>
          <a:prstGeom prst="rect">
            <a:avLst/>
          </a:prstGeom>
          <a:noFill/>
          <a:ln>
            <a:noFill/>
          </a:ln>
        </p:spPr>
        <p:txBody>
          <a:bodyPr anchorCtr="0" anchor="t" bIns="45700" lIns="91425" spcFirstLastPara="1" rIns="91425" wrap="square" tIns="45700">
            <a:normAutofit fontScale="62500" lnSpcReduction="20000"/>
          </a:bodyPr>
          <a:lstStyle/>
          <a:p>
            <a:pPr indent="-117475" lvl="0" marL="228600" rtl="0" algn="l">
              <a:lnSpc>
                <a:spcPct val="90000"/>
              </a:lnSpc>
              <a:spcBef>
                <a:spcPts val="0"/>
              </a:spcBef>
              <a:spcAft>
                <a:spcPts val="0"/>
              </a:spcAft>
              <a:buClr>
                <a:schemeClr val="dk1"/>
              </a:buClr>
              <a:buSzPct val="100000"/>
              <a:buNone/>
            </a:pPr>
            <a:r>
              <a:t/>
            </a:r>
            <a:endParaRPr b="1"/>
          </a:p>
          <a:p>
            <a:pPr indent="-228600" lvl="0" marL="228600" rtl="0" algn="l">
              <a:lnSpc>
                <a:spcPct val="90000"/>
              </a:lnSpc>
              <a:spcBef>
                <a:spcPts val="1000"/>
              </a:spcBef>
              <a:spcAft>
                <a:spcPts val="0"/>
              </a:spcAft>
              <a:buClr>
                <a:schemeClr val="dk1"/>
              </a:buClr>
              <a:buSzPct val="100000"/>
              <a:buChar char="•"/>
            </a:pPr>
            <a:r>
              <a:rPr b="1" lang="en-GB"/>
              <a:t>Too uncomfortable? </a:t>
            </a:r>
            <a:r>
              <a:rPr lang="en-GB">
                <a:solidFill>
                  <a:srgbClr val="ACB8CA"/>
                </a:solidFill>
              </a:rPr>
              <a:t>	</a:t>
            </a:r>
            <a:r>
              <a:rPr lang="en-GB"/>
              <a:t>writing for wellbeing includes discomfort – we must be willing to experience it</a:t>
            </a:r>
            <a:endParaRPr/>
          </a:p>
          <a:p>
            <a:pPr indent="-117475" lvl="0" marL="228600" rtl="0" algn="l">
              <a:lnSpc>
                <a:spcPct val="90000"/>
              </a:lnSpc>
              <a:spcBef>
                <a:spcPts val="1000"/>
              </a:spcBef>
              <a:spcAft>
                <a:spcPts val="0"/>
              </a:spcAft>
              <a:buClr>
                <a:schemeClr val="dk1"/>
              </a:buClr>
              <a:buSzPct val="100000"/>
              <a:buNone/>
            </a:pPr>
            <a:r>
              <a:t/>
            </a:r>
            <a:endParaRPr/>
          </a:p>
          <a:p>
            <a:pPr indent="-228600" lvl="0" marL="228600" rtl="0" algn="l">
              <a:lnSpc>
                <a:spcPct val="90000"/>
              </a:lnSpc>
              <a:spcBef>
                <a:spcPts val="1000"/>
              </a:spcBef>
              <a:spcAft>
                <a:spcPts val="0"/>
              </a:spcAft>
              <a:buClr>
                <a:schemeClr val="dk1"/>
              </a:buClr>
              <a:buSzPct val="100000"/>
              <a:buChar char="•"/>
            </a:pPr>
            <a:r>
              <a:rPr b="1" lang="en-GB"/>
              <a:t>Too changing? </a:t>
            </a:r>
            <a:r>
              <a:rPr lang="en-GB"/>
              <a:t>writers know that things aren’t fixed and static, they are always in flux -  the best we can do is enter the flow</a:t>
            </a:r>
            <a:endParaRPr/>
          </a:p>
          <a:p>
            <a:pPr indent="-117475" lvl="0" marL="228600" rtl="0" algn="l">
              <a:lnSpc>
                <a:spcPct val="90000"/>
              </a:lnSpc>
              <a:spcBef>
                <a:spcPts val="1000"/>
              </a:spcBef>
              <a:spcAft>
                <a:spcPts val="0"/>
              </a:spcAft>
              <a:buClr>
                <a:schemeClr val="dk1"/>
              </a:buClr>
              <a:buSzPct val="100000"/>
              <a:buNone/>
            </a:pPr>
            <a:r>
              <a:t/>
            </a:r>
            <a:endParaRPr/>
          </a:p>
          <a:p>
            <a:pPr indent="-228600" lvl="0" marL="228600" rtl="0" algn="l">
              <a:lnSpc>
                <a:spcPct val="90000"/>
              </a:lnSpc>
              <a:spcBef>
                <a:spcPts val="1000"/>
              </a:spcBef>
              <a:spcAft>
                <a:spcPts val="0"/>
              </a:spcAft>
              <a:buClr>
                <a:schemeClr val="dk1"/>
              </a:buClr>
              <a:buSzPct val="100000"/>
              <a:buChar char="•"/>
            </a:pPr>
            <a:r>
              <a:rPr b="1" lang="en-GB"/>
              <a:t>Too political? </a:t>
            </a:r>
            <a:r>
              <a:rPr lang="en-GB"/>
              <a:t>– well, it’s everywhere, and this is a reflexive practice </a:t>
            </a:r>
            <a:endParaRPr/>
          </a:p>
          <a:p>
            <a:pPr indent="-117475" lvl="0" marL="228600" rtl="0" algn="l">
              <a:lnSpc>
                <a:spcPct val="90000"/>
              </a:lnSpc>
              <a:spcBef>
                <a:spcPts val="1000"/>
              </a:spcBef>
              <a:spcAft>
                <a:spcPts val="0"/>
              </a:spcAft>
              <a:buClr>
                <a:schemeClr val="dk1"/>
              </a:buClr>
              <a:buSzPct val="100000"/>
              <a:buNone/>
            </a:pPr>
            <a:r>
              <a:t/>
            </a:r>
            <a:endParaRPr/>
          </a:p>
          <a:p>
            <a:pPr indent="-228600" lvl="0" marL="228600" rtl="0" algn="l">
              <a:lnSpc>
                <a:spcPct val="90000"/>
              </a:lnSpc>
              <a:spcBef>
                <a:spcPts val="1000"/>
              </a:spcBef>
              <a:spcAft>
                <a:spcPts val="0"/>
              </a:spcAft>
              <a:buClr>
                <a:schemeClr val="dk1"/>
              </a:buClr>
              <a:buSzPct val="100000"/>
              <a:buChar char="•"/>
            </a:pPr>
            <a:r>
              <a:rPr b="1" lang="en-GB"/>
              <a:t>Too subversive? </a:t>
            </a:r>
            <a:r>
              <a:rPr lang="en-GB"/>
              <a:t>– creativity takes the familiar and changes it</a:t>
            </a:r>
            <a:endParaRPr/>
          </a:p>
          <a:p>
            <a:pPr indent="0" lvl="0" marL="0" rtl="0" algn="ctr">
              <a:lnSpc>
                <a:spcPct val="90000"/>
              </a:lnSpc>
              <a:spcBef>
                <a:spcPts val="1000"/>
              </a:spcBef>
              <a:spcAft>
                <a:spcPts val="0"/>
              </a:spcAft>
              <a:buClr>
                <a:schemeClr val="dk1"/>
              </a:buClr>
              <a:buSzPct val="100000"/>
              <a:buNone/>
            </a:pPr>
            <a:r>
              <a:t/>
            </a:r>
            <a:endParaRPr b="1"/>
          </a:p>
          <a:p>
            <a:pPr indent="0" lvl="0" marL="0" rtl="0" algn="ctr">
              <a:lnSpc>
                <a:spcPct val="90000"/>
              </a:lnSpc>
              <a:spcBef>
                <a:spcPts val="1000"/>
              </a:spcBef>
              <a:spcAft>
                <a:spcPts val="0"/>
              </a:spcAft>
              <a:buClr>
                <a:schemeClr val="dk1"/>
              </a:buClr>
              <a:buSzPct val="100000"/>
              <a:buNone/>
            </a:pPr>
            <a:r>
              <a:rPr b="1" lang="en-GB"/>
              <a:t>Fiona Hamilton</a:t>
            </a:r>
            <a:endParaRPr/>
          </a:p>
          <a:p>
            <a:pPr indent="0" lvl="0" marL="0" rtl="0" algn="ctr">
              <a:lnSpc>
                <a:spcPct val="90000"/>
              </a:lnSpc>
              <a:spcBef>
                <a:spcPts val="1000"/>
              </a:spcBef>
              <a:spcAft>
                <a:spcPts val="0"/>
              </a:spcAft>
              <a:buClr>
                <a:schemeClr val="dk1"/>
              </a:buClr>
              <a:buSzPct val="100000"/>
              <a:buNone/>
            </a:pPr>
            <a:r>
              <a:t/>
            </a:r>
            <a:endParaRPr sz="3200"/>
          </a:p>
          <a:p>
            <a:pPr indent="0" lvl="0" marL="0" rtl="0" algn="ctr">
              <a:lnSpc>
                <a:spcPct val="90000"/>
              </a:lnSpc>
              <a:spcBef>
                <a:spcPts val="1000"/>
              </a:spcBef>
              <a:spcAft>
                <a:spcPts val="0"/>
              </a:spcAft>
              <a:buClr>
                <a:schemeClr val="dk1"/>
              </a:buClr>
              <a:buSzPct val="100000"/>
              <a:buNone/>
            </a:pPr>
            <a:r>
              <a:rPr b="1" lang="en-GB"/>
              <a:t>Metanoia Institute &amp; Orchard Foundation</a:t>
            </a:r>
            <a:endParaRPr/>
          </a:p>
          <a:p>
            <a:pPr indent="0" lvl="0" marL="0" rtl="0" algn="l">
              <a:lnSpc>
                <a:spcPct val="90000"/>
              </a:lnSpc>
              <a:spcBef>
                <a:spcPts val="1000"/>
              </a:spcBef>
              <a:spcAft>
                <a:spcPts val="0"/>
              </a:spcAft>
              <a:buClr>
                <a:schemeClr val="dk1"/>
              </a:buClr>
              <a:buSzPct val="100000"/>
              <a:buNone/>
            </a:pPr>
            <a:r>
              <a:t/>
            </a:r>
            <a:endParaRPr/>
          </a:p>
          <a:p>
            <a:pPr indent="0" lvl="0" marL="0" rtl="0" algn="l">
              <a:lnSpc>
                <a:spcPct val="90000"/>
              </a:lnSpc>
              <a:spcBef>
                <a:spcPts val="1000"/>
              </a:spcBef>
              <a:spcAft>
                <a:spcPts val="0"/>
              </a:spcAft>
              <a:buClr>
                <a:schemeClr val="dk1"/>
              </a:buClr>
              <a:buSzPct val="100000"/>
              <a:buNone/>
            </a:pPr>
            <a:r>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sp>
        <p:nvSpPr>
          <p:cNvPr id="147" name="Google Shape;147;p1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Calibri"/>
              <a:buNone/>
            </a:pPr>
            <a:r>
              <a:rPr b="1" lang="en-GB"/>
              <a:t>Volume in Our Voices</a:t>
            </a:r>
            <a:br>
              <a:rPr b="1" lang="en-GB"/>
            </a:br>
            <a:r>
              <a:rPr b="1" lang="en-GB"/>
              <a:t>Case Study</a:t>
            </a:r>
            <a:endParaRPr/>
          </a:p>
        </p:txBody>
      </p:sp>
      <p:sp>
        <p:nvSpPr>
          <p:cNvPr id="148" name="Google Shape;148;p10"/>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2800"/>
              <a:buNone/>
            </a:pPr>
            <a:r>
              <a:rPr lang="en-GB"/>
              <a:t>A case study, utilising phenomenological approaches, of how women survivors of domestic abuse who have participated in CWTP sessions experience reading their written work at a spoken word poetry event and, drawing from this, what can we do, as facilitators/writing practitioners to support them?</a:t>
            </a:r>
            <a:endParaRPr/>
          </a:p>
          <a:p>
            <a:pPr indent="-50800" lvl="0" marL="228600" rtl="0" algn="l">
              <a:lnSpc>
                <a:spcPct val="90000"/>
              </a:lnSpc>
              <a:spcBef>
                <a:spcPts val="1000"/>
              </a:spcBef>
              <a:spcAft>
                <a:spcPts val="0"/>
              </a:spcAft>
              <a:buClr>
                <a:schemeClr val="dk1"/>
              </a:buClr>
              <a:buSzPts val="2800"/>
              <a:buNone/>
            </a:pPr>
            <a:r>
              <a:t/>
            </a:r>
            <a:endParaRPr/>
          </a:p>
        </p:txBody>
      </p:sp>
      <p:pic>
        <p:nvPicPr>
          <p:cNvPr descr="A picture containing indoor, building, hanging, black&#10;&#10;Description automatically generated" id="149" name="Google Shape;149;p10"/>
          <p:cNvPicPr preferRelativeResize="0"/>
          <p:nvPr>
            <p:ph idx="2" type="body"/>
          </p:nvPr>
        </p:nvPicPr>
        <p:blipFill rotWithShape="1">
          <a:blip r:embed="rId3">
            <a:alphaModFix/>
          </a:blip>
          <a:srcRect b="0" l="0" r="0" t="0"/>
          <a:stretch/>
        </p:blipFill>
        <p:spPr>
          <a:xfrm>
            <a:off x="7326206" y="1552754"/>
            <a:ext cx="3505917" cy="5257369"/>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3" name="Shape 153"/>
        <p:cNvGrpSpPr/>
        <p:nvPr/>
      </p:nvGrpSpPr>
      <p:grpSpPr>
        <a:xfrm>
          <a:off x="0" y="0"/>
          <a:ext cx="0" cy="0"/>
          <a:chOff x="0" y="0"/>
          <a:chExt cx="0" cy="0"/>
        </a:xfrm>
      </p:grpSpPr>
      <p:sp>
        <p:nvSpPr>
          <p:cNvPr id="154" name="Google Shape;154;p1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Calibri"/>
              <a:buNone/>
            </a:pPr>
            <a:r>
              <a:rPr b="1" lang="en-GB"/>
              <a:t>Volume in Our Voices</a:t>
            </a:r>
            <a:br>
              <a:rPr b="1" lang="en-GB"/>
            </a:br>
            <a:r>
              <a:rPr b="1" lang="en-GB"/>
              <a:t>Domestic Abuse</a:t>
            </a:r>
            <a:endParaRPr/>
          </a:p>
        </p:txBody>
      </p:sp>
      <p:sp>
        <p:nvSpPr>
          <p:cNvPr id="155" name="Google Shape;155;p11"/>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lnSpcReduction="10000"/>
          </a:bodyPr>
          <a:lstStyle/>
          <a:p>
            <a:pPr indent="-228600" lvl="0" marL="228600" rtl="0" algn="l">
              <a:lnSpc>
                <a:spcPct val="90000"/>
              </a:lnSpc>
              <a:spcBef>
                <a:spcPts val="0"/>
              </a:spcBef>
              <a:spcAft>
                <a:spcPts val="0"/>
              </a:spcAft>
              <a:buClr>
                <a:schemeClr val="dk1"/>
              </a:buClr>
              <a:buSzPts val="2800"/>
              <a:buChar char="•"/>
            </a:pPr>
            <a:r>
              <a:rPr lang="en-GB"/>
              <a:t>shock</a:t>
            </a:r>
            <a:endParaRPr/>
          </a:p>
          <a:p>
            <a:pPr indent="-228600" lvl="0" marL="228600" rtl="0" algn="l">
              <a:lnSpc>
                <a:spcPct val="90000"/>
              </a:lnSpc>
              <a:spcBef>
                <a:spcPts val="1000"/>
              </a:spcBef>
              <a:spcAft>
                <a:spcPts val="0"/>
              </a:spcAft>
              <a:buClr>
                <a:schemeClr val="dk1"/>
              </a:buClr>
              <a:buSzPts val="2800"/>
              <a:buChar char="•"/>
            </a:pPr>
            <a:r>
              <a:rPr lang="en-GB"/>
              <a:t>invisibility</a:t>
            </a:r>
            <a:endParaRPr/>
          </a:p>
          <a:p>
            <a:pPr indent="-228600" lvl="0" marL="228600" rtl="0" algn="l">
              <a:lnSpc>
                <a:spcPct val="90000"/>
              </a:lnSpc>
              <a:spcBef>
                <a:spcPts val="1000"/>
              </a:spcBef>
              <a:spcAft>
                <a:spcPts val="0"/>
              </a:spcAft>
              <a:buClr>
                <a:schemeClr val="dk1"/>
              </a:buClr>
              <a:buSzPts val="2800"/>
              <a:buChar char="•"/>
            </a:pPr>
            <a:r>
              <a:rPr lang="en-GB"/>
              <a:t>bullying</a:t>
            </a:r>
            <a:endParaRPr/>
          </a:p>
          <a:p>
            <a:pPr indent="-228600" lvl="0" marL="228600" rtl="0" algn="l">
              <a:lnSpc>
                <a:spcPct val="90000"/>
              </a:lnSpc>
              <a:spcBef>
                <a:spcPts val="1000"/>
              </a:spcBef>
              <a:spcAft>
                <a:spcPts val="0"/>
              </a:spcAft>
              <a:buClr>
                <a:schemeClr val="dk1"/>
              </a:buClr>
              <a:buSzPts val="2800"/>
              <a:buChar char="•"/>
            </a:pPr>
            <a:r>
              <a:rPr lang="en-GB"/>
              <a:t>trauma </a:t>
            </a:r>
            <a:endParaRPr/>
          </a:p>
          <a:p>
            <a:pPr indent="-228600" lvl="0" marL="228600" rtl="0" algn="l">
              <a:lnSpc>
                <a:spcPct val="90000"/>
              </a:lnSpc>
              <a:spcBef>
                <a:spcPts val="1000"/>
              </a:spcBef>
              <a:spcAft>
                <a:spcPts val="0"/>
              </a:spcAft>
              <a:buClr>
                <a:schemeClr val="dk1"/>
              </a:buClr>
              <a:buSzPts val="2800"/>
              <a:buChar char="•"/>
            </a:pPr>
            <a:r>
              <a:rPr lang="en-GB"/>
              <a:t>stigma, shame </a:t>
            </a:r>
            <a:endParaRPr/>
          </a:p>
          <a:p>
            <a:pPr indent="-228600" lvl="0" marL="228600" rtl="0" algn="l">
              <a:lnSpc>
                <a:spcPct val="90000"/>
              </a:lnSpc>
              <a:spcBef>
                <a:spcPts val="1000"/>
              </a:spcBef>
              <a:spcAft>
                <a:spcPts val="0"/>
              </a:spcAft>
              <a:buClr>
                <a:schemeClr val="dk1"/>
              </a:buClr>
              <a:buSzPts val="2800"/>
              <a:buChar char="•"/>
            </a:pPr>
            <a:r>
              <a:rPr lang="en-GB"/>
              <a:t>silence</a:t>
            </a:r>
            <a:endParaRPr/>
          </a:p>
          <a:p>
            <a:pPr indent="-228600" lvl="0" marL="228600" rtl="0" algn="l">
              <a:lnSpc>
                <a:spcPct val="90000"/>
              </a:lnSpc>
              <a:spcBef>
                <a:spcPts val="1000"/>
              </a:spcBef>
              <a:spcAft>
                <a:spcPts val="0"/>
              </a:spcAft>
              <a:buClr>
                <a:schemeClr val="dk1"/>
              </a:buClr>
              <a:buSzPts val="2800"/>
              <a:buChar char="•"/>
            </a:pPr>
            <a:r>
              <a:rPr lang="en-GB"/>
              <a:t>dissociation   </a:t>
            </a:r>
            <a:endParaRPr/>
          </a:p>
          <a:p>
            <a:pPr indent="0" lvl="0" marL="0" rtl="0" algn="l">
              <a:lnSpc>
                <a:spcPct val="90000"/>
              </a:lnSpc>
              <a:spcBef>
                <a:spcPts val="1000"/>
              </a:spcBef>
              <a:spcAft>
                <a:spcPts val="0"/>
              </a:spcAft>
              <a:buClr>
                <a:schemeClr val="dk1"/>
              </a:buClr>
              <a:buSzPts val="2800"/>
              <a:buNone/>
            </a:pPr>
            <a:r>
              <a:t/>
            </a:r>
            <a:endParaRPr b="1"/>
          </a:p>
          <a:p>
            <a:pPr indent="0" lvl="0" marL="0" rtl="0" algn="l">
              <a:lnSpc>
                <a:spcPct val="90000"/>
              </a:lnSpc>
              <a:spcBef>
                <a:spcPts val="1000"/>
              </a:spcBef>
              <a:spcAft>
                <a:spcPts val="0"/>
              </a:spcAft>
              <a:buClr>
                <a:schemeClr val="dk1"/>
              </a:buClr>
              <a:buSzPts val="2800"/>
              <a:buNone/>
            </a:pPr>
            <a:r>
              <a:rPr b="1" lang="en-GB"/>
              <a:t>Significant public health issue</a:t>
            </a:r>
            <a:endParaRPr/>
          </a:p>
          <a:p>
            <a:pPr indent="-50800" lvl="0" marL="228600" rtl="0" algn="l">
              <a:lnSpc>
                <a:spcPct val="90000"/>
              </a:lnSpc>
              <a:spcBef>
                <a:spcPts val="1000"/>
              </a:spcBef>
              <a:spcAft>
                <a:spcPts val="0"/>
              </a:spcAft>
              <a:buClr>
                <a:schemeClr val="dk1"/>
              </a:buClr>
              <a:buSzPts val="2800"/>
              <a:buNone/>
            </a:pPr>
            <a:r>
              <a:t/>
            </a:r>
            <a:endParaRPr/>
          </a:p>
        </p:txBody>
      </p:sp>
      <p:pic>
        <p:nvPicPr>
          <p:cNvPr descr="A picture containing table, indoor, cup, food&#10;&#10;Description automatically generated" id="156" name="Google Shape;156;p11"/>
          <p:cNvPicPr preferRelativeResize="0"/>
          <p:nvPr>
            <p:ph idx="2" type="body"/>
          </p:nvPr>
        </p:nvPicPr>
        <p:blipFill rotWithShape="1">
          <a:blip r:embed="rId3">
            <a:alphaModFix/>
          </a:blip>
          <a:srcRect b="0" l="0" r="0" t="0"/>
          <a:stretch/>
        </p:blipFill>
        <p:spPr>
          <a:xfrm>
            <a:off x="6251471" y="1955410"/>
            <a:ext cx="5455021" cy="363710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0" name="Shape 160"/>
        <p:cNvGrpSpPr/>
        <p:nvPr/>
      </p:nvGrpSpPr>
      <p:grpSpPr>
        <a:xfrm>
          <a:off x="0" y="0"/>
          <a:ext cx="0" cy="0"/>
          <a:chOff x="0" y="0"/>
          <a:chExt cx="0" cy="0"/>
        </a:xfrm>
      </p:grpSpPr>
      <p:sp>
        <p:nvSpPr>
          <p:cNvPr id="161" name="Google Shape;161;p12"/>
          <p:cNvSpPr txBox="1"/>
          <p:nvPr>
            <p:ph type="title"/>
          </p:nvPr>
        </p:nvSpPr>
        <p:spPr>
          <a:xfrm>
            <a:off x="838200" y="1"/>
            <a:ext cx="10515600" cy="1690688"/>
          </a:xfrm>
          <a:prstGeom prst="rect">
            <a:avLst/>
          </a:prstGeom>
          <a:noFill/>
          <a:ln>
            <a:noFill/>
          </a:ln>
        </p:spPr>
        <p:txBody>
          <a:bodyPr anchorCtr="0" anchor="ctr" bIns="45700" lIns="91425" spcFirstLastPara="1" rIns="91425" wrap="square" tIns="45700">
            <a:normAutofit fontScale="90000"/>
          </a:bodyPr>
          <a:lstStyle/>
          <a:p>
            <a:pPr indent="0" lvl="0" marL="0" rtl="0" algn="ctr">
              <a:lnSpc>
                <a:spcPct val="90000"/>
              </a:lnSpc>
              <a:spcBef>
                <a:spcPts val="0"/>
              </a:spcBef>
              <a:spcAft>
                <a:spcPts val="0"/>
              </a:spcAft>
              <a:buClr>
                <a:schemeClr val="dk1"/>
              </a:buClr>
              <a:buSzPct val="100000"/>
              <a:buFont typeface="Calibri"/>
              <a:buNone/>
            </a:pPr>
            <a:r>
              <a:rPr b="1" lang="en-GB"/>
              <a:t>Volume in Our Voices</a:t>
            </a:r>
            <a:br>
              <a:rPr b="1" lang="en-GB"/>
            </a:br>
            <a:r>
              <a:rPr b="1" lang="en-GB" sz="3100"/>
              <a:t>Creative Writing for Therapeutic Purposes (CWTP)</a:t>
            </a:r>
            <a:br>
              <a:rPr b="1" lang="en-GB" sz="3100"/>
            </a:br>
            <a:r>
              <a:rPr b="1" lang="en-GB" sz="3100"/>
              <a:t>&amp; Domestic Abuse</a:t>
            </a:r>
            <a:br>
              <a:rPr lang="en-GB"/>
            </a:br>
            <a:endParaRPr/>
          </a:p>
        </p:txBody>
      </p:sp>
      <p:pic>
        <p:nvPicPr>
          <p:cNvPr descr="A picture containing rug&#10;&#10;Description automatically generated" id="162" name="Google Shape;162;p12"/>
          <p:cNvPicPr preferRelativeResize="0"/>
          <p:nvPr>
            <p:ph idx="1" type="body"/>
          </p:nvPr>
        </p:nvPicPr>
        <p:blipFill rotWithShape="1">
          <a:blip r:embed="rId3">
            <a:alphaModFix/>
          </a:blip>
          <a:srcRect b="0" l="0" r="0" t="0"/>
          <a:stretch/>
        </p:blipFill>
        <p:spPr>
          <a:xfrm>
            <a:off x="1653376" y="1582177"/>
            <a:ext cx="3788054" cy="5050740"/>
          </a:xfrm>
          <a:prstGeom prst="rect">
            <a:avLst/>
          </a:prstGeom>
          <a:noFill/>
          <a:ln>
            <a:noFill/>
          </a:ln>
        </p:spPr>
      </p:pic>
      <p:sp>
        <p:nvSpPr>
          <p:cNvPr id="163" name="Google Shape;163;p12"/>
          <p:cNvSpPr txBox="1"/>
          <p:nvPr>
            <p:ph idx="2" type="body"/>
          </p:nvPr>
        </p:nvSpPr>
        <p:spPr>
          <a:xfrm>
            <a:off x="6096000" y="1807259"/>
            <a:ext cx="5181600" cy="5050740"/>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2800"/>
              <a:buNone/>
            </a:pPr>
            <a:r>
              <a:t/>
            </a:r>
            <a:endParaRPr/>
          </a:p>
          <a:p>
            <a:pPr indent="-228600" lvl="0" marL="228600" rtl="0" algn="l">
              <a:lnSpc>
                <a:spcPct val="90000"/>
              </a:lnSpc>
              <a:spcBef>
                <a:spcPts val="1000"/>
              </a:spcBef>
              <a:spcAft>
                <a:spcPts val="0"/>
              </a:spcAft>
              <a:buClr>
                <a:schemeClr val="dk1"/>
              </a:buClr>
              <a:buSzPts val="2800"/>
              <a:buChar char="•"/>
            </a:pPr>
            <a:r>
              <a:rPr lang="en-GB"/>
              <a:t>Bolton, G (1999) Bolton, G et al (2006 &amp; 2011)</a:t>
            </a:r>
            <a:endParaRPr/>
          </a:p>
          <a:p>
            <a:pPr indent="-228600" lvl="0" marL="228600" rtl="0" algn="l">
              <a:lnSpc>
                <a:spcPct val="90000"/>
              </a:lnSpc>
              <a:spcBef>
                <a:spcPts val="1000"/>
              </a:spcBef>
              <a:spcAft>
                <a:spcPts val="0"/>
              </a:spcAft>
              <a:buClr>
                <a:schemeClr val="dk1"/>
              </a:buClr>
              <a:buSzPts val="2800"/>
              <a:buChar char="•"/>
            </a:pPr>
            <a:r>
              <a:rPr lang="en-GB"/>
              <a:t>Chavis, G (2011)</a:t>
            </a:r>
            <a:endParaRPr/>
          </a:p>
          <a:p>
            <a:pPr indent="-228600" lvl="0" marL="228600" rtl="0" algn="l">
              <a:lnSpc>
                <a:spcPct val="90000"/>
              </a:lnSpc>
              <a:spcBef>
                <a:spcPts val="1000"/>
              </a:spcBef>
              <a:spcAft>
                <a:spcPts val="0"/>
              </a:spcAft>
              <a:buClr>
                <a:schemeClr val="dk1"/>
              </a:buClr>
              <a:buSzPts val="2800"/>
              <a:buChar char="•"/>
            </a:pPr>
            <a:r>
              <a:rPr lang="en-GB"/>
              <a:t>Cross, J (2017)</a:t>
            </a:r>
            <a:endParaRPr/>
          </a:p>
          <a:p>
            <a:pPr indent="-228600" lvl="0" marL="228600" rtl="0" algn="l">
              <a:lnSpc>
                <a:spcPct val="90000"/>
              </a:lnSpc>
              <a:spcBef>
                <a:spcPts val="1000"/>
              </a:spcBef>
              <a:spcAft>
                <a:spcPts val="0"/>
              </a:spcAft>
              <a:buClr>
                <a:schemeClr val="dk1"/>
              </a:buClr>
              <a:buSzPts val="2800"/>
              <a:buChar char="•"/>
            </a:pPr>
            <a:r>
              <a:rPr lang="en-GB"/>
              <a:t>Mazza, N (2017)</a:t>
            </a:r>
            <a:endParaRPr/>
          </a:p>
          <a:p>
            <a:pPr indent="-228600" lvl="0" marL="228600" rtl="0" algn="l">
              <a:lnSpc>
                <a:spcPct val="90000"/>
              </a:lnSpc>
              <a:spcBef>
                <a:spcPts val="1000"/>
              </a:spcBef>
              <a:spcAft>
                <a:spcPts val="0"/>
              </a:spcAft>
              <a:buClr>
                <a:schemeClr val="dk1"/>
              </a:buClr>
              <a:buSzPts val="2800"/>
              <a:buChar char="•"/>
            </a:pPr>
            <a:r>
              <a:rPr lang="en-GB"/>
              <a:t>Wright, J. K. and Thiara, R.K. (2019)</a:t>
            </a:r>
            <a:endParaRPr/>
          </a:p>
          <a:p>
            <a:pPr indent="-228600" lvl="0" marL="228600" rtl="0" algn="l">
              <a:lnSpc>
                <a:spcPct val="90000"/>
              </a:lnSpc>
              <a:spcBef>
                <a:spcPts val="1000"/>
              </a:spcBef>
              <a:spcAft>
                <a:spcPts val="0"/>
              </a:spcAft>
              <a:buClr>
                <a:schemeClr val="dk1"/>
              </a:buClr>
              <a:buSzPts val="2800"/>
              <a:buChar char="•"/>
            </a:pPr>
            <a:r>
              <a:rPr lang="en-GB"/>
              <a:t>Williamson, C and  Wright, J.K. (2018) </a:t>
            </a:r>
            <a:endParaRPr/>
          </a:p>
          <a:p>
            <a:pPr indent="-50800" lvl="0" marL="228600" rtl="0" algn="l">
              <a:lnSpc>
                <a:spcPct val="90000"/>
              </a:lnSpc>
              <a:spcBef>
                <a:spcPts val="1000"/>
              </a:spcBef>
              <a:spcAft>
                <a:spcPts val="0"/>
              </a:spcAft>
              <a:buClr>
                <a:schemeClr val="dk1"/>
              </a:buClr>
              <a:buSzPts val="2800"/>
              <a:buNone/>
            </a:pPr>
            <a:r>
              <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7" name="Shape 167"/>
        <p:cNvGrpSpPr/>
        <p:nvPr/>
      </p:nvGrpSpPr>
      <p:grpSpPr>
        <a:xfrm>
          <a:off x="0" y="0"/>
          <a:ext cx="0" cy="0"/>
          <a:chOff x="0" y="0"/>
          <a:chExt cx="0" cy="0"/>
        </a:xfrm>
      </p:grpSpPr>
      <p:sp>
        <p:nvSpPr>
          <p:cNvPr id="168" name="Google Shape;168;p1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Calibri"/>
              <a:buNone/>
            </a:pPr>
            <a:r>
              <a:rPr b="1" lang="en-GB"/>
              <a:t>Volume in Our Voices</a:t>
            </a:r>
            <a:br>
              <a:rPr b="1" lang="en-GB"/>
            </a:br>
            <a:r>
              <a:rPr b="1" lang="en-GB"/>
              <a:t>Spoken Word</a:t>
            </a:r>
            <a:endParaRPr/>
          </a:p>
        </p:txBody>
      </p:sp>
      <p:sp>
        <p:nvSpPr>
          <p:cNvPr id="169" name="Google Shape;169;p13"/>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2800"/>
              <a:buNone/>
            </a:pPr>
            <a:r>
              <a:t/>
            </a:r>
            <a:endParaRPr/>
          </a:p>
          <a:p>
            <a:pPr indent="-228600" lvl="0" marL="228600" rtl="0" algn="l">
              <a:lnSpc>
                <a:spcPct val="90000"/>
              </a:lnSpc>
              <a:spcBef>
                <a:spcPts val="1000"/>
              </a:spcBef>
              <a:spcAft>
                <a:spcPts val="0"/>
              </a:spcAft>
              <a:buClr>
                <a:schemeClr val="dk1"/>
              </a:buClr>
              <a:buSzPts val="2800"/>
              <a:buChar char="•"/>
            </a:pPr>
            <a:r>
              <a:rPr lang="en-GB"/>
              <a:t>Alvarez, N &amp; Mearns, J (2014)</a:t>
            </a:r>
            <a:endParaRPr/>
          </a:p>
          <a:p>
            <a:pPr indent="-228600" lvl="0" marL="228600" rtl="0" algn="l">
              <a:lnSpc>
                <a:spcPct val="90000"/>
              </a:lnSpc>
              <a:spcBef>
                <a:spcPts val="1000"/>
              </a:spcBef>
              <a:spcAft>
                <a:spcPts val="0"/>
              </a:spcAft>
              <a:buClr>
                <a:schemeClr val="dk1"/>
              </a:buClr>
              <a:buSzPts val="2800"/>
              <a:buChar char="•"/>
            </a:pPr>
            <a:r>
              <a:rPr lang="en-GB"/>
              <a:t>Bearder, P (2019)</a:t>
            </a:r>
            <a:endParaRPr/>
          </a:p>
          <a:p>
            <a:pPr indent="-228600" lvl="0" marL="228600" rtl="0" algn="l">
              <a:lnSpc>
                <a:spcPct val="90000"/>
              </a:lnSpc>
              <a:spcBef>
                <a:spcPts val="1000"/>
              </a:spcBef>
              <a:spcAft>
                <a:spcPts val="0"/>
              </a:spcAft>
              <a:buClr>
                <a:schemeClr val="dk1"/>
              </a:buClr>
              <a:buSzPts val="2800"/>
              <a:buChar char="•"/>
            </a:pPr>
            <a:r>
              <a:rPr lang="en-GB"/>
              <a:t>Bauer, G &amp; Kane, J (2017)</a:t>
            </a:r>
            <a:endParaRPr/>
          </a:p>
          <a:p>
            <a:pPr indent="-228600" lvl="0" marL="228600" rtl="0" algn="l">
              <a:lnSpc>
                <a:spcPct val="90000"/>
              </a:lnSpc>
              <a:spcBef>
                <a:spcPts val="1000"/>
              </a:spcBef>
              <a:spcAft>
                <a:spcPts val="0"/>
              </a:spcAft>
              <a:buClr>
                <a:schemeClr val="dk1"/>
              </a:buClr>
              <a:buSzPts val="2800"/>
              <a:buChar char="•"/>
            </a:pPr>
            <a:r>
              <a:rPr lang="en-GB"/>
              <a:t>English, L (2016)</a:t>
            </a:r>
            <a:endParaRPr/>
          </a:p>
          <a:p>
            <a:pPr indent="-228600" lvl="0" marL="228600" rtl="0" algn="l">
              <a:lnSpc>
                <a:spcPct val="90000"/>
              </a:lnSpc>
              <a:spcBef>
                <a:spcPts val="1000"/>
              </a:spcBef>
              <a:spcAft>
                <a:spcPts val="0"/>
              </a:spcAft>
              <a:buClr>
                <a:schemeClr val="dk1"/>
              </a:buClr>
              <a:buSzPts val="2800"/>
              <a:buChar char="•"/>
            </a:pPr>
            <a:r>
              <a:rPr lang="en-GB"/>
              <a:t>Johnson, E.M.  (2014)</a:t>
            </a:r>
            <a:endParaRPr/>
          </a:p>
          <a:p>
            <a:pPr indent="-228600" lvl="0" marL="228600" rtl="0" algn="l">
              <a:lnSpc>
                <a:spcPct val="90000"/>
              </a:lnSpc>
              <a:spcBef>
                <a:spcPts val="1000"/>
              </a:spcBef>
              <a:spcAft>
                <a:spcPts val="0"/>
              </a:spcAft>
              <a:buClr>
                <a:schemeClr val="dk1"/>
              </a:buClr>
              <a:buSzPts val="2800"/>
              <a:buChar char="•"/>
            </a:pPr>
            <a:r>
              <a:rPr lang="en-GB"/>
              <a:t>Maddalena, C.J. (2009)</a:t>
            </a:r>
            <a:endParaRPr/>
          </a:p>
        </p:txBody>
      </p:sp>
      <p:pic>
        <p:nvPicPr>
          <p:cNvPr descr="A close up of a sign&#10;&#10;Description automatically generated" id="170" name="Google Shape;170;p13"/>
          <p:cNvPicPr preferRelativeResize="0"/>
          <p:nvPr>
            <p:ph idx="2" type="body"/>
          </p:nvPr>
        </p:nvPicPr>
        <p:blipFill rotWithShape="1">
          <a:blip r:embed="rId3">
            <a:alphaModFix/>
          </a:blip>
          <a:srcRect b="0" l="0" r="0" t="0"/>
          <a:stretch/>
        </p:blipFill>
        <p:spPr>
          <a:xfrm>
            <a:off x="7001279" y="1825625"/>
            <a:ext cx="3314902" cy="4643584"/>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4" name="Shape 174"/>
        <p:cNvGrpSpPr/>
        <p:nvPr/>
      </p:nvGrpSpPr>
      <p:grpSpPr>
        <a:xfrm>
          <a:off x="0" y="0"/>
          <a:ext cx="0" cy="0"/>
          <a:chOff x="0" y="0"/>
          <a:chExt cx="0" cy="0"/>
        </a:xfrm>
      </p:grpSpPr>
      <p:sp>
        <p:nvSpPr>
          <p:cNvPr id="175" name="Google Shape;175;p1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Calibri"/>
              <a:buNone/>
            </a:pPr>
            <a:r>
              <a:rPr b="1" lang="en-GB"/>
              <a:t>Volume in Our Voices</a:t>
            </a:r>
            <a:br>
              <a:rPr b="1" lang="en-GB"/>
            </a:br>
            <a:r>
              <a:rPr b="1" lang="en-GB"/>
              <a:t>Ethics</a:t>
            </a:r>
            <a:endParaRPr b="1">
              <a:latin typeface="Calibri"/>
              <a:ea typeface="Calibri"/>
              <a:cs typeface="Calibri"/>
              <a:sym typeface="Calibri"/>
            </a:endParaRPr>
          </a:p>
        </p:txBody>
      </p:sp>
      <p:sp>
        <p:nvSpPr>
          <p:cNvPr id="176" name="Google Shape;176;p14"/>
          <p:cNvSpPr txBox="1"/>
          <p:nvPr>
            <p:ph idx="1" type="body"/>
          </p:nvPr>
        </p:nvSpPr>
        <p:spPr>
          <a:xfrm>
            <a:off x="1069848" y="1852246"/>
            <a:ext cx="4754880" cy="4319954"/>
          </a:xfrm>
          <a:prstGeom prst="rect">
            <a:avLst/>
          </a:prstGeom>
          <a:noFill/>
          <a:ln>
            <a:noFill/>
          </a:ln>
        </p:spPr>
        <p:txBody>
          <a:bodyPr anchorCtr="0" anchor="t" bIns="45700" lIns="91425" spcFirstLastPara="1" rIns="91425" wrap="square" tIns="45700">
            <a:normAutofit/>
          </a:bodyPr>
          <a:lstStyle/>
          <a:p>
            <a:pPr indent="0" lvl="0" marL="0" rtl="0" algn="ctr">
              <a:lnSpc>
                <a:spcPct val="90000"/>
              </a:lnSpc>
              <a:spcBef>
                <a:spcPts val="0"/>
              </a:spcBef>
              <a:spcAft>
                <a:spcPts val="0"/>
              </a:spcAft>
              <a:buClr>
                <a:schemeClr val="dk1"/>
              </a:buClr>
              <a:buSzPts val="2800"/>
              <a:buNone/>
            </a:pPr>
            <a:r>
              <a:t/>
            </a:r>
            <a:endParaRPr sz="2800"/>
          </a:p>
          <a:p>
            <a:pPr indent="0" lvl="0" marL="0" rtl="0" algn="ctr">
              <a:lnSpc>
                <a:spcPct val="90000"/>
              </a:lnSpc>
              <a:spcBef>
                <a:spcPts val="1000"/>
              </a:spcBef>
              <a:spcAft>
                <a:spcPts val="0"/>
              </a:spcAft>
              <a:buClr>
                <a:schemeClr val="dk1"/>
              </a:buClr>
              <a:buSzPts val="2800"/>
              <a:buNone/>
            </a:pPr>
            <a:br>
              <a:rPr lang="en-GB" sz="2800"/>
            </a:br>
            <a:endParaRPr sz="2800"/>
          </a:p>
          <a:p>
            <a:pPr indent="0" lvl="0" marL="0" rtl="0" algn="l">
              <a:lnSpc>
                <a:spcPct val="90000"/>
              </a:lnSpc>
              <a:spcBef>
                <a:spcPts val="1000"/>
              </a:spcBef>
              <a:spcAft>
                <a:spcPts val="0"/>
              </a:spcAft>
              <a:buClr>
                <a:schemeClr val="dk1"/>
              </a:buClr>
              <a:buSzPts val="2800"/>
              <a:buNone/>
            </a:pPr>
            <a:r>
              <a:t/>
            </a:r>
            <a:endParaRPr/>
          </a:p>
          <a:p>
            <a:pPr indent="-50800" lvl="0" marL="228600" rtl="0" algn="l">
              <a:lnSpc>
                <a:spcPct val="90000"/>
              </a:lnSpc>
              <a:spcBef>
                <a:spcPts val="1000"/>
              </a:spcBef>
              <a:spcAft>
                <a:spcPts val="0"/>
              </a:spcAft>
              <a:buClr>
                <a:schemeClr val="dk1"/>
              </a:buClr>
              <a:buSzPts val="2800"/>
              <a:buNone/>
            </a:pPr>
            <a:r>
              <a:t/>
            </a:r>
            <a:endParaRPr/>
          </a:p>
          <a:p>
            <a:pPr indent="-50800" lvl="0" marL="228600" rtl="0" algn="l">
              <a:lnSpc>
                <a:spcPct val="90000"/>
              </a:lnSpc>
              <a:spcBef>
                <a:spcPts val="1000"/>
              </a:spcBef>
              <a:spcAft>
                <a:spcPts val="0"/>
              </a:spcAft>
              <a:buClr>
                <a:schemeClr val="dk1"/>
              </a:buClr>
              <a:buSzPts val="2800"/>
              <a:buNone/>
            </a:pPr>
            <a:r>
              <a:t/>
            </a:r>
            <a:endParaRPr/>
          </a:p>
        </p:txBody>
      </p:sp>
      <p:sp>
        <p:nvSpPr>
          <p:cNvPr id="177" name="Google Shape;177;p14"/>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2800"/>
              <a:buNone/>
            </a:pPr>
            <a:r>
              <a:t/>
            </a:r>
            <a:endParaRPr/>
          </a:p>
          <a:p>
            <a:pPr indent="-228600" lvl="0" marL="228600" rtl="0" algn="l">
              <a:lnSpc>
                <a:spcPct val="90000"/>
              </a:lnSpc>
              <a:spcBef>
                <a:spcPts val="1000"/>
              </a:spcBef>
              <a:spcAft>
                <a:spcPts val="0"/>
              </a:spcAft>
              <a:buClr>
                <a:schemeClr val="dk1"/>
              </a:buClr>
              <a:buSzPts val="2800"/>
              <a:buChar char="•"/>
            </a:pPr>
            <a:r>
              <a:rPr lang="en-GB"/>
              <a:t>Voluntary recruitment</a:t>
            </a:r>
            <a:endParaRPr/>
          </a:p>
          <a:p>
            <a:pPr indent="-228600" lvl="0" marL="228600" rtl="0" algn="l">
              <a:lnSpc>
                <a:spcPct val="90000"/>
              </a:lnSpc>
              <a:spcBef>
                <a:spcPts val="1000"/>
              </a:spcBef>
              <a:spcAft>
                <a:spcPts val="0"/>
              </a:spcAft>
              <a:buClr>
                <a:schemeClr val="dk1"/>
              </a:buClr>
              <a:buSzPts val="2800"/>
              <a:buChar char="•"/>
            </a:pPr>
            <a:r>
              <a:rPr lang="en-GB"/>
              <a:t>Re-trauma</a:t>
            </a:r>
            <a:endParaRPr/>
          </a:p>
          <a:p>
            <a:pPr indent="-228600" lvl="0" marL="228600" rtl="0" algn="l">
              <a:lnSpc>
                <a:spcPct val="90000"/>
              </a:lnSpc>
              <a:spcBef>
                <a:spcPts val="1000"/>
              </a:spcBef>
              <a:spcAft>
                <a:spcPts val="0"/>
              </a:spcAft>
              <a:buClr>
                <a:schemeClr val="dk1"/>
              </a:buClr>
              <a:buSzPts val="2800"/>
              <a:buChar char="•"/>
            </a:pPr>
            <a:r>
              <a:rPr lang="en-GB"/>
              <a:t>Sense of obligation</a:t>
            </a:r>
            <a:endParaRPr/>
          </a:p>
          <a:p>
            <a:pPr indent="-228600" lvl="0" marL="228600" rtl="0" algn="l">
              <a:lnSpc>
                <a:spcPct val="90000"/>
              </a:lnSpc>
              <a:spcBef>
                <a:spcPts val="1000"/>
              </a:spcBef>
              <a:spcAft>
                <a:spcPts val="0"/>
              </a:spcAft>
              <a:buClr>
                <a:schemeClr val="dk1"/>
              </a:buClr>
              <a:buSzPts val="2800"/>
              <a:buChar char="•"/>
            </a:pPr>
            <a:r>
              <a:rPr lang="en-GB"/>
              <a:t>Vicarious trauma</a:t>
            </a:r>
            <a:endParaRPr/>
          </a:p>
          <a:p>
            <a:pPr indent="-228600" lvl="0" marL="228600" rtl="0" algn="l">
              <a:lnSpc>
                <a:spcPct val="90000"/>
              </a:lnSpc>
              <a:spcBef>
                <a:spcPts val="1000"/>
              </a:spcBef>
              <a:spcAft>
                <a:spcPts val="0"/>
              </a:spcAft>
              <a:buClr>
                <a:schemeClr val="dk1"/>
              </a:buClr>
              <a:buSzPts val="2800"/>
              <a:buChar char="•"/>
            </a:pPr>
            <a:r>
              <a:rPr lang="en-GB"/>
              <a:t>Researcher supervision</a:t>
            </a:r>
            <a:endParaRPr/>
          </a:p>
          <a:p>
            <a:pPr indent="0" lvl="0" marL="0" rtl="0" algn="l">
              <a:lnSpc>
                <a:spcPct val="90000"/>
              </a:lnSpc>
              <a:spcBef>
                <a:spcPts val="1000"/>
              </a:spcBef>
              <a:spcAft>
                <a:spcPts val="0"/>
              </a:spcAft>
              <a:buClr>
                <a:schemeClr val="dk1"/>
              </a:buClr>
              <a:buSzPts val="2800"/>
              <a:buNone/>
            </a:pPr>
            <a:r>
              <a:t/>
            </a:r>
            <a:endParaRPr/>
          </a:p>
        </p:txBody>
      </p:sp>
      <p:pic>
        <p:nvPicPr>
          <p:cNvPr id="178" name="Google Shape;178;p14"/>
          <p:cNvPicPr preferRelativeResize="0"/>
          <p:nvPr/>
        </p:nvPicPr>
        <p:blipFill rotWithShape="1">
          <a:blip r:embed="rId3">
            <a:alphaModFix/>
          </a:blip>
          <a:srcRect b="0" l="0" r="0" t="0"/>
          <a:stretch/>
        </p:blipFill>
        <p:spPr>
          <a:xfrm>
            <a:off x="716280" y="2011680"/>
            <a:ext cx="5303521" cy="416052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2" name="Shape 182"/>
        <p:cNvGrpSpPr/>
        <p:nvPr/>
      </p:nvGrpSpPr>
      <p:grpSpPr>
        <a:xfrm>
          <a:off x="0" y="0"/>
          <a:ext cx="0" cy="0"/>
          <a:chOff x="0" y="0"/>
          <a:chExt cx="0" cy="0"/>
        </a:xfrm>
      </p:grpSpPr>
      <p:sp>
        <p:nvSpPr>
          <p:cNvPr id="183" name="Google Shape;183;p1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Calibri"/>
              <a:buNone/>
            </a:pPr>
            <a:r>
              <a:rPr b="1" lang="en-GB"/>
              <a:t>Volume in Our Voices</a:t>
            </a:r>
            <a:br>
              <a:rPr b="1" lang="en-GB"/>
            </a:br>
            <a:r>
              <a:rPr b="1" lang="en-GB"/>
              <a:t>Spoken Word Poetry Event</a:t>
            </a:r>
            <a:endParaRPr/>
          </a:p>
        </p:txBody>
      </p:sp>
      <p:sp>
        <p:nvSpPr>
          <p:cNvPr id="184" name="Google Shape;184;p15"/>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2800"/>
              <a:buNone/>
            </a:pPr>
            <a:r>
              <a:rPr lang="en-GB"/>
              <a:t>Grass roots, self help charity</a:t>
            </a:r>
            <a:endParaRPr/>
          </a:p>
          <a:p>
            <a:pPr indent="0" lvl="0" marL="0" rtl="0" algn="l">
              <a:lnSpc>
                <a:spcPct val="90000"/>
              </a:lnSpc>
              <a:spcBef>
                <a:spcPts val="1000"/>
              </a:spcBef>
              <a:spcAft>
                <a:spcPts val="0"/>
              </a:spcAft>
              <a:buClr>
                <a:schemeClr val="dk1"/>
              </a:buClr>
              <a:buSzPts val="2800"/>
              <a:buNone/>
            </a:pPr>
            <a:r>
              <a:rPr lang="en-GB"/>
              <a:t>Women survivors of domestic abuse</a:t>
            </a:r>
            <a:endParaRPr/>
          </a:p>
          <a:p>
            <a:pPr indent="0" lvl="0" marL="0" rtl="0" algn="l">
              <a:lnSpc>
                <a:spcPct val="90000"/>
              </a:lnSpc>
              <a:spcBef>
                <a:spcPts val="1000"/>
              </a:spcBef>
              <a:spcAft>
                <a:spcPts val="0"/>
              </a:spcAft>
              <a:buClr>
                <a:schemeClr val="dk1"/>
              </a:buClr>
              <a:buSzPts val="2800"/>
              <a:buNone/>
            </a:pPr>
            <a:r>
              <a:rPr lang="en-GB"/>
              <a:t>Six volunteer readers</a:t>
            </a:r>
            <a:endParaRPr/>
          </a:p>
          <a:p>
            <a:pPr indent="0" lvl="0" marL="0" rtl="0" algn="l">
              <a:lnSpc>
                <a:spcPct val="90000"/>
              </a:lnSpc>
              <a:spcBef>
                <a:spcPts val="1000"/>
              </a:spcBef>
              <a:spcAft>
                <a:spcPts val="0"/>
              </a:spcAft>
              <a:buClr>
                <a:schemeClr val="dk1"/>
              </a:buClr>
              <a:buSzPts val="2800"/>
              <a:buNone/>
            </a:pPr>
            <a:r>
              <a:rPr lang="en-GB"/>
              <a:t>Closed audience</a:t>
            </a:r>
            <a:endParaRPr/>
          </a:p>
          <a:p>
            <a:pPr indent="0" lvl="0" marL="0" rtl="0" algn="l">
              <a:lnSpc>
                <a:spcPct val="90000"/>
              </a:lnSpc>
              <a:spcBef>
                <a:spcPts val="1000"/>
              </a:spcBef>
              <a:spcAft>
                <a:spcPts val="0"/>
              </a:spcAft>
              <a:buClr>
                <a:schemeClr val="dk1"/>
              </a:buClr>
              <a:buSzPts val="2800"/>
              <a:buNone/>
            </a:pPr>
            <a:r>
              <a:rPr lang="en-GB"/>
              <a:t>Read three pieces each</a:t>
            </a:r>
            <a:endParaRPr/>
          </a:p>
          <a:p>
            <a:pPr indent="0" lvl="0" marL="0" rtl="0" algn="l">
              <a:lnSpc>
                <a:spcPct val="90000"/>
              </a:lnSpc>
              <a:spcBef>
                <a:spcPts val="1000"/>
              </a:spcBef>
              <a:spcAft>
                <a:spcPts val="0"/>
              </a:spcAft>
              <a:buClr>
                <a:schemeClr val="dk1"/>
              </a:buClr>
              <a:buSzPts val="2800"/>
              <a:buNone/>
            </a:pPr>
            <a:r>
              <a:rPr lang="en-GB"/>
              <a:t>MC</a:t>
            </a:r>
            <a:endParaRPr/>
          </a:p>
          <a:p>
            <a:pPr indent="0" lvl="0" marL="0" rtl="0" algn="l">
              <a:lnSpc>
                <a:spcPct val="90000"/>
              </a:lnSpc>
              <a:spcBef>
                <a:spcPts val="1000"/>
              </a:spcBef>
              <a:spcAft>
                <a:spcPts val="0"/>
              </a:spcAft>
              <a:buClr>
                <a:schemeClr val="dk1"/>
              </a:buClr>
              <a:buSzPts val="2800"/>
              <a:buNone/>
            </a:pPr>
            <a:r>
              <a:rPr lang="en-GB"/>
              <a:t>Semi Structured Interviews</a:t>
            </a:r>
            <a:endParaRPr/>
          </a:p>
          <a:p>
            <a:pPr indent="0" lvl="0" marL="0" rtl="0" algn="l">
              <a:lnSpc>
                <a:spcPct val="90000"/>
              </a:lnSpc>
              <a:spcBef>
                <a:spcPts val="1000"/>
              </a:spcBef>
              <a:spcAft>
                <a:spcPts val="0"/>
              </a:spcAft>
              <a:buClr>
                <a:schemeClr val="dk1"/>
              </a:buClr>
              <a:buSzPts val="2800"/>
              <a:buNone/>
            </a:pPr>
            <a:r>
              <a:t/>
            </a:r>
            <a:endParaRPr/>
          </a:p>
          <a:p>
            <a:pPr indent="0" lvl="0" marL="0" rtl="0" algn="l">
              <a:lnSpc>
                <a:spcPct val="90000"/>
              </a:lnSpc>
              <a:spcBef>
                <a:spcPts val="1000"/>
              </a:spcBef>
              <a:spcAft>
                <a:spcPts val="0"/>
              </a:spcAft>
              <a:buClr>
                <a:schemeClr val="dk1"/>
              </a:buClr>
              <a:buSzPts val="2800"/>
              <a:buNone/>
            </a:pPr>
            <a:r>
              <a:t/>
            </a:r>
            <a:endParaRPr/>
          </a:p>
          <a:p>
            <a:pPr indent="0" lvl="0" marL="0" rtl="0" algn="l">
              <a:lnSpc>
                <a:spcPct val="90000"/>
              </a:lnSpc>
              <a:spcBef>
                <a:spcPts val="1000"/>
              </a:spcBef>
              <a:spcAft>
                <a:spcPts val="0"/>
              </a:spcAft>
              <a:buClr>
                <a:schemeClr val="dk1"/>
              </a:buClr>
              <a:buSzPts val="2800"/>
              <a:buNone/>
            </a:pPr>
            <a:r>
              <a:t/>
            </a:r>
            <a:endParaRPr/>
          </a:p>
          <a:p>
            <a:pPr indent="0" lvl="0" marL="0" rtl="0" algn="l">
              <a:lnSpc>
                <a:spcPct val="90000"/>
              </a:lnSpc>
              <a:spcBef>
                <a:spcPts val="1000"/>
              </a:spcBef>
              <a:spcAft>
                <a:spcPts val="0"/>
              </a:spcAft>
              <a:buClr>
                <a:schemeClr val="dk1"/>
              </a:buClr>
              <a:buSzPts val="2800"/>
              <a:buNone/>
            </a:pPr>
            <a:r>
              <a:t/>
            </a:r>
            <a:endParaRPr/>
          </a:p>
        </p:txBody>
      </p:sp>
      <p:pic>
        <p:nvPicPr>
          <p:cNvPr descr="A picture containing holding, woman, food, young&#10;&#10;Description automatically generated" id="185" name="Google Shape;185;p15"/>
          <p:cNvPicPr preferRelativeResize="0"/>
          <p:nvPr>
            <p:ph idx="2" type="body"/>
          </p:nvPr>
        </p:nvPicPr>
        <p:blipFill rotWithShape="1">
          <a:blip r:embed="rId3">
            <a:alphaModFix/>
          </a:blip>
          <a:srcRect b="0" l="0" r="0" t="0"/>
          <a:stretch/>
        </p:blipFill>
        <p:spPr>
          <a:xfrm>
            <a:off x="6172200" y="2274390"/>
            <a:ext cx="5181600" cy="3453807"/>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9" name="Shape 189"/>
        <p:cNvGrpSpPr/>
        <p:nvPr/>
      </p:nvGrpSpPr>
      <p:grpSpPr>
        <a:xfrm>
          <a:off x="0" y="0"/>
          <a:ext cx="0" cy="0"/>
          <a:chOff x="0" y="0"/>
          <a:chExt cx="0" cy="0"/>
        </a:xfrm>
      </p:grpSpPr>
      <p:sp>
        <p:nvSpPr>
          <p:cNvPr id="190" name="Google Shape;190;p1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Calibri"/>
              <a:buNone/>
            </a:pPr>
            <a:r>
              <a:rPr b="1" i="1" lang="en-GB"/>
              <a:t>“Lists” </a:t>
            </a:r>
            <a:r>
              <a:rPr b="1" lang="en-GB"/>
              <a:t>&amp;</a:t>
            </a:r>
            <a:r>
              <a:rPr b="1" i="1" lang="en-GB"/>
              <a:t> “Its Lemon Limp”</a:t>
            </a:r>
            <a:endParaRPr/>
          </a:p>
        </p:txBody>
      </p:sp>
      <p:pic>
        <p:nvPicPr>
          <p:cNvPr id="191" name="Google Shape;191;p16"/>
          <p:cNvPicPr preferRelativeResize="0"/>
          <p:nvPr>
            <p:ph idx="1" type="body"/>
          </p:nvPr>
        </p:nvPicPr>
        <p:blipFill rotWithShape="1">
          <a:blip r:embed="rId3">
            <a:alphaModFix/>
          </a:blip>
          <a:srcRect b="0" l="0" r="0" t="0"/>
          <a:stretch/>
        </p:blipFill>
        <p:spPr>
          <a:xfrm>
            <a:off x="2209800" y="2782094"/>
            <a:ext cx="2438400" cy="2438400"/>
          </a:xfrm>
          <a:prstGeom prst="rect">
            <a:avLst/>
          </a:prstGeom>
          <a:noFill/>
          <a:ln>
            <a:noFill/>
          </a:ln>
        </p:spPr>
      </p:pic>
      <p:pic>
        <p:nvPicPr>
          <p:cNvPr id="192" name="Google Shape;192;p16"/>
          <p:cNvPicPr preferRelativeResize="0"/>
          <p:nvPr>
            <p:ph idx="2" type="body"/>
          </p:nvPr>
        </p:nvPicPr>
        <p:blipFill rotWithShape="1">
          <a:blip r:embed="rId3">
            <a:alphaModFix/>
          </a:blip>
          <a:srcRect b="0" l="0" r="0" t="0"/>
          <a:stretch/>
        </p:blipFill>
        <p:spPr>
          <a:xfrm>
            <a:off x="7543800" y="2782094"/>
            <a:ext cx="2438400" cy="24384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1"/>
                                        </p:tgtEl>
                                        <p:attrNameLst>
                                          <p:attrName>style.visibility</p:attrName>
                                        </p:attrNameLst>
                                      </p:cBhvr>
                                      <p:to>
                                        <p:strVal val="visible"/>
                                      </p:to>
                                    </p:set>
                                    <p:animEffect filter="fade" transition="in">
                                      <p:cBhvr>
                                        <p:cTn dur="5000"/>
                                        <p:tgtEl>
                                          <p:spTgt spid="19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2"/>
                                        </p:tgtEl>
                                        <p:attrNameLst>
                                          <p:attrName>style.visibility</p:attrName>
                                        </p:attrNameLst>
                                      </p:cBhvr>
                                      <p:to>
                                        <p:strVal val="visible"/>
                                      </p:to>
                                    </p:set>
                                    <p:animEffect filter="fade" transition="in">
                                      <p:cBhvr>
                                        <p:cTn dur="5000"/>
                                        <p:tgtEl>
                                          <p:spTgt spid="19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6" name="Shape 196"/>
        <p:cNvGrpSpPr/>
        <p:nvPr/>
      </p:nvGrpSpPr>
      <p:grpSpPr>
        <a:xfrm>
          <a:off x="0" y="0"/>
          <a:ext cx="0" cy="0"/>
          <a:chOff x="0" y="0"/>
          <a:chExt cx="0" cy="0"/>
        </a:xfrm>
      </p:grpSpPr>
      <p:sp>
        <p:nvSpPr>
          <p:cNvPr id="197" name="Google Shape;197;p1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Calibri"/>
              <a:buNone/>
            </a:pPr>
            <a:r>
              <a:rPr b="1" lang="en-GB"/>
              <a:t>Volume in Our Voices</a:t>
            </a:r>
            <a:br>
              <a:rPr b="1" lang="en-GB"/>
            </a:br>
            <a:r>
              <a:rPr b="1" lang="en-GB"/>
              <a:t>Key Themes</a:t>
            </a:r>
            <a:endParaRPr/>
          </a:p>
        </p:txBody>
      </p:sp>
      <p:sp>
        <p:nvSpPr>
          <p:cNvPr id="198" name="Google Shape;198;p17"/>
          <p:cNvSpPr txBox="1"/>
          <p:nvPr>
            <p:ph idx="2" type="body"/>
          </p:nvPr>
        </p:nvSpPr>
        <p:spPr>
          <a:xfrm>
            <a:off x="6780628" y="2124221"/>
            <a:ext cx="4573172" cy="4052741"/>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2800"/>
              <a:buNone/>
            </a:pPr>
            <a:r>
              <a:t/>
            </a:r>
            <a:endParaRPr/>
          </a:p>
          <a:p>
            <a:pPr indent="-228600" lvl="0" marL="228600" rtl="0" algn="l">
              <a:lnSpc>
                <a:spcPct val="90000"/>
              </a:lnSpc>
              <a:spcBef>
                <a:spcPts val="1000"/>
              </a:spcBef>
              <a:spcAft>
                <a:spcPts val="0"/>
              </a:spcAft>
              <a:buClr>
                <a:schemeClr val="dk1"/>
              </a:buClr>
              <a:buSzPts val="3600"/>
              <a:buChar char="•"/>
            </a:pPr>
            <a:r>
              <a:rPr lang="en-GB" sz="3600"/>
              <a:t>Preparation</a:t>
            </a:r>
            <a:endParaRPr/>
          </a:p>
          <a:p>
            <a:pPr indent="-228600" lvl="0" marL="228600" rtl="0" algn="l">
              <a:lnSpc>
                <a:spcPct val="90000"/>
              </a:lnSpc>
              <a:spcBef>
                <a:spcPts val="1000"/>
              </a:spcBef>
              <a:spcAft>
                <a:spcPts val="0"/>
              </a:spcAft>
              <a:buClr>
                <a:schemeClr val="dk1"/>
              </a:buClr>
              <a:buSzPts val="3600"/>
              <a:buChar char="•"/>
            </a:pPr>
            <a:r>
              <a:rPr lang="en-GB" sz="3600"/>
              <a:t>Audience</a:t>
            </a:r>
            <a:endParaRPr/>
          </a:p>
          <a:p>
            <a:pPr indent="-228600" lvl="0" marL="228600" rtl="0" algn="l">
              <a:lnSpc>
                <a:spcPct val="90000"/>
              </a:lnSpc>
              <a:spcBef>
                <a:spcPts val="1000"/>
              </a:spcBef>
              <a:spcAft>
                <a:spcPts val="0"/>
              </a:spcAft>
              <a:buClr>
                <a:schemeClr val="dk1"/>
              </a:buClr>
              <a:buSzPts val="3600"/>
              <a:buChar char="•"/>
            </a:pPr>
            <a:r>
              <a:rPr lang="en-GB" sz="3600"/>
              <a:t>Environment</a:t>
            </a:r>
            <a:endParaRPr/>
          </a:p>
          <a:p>
            <a:pPr indent="-228600" lvl="0" marL="228600" rtl="0" algn="l">
              <a:lnSpc>
                <a:spcPct val="90000"/>
              </a:lnSpc>
              <a:spcBef>
                <a:spcPts val="1000"/>
              </a:spcBef>
              <a:spcAft>
                <a:spcPts val="0"/>
              </a:spcAft>
              <a:buClr>
                <a:schemeClr val="dk1"/>
              </a:buClr>
              <a:buSzPts val="3600"/>
              <a:buChar char="•"/>
            </a:pPr>
            <a:r>
              <a:rPr lang="en-GB" sz="3600"/>
              <a:t>Affect</a:t>
            </a:r>
            <a:endParaRPr/>
          </a:p>
          <a:p>
            <a:pPr indent="-50800" lvl="0" marL="228600" rtl="0" algn="l">
              <a:lnSpc>
                <a:spcPct val="90000"/>
              </a:lnSpc>
              <a:spcBef>
                <a:spcPts val="1000"/>
              </a:spcBef>
              <a:spcAft>
                <a:spcPts val="0"/>
              </a:spcAft>
              <a:buClr>
                <a:schemeClr val="dk1"/>
              </a:buClr>
              <a:buSzPts val="2800"/>
              <a:buNone/>
            </a:pPr>
            <a:r>
              <a:t/>
            </a:r>
            <a:endParaRPr/>
          </a:p>
        </p:txBody>
      </p:sp>
      <p:pic>
        <p:nvPicPr>
          <p:cNvPr descr="A group of people sitting on a stage&#10;&#10;Description automatically generated" id="199" name="Google Shape;199;p17"/>
          <p:cNvPicPr preferRelativeResize="0"/>
          <p:nvPr>
            <p:ph idx="1" type="body"/>
          </p:nvPr>
        </p:nvPicPr>
        <p:blipFill rotWithShape="1">
          <a:blip r:embed="rId3">
            <a:alphaModFix/>
          </a:blip>
          <a:srcRect b="0" l="0" r="0" t="0"/>
          <a:stretch/>
        </p:blipFill>
        <p:spPr>
          <a:xfrm>
            <a:off x="838199" y="2274093"/>
            <a:ext cx="5303795" cy="3535863"/>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3" name="Shape 203"/>
        <p:cNvGrpSpPr/>
        <p:nvPr/>
      </p:nvGrpSpPr>
      <p:grpSpPr>
        <a:xfrm>
          <a:off x="0" y="0"/>
          <a:ext cx="0" cy="0"/>
          <a:chOff x="0" y="0"/>
          <a:chExt cx="0" cy="0"/>
        </a:xfrm>
      </p:grpSpPr>
      <p:sp>
        <p:nvSpPr>
          <p:cNvPr id="204" name="Google Shape;204;p1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Calibri"/>
              <a:buNone/>
            </a:pPr>
            <a:r>
              <a:rPr b="1" lang="en-GB"/>
              <a:t>Volume in Our Voices</a:t>
            </a:r>
            <a:br>
              <a:rPr b="1" lang="en-GB"/>
            </a:br>
            <a:r>
              <a:rPr b="1" lang="en-GB"/>
              <a:t>Positive impact</a:t>
            </a:r>
            <a:endParaRPr/>
          </a:p>
        </p:txBody>
      </p:sp>
      <p:sp>
        <p:nvSpPr>
          <p:cNvPr id="205" name="Google Shape;205;p18"/>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800"/>
              <a:buChar char="•"/>
            </a:pPr>
            <a:r>
              <a:rPr lang="en-GB"/>
              <a:t>delight and surprise</a:t>
            </a:r>
            <a:endParaRPr/>
          </a:p>
          <a:p>
            <a:pPr indent="-228600" lvl="0" marL="228600" rtl="0" algn="l">
              <a:lnSpc>
                <a:spcPct val="90000"/>
              </a:lnSpc>
              <a:spcBef>
                <a:spcPts val="1000"/>
              </a:spcBef>
              <a:spcAft>
                <a:spcPts val="0"/>
              </a:spcAft>
              <a:buClr>
                <a:schemeClr val="dk1"/>
              </a:buClr>
              <a:buSzPts val="2800"/>
              <a:buChar char="•"/>
            </a:pPr>
            <a:r>
              <a:rPr lang="en-GB"/>
              <a:t>visible</a:t>
            </a:r>
            <a:endParaRPr/>
          </a:p>
          <a:p>
            <a:pPr indent="-228600" lvl="0" marL="228600" rtl="0" algn="l">
              <a:lnSpc>
                <a:spcPct val="90000"/>
              </a:lnSpc>
              <a:spcBef>
                <a:spcPts val="1000"/>
              </a:spcBef>
              <a:spcAft>
                <a:spcPts val="0"/>
              </a:spcAft>
              <a:buClr>
                <a:schemeClr val="dk1"/>
              </a:buClr>
              <a:buSzPts val="2800"/>
              <a:buChar char="•"/>
            </a:pPr>
            <a:r>
              <a:rPr lang="en-GB"/>
              <a:t>assertive</a:t>
            </a:r>
            <a:endParaRPr/>
          </a:p>
          <a:p>
            <a:pPr indent="-228600" lvl="0" marL="228600" rtl="0" algn="l">
              <a:lnSpc>
                <a:spcPct val="90000"/>
              </a:lnSpc>
              <a:spcBef>
                <a:spcPts val="1000"/>
              </a:spcBef>
              <a:spcAft>
                <a:spcPts val="0"/>
              </a:spcAft>
              <a:buClr>
                <a:schemeClr val="dk1"/>
              </a:buClr>
              <a:buSzPts val="2800"/>
              <a:buChar char="•"/>
            </a:pPr>
            <a:r>
              <a:rPr lang="en-GB"/>
              <a:t>inclusion</a:t>
            </a:r>
            <a:endParaRPr/>
          </a:p>
          <a:p>
            <a:pPr indent="-228600" lvl="0" marL="228600" rtl="0" algn="l">
              <a:lnSpc>
                <a:spcPct val="90000"/>
              </a:lnSpc>
              <a:spcBef>
                <a:spcPts val="1000"/>
              </a:spcBef>
              <a:spcAft>
                <a:spcPts val="0"/>
              </a:spcAft>
              <a:buClr>
                <a:schemeClr val="dk1"/>
              </a:buClr>
              <a:buSzPts val="2800"/>
              <a:buChar char="•"/>
            </a:pPr>
            <a:r>
              <a:rPr lang="en-GB"/>
              <a:t>pride</a:t>
            </a:r>
            <a:endParaRPr/>
          </a:p>
          <a:p>
            <a:pPr indent="-228600" lvl="0" marL="228600" rtl="0" algn="l">
              <a:lnSpc>
                <a:spcPct val="90000"/>
              </a:lnSpc>
              <a:spcBef>
                <a:spcPts val="1000"/>
              </a:spcBef>
              <a:spcAft>
                <a:spcPts val="0"/>
              </a:spcAft>
              <a:buClr>
                <a:schemeClr val="dk1"/>
              </a:buClr>
              <a:buSzPts val="2800"/>
              <a:buChar char="•"/>
            </a:pPr>
            <a:r>
              <a:rPr lang="en-GB"/>
              <a:t>heard</a:t>
            </a:r>
            <a:endParaRPr/>
          </a:p>
          <a:p>
            <a:pPr indent="-228600" lvl="0" marL="228600" rtl="0" algn="l">
              <a:lnSpc>
                <a:spcPct val="90000"/>
              </a:lnSpc>
              <a:spcBef>
                <a:spcPts val="1000"/>
              </a:spcBef>
              <a:spcAft>
                <a:spcPts val="0"/>
              </a:spcAft>
              <a:buClr>
                <a:schemeClr val="dk1"/>
              </a:buClr>
              <a:buSzPts val="2800"/>
              <a:buChar char="•"/>
            </a:pPr>
            <a:r>
              <a:rPr lang="en-GB"/>
              <a:t>connected</a:t>
            </a:r>
            <a:endParaRPr/>
          </a:p>
          <a:p>
            <a:pPr indent="-228600" lvl="0" marL="228600" rtl="0" algn="l">
              <a:lnSpc>
                <a:spcPct val="90000"/>
              </a:lnSpc>
              <a:spcBef>
                <a:spcPts val="1000"/>
              </a:spcBef>
              <a:spcAft>
                <a:spcPts val="0"/>
              </a:spcAft>
              <a:buClr>
                <a:schemeClr val="dk1"/>
              </a:buClr>
              <a:buSzPts val="2800"/>
              <a:buChar char="•"/>
            </a:pPr>
            <a:r>
              <a:rPr lang="en-GB"/>
              <a:t>social activism</a:t>
            </a:r>
            <a:endParaRPr/>
          </a:p>
          <a:p>
            <a:pPr indent="-50800" lvl="0" marL="228600" rtl="0" algn="l">
              <a:lnSpc>
                <a:spcPct val="90000"/>
              </a:lnSpc>
              <a:spcBef>
                <a:spcPts val="1000"/>
              </a:spcBef>
              <a:spcAft>
                <a:spcPts val="0"/>
              </a:spcAft>
              <a:buClr>
                <a:schemeClr val="dk1"/>
              </a:buClr>
              <a:buSzPts val="2800"/>
              <a:buNone/>
            </a:pPr>
            <a:r>
              <a:t/>
            </a:r>
            <a:endParaRPr/>
          </a:p>
        </p:txBody>
      </p:sp>
      <p:pic>
        <p:nvPicPr>
          <p:cNvPr descr="A person in a yellow shirt&#10;&#10;Description automatically generated" id="206" name="Google Shape;206;p18"/>
          <p:cNvPicPr preferRelativeResize="0"/>
          <p:nvPr>
            <p:ph idx="2" type="body"/>
          </p:nvPr>
        </p:nvPicPr>
        <p:blipFill rotWithShape="1">
          <a:blip r:embed="rId3">
            <a:alphaModFix/>
          </a:blip>
          <a:srcRect b="0" l="0" r="0" t="0"/>
          <a:stretch/>
        </p:blipFill>
        <p:spPr>
          <a:xfrm>
            <a:off x="5852160" y="2274286"/>
            <a:ext cx="5501640" cy="3667352"/>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0" name="Shape 210"/>
        <p:cNvGrpSpPr/>
        <p:nvPr/>
      </p:nvGrpSpPr>
      <p:grpSpPr>
        <a:xfrm>
          <a:off x="0" y="0"/>
          <a:ext cx="0" cy="0"/>
          <a:chOff x="0" y="0"/>
          <a:chExt cx="0" cy="0"/>
        </a:xfrm>
      </p:grpSpPr>
      <p:sp>
        <p:nvSpPr>
          <p:cNvPr id="211" name="Google Shape;211;p1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Calibri"/>
              <a:buNone/>
            </a:pPr>
            <a:r>
              <a:rPr b="1" lang="en-GB"/>
              <a:t>Volume in our Voices</a:t>
            </a:r>
            <a:br>
              <a:rPr b="1" lang="en-GB"/>
            </a:br>
            <a:r>
              <a:rPr b="1" lang="en-GB"/>
              <a:t>Further Research?</a:t>
            </a:r>
            <a:endParaRPr/>
          </a:p>
        </p:txBody>
      </p:sp>
      <p:pic>
        <p:nvPicPr>
          <p:cNvPr descr="A picture containing light, traffic, night, sitting&#10;&#10;Description automatically generated" id="212" name="Google Shape;212;p19"/>
          <p:cNvPicPr preferRelativeResize="0"/>
          <p:nvPr>
            <p:ph idx="1" type="body"/>
          </p:nvPr>
        </p:nvPicPr>
        <p:blipFill rotWithShape="1">
          <a:blip r:embed="rId3">
            <a:alphaModFix/>
          </a:blip>
          <a:srcRect b="0" l="0" r="0" t="0"/>
          <a:stretch/>
        </p:blipFill>
        <p:spPr>
          <a:xfrm>
            <a:off x="465961" y="1856936"/>
            <a:ext cx="5717977" cy="3812343"/>
          </a:xfrm>
          <a:prstGeom prst="rect">
            <a:avLst/>
          </a:prstGeom>
          <a:noFill/>
          <a:ln>
            <a:noFill/>
          </a:ln>
        </p:spPr>
      </p:pic>
      <p:sp>
        <p:nvSpPr>
          <p:cNvPr id="213" name="Google Shape;213;p19"/>
          <p:cNvSpPr txBox="1"/>
          <p:nvPr>
            <p:ph idx="2" type="body"/>
          </p:nvPr>
        </p:nvSpPr>
        <p:spPr>
          <a:xfrm>
            <a:off x="6727318" y="1690689"/>
            <a:ext cx="5181600" cy="4351338"/>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2800"/>
              <a:buNone/>
            </a:pPr>
            <a:r>
              <a:rPr lang="en-GB"/>
              <a:t>Autoethnography</a:t>
            </a:r>
            <a:endParaRPr/>
          </a:p>
          <a:p>
            <a:pPr indent="0" lvl="0" marL="0" rtl="0" algn="l">
              <a:lnSpc>
                <a:spcPct val="90000"/>
              </a:lnSpc>
              <a:spcBef>
                <a:spcPts val="1000"/>
              </a:spcBef>
              <a:spcAft>
                <a:spcPts val="0"/>
              </a:spcAft>
              <a:buClr>
                <a:schemeClr val="dk1"/>
              </a:buClr>
              <a:buSzPts val="2800"/>
              <a:buNone/>
            </a:pPr>
            <a:r>
              <a:rPr lang="en-GB"/>
              <a:t>Other groups</a:t>
            </a:r>
            <a:endParaRPr/>
          </a:p>
          <a:p>
            <a:pPr indent="0" lvl="0" marL="0" rtl="0" algn="l">
              <a:lnSpc>
                <a:spcPct val="90000"/>
              </a:lnSpc>
              <a:spcBef>
                <a:spcPts val="1000"/>
              </a:spcBef>
              <a:spcAft>
                <a:spcPts val="0"/>
              </a:spcAft>
              <a:buClr>
                <a:schemeClr val="dk1"/>
              </a:buClr>
              <a:buSzPts val="2800"/>
              <a:buNone/>
            </a:pPr>
            <a:r>
              <a:rPr lang="en-GB"/>
              <a:t>Other characteristics</a:t>
            </a:r>
            <a:endParaRPr/>
          </a:p>
          <a:p>
            <a:pPr indent="0" lvl="0" marL="0" rtl="0" algn="l">
              <a:lnSpc>
                <a:spcPct val="90000"/>
              </a:lnSpc>
              <a:spcBef>
                <a:spcPts val="1000"/>
              </a:spcBef>
              <a:spcAft>
                <a:spcPts val="0"/>
              </a:spcAft>
              <a:buClr>
                <a:schemeClr val="dk1"/>
              </a:buClr>
              <a:buSzPts val="2800"/>
              <a:buNone/>
            </a:pPr>
            <a:r>
              <a:rPr lang="en-GB"/>
              <a:t>Other issues</a:t>
            </a:r>
            <a:endParaRPr/>
          </a:p>
          <a:p>
            <a:pPr indent="0" lvl="0" marL="0" rtl="0" algn="l">
              <a:lnSpc>
                <a:spcPct val="90000"/>
              </a:lnSpc>
              <a:spcBef>
                <a:spcPts val="1000"/>
              </a:spcBef>
              <a:spcAft>
                <a:spcPts val="0"/>
              </a:spcAft>
              <a:buClr>
                <a:schemeClr val="dk1"/>
              </a:buClr>
              <a:buSzPts val="2800"/>
              <a:buNone/>
            </a:pPr>
            <a:r>
              <a:rPr lang="en-GB"/>
              <a:t>Nature of and impact on audiences</a:t>
            </a:r>
            <a:endParaRPr/>
          </a:p>
          <a:p>
            <a:pPr indent="0" lvl="0" marL="0" rtl="0" algn="l">
              <a:lnSpc>
                <a:spcPct val="90000"/>
              </a:lnSpc>
              <a:spcBef>
                <a:spcPts val="1000"/>
              </a:spcBef>
              <a:spcAft>
                <a:spcPts val="0"/>
              </a:spcAft>
              <a:buClr>
                <a:schemeClr val="dk1"/>
              </a:buClr>
              <a:buSzPts val="2800"/>
              <a:buNone/>
            </a:pPr>
            <a:r>
              <a:rPr lang="en-GB"/>
              <a:t>Longer term impact &amp; outcome</a:t>
            </a:r>
            <a:endParaRPr/>
          </a:p>
          <a:p>
            <a:pPr indent="0" lvl="0" marL="0" rtl="0" algn="l">
              <a:lnSpc>
                <a:spcPct val="90000"/>
              </a:lnSpc>
              <a:spcBef>
                <a:spcPts val="1000"/>
              </a:spcBef>
              <a:spcAft>
                <a:spcPts val="0"/>
              </a:spcAft>
              <a:buClr>
                <a:schemeClr val="dk1"/>
              </a:buClr>
              <a:buSzPts val="2800"/>
              <a:buNone/>
            </a:pPr>
            <a:r>
              <a:rPr lang="en-GB"/>
              <a:t>Other methodologies</a:t>
            </a:r>
            <a:endParaRPr/>
          </a:p>
          <a:p>
            <a:pPr indent="-50800" lvl="0" marL="228600" rtl="0" algn="l">
              <a:lnSpc>
                <a:spcPct val="90000"/>
              </a:lnSpc>
              <a:spcBef>
                <a:spcPts val="1000"/>
              </a:spcBef>
              <a:spcAft>
                <a:spcPts val="0"/>
              </a:spcAft>
              <a:buClr>
                <a:schemeClr val="dk1"/>
              </a:buClr>
              <a:buSzPts val="2800"/>
              <a:buNone/>
            </a:pPr>
            <a:r>
              <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7" name="Shape 217"/>
        <p:cNvGrpSpPr/>
        <p:nvPr/>
      </p:nvGrpSpPr>
      <p:grpSpPr>
        <a:xfrm>
          <a:off x="0" y="0"/>
          <a:ext cx="0" cy="0"/>
          <a:chOff x="0" y="0"/>
          <a:chExt cx="0" cy="0"/>
        </a:xfrm>
      </p:grpSpPr>
      <p:sp>
        <p:nvSpPr>
          <p:cNvPr id="218" name="Google Shape;218;p2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Calibri"/>
              <a:buNone/>
            </a:pPr>
            <a:r>
              <a:rPr b="1" lang="en-GB"/>
              <a:t>Loud, Louder, Loudest</a:t>
            </a:r>
            <a:endParaRPr/>
          </a:p>
        </p:txBody>
      </p:sp>
      <p:sp>
        <p:nvSpPr>
          <p:cNvPr id="219" name="Google Shape;219;p20"/>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lnSpcReduction="10000"/>
          </a:bodyPr>
          <a:lstStyle/>
          <a:p>
            <a:pPr indent="-50800" lvl="0" marL="228600" rtl="0" algn="l">
              <a:lnSpc>
                <a:spcPct val="90000"/>
              </a:lnSpc>
              <a:spcBef>
                <a:spcPts val="0"/>
              </a:spcBef>
              <a:spcAft>
                <a:spcPts val="0"/>
              </a:spcAft>
              <a:buClr>
                <a:schemeClr val="dk1"/>
              </a:buClr>
              <a:buSzPts val="2800"/>
              <a:buNone/>
            </a:pPr>
            <a:r>
              <a:t/>
            </a:r>
            <a:endParaRPr/>
          </a:p>
          <a:p>
            <a:pPr indent="0" lvl="0" marL="0" rtl="0" algn="l">
              <a:lnSpc>
                <a:spcPct val="90000"/>
              </a:lnSpc>
              <a:spcBef>
                <a:spcPts val="1000"/>
              </a:spcBef>
              <a:spcAft>
                <a:spcPts val="0"/>
              </a:spcAft>
              <a:buClr>
                <a:schemeClr val="dk1"/>
              </a:buClr>
              <a:buSzPts val="2800"/>
              <a:buNone/>
            </a:pPr>
            <a:r>
              <a:rPr lang="en-GB"/>
              <a:t>A regenring of a research project dissertation that explores the experience of women survivors of domestic abuse reading their written work at a spoken word poetry event and asking, What can we do as writing practitioners to support them? A case study using a phenomenological methodology. </a:t>
            </a:r>
            <a:endParaRPr/>
          </a:p>
        </p:txBody>
      </p:sp>
      <p:pic>
        <p:nvPicPr>
          <p:cNvPr descr="Diagram&#10;&#10;Description automatically generated" id="220" name="Google Shape;220;p20"/>
          <p:cNvPicPr preferRelativeResize="0"/>
          <p:nvPr>
            <p:ph idx="2" type="body"/>
          </p:nvPr>
        </p:nvPicPr>
        <p:blipFill rotWithShape="1">
          <a:blip r:embed="rId3">
            <a:alphaModFix/>
          </a:blip>
          <a:srcRect b="0" l="0" r="0" t="0"/>
          <a:stretch/>
        </p:blipFill>
        <p:spPr>
          <a:xfrm>
            <a:off x="7680428" y="1825625"/>
            <a:ext cx="2439965" cy="4351338"/>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4" name="Shape 224"/>
        <p:cNvGrpSpPr/>
        <p:nvPr/>
      </p:nvGrpSpPr>
      <p:grpSpPr>
        <a:xfrm>
          <a:off x="0" y="0"/>
          <a:ext cx="0" cy="0"/>
          <a:chOff x="0" y="0"/>
          <a:chExt cx="0" cy="0"/>
        </a:xfrm>
      </p:grpSpPr>
      <p:sp>
        <p:nvSpPr>
          <p:cNvPr id="225" name="Google Shape;225;p2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Calibri"/>
              <a:buNone/>
            </a:pPr>
            <a:r>
              <a:rPr b="1" lang="en-GB"/>
              <a:t>The Writer’s World</a:t>
            </a:r>
            <a:br>
              <a:rPr b="1" lang="en-GB"/>
            </a:br>
            <a:r>
              <a:rPr b="1" lang="en-GB"/>
              <a:t>Funding for CWTP</a:t>
            </a:r>
            <a:endParaRPr/>
          </a:p>
        </p:txBody>
      </p:sp>
      <p:sp>
        <p:nvSpPr>
          <p:cNvPr id="226" name="Google Shape;226;p21"/>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800"/>
              <a:buChar char="•"/>
            </a:pPr>
            <a:r>
              <a:rPr lang="en-GB"/>
              <a:t>Individual fee paying group members</a:t>
            </a:r>
            <a:endParaRPr/>
          </a:p>
          <a:p>
            <a:pPr indent="-228600" lvl="0" marL="228600" rtl="0" algn="l">
              <a:lnSpc>
                <a:spcPct val="90000"/>
              </a:lnSpc>
              <a:spcBef>
                <a:spcPts val="1000"/>
              </a:spcBef>
              <a:spcAft>
                <a:spcPts val="0"/>
              </a:spcAft>
              <a:buClr>
                <a:schemeClr val="dk1"/>
              </a:buClr>
              <a:buSzPts val="2800"/>
              <a:buChar char="•"/>
            </a:pPr>
            <a:r>
              <a:rPr lang="en-GB"/>
              <a:t>Individual fee paying 1-1 sessions.</a:t>
            </a:r>
            <a:endParaRPr/>
          </a:p>
          <a:p>
            <a:pPr indent="-228600" lvl="0" marL="228600" rtl="0" algn="l">
              <a:lnSpc>
                <a:spcPct val="90000"/>
              </a:lnSpc>
              <a:spcBef>
                <a:spcPts val="1000"/>
              </a:spcBef>
              <a:spcAft>
                <a:spcPts val="0"/>
              </a:spcAft>
              <a:buClr>
                <a:schemeClr val="dk1"/>
              </a:buClr>
              <a:buSzPts val="2800"/>
              <a:buChar char="•"/>
            </a:pPr>
            <a:r>
              <a:rPr lang="en-GB"/>
              <a:t>Literature Wales or similar</a:t>
            </a:r>
            <a:endParaRPr/>
          </a:p>
          <a:p>
            <a:pPr indent="-228600" lvl="0" marL="228600" rtl="0" algn="l">
              <a:lnSpc>
                <a:spcPct val="90000"/>
              </a:lnSpc>
              <a:spcBef>
                <a:spcPts val="1000"/>
              </a:spcBef>
              <a:spcAft>
                <a:spcPts val="0"/>
              </a:spcAft>
              <a:buClr>
                <a:schemeClr val="dk1"/>
              </a:buClr>
              <a:buSzPts val="2800"/>
              <a:buChar char="•"/>
            </a:pPr>
            <a:r>
              <a:rPr lang="en-GB"/>
              <a:t>Arts Council</a:t>
            </a:r>
            <a:endParaRPr/>
          </a:p>
          <a:p>
            <a:pPr indent="-228600" lvl="0" marL="228600" rtl="0" algn="l">
              <a:lnSpc>
                <a:spcPct val="90000"/>
              </a:lnSpc>
              <a:spcBef>
                <a:spcPts val="1000"/>
              </a:spcBef>
              <a:spcAft>
                <a:spcPts val="0"/>
              </a:spcAft>
              <a:buClr>
                <a:schemeClr val="dk1"/>
              </a:buClr>
              <a:buSzPts val="2800"/>
              <a:buChar char="•"/>
            </a:pPr>
            <a:r>
              <a:rPr lang="en-GB"/>
              <a:t>National Lottery</a:t>
            </a:r>
            <a:endParaRPr/>
          </a:p>
          <a:p>
            <a:pPr indent="-228600" lvl="0" marL="228600" rtl="0" algn="l">
              <a:lnSpc>
                <a:spcPct val="90000"/>
              </a:lnSpc>
              <a:spcBef>
                <a:spcPts val="1000"/>
              </a:spcBef>
              <a:spcAft>
                <a:spcPts val="0"/>
              </a:spcAft>
              <a:buClr>
                <a:schemeClr val="dk1"/>
              </a:buClr>
              <a:buSzPts val="2800"/>
              <a:buChar char="•"/>
            </a:pPr>
            <a:r>
              <a:rPr lang="en-GB"/>
              <a:t>Social Prescribing</a:t>
            </a:r>
            <a:endParaRPr/>
          </a:p>
        </p:txBody>
      </p:sp>
      <p:pic>
        <p:nvPicPr>
          <p:cNvPr descr="A picture containing table&#10;&#10;Description automatically generated" id="227" name="Google Shape;227;p21"/>
          <p:cNvPicPr preferRelativeResize="0"/>
          <p:nvPr>
            <p:ph idx="2" type="body"/>
          </p:nvPr>
        </p:nvPicPr>
        <p:blipFill rotWithShape="1">
          <a:blip r:embed="rId3">
            <a:alphaModFix/>
          </a:blip>
          <a:srcRect b="0" l="0" r="0" t="0"/>
          <a:stretch/>
        </p:blipFill>
        <p:spPr>
          <a:xfrm>
            <a:off x="6019800" y="2166424"/>
            <a:ext cx="5511917" cy="3674611"/>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1" name="Shape 231"/>
        <p:cNvGrpSpPr/>
        <p:nvPr/>
      </p:nvGrpSpPr>
      <p:grpSpPr>
        <a:xfrm>
          <a:off x="0" y="0"/>
          <a:ext cx="0" cy="0"/>
          <a:chOff x="0" y="0"/>
          <a:chExt cx="0" cy="0"/>
        </a:xfrm>
      </p:grpSpPr>
      <p:sp>
        <p:nvSpPr>
          <p:cNvPr id="232" name="Google Shape;232;p2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Calibri"/>
              <a:buNone/>
            </a:pPr>
            <a:r>
              <a:rPr b="1" lang="en-GB"/>
              <a:t>The Writer’s World</a:t>
            </a:r>
            <a:br>
              <a:rPr b="1" lang="en-GB"/>
            </a:br>
            <a:r>
              <a:rPr b="1" lang="en-GB"/>
              <a:t>CWTP Further Links</a:t>
            </a:r>
            <a:endParaRPr/>
          </a:p>
        </p:txBody>
      </p:sp>
      <p:pic>
        <p:nvPicPr>
          <p:cNvPr descr="A vase of flowers on a table&#10;&#10;Description automatically generated" id="233" name="Google Shape;233;p22"/>
          <p:cNvPicPr preferRelativeResize="0"/>
          <p:nvPr>
            <p:ph idx="1" type="body"/>
          </p:nvPr>
        </p:nvPicPr>
        <p:blipFill rotWithShape="1">
          <a:blip r:embed="rId3">
            <a:alphaModFix/>
          </a:blip>
          <a:srcRect b="0" l="0" r="0" t="0"/>
          <a:stretch/>
        </p:blipFill>
        <p:spPr>
          <a:xfrm>
            <a:off x="1406769" y="1692940"/>
            <a:ext cx="3595855" cy="4799935"/>
          </a:xfrm>
          <a:prstGeom prst="rect">
            <a:avLst/>
          </a:prstGeom>
          <a:noFill/>
          <a:ln>
            <a:noFill/>
          </a:ln>
        </p:spPr>
      </p:pic>
      <p:sp>
        <p:nvSpPr>
          <p:cNvPr id="234" name="Google Shape;234;p22"/>
          <p:cNvSpPr txBox="1"/>
          <p:nvPr>
            <p:ph idx="2" type="body"/>
          </p:nvPr>
        </p:nvSpPr>
        <p:spPr>
          <a:xfrm>
            <a:off x="6172200" y="1690688"/>
            <a:ext cx="5181600" cy="4663617"/>
          </a:xfrm>
          <a:prstGeom prst="rect">
            <a:avLst/>
          </a:prstGeom>
          <a:noFill/>
          <a:ln>
            <a:noFill/>
          </a:ln>
        </p:spPr>
        <p:txBody>
          <a:bodyPr anchorCtr="0" anchor="t" bIns="45700" lIns="91425" spcFirstLastPara="1" rIns="91425" wrap="square" tIns="45700">
            <a:normAutofit fontScale="92500" lnSpcReduction="20000"/>
          </a:bodyPr>
          <a:lstStyle/>
          <a:p>
            <a:pPr indent="-217170" lvl="0" marL="228600" rtl="0" algn="l">
              <a:lnSpc>
                <a:spcPct val="90000"/>
              </a:lnSpc>
              <a:spcBef>
                <a:spcPts val="0"/>
              </a:spcBef>
              <a:spcAft>
                <a:spcPts val="0"/>
              </a:spcAft>
              <a:buClr>
                <a:schemeClr val="dk1"/>
              </a:buClr>
              <a:buSzPct val="100000"/>
              <a:buChar char="•"/>
            </a:pPr>
            <a:r>
              <a:rPr lang="en-GB" sz="2400"/>
              <a:t>Metanoia Institute who run MSc CWTP: </a:t>
            </a:r>
            <a:r>
              <a:rPr lang="en-GB" sz="2400" u="sng">
                <a:solidFill>
                  <a:schemeClr val="hlink"/>
                </a:solidFill>
                <a:hlinkClick r:id="rId4"/>
              </a:rPr>
              <a:t>http://www.metanoia.ac.uk</a:t>
            </a:r>
            <a:r>
              <a:rPr lang="en-GB" sz="2400"/>
              <a:t> </a:t>
            </a:r>
            <a:endParaRPr/>
          </a:p>
          <a:p>
            <a:pPr indent="-217170" lvl="0" marL="228600" rtl="0" algn="l">
              <a:lnSpc>
                <a:spcPct val="90000"/>
              </a:lnSpc>
              <a:spcBef>
                <a:spcPts val="1000"/>
              </a:spcBef>
              <a:spcAft>
                <a:spcPts val="0"/>
              </a:spcAft>
              <a:buClr>
                <a:schemeClr val="dk1"/>
              </a:buClr>
              <a:buSzPct val="100000"/>
              <a:buChar char="•"/>
            </a:pPr>
            <a:r>
              <a:rPr lang="en-GB" sz="2400"/>
              <a:t>Lapidus International aim is to grow communities who believe in using the power of words to enhance and transform: </a:t>
            </a:r>
            <a:r>
              <a:rPr lang="en-GB" sz="2400" u="sng">
                <a:solidFill>
                  <a:schemeClr val="hlink"/>
                </a:solidFill>
                <a:hlinkClick r:id="rId5"/>
              </a:rPr>
              <a:t>https://www.lapidus.org.uk</a:t>
            </a:r>
            <a:r>
              <a:rPr lang="en-GB" sz="2400"/>
              <a:t> </a:t>
            </a:r>
            <a:endParaRPr/>
          </a:p>
          <a:p>
            <a:pPr indent="-217170" lvl="0" marL="228600" rtl="0" algn="l">
              <a:lnSpc>
                <a:spcPct val="90000"/>
              </a:lnSpc>
              <a:spcBef>
                <a:spcPts val="1000"/>
              </a:spcBef>
              <a:spcAft>
                <a:spcPts val="0"/>
              </a:spcAft>
              <a:buClr>
                <a:schemeClr val="dk1"/>
              </a:buClr>
              <a:buSzPct val="100000"/>
              <a:buChar char="•"/>
            </a:pPr>
            <a:r>
              <a:rPr lang="en-GB" sz="2400"/>
              <a:t>LIRIC Journal </a:t>
            </a:r>
            <a:endParaRPr sz="2400"/>
          </a:p>
          <a:p>
            <a:pPr indent="-217170" lvl="0" marL="228600" rtl="0" algn="l">
              <a:lnSpc>
                <a:spcPct val="90000"/>
              </a:lnSpc>
              <a:spcBef>
                <a:spcPts val="1000"/>
              </a:spcBef>
              <a:spcAft>
                <a:spcPts val="0"/>
              </a:spcAft>
              <a:buSzPct val="100000"/>
              <a:buChar char="•"/>
            </a:pPr>
            <a:r>
              <a:rPr lang="en-GB" sz="2400" u="sng">
                <a:solidFill>
                  <a:schemeClr val="hlink"/>
                </a:solidFill>
                <a:hlinkClick r:id="rId6"/>
              </a:rPr>
              <a:t>https://www.lapidus.org.uk/liric-journal-new-issue/about-liric</a:t>
            </a:r>
            <a:r>
              <a:rPr lang="en-GB" sz="2400"/>
              <a:t> </a:t>
            </a:r>
            <a:endParaRPr sz="2400"/>
          </a:p>
          <a:p>
            <a:pPr indent="-217170" lvl="0" marL="228600" rtl="0" algn="l">
              <a:lnSpc>
                <a:spcPct val="90000"/>
              </a:lnSpc>
              <a:spcBef>
                <a:spcPts val="1000"/>
              </a:spcBef>
              <a:spcAft>
                <a:spcPts val="0"/>
              </a:spcAft>
              <a:buClr>
                <a:schemeClr val="dk1"/>
              </a:buClr>
              <a:buSzPct val="100000"/>
              <a:buChar char="•"/>
            </a:pPr>
            <a:r>
              <a:rPr lang="en-GB" sz="2400" u="sng">
                <a:solidFill>
                  <a:schemeClr val="hlink"/>
                </a:solidFill>
                <a:hlinkClick r:id="rId7"/>
              </a:rPr>
              <a:t>file:///C:/Users/User/Downloads/LIRIC_Journal_Vol02Issue02%20(2).pdf</a:t>
            </a:r>
            <a:endParaRPr sz="2400"/>
          </a:p>
          <a:p>
            <a:pPr indent="-76200" lvl="0" marL="228600" rtl="0" algn="l">
              <a:lnSpc>
                <a:spcPct val="90000"/>
              </a:lnSpc>
              <a:spcBef>
                <a:spcPts val="1000"/>
              </a:spcBef>
              <a:spcAft>
                <a:spcPts val="0"/>
              </a:spcAft>
              <a:buClr>
                <a:schemeClr val="dk1"/>
              </a:buClr>
              <a:buSzPct val="100000"/>
              <a:buNone/>
            </a:pPr>
            <a:r>
              <a:t/>
            </a:r>
            <a:endParaRPr sz="2400"/>
          </a:p>
          <a:p>
            <a:pPr indent="-50800" lvl="0" marL="228600" rtl="0" algn="l">
              <a:lnSpc>
                <a:spcPct val="90000"/>
              </a:lnSpc>
              <a:spcBef>
                <a:spcPts val="1000"/>
              </a:spcBef>
              <a:spcAft>
                <a:spcPts val="0"/>
              </a:spcAft>
              <a:buClr>
                <a:schemeClr val="dk1"/>
              </a:buClr>
              <a:buSzPct val="100000"/>
              <a:buNone/>
            </a:pPr>
            <a:r>
              <a:t/>
            </a:r>
            <a:endParaRPr/>
          </a:p>
          <a:p>
            <a:pPr indent="-50800" lvl="0" marL="228600" rtl="0" algn="l">
              <a:lnSpc>
                <a:spcPct val="90000"/>
              </a:lnSpc>
              <a:spcBef>
                <a:spcPts val="1000"/>
              </a:spcBef>
              <a:spcAft>
                <a:spcPts val="0"/>
              </a:spcAft>
              <a:buClr>
                <a:schemeClr val="dk1"/>
              </a:buClr>
              <a:buSzPct val="100000"/>
              <a:buNone/>
            </a:pPr>
            <a:r>
              <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8" name="Shape 238"/>
        <p:cNvGrpSpPr/>
        <p:nvPr/>
      </p:nvGrpSpPr>
      <p:grpSpPr>
        <a:xfrm>
          <a:off x="0" y="0"/>
          <a:ext cx="0" cy="0"/>
          <a:chOff x="0" y="0"/>
          <a:chExt cx="0" cy="0"/>
        </a:xfrm>
      </p:grpSpPr>
      <p:sp>
        <p:nvSpPr>
          <p:cNvPr id="239" name="Google Shape;239;p2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Calibri"/>
              <a:buNone/>
            </a:pPr>
            <a:r>
              <a:rPr b="1" lang="en-GB"/>
              <a:t>The Writer’s World </a:t>
            </a:r>
            <a:br>
              <a:rPr b="1" lang="en-GB"/>
            </a:br>
            <a:r>
              <a:rPr b="1" lang="en-GB"/>
              <a:t>CWTP</a:t>
            </a:r>
            <a:endParaRPr/>
          </a:p>
        </p:txBody>
      </p:sp>
      <p:sp>
        <p:nvSpPr>
          <p:cNvPr id="240" name="Google Shape;240;p23"/>
          <p:cNvSpPr txBox="1"/>
          <p:nvPr>
            <p:ph idx="1" type="body"/>
          </p:nvPr>
        </p:nvSpPr>
        <p:spPr>
          <a:xfrm>
            <a:off x="838200" y="1825625"/>
            <a:ext cx="5181600" cy="4667250"/>
          </a:xfrm>
          <a:prstGeom prst="rect">
            <a:avLst/>
          </a:prstGeom>
          <a:noFill/>
          <a:ln>
            <a:noFill/>
          </a:ln>
        </p:spPr>
        <p:txBody>
          <a:bodyPr anchorCtr="0" anchor="t" bIns="45700" lIns="91425" spcFirstLastPara="1" rIns="91425" wrap="square" tIns="45700">
            <a:normAutofit fontScale="55000" lnSpcReduction="20000"/>
          </a:bodyPr>
          <a:lstStyle/>
          <a:p>
            <a:pPr indent="0" lvl="0" marL="0" rtl="0" algn="ctr">
              <a:lnSpc>
                <a:spcPct val="90000"/>
              </a:lnSpc>
              <a:spcBef>
                <a:spcPts val="0"/>
              </a:spcBef>
              <a:spcAft>
                <a:spcPts val="0"/>
              </a:spcAft>
              <a:buClr>
                <a:schemeClr val="dk1"/>
              </a:buClr>
              <a:buSzPct val="100000"/>
              <a:buNone/>
            </a:pPr>
            <a:r>
              <a:t/>
            </a:r>
            <a:endParaRPr sz="4800">
              <a:solidFill>
                <a:srgbClr val="FF0000"/>
              </a:solidFill>
            </a:endParaRPr>
          </a:p>
          <a:p>
            <a:pPr indent="0" lvl="0" marL="0" rtl="0" algn="ctr">
              <a:lnSpc>
                <a:spcPct val="90000"/>
              </a:lnSpc>
              <a:spcBef>
                <a:spcPts val="1000"/>
              </a:spcBef>
              <a:spcAft>
                <a:spcPts val="0"/>
              </a:spcAft>
              <a:buClr>
                <a:srgbClr val="7030A0"/>
              </a:buClr>
              <a:buSzPct val="100000"/>
              <a:buNone/>
            </a:pPr>
            <a:r>
              <a:rPr lang="en-GB" sz="5700">
                <a:solidFill>
                  <a:srgbClr val="7030A0"/>
                </a:solidFill>
              </a:rPr>
              <a:t>Questions &amp; comments please.</a:t>
            </a:r>
            <a:endParaRPr/>
          </a:p>
          <a:p>
            <a:pPr indent="0" lvl="0" marL="0" rtl="0" algn="ctr">
              <a:lnSpc>
                <a:spcPct val="90000"/>
              </a:lnSpc>
              <a:spcBef>
                <a:spcPts val="1000"/>
              </a:spcBef>
              <a:spcAft>
                <a:spcPts val="0"/>
              </a:spcAft>
              <a:buClr>
                <a:schemeClr val="dk1"/>
              </a:buClr>
              <a:buSzPct val="100000"/>
              <a:buNone/>
            </a:pPr>
            <a:r>
              <a:t/>
            </a:r>
            <a:endParaRPr sz="5700">
              <a:solidFill>
                <a:srgbClr val="7030A0"/>
              </a:solidFill>
            </a:endParaRPr>
          </a:p>
          <a:p>
            <a:pPr indent="0" lvl="0" marL="0" rtl="0" algn="ctr">
              <a:lnSpc>
                <a:spcPct val="90000"/>
              </a:lnSpc>
              <a:spcBef>
                <a:spcPts val="1000"/>
              </a:spcBef>
              <a:spcAft>
                <a:spcPts val="0"/>
              </a:spcAft>
              <a:buClr>
                <a:schemeClr val="dk1"/>
              </a:buClr>
              <a:buSzPct val="100000"/>
              <a:buNone/>
            </a:pPr>
            <a:r>
              <a:t/>
            </a:r>
            <a:endParaRPr sz="5700">
              <a:solidFill>
                <a:srgbClr val="7030A0"/>
              </a:solidFill>
            </a:endParaRPr>
          </a:p>
          <a:p>
            <a:pPr indent="0" lvl="0" marL="0" rtl="0" algn="ctr">
              <a:lnSpc>
                <a:spcPct val="90000"/>
              </a:lnSpc>
              <a:spcBef>
                <a:spcPts val="1000"/>
              </a:spcBef>
              <a:spcAft>
                <a:spcPts val="0"/>
              </a:spcAft>
              <a:buClr>
                <a:srgbClr val="7030A0"/>
              </a:buClr>
              <a:buSzPct val="100000"/>
              <a:buNone/>
            </a:pPr>
            <a:r>
              <a:rPr lang="en-GB" sz="5700">
                <a:solidFill>
                  <a:srgbClr val="7030A0"/>
                </a:solidFill>
              </a:rPr>
              <a:t>Thank you</a:t>
            </a:r>
            <a:endParaRPr/>
          </a:p>
          <a:p>
            <a:pPr indent="0" lvl="0" marL="0" rtl="0" algn="ctr">
              <a:lnSpc>
                <a:spcPct val="90000"/>
              </a:lnSpc>
              <a:spcBef>
                <a:spcPts val="1000"/>
              </a:spcBef>
              <a:spcAft>
                <a:spcPts val="0"/>
              </a:spcAft>
              <a:buClr>
                <a:schemeClr val="dk1"/>
              </a:buClr>
              <a:buSzPct val="100000"/>
              <a:buNone/>
            </a:pPr>
            <a:r>
              <a:t/>
            </a:r>
            <a:endParaRPr sz="4800">
              <a:solidFill>
                <a:srgbClr val="FF0000"/>
              </a:solidFill>
            </a:endParaRPr>
          </a:p>
          <a:p>
            <a:pPr indent="0" lvl="0" marL="0" rtl="0" algn="ctr">
              <a:lnSpc>
                <a:spcPct val="90000"/>
              </a:lnSpc>
              <a:spcBef>
                <a:spcPts val="1000"/>
              </a:spcBef>
              <a:spcAft>
                <a:spcPts val="0"/>
              </a:spcAft>
              <a:buClr>
                <a:srgbClr val="FF0000"/>
              </a:buClr>
              <a:buSzPct val="100000"/>
              <a:buNone/>
            </a:pPr>
            <a:r>
              <a:rPr lang="en-GB" sz="4800" u="sng">
                <a:solidFill>
                  <a:srgbClr val="FF0000"/>
                </a:solidFill>
                <a:hlinkClick r:id="rId3">
                  <a:extLst>
                    <a:ext uri="{A12FA001-AC4F-418D-AE19-62706E023703}">
                      <ahyp:hlinkClr val="tx"/>
                    </a:ext>
                  </a:extLst>
                </a:hlinkClick>
              </a:rPr>
              <a:t>mel@write4word.org</a:t>
            </a:r>
            <a:endParaRPr sz="4800">
              <a:solidFill>
                <a:srgbClr val="FF0000"/>
              </a:solidFill>
            </a:endParaRPr>
          </a:p>
          <a:p>
            <a:pPr indent="0" lvl="0" marL="0" rtl="0" algn="ctr">
              <a:lnSpc>
                <a:spcPct val="90000"/>
              </a:lnSpc>
              <a:spcBef>
                <a:spcPts val="1000"/>
              </a:spcBef>
              <a:spcAft>
                <a:spcPts val="0"/>
              </a:spcAft>
              <a:buClr>
                <a:schemeClr val="dk1"/>
              </a:buClr>
              <a:buSzPct val="100000"/>
              <a:buNone/>
            </a:pPr>
            <a:r>
              <a:t/>
            </a:r>
            <a:endParaRPr sz="4800">
              <a:solidFill>
                <a:srgbClr val="FF0000"/>
              </a:solidFill>
            </a:endParaRPr>
          </a:p>
          <a:p>
            <a:pPr indent="0" lvl="0" marL="0" rtl="0" algn="ctr">
              <a:lnSpc>
                <a:spcPct val="90000"/>
              </a:lnSpc>
              <a:spcBef>
                <a:spcPts val="1000"/>
              </a:spcBef>
              <a:spcAft>
                <a:spcPts val="0"/>
              </a:spcAft>
              <a:buClr>
                <a:srgbClr val="7030A0"/>
              </a:buClr>
              <a:buSzPct val="100000"/>
              <a:buNone/>
            </a:pPr>
            <a:r>
              <a:rPr lang="en-GB" sz="4800">
                <a:solidFill>
                  <a:srgbClr val="7030A0"/>
                </a:solidFill>
              </a:rPr>
              <a:t>Photos by Kaylee Francis and </a:t>
            </a:r>
            <a:endParaRPr/>
          </a:p>
          <a:p>
            <a:pPr indent="0" lvl="0" marL="0" rtl="0" algn="ctr">
              <a:lnSpc>
                <a:spcPct val="90000"/>
              </a:lnSpc>
              <a:spcBef>
                <a:spcPts val="1000"/>
              </a:spcBef>
              <a:spcAft>
                <a:spcPts val="0"/>
              </a:spcAft>
              <a:buClr>
                <a:srgbClr val="7030A0"/>
              </a:buClr>
              <a:buSzPct val="100000"/>
              <a:buNone/>
            </a:pPr>
            <a:r>
              <a:rPr lang="en-GB" sz="4800">
                <a:solidFill>
                  <a:srgbClr val="7030A0"/>
                </a:solidFill>
              </a:rPr>
              <a:t>Mel Perry</a:t>
            </a:r>
            <a:endParaRPr/>
          </a:p>
          <a:p>
            <a:pPr indent="0" lvl="0" marL="0" rtl="0" algn="ctr">
              <a:lnSpc>
                <a:spcPct val="90000"/>
              </a:lnSpc>
              <a:spcBef>
                <a:spcPts val="1000"/>
              </a:spcBef>
              <a:spcAft>
                <a:spcPts val="0"/>
              </a:spcAft>
              <a:buClr>
                <a:srgbClr val="7030A0"/>
              </a:buClr>
              <a:buSzPct val="100000"/>
              <a:buNone/>
            </a:pPr>
            <a:r>
              <a:rPr b="1" lang="en-GB" sz="4800">
                <a:solidFill>
                  <a:srgbClr val="7030A0"/>
                </a:solidFill>
              </a:rPr>
              <a:t>☺ </a:t>
            </a:r>
            <a:endParaRPr/>
          </a:p>
          <a:p>
            <a:pPr indent="0" lvl="0" marL="0" rtl="0" algn="l">
              <a:lnSpc>
                <a:spcPct val="90000"/>
              </a:lnSpc>
              <a:spcBef>
                <a:spcPts val="1000"/>
              </a:spcBef>
              <a:spcAft>
                <a:spcPts val="0"/>
              </a:spcAft>
              <a:buClr>
                <a:schemeClr val="dk1"/>
              </a:buClr>
              <a:buSzPct val="100000"/>
              <a:buNone/>
            </a:pPr>
            <a:r>
              <a:t/>
            </a:r>
            <a:endParaRPr/>
          </a:p>
        </p:txBody>
      </p:sp>
      <p:pic>
        <p:nvPicPr>
          <p:cNvPr descr="A picture containing indoor, building, hanging, black&#10;&#10;Description automatically generated" id="241" name="Google Shape;241;p23"/>
          <p:cNvPicPr preferRelativeResize="0"/>
          <p:nvPr>
            <p:ph idx="2" type="body"/>
          </p:nvPr>
        </p:nvPicPr>
        <p:blipFill rotWithShape="1">
          <a:blip r:embed="rId4">
            <a:alphaModFix/>
          </a:blip>
          <a:srcRect b="0" l="0" r="0" t="0"/>
          <a:stretch/>
        </p:blipFill>
        <p:spPr>
          <a:xfrm>
            <a:off x="7076049" y="1551385"/>
            <a:ext cx="3433233" cy="5148374"/>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2019-11-01T14:27:51Z</dcterms:created>
  <dc:creator>Melanie Perry</dc:creator>
</cp:coreProperties>
</file>