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48" r:id="rId4"/>
  </p:sldMasterIdLst>
  <p:notesMasterIdLst>
    <p:notesMasterId r:id="rId24"/>
  </p:notesMasterIdLst>
  <p:sldIdLst>
    <p:sldId id="262" r:id="rId5"/>
    <p:sldId id="282" r:id="rId6"/>
    <p:sldId id="281" r:id="rId7"/>
    <p:sldId id="266" r:id="rId8"/>
    <p:sldId id="267" r:id="rId9"/>
    <p:sldId id="285" r:id="rId10"/>
    <p:sldId id="264" r:id="rId11"/>
    <p:sldId id="268" r:id="rId12"/>
    <p:sldId id="270" r:id="rId13"/>
    <p:sldId id="274" r:id="rId14"/>
    <p:sldId id="273" r:id="rId15"/>
    <p:sldId id="275" r:id="rId16"/>
    <p:sldId id="284" r:id="rId17"/>
    <p:sldId id="276" r:id="rId18"/>
    <p:sldId id="283" r:id="rId19"/>
    <p:sldId id="286" r:id="rId20"/>
    <p:sldId id="278" r:id="rId21"/>
    <p:sldId id="279" r:id="rId22"/>
    <p:sldId id="280"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972" autoAdjust="0"/>
    <p:restoredTop sz="76740" autoAdjust="0"/>
  </p:normalViewPr>
  <p:slideViewPr>
    <p:cSldViewPr snapToGrid="0">
      <p:cViewPr varScale="1">
        <p:scale>
          <a:sx n="77" d="100"/>
          <a:sy n="77" d="100"/>
        </p:scale>
        <p:origin x="1094"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DB1B9D-5FD8-46B1-A173-F00497598741}" type="datetimeFigureOut">
              <a:rPr lang="en-US" smtClean="0"/>
              <a:t>7/12/2022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7142BC-A7BD-4276-975D-6351998F7C85}" type="slidenum">
              <a:rPr lang="en-US" smtClean="0"/>
              <a:t>‹#›</a:t>
            </a:fld>
            <a:endParaRPr lang="en-US" dirty="0"/>
          </a:p>
        </p:txBody>
      </p:sp>
    </p:spTree>
    <p:extLst>
      <p:ext uri="{BB962C8B-B14F-4D97-AF65-F5344CB8AC3E}">
        <p14:creationId xmlns:p14="http://schemas.microsoft.com/office/powerpoint/2010/main" val="23444892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dirty="0"/>
              <a:t>The nursing profession appears to be concerned about the scarcity of working staff; this could be due to a shortage of high-paying jobs, potential lecturers, and a biased manpower allocation. Once more, the society overall, the demographic is the baby boom generation, because there will be a need for medical centres. As the society ages, so does the demand for health-care services. The elderly population is increasing, as are their possibilities of requiring medical services (</a:t>
            </a:r>
            <a:r>
              <a:rPr lang="en-IN" sz="1200" dirty="0" err="1"/>
              <a:t>Buheji</a:t>
            </a:r>
            <a:r>
              <a:rPr lang="en-IN" sz="1200" dirty="0"/>
              <a:t> and </a:t>
            </a:r>
            <a:r>
              <a:rPr lang="en-IN" sz="1200" dirty="0" err="1"/>
              <a:t>Buhaid</a:t>
            </a:r>
            <a:r>
              <a:rPr lang="en-IN" sz="1200" dirty="0"/>
              <a:t>, 2020).</a:t>
            </a:r>
          </a:p>
          <a:p>
            <a:endParaRPr lang="en-IN" dirty="0"/>
          </a:p>
        </p:txBody>
      </p:sp>
      <p:sp>
        <p:nvSpPr>
          <p:cNvPr id="4" name="Slide Number Placeholder 3"/>
          <p:cNvSpPr>
            <a:spLocks noGrp="1"/>
          </p:cNvSpPr>
          <p:nvPr>
            <p:ph type="sldNum" sz="quarter" idx="10"/>
          </p:nvPr>
        </p:nvSpPr>
        <p:spPr/>
        <p:txBody>
          <a:bodyPr/>
          <a:lstStyle/>
          <a:p>
            <a:fld id="{017142BC-A7BD-4276-975D-6351998F7C85}" type="slidenum">
              <a:rPr lang="en-US" smtClean="0"/>
              <a:t>5</a:t>
            </a:fld>
            <a:endParaRPr lang="en-US" dirty="0"/>
          </a:p>
        </p:txBody>
      </p:sp>
    </p:spTree>
    <p:extLst>
      <p:ext uri="{BB962C8B-B14F-4D97-AF65-F5344CB8AC3E}">
        <p14:creationId xmlns:p14="http://schemas.microsoft.com/office/powerpoint/2010/main" val="35461155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7142BC-A7BD-4276-975D-6351998F7C85}" type="slidenum">
              <a:rPr lang="en-US" smtClean="0"/>
              <a:t>6</a:t>
            </a:fld>
            <a:endParaRPr lang="en-US" dirty="0"/>
          </a:p>
        </p:txBody>
      </p:sp>
    </p:spTree>
    <p:extLst>
      <p:ext uri="{BB962C8B-B14F-4D97-AF65-F5344CB8AC3E}">
        <p14:creationId xmlns:p14="http://schemas.microsoft.com/office/powerpoint/2010/main" val="8251058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There appears to be an added risk when Brexit took effect. The migration caused by Brexit has had an impact on the health care industry, as many nurses from other countries have been forced to return to their home countries. Around 1584 European Union nurses have left their jobs in the health care industry. Furthermore, the government is concerned about the problem, and in order to increase the number of clinical staff and physicians in study, the administration has eliminated the NHS bursary for graduates that began their degrees in 2017 (Griffiths and Norman, 2018).</a:t>
            </a:r>
          </a:p>
          <a:p>
            <a:endParaRPr lang="en-IN" dirty="0"/>
          </a:p>
        </p:txBody>
      </p:sp>
      <p:sp>
        <p:nvSpPr>
          <p:cNvPr id="4" name="Slide Number Placeholder 3"/>
          <p:cNvSpPr>
            <a:spLocks noGrp="1"/>
          </p:cNvSpPr>
          <p:nvPr>
            <p:ph type="sldNum" sz="quarter" idx="10"/>
          </p:nvPr>
        </p:nvSpPr>
        <p:spPr/>
        <p:txBody>
          <a:bodyPr/>
          <a:lstStyle/>
          <a:p>
            <a:fld id="{017142BC-A7BD-4276-975D-6351998F7C85}" type="slidenum">
              <a:rPr lang="en-US" smtClean="0"/>
              <a:t>7</a:t>
            </a:fld>
            <a:endParaRPr lang="en-US" dirty="0"/>
          </a:p>
        </p:txBody>
      </p:sp>
    </p:spTree>
    <p:extLst>
      <p:ext uri="{BB962C8B-B14F-4D97-AF65-F5344CB8AC3E}">
        <p14:creationId xmlns:p14="http://schemas.microsoft.com/office/powerpoint/2010/main" val="12931875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For further than a generation, the NHS has been plagued by financial difficulties. It makes it difficult for the healthcare industry that can provide customer with quality services. A serious lack of trained employees would be the most evident evidence of this. With ordinary income, the healthcare industry has never been particularly tempting to healthcare professionals. When examining cost effects, remember that unemployment and inflation always had an effect on the population's motivation to obtain protection and spend in medical (</a:t>
            </a:r>
            <a:r>
              <a:rPr lang="en-IN" sz="1200" kern="1200" dirty="0" err="1">
                <a:solidFill>
                  <a:schemeClr val="tx1"/>
                </a:solidFill>
                <a:effectLst/>
                <a:latin typeface="+mn-lt"/>
                <a:ea typeface="+mn-ea"/>
                <a:cs typeface="+mn-cs"/>
              </a:rPr>
              <a:t>Runge</a:t>
            </a:r>
            <a:r>
              <a:rPr lang="en-IN" sz="1200" kern="1200" dirty="0">
                <a:solidFill>
                  <a:schemeClr val="tx1"/>
                </a:solidFill>
                <a:effectLst/>
                <a:latin typeface="+mn-lt"/>
                <a:ea typeface="+mn-ea"/>
                <a:cs typeface="+mn-cs"/>
              </a:rPr>
              <a:t>, 2021). </a:t>
            </a:r>
          </a:p>
        </p:txBody>
      </p:sp>
      <p:sp>
        <p:nvSpPr>
          <p:cNvPr id="4" name="Slide Number Placeholder 3"/>
          <p:cNvSpPr>
            <a:spLocks noGrp="1"/>
          </p:cNvSpPr>
          <p:nvPr>
            <p:ph type="sldNum" sz="quarter" idx="10"/>
          </p:nvPr>
        </p:nvSpPr>
        <p:spPr/>
        <p:txBody>
          <a:bodyPr/>
          <a:lstStyle/>
          <a:p>
            <a:fld id="{017142BC-A7BD-4276-975D-6351998F7C85}" type="slidenum">
              <a:rPr lang="en-US" smtClean="0"/>
              <a:t>8</a:t>
            </a:fld>
            <a:endParaRPr lang="en-US" dirty="0"/>
          </a:p>
        </p:txBody>
      </p:sp>
    </p:spTree>
    <p:extLst>
      <p:ext uri="{BB962C8B-B14F-4D97-AF65-F5344CB8AC3E}">
        <p14:creationId xmlns:p14="http://schemas.microsoft.com/office/powerpoint/2010/main" val="24944159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ageing of the population is a global phenomenon. As healthcare systems improve, the number of old people grows. Even while this is a healthy development, an ageing population has more health challenges. Diabetes and other cancers often appear in adulthood and can be very expensive to treat or maintain (Sinclair</a:t>
            </a:r>
            <a:r>
              <a:rPr lang="en-IN" sz="1200"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and </a:t>
            </a:r>
            <a:r>
              <a:rPr lang="en-IN" sz="1200" kern="1200" dirty="0" err="1">
                <a:solidFill>
                  <a:schemeClr val="tx1"/>
                </a:solidFill>
                <a:effectLst/>
                <a:latin typeface="+mn-lt"/>
                <a:ea typeface="+mn-ea"/>
                <a:cs typeface="+mn-cs"/>
              </a:rPr>
              <a:t>Abdelhafiz</a:t>
            </a:r>
            <a:r>
              <a:rPr lang="en-IN" sz="1200" kern="1200" dirty="0">
                <a:solidFill>
                  <a:schemeClr val="tx1"/>
                </a:solidFill>
                <a:effectLst/>
                <a:latin typeface="+mn-lt"/>
                <a:ea typeface="+mn-ea"/>
                <a:cs typeface="+mn-cs"/>
              </a:rPr>
              <a:t>, 2020). </a:t>
            </a:r>
          </a:p>
        </p:txBody>
      </p:sp>
      <p:sp>
        <p:nvSpPr>
          <p:cNvPr id="4" name="Slide Number Placeholder 3"/>
          <p:cNvSpPr>
            <a:spLocks noGrp="1"/>
          </p:cNvSpPr>
          <p:nvPr>
            <p:ph type="sldNum" sz="quarter" idx="10"/>
          </p:nvPr>
        </p:nvSpPr>
        <p:spPr/>
        <p:txBody>
          <a:bodyPr/>
          <a:lstStyle/>
          <a:p>
            <a:fld id="{017142BC-A7BD-4276-975D-6351998F7C85}" type="slidenum">
              <a:rPr lang="en-US" smtClean="0"/>
              <a:t>9</a:t>
            </a:fld>
            <a:endParaRPr lang="en-US" dirty="0"/>
          </a:p>
        </p:txBody>
      </p:sp>
    </p:spTree>
    <p:extLst>
      <p:ext uri="{BB962C8B-B14F-4D97-AF65-F5344CB8AC3E}">
        <p14:creationId xmlns:p14="http://schemas.microsoft.com/office/powerpoint/2010/main" val="4135339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As new technology develops healthcare is improving steadily. Optimum implementation has become more affordable than ever, making it much more popular in hospitals and clinics. The invention of numerous medicines and tools for curing or controlling ailments is currently reducing the burden (Wills et.al., 2019).</a:t>
            </a:r>
          </a:p>
        </p:txBody>
      </p:sp>
      <p:sp>
        <p:nvSpPr>
          <p:cNvPr id="4" name="Slide Number Placeholder 3"/>
          <p:cNvSpPr>
            <a:spLocks noGrp="1"/>
          </p:cNvSpPr>
          <p:nvPr>
            <p:ph type="sldNum" sz="quarter" idx="10"/>
          </p:nvPr>
        </p:nvSpPr>
        <p:spPr/>
        <p:txBody>
          <a:bodyPr/>
          <a:lstStyle/>
          <a:p>
            <a:fld id="{017142BC-A7BD-4276-975D-6351998F7C85}" type="slidenum">
              <a:rPr lang="en-US" smtClean="0"/>
              <a:t>10</a:t>
            </a:fld>
            <a:endParaRPr lang="en-US" dirty="0"/>
          </a:p>
        </p:txBody>
      </p:sp>
    </p:spTree>
    <p:extLst>
      <p:ext uri="{BB962C8B-B14F-4D97-AF65-F5344CB8AC3E}">
        <p14:creationId xmlns:p14="http://schemas.microsoft.com/office/powerpoint/2010/main" val="33723280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Medical practises would always improve their waste disposal methods. The objective is to resolve the leadership's environmental concerns directly. As an outcome, businesses must combine these activities into the creation of their strategies (</a:t>
            </a:r>
            <a:r>
              <a:rPr lang="en-IN" sz="1200" kern="1200" dirty="0" err="1">
                <a:solidFill>
                  <a:schemeClr val="tx1"/>
                </a:solidFill>
                <a:effectLst/>
                <a:latin typeface="+mn-lt"/>
                <a:ea typeface="+mn-ea"/>
                <a:cs typeface="+mn-cs"/>
              </a:rPr>
              <a:t>Selvan</a:t>
            </a:r>
            <a:r>
              <a:rPr lang="en-IN" sz="1200" kern="1200" dirty="0">
                <a:solidFill>
                  <a:schemeClr val="tx1"/>
                </a:solidFill>
                <a:effectLst/>
                <a:latin typeface="+mn-lt"/>
                <a:ea typeface="+mn-ea"/>
                <a:cs typeface="+mn-cs"/>
              </a:rPr>
              <a:t> </a:t>
            </a:r>
            <a:r>
              <a:rPr lang="en-IN" sz="1200" kern="1200" dirty="0" err="1">
                <a:solidFill>
                  <a:schemeClr val="tx1"/>
                </a:solidFill>
                <a:effectLst/>
                <a:latin typeface="+mn-lt"/>
                <a:ea typeface="+mn-ea"/>
                <a:cs typeface="+mn-cs"/>
              </a:rPr>
              <a:t>Christyraj</a:t>
            </a:r>
            <a:r>
              <a:rPr lang="en-IN" sz="1200" kern="1200" dirty="0">
                <a:solidFill>
                  <a:schemeClr val="tx1"/>
                </a:solidFill>
                <a:effectLst/>
                <a:latin typeface="+mn-lt"/>
                <a:ea typeface="+mn-ea"/>
                <a:cs typeface="+mn-cs"/>
              </a:rPr>
              <a:t> et.al., 2021).</a:t>
            </a:r>
          </a:p>
        </p:txBody>
      </p:sp>
      <p:sp>
        <p:nvSpPr>
          <p:cNvPr id="4" name="Slide Number Placeholder 3"/>
          <p:cNvSpPr>
            <a:spLocks noGrp="1"/>
          </p:cNvSpPr>
          <p:nvPr>
            <p:ph type="sldNum" sz="quarter" idx="10"/>
          </p:nvPr>
        </p:nvSpPr>
        <p:spPr/>
        <p:txBody>
          <a:bodyPr/>
          <a:lstStyle/>
          <a:p>
            <a:fld id="{017142BC-A7BD-4276-975D-6351998F7C85}" type="slidenum">
              <a:rPr lang="en-US" smtClean="0"/>
              <a:t>11</a:t>
            </a:fld>
            <a:endParaRPr lang="en-US" dirty="0"/>
          </a:p>
        </p:txBody>
      </p:sp>
    </p:spTree>
    <p:extLst>
      <p:ext uri="{BB962C8B-B14F-4D97-AF65-F5344CB8AC3E}">
        <p14:creationId xmlns:p14="http://schemas.microsoft.com/office/powerpoint/2010/main" val="14736081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Lawsuits in various sorts are growing more widespread around the world. Individuals who are disappointed with the quality of medical treatment are turning to the courts for retribution in greater numbers than ever before (</a:t>
            </a:r>
            <a:r>
              <a:rPr lang="en-IN" sz="1200" kern="1200" dirty="0" err="1">
                <a:solidFill>
                  <a:schemeClr val="tx1"/>
                </a:solidFill>
                <a:effectLst/>
                <a:latin typeface="+mn-lt"/>
                <a:ea typeface="+mn-ea"/>
                <a:cs typeface="+mn-cs"/>
              </a:rPr>
              <a:t>Halder</a:t>
            </a:r>
            <a:r>
              <a:rPr lang="en-IN" sz="1200" kern="1200" dirty="0">
                <a:solidFill>
                  <a:schemeClr val="tx1"/>
                </a:solidFill>
                <a:effectLst/>
                <a:latin typeface="+mn-lt"/>
                <a:ea typeface="+mn-ea"/>
                <a:cs typeface="+mn-cs"/>
              </a:rPr>
              <a:t>, 2018).</a:t>
            </a:r>
          </a:p>
        </p:txBody>
      </p:sp>
      <p:sp>
        <p:nvSpPr>
          <p:cNvPr id="4" name="Slide Number Placeholder 3"/>
          <p:cNvSpPr>
            <a:spLocks noGrp="1"/>
          </p:cNvSpPr>
          <p:nvPr>
            <p:ph type="sldNum" sz="quarter" idx="10"/>
          </p:nvPr>
        </p:nvSpPr>
        <p:spPr/>
        <p:txBody>
          <a:bodyPr/>
          <a:lstStyle/>
          <a:p>
            <a:fld id="{017142BC-A7BD-4276-975D-6351998F7C85}" type="slidenum">
              <a:rPr lang="en-US" smtClean="0"/>
              <a:t>12</a:t>
            </a:fld>
            <a:endParaRPr lang="en-US" dirty="0"/>
          </a:p>
        </p:txBody>
      </p:sp>
    </p:spTree>
    <p:extLst>
      <p:ext uri="{BB962C8B-B14F-4D97-AF65-F5344CB8AC3E}">
        <p14:creationId xmlns:p14="http://schemas.microsoft.com/office/powerpoint/2010/main" val="36288902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7142BC-A7BD-4276-975D-6351998F7C85}" type="slidenum">
              <a:rPr lang="en-US" smtClean="0"/>
              <a:t>13</a:t>
            </a:fld>
            <a:endParaRPr lang="en-US" dirty="0"/>
          </a:p>
        </p:txBody>
      </p:sp>
    </p:spTree>
    <p:extLst>
      <p:ext uri="{BB962C8B-B14F-4D97-AF65-F5344CB8AC3E}">
        <p14:creationId xmlns:p14="http://schemas.microsoft.com/office/powerpoint/2010/main" val="8363229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017142BC-A7BD-4276-975D-6351998F7C85}" type="slidenum">
              <a:rPr lang="en-US" smtClean="0"/>
              <a:t>14</a:t>
            </a:fld>
            <a:endParaRPr lang="en-US" dirty="0"/>
          </a:p>
        </p:txBody>
      </p:sp>
    </p:spTree>
    <p:extLst>
      <p:ext uri="{BB962C8B-B14F-4D97-AF65-F5344CB8AC3E}">
        <p14:creationId xmlns:p14="http://schemas.microsoft.com/office/powerpoint/2010/main" val="30247727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7142BC-A7BD-4276-975D-6351998F7C85}" type="slidenum">
              <a:rPr lang="en-US" smtClean="0"/>
              <a:t>15</a:t>
            </a:fld>
            <a:endParaRPr lang="en-US" dirty="0"/>
          </a:p>
        </p:txBody>
      </p:sp>
    </p:spTree>
    <p:extLst>
      <p:ext uri="{BB962C8B-B14F-4D97-AF65-F5344CB8AC3E}">
        <p14:creationId xmlns:p14="http://schemas.microsoft.com/office/powerpoint/2010/main" val="25999070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63442AB9-C8CA-420F-B42A-18C2D699071B}" type="datetime1">
              <a:rPr lang="en-US" smtClean="0"/>
              <a:t>7/12/2022</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p>
        </p:txBody>
      </p:sp>
      <p:sp>
        <p:nvSpPr>
          <p:cNvPr id="3" name="Content Placeholder 2"/>
          <p:cNvSpPr>
            <a:spLocks noGrp="1"/>
          </p:cNvSpPr>
          <p:nvPr>
            <p:ph idx="1"/>
          </p:nvPr>
        </p:nvSpPr>
        <p:spPr>
          <a:xfrm>
            <a:off x="581192" y="2180496"/>
            <a:ext cx="11029615" cy="367830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E2F9C0F-A549-4116-ADE7-EA08C05540C8}" type="datetime1">
              <a:rPr lang="en-US" smtClean="0"/>
              <a:t>7/12/2022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7C9EEE4F-EA2D-4584-9DE7-EC300D9E7B04}" type="datetime1">
              <a:rPr lang="en-US" smtClean="0"/>
              <a:t>7/12/2022</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4EBE59C-38C6-435B-909F-6BC5D2F90092}" type="datetime1">
              <a:rPr lang="en-US" smtClean="0"/>
              <a:t>7/12/2022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94B3F88-5DA5-47A3-A95A-FEF6AF43E84E}" type="datetime1">
              <a:rPr lang="en-US" smtClean="0"/>
              <a:t>7/12/2022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A0BB3716-29F6-49DE-A213-3937CA580F20}" type="datetime1">
              <a:rPr lang="en-US" smtClean="0"/>
              <a:t>7/12/2022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A1B02A8-9935-43BE-936D-943169608636}" type="datetime1">
              <a:rPr lang="en-US" smtClean="0"/>
              <a:t>7/12/2022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3518B405-B3F7-4586-BE59-DF6DE834F5F3}" type="datetime1">
              <a:rPr lang="en-US" smtClean="0"/>
              <a:t>7/12/2022</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9376EAD-3739-455C-929C-D58B69B73424}" type="datetime1">
              <a:rPr lang="en-US" smtClean="0"/>
              <a:t>7/12/2022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61DFFBC-BDEB-417F-BF84-663A45C20646}" type="datetime1">
              <a:rPr lang="en-US" smtClean="0"/>
              <a:t>7/12/2022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D8071AC1-DFE2-4CEB-A839-7F430962ACC4}" type="datetime1">
              <a:rPr lang="en-US" smtClean="0"/>
              <a:t>7/12/2022</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EDBAC8D9-C124-4B74-9CB9-474FDD0AD4C5}" type="datetime1">
              <a:rPr lang="en-US" smtClean="0"/>
              <a:t>7/12/2022</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dirty="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 xmlns:a16="http://schemas.microsoft.com/office/drawing/2014/main" id="{683F1FFD-1AA8-4EC2-97B9-FEC7564F489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1"/>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7" name="Picture 36" descr="A circuit board digital representations with numbers and lines">
            <a:extLst>
              <a:ext uri="{FF2B5EF4-FFF2-40B4-BE49-F238E27FC236}">
                <a16:creationId xmlns="" xmlns:a16="http://schemas.microsoft.com/office/drawing/2014/main" id="{1A3477DC-B338-4F74-BC24-AFDF096E5A7F}"/>
              </a:ext>
            </a:extLst>
          </p:cNvPr>
          <p:cNvPicPr>
            <a:picLocks noChangeAspect="1"/>
          </p:cNvPicPr>
          <p:nvPr/>
        </p:nvPicPr>
        <p:blipFill rotWithShape="1">
          <a:blip r:embed="rId2"/>
          <a:srcRect l="10509"/>
          <a:stretch/>
        </p:blipFill>
        <p:spPr>
          <a:xfrm>
            <a:off x="446534" y="723899"/>
            <a:ext cx="7498616" cy="5676901"/>
          </a:xfrm>
          <a:prstGeom prst="rect">
            <a:avLst/>
          </a:prstGeom>
        </p:spPr>
      </p:pic>
      <p:sp>
        <p:nvSpPr>
          <p:cNvPr id="56" name="Rectangle 55">
            <a:extLst>
              <a:ext uri="{FF2B5EF4-FFF2-40B4-BE49-F238E27FC236}">
                <a16:creationId xmlns="" xmlns:a16="http://schemas.microsoft.com/office/drawing/2014/main" id="{8FF0F8A7-C9E3-49D9-A67E-09FF582C782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723899"/>
            <a:ext cx="3703320" cy="566666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 xmlns:a16="http://schemas.microsoft.com/office/drawing/2014/main" id="{7D2DBA70-3C88-4960-B0D4-84FCD42B19DB}"/>
              </a:ext>
            </a:extLst>
          </p:cNvPr>
          <p:cNvSpPr>
            <a:spLocks noGrp="1"/>
          </p:cNvSpPr>
          <p:nvPr>
            <p:ph type="ctrTitle"/>
          </p:nvPr>
        </p:nvSpPr>
        <p:spPr>
          <a:xfrm>
            <a:off x="8296275" y="1005839"/>
            <a:ext cx="3122574" cy="5038122"/>
          </a:xfrm>
        </p:spPr>
        <p:txBody>
          <a:bodyPr anchor="ctr">
            <a:normAutofit/>
          </a:bodyPr>
          <a:lstStyle/>
          <a:p>
            <a:r>
              <a:rPr lang="en-US" sz="3200" dirty="0" smtClean="0">
                <a:solidFill>
                  <a:srgbClr val="FFFFFF"/>
                </a:solidFill>
              </a:rPr>
              <a:t>PROPER CARE, UK</a:t>
            </a:r>
            <a:br>
              <a:rPr lang="en-US" sz="3200" dirty="0" smtClean="0">
                <a:solidFill>
                  <a:srgbClr val="FFFFFF"/>
                </a:solidFill>
              </a:rPr>
            </a:br>
            <a:r>
              <a:rPr lang="en-US" sz="3200" dirty="0" smtClean="0">
                <a:solidFill>
                  <a:srgbClr val="FFFFFF"/>
                </a:solidFill>
              </a:rPr>
              <a:t>PROBLEM OF STAFF SHORTAGE</a:t>
            </a:r>
            <a:endParaRPr lang="en-US" sz="3200" dirty="0">
              <a:solidFill>
                <a:srgbClr val="FFFFFF"/>
              </a:solidFill>
            </a:endParaRPr>
          </a:p>
        </p:txBody>
      </p:sp>
      <p:grpSp>
        <p:nvGrpSpPr>
          <p:cNvPr id="58" name="Group 57">
            <a:extLst>
              <a:ext uri="{FF2B5EF4-FFF2-40B4-BE49-F238E27FC236}">
                <a16:creationId xmlns="" xmlns:a16="http://schemas.microsoft.com/office/drawing/2014/main" id="{A4274C20-A98B-4AC3-B16A-B7F41CB582DC}"/>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446534" y="453643"/>
            <a:ext cx="11298933" cy="98554"/>
            <a:chOff x="446534" y="453643"/>
            <a:chExt cx="11298933" cy="98554"/>
          </a:xfrm>
        </p:grpSpPr>
        <p:sp>
          <p:nvSpPr>
            <p:cNvPr id="59" name="Rectangle 58">
              <a:extLst>
                <a:ext uri="{FF2B5EF4-FFF2-40B4-BE49-F238E27FC236}">
                  <a16:creationId xmlns="" xmlns:a16="http://schemas.microsoft.com/office/drawing/2014/main" id="{43ECC69B-2243-424A-8237-CF490F8B06C1}"/>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60" name="Rectangle 59">
              <a:extLst>
                <a:ext uri="{FF2B5EF4-FFF2-40B4-BE49-F238E27FC236}">
                  <a16:creationId xmlns="" xmlns:a16="http://schemas.microsoft.com/office/drawing/2014/main" id="{6D2EA3B9-3D17-4510-8464-E74F67267C00}"/>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61" name="Rectangle 60">
              <a:extLst>
                <a:ext uri="{FF2B5EF4-FFF2-40B4-BE49-F238E27FC236}">
                  <a16:creationId xmlns="" xmlns:a16="http://schemas.microsoft.com/office/drawing/2014/main" id="{AA5DFA43-F31D-4C31-8826-6B40A21CF9AD}"/>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grpSp>
    </p:spTree>
    <p:extLst>
      <p:ext uri="{BB962C8B-B14F-4D97-AF65-F5344CB8AC3E}">
        <p14:creationId xmlns:p14="http://schemas.microsoft.com/office/powerpoint/2010/main" val="30983410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PROBLEM SOLVING AND DECISION AND MAKING</a:t>
            </a:r>
            <a:endParaRPr lang="en-GB" dirty="0"/>
          </a:p>
        </p:txBody>
      </p:sp>
      <p:sp>
        <p:nvSpPr>
          <p:cNvPr id="3" name="Content Placeholder 2"/>
          <p:cNvSpPr>
            <a:spLocks noGrp="1"/>
          </p:cNvSpPr>
          <p:nvPr>
            <p:ph idx="1"/>
          </p:nvPr>
        </p:nvSpPr>
        <p:spPr/>
        <p:txBody>
          <a:bodyPr/>
          <a:lstStyle/>
          <a:p>
            <a:pPr marL="0" indent="0">
              <a:buNone/>
            </a:pPr>
            <a:r>
              <a:rPr lang="en-GB" dirty="0"/>
              <a:t>Module: BMSW 4004</a:t>
            </a:r>
          </a:p>
          <a:p>
            <a:pPr marL="0" indent="0">
              <a:buNone/>
            </a:pPr>
            <a:r>
              <a:rPr lang="en-GB" dirty="0"/>
              <a:t>Lecturer name: </a:t>
            </a:r>
            <a:r>
              <a:rPr lang="en-GB" dirty="0" err="1"/>
              <a:t>Besty</a:t>
            </a:r>
            <a:r>
              <a:rPr lang="en-GB" dirty="0"/>
              <a:t> Jose</a:t>
            </a:r>
          </a:p>
          <a:p>
            <a:pPr marL="0" indent="0">
              <a:buNone/>
            </a:pPr>
            <a:r>
              <a:rPr lang="en-GB" dirty="0"/>
              <a:t>Student name: Gabriela- Roxana Ungureanu</a:t>
            </a:r>
          </a:p>
          <a:p>
            <a:pPr marL="0" indent="0">
              <a:buNone/>
            </a:pPr>
            <a:r>
              <a:rPr lang="en-GB" dirty="0"/>
              <a:t>Student ID: 2118374</a:t>
            </a:r>
          </a:p>
          <a:p>
            <a:endParaRPr lang="en-GB" dirty="0"/>
          </a:p>
        </p:txBody>
      </p:sp>
    </p:spTree>
    <p:extLst>
      <p:ext uri="{BB962C8B-B14F-4D97-AF65-F5344CB8AC3E}">
        <p14:creationId xmlns:p14="http://schemas.microsoft.com/office/powerpoint/2010/main" val="7906543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IN" sz="4000" b="1" dirty="0">
                <a:effectLst>
                  <a:outerShdw blurRad="38100" dist="38100" dir="2700000" algn="tl">
                    <a:srgbClr val="000000">
                      <a:alpha val="43137"/>
                    </a:srgbClr>
                  </a:outerShdw>
                </a:effectLst>
              </a:rPr>
              <a:t>TABLE OF CONTENT</a:t>
            </a:r>
          </a:p>
        </p:txBody>
      </p:sp>
      <p:sp>
        <p:nvSpPr>
          <p:cNvPr id="3" name="Content Placeholder 2"/>
          <p:cNvSpPr>
            <a:spLocks noGrp="1"/>
          </p:cNvSpPr>
          <p:nvPr>
            <p:ph idx="1"/>
          </p:nvPr>
        </p:nvSpPr>
        <p:spPr/>
        <p:txBody>
          <a:bodyPr/>
          <a:lstStyle/>
          <a:p>
            <a:r>
              <a:rPr lang="en-IN" b="1" dirty="0"/>
              <a:t>INTRODUCTION</a:t>
            </a:r>
            <a:endParaRPr lang="en-IN" dirty="0"/>
          </a:p>
          <a:p>
            <a:r>
              <a:rPr lang="en-IN" b="1" dirty="0"/>
              <a:t>NATURE AND IMPACT OF COMPLEX PROBLEMS ON STAFF AND THEIR COMPANY</a:t>
            </a:r>
            <a:endParaRPr lang="en-IN" dirty="0"/>
          </a:p>
          <a:p>
            <a:r>
              <a:rPr lang="en-IN" b="1" dirty="0"/>
              <a:t>PESTLE ANALYSIS</a:t>
            </a:r>
            <a:endParaRPr lang="en-IN" dirty="0"/>
          </a:p>
          <a:p>
            <a:r>
              <a:rPr lang="en-IN" b="1" dirty="0"/>
              <a:t>FISHBONE DIAGRAM</a:t>
            </a:r>
            <a:endParaRPr lang="en-IN" dirty="0"/>
          </a:p>
          <a:p>
            <a:r>
              <a:rPr lang="en-IN" b="1" dirty="0"/>
              <a:t>TECHNIQUES OF DECISION MAKING</a:t>
            </a:r>
            <a:endParaRPr lang="en-IN" dirty="0"/>
          </a:p>
          <a:p>
            <a:r>
              <a:rPr lang="en-IN" b="1" dirty="0"/>
              <a:t>SOLUTIONS</a:t>
            </a:r>
            <a:endParaRPr lang="en-IN" dirty="0"/>
          </a:p>
          <a:p>
            <a:r>
              <a:rPr lang="en-IN" b="1" dirty="0"/>
              <a:t>CONCLUSION</a:t>
            </a:r>
            <a:endParaRPr lang="en-IN" dirty="0"/>
          </a:p>
          <a:p>
            <a:r>
              <a:rPr lang="en-IN" b="1" dirty="0"/>
              <a:t>REFERENCES</a:t>
            </a:r>
          </a:p>
        </p:txBody>
      </p:sp>
    </p:spTree>
    <p:extLst>
      <p:ext uri="{BB962C8B-B14F-4D97-AF65-F5344CB8AC3E}">
        <p14:creationId xmlns:p14="http://schemas.microsoft.com/office/powerpoint/2010/main" val="6156778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IN" sz="3600" b="1" dirty="0"/>
              <a:t>INTRODUCTION</a:t>
            </a:r>
            <a:endParaRPr lang="en-IN" sz="3600" dirty="0"/>
          </a:p>
        </p:txBody>
      </p:sp>
      <p:sp>
        <p:nvSpPr>
          <p:cNvPr id="3" name="Content Placeholder 2"/>
          <p:cNvSpPr>
            <a:spLocks noGrp="1"/>
          </p:cNvSpPr>
          <p:nvPr>
            <p:ph idx="1"/>
          </p:nvPr>
        </p:nvSpPr>
        <p:spPr/>
        <p:txBody>
          <a:bodyPr>
            <a:normAutofit lnSpcReduction="10000"/>
          </a:bodyPr>
          <a:lstStyle/>
          <a:p>
            <a:pPr algn="just"/>
            <a:r>
              <a:rPr lang="en-IN" sz="2800" dirty="0"/>
              <a:t>Proper care was picked as the company for the report. </a:t>
            </a:r>
            <a:endParaRPr lang="en-IN" sz="2800" dirty="0" smtClean="0"/>
          </a:p>
          <a:p>
            <a:pPr algn="just"/>
            <a:r>
              <a:rPr lang="en-IN" sz="2800" dirty="0" smtClean="0"/>
              <a:t>The </a:t>
            </a:r>
            <a:r>
              <a:rPr lang="en-IN" sz="2800" dirty="0"/>
              <a:t>report will address the influence of challenging challenges on workers and its company. </a:t>
            </a:r>
            <a:endParaRPr lang="en-IN" sz="2800" dirty="0" smtClean="0"/>
          </a:p>
          <a:p>
            <a:pPr algn="just"/>
            <a:r>
              <a:rPr lang="en-IN" sz="2800" dirty="0" smtClean="0"/>
              <a:t>A </a:t>
            </a:r>
            <a:r>
              <a:rPr lang="en-IN" sz="2800" dirty="0"/>
              <a:t>PESTLE analysis of the external environment elements creating complex difficulties will be included in the report. </a:t>
            </a:r>
            <a:endParaRPr lang="en-IN" sz="2800" dirty="0" smtClean="0"/>
          </a:p>
          <a:p>
            <a:pPr algn="just"/>
            <a:r>
              <a:rPr lang="en-IN" sz="2800" dirty="0" smtClean="0"/>
              <a:t>The </a:t>
            </a:r>
            <a:r>
              <a:rPr lang="en-IN" sz="2800" dirty="0"/>
              <a:t>report will include a fishbone diagram and an examination of potential choices for a shortage, with the goal of selecting the most appropriate option among these alternatives.</a:t>
            </a:r>
          </a:p>
        </p:txBody>
      </p:sp>
    </p:spTree>
    <p:extLst>
      <p:ext uri="{BB962C8B-B14F-4D97-AF65-F5344CB8AC3E}">
        <p14:creationId xmlns:p14="http://schemas.microsoft.com/office/powerpoint/2010/main" val="24353612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b="1" dirty="0"/>
              <a:t>NATURE AND IMPACT OF COMPLEX PROBLEMS ON STAFF AND THEIR COMPANY </a:t>
            </a:r>
            <a:endParaRPr lang="en-IN" dirty="0"/>
          </a:p>
        </p:txBody>
      </p:sp>
      <p:sp>
        <p:nvSpPr>
          <p:cNvPr id="3" name="Content Placeholder 2"/>
          <p:cNvSpPr>
            <a:spLocks noGrp="1"/>
          </p:cNvSpPr>
          <p:nvPr>
            <p:ph idx="1"/>
          </p:nvPr>
        </p:nvSpPr>
        <p:spPr>
          <a:xfrm>
            <a:off x="690523" y="2081104"/>
            <a:ext cx="11029615" cy="3678303"/>
          </a:xfrm>
        </p:spPr>
        <p:txBody>
          <a:bodyPr>
            <a:normAutofit fontScale="85000" lnSpcReduction="10000"/>
          </a:bodyPr>
          <a:lstStyle/>
          <a:p>
            <a:pPr algn="just">
              <a:buFont typeface="Wingdings" panose="05000000000000000000" pitchFamily="2" charset="2"/>
              <a:buChar char="§"/>
            </a:pPr>
            <a:r>
              <a:rPr lang="en-IN" sz="2800" dirty="0"/>
              <a:t>There is a labour deficit in the field of good care. </a:t>
            </a:r>
            <a:endParaRPr lang="en-IN" sz="2800" dirty="0" smtClean="0"/>
          </a:p>
          <a:p>
            <a:pPr algn="just">
              <a:buFont typeface="Wingdings" panose="05000000000000000000" pitchFamily="2" charset="2"/>
              <a:buChar char="§"/>
            </a:pPr>
            <a:r>
              <a:rPr lang="en-IN" sz="2800" dirty="0" smtClean="0"/>
              <a:t>People </a:t>
            </a:r>
            <a:r>
              <a:rPr lang="en-IN" sz="2800" dirty="0"/>
              <a:t>working in the health industry have been laid off in the national health sector. </a:t>
            </a:r>
            <a:endParaRPr lang="en-IN" sz="2800" dirty="0" smtClean="0"/>
          </a:p>
          <a:p>
            <a:pPr algn="just">
              <a:buFont typeface="Wingdings" panose="05000000000000000000" pitchFamily="2" charset="2"/>
              <a:buChar char="§"/>
            </a:pPr>
            <a:r>
              <a:rPr lang="en-IN" sz="2800" dirty="0" smtClean="0"/>
              <a:t>Many </a:t>
            </a:r>
            <a:r>
              <a:rPr lang="en-IN" sz="2800" dirty="0"/>
              <a:t>nurse positions must be filled in order to help and treat persons who are ill or injured in an accident. </a:t>
            </a:r>
            <a:endParaRPr lang="en-IN" sz="2800" dirty="0" smtClean="0"/>
          </a:p>
          <a:p>
            <a:pPr algn="just">
              <a:buFont typeface="Wingdings" panose="05000000000000000000" pitchFamily="2" charset="2"/>
              <a:buChar char="§"/>
            </a:pPr>
            <a:r>
              <a:rPr lang="en-IN" sz="2800" dirty="0" smtClean="0"/>
              <a:t>Because </a:t>
            </a:r>
            <a:r>
              <a:rPr lang="en-IN" sz="2800" dirty="0"/>
              <a:t>individuals do not have access to medicine, there is a lack of availability of medicines in geographical areas, which has an influence on people's lives. </a:t>
            </a:r>
            <a:endParaRPr lang="en-IN" sz="2800" dirty="0" smtClean="0"/>
          </a:p>
          <a:p>
            <a:pPr algn="just">
              <a:buFont typeface="Wingdings" panose="05000000000000000000" pitchFamily="2" charset="2"/>
              <a:buChar char="§"/>
            </a:pPr>
            <a:r>
              <a:rPr lang="en-IN" sz="2800" dirty="0" smtClean="0"/>
              <a:t>One </a:t>
            </a:r>
            <a:r>
              <a:rPr lang="en-IN" sz="2800" dirty="0"/>
              <a:t>of the issues that has arisen in the healthcare industry is the increased demand for personnel to serve patients. </a:t>
            </a:r>
          </a:p>
        </p:txBody>
      </p:sp>
    </p:spTree>
    <p:extLst>
      <p:ext uri="{BB962C8B-B14F-4D97-AF65-F5344CB8AC3E}">
        <p14:creationId xmlns:p14="http://schemas.microsoft.com/office/powerpoint/2010/main" val="4289394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Pestle analysis</a:t>
            </a:r>
            <a:endParaRPr lang="en-GB" dirty="0"/>
          </a:p>
        </p:txBody>
      </p:sp>
      <p:sp>
        <p:nvSpPr>
          <p:cNvPr id="3" name="Content Placeholder 2"/>
          <p:cNvSpPr>
            <a:spLocks noGrp="1"/>
          </p:cNvSpPr>
          <p:nvPr>
            <p:ph idx="1"/>
          </p:nvPr>
        </p:nvSpPr>
        <p:spPr/>
        <p:txBody>
          <a:bodyPr>
            <a:normAutofit/>
          </a:bodyPr>
          <a:lstStyle/>
          <a:p>
            <a:pPr fontAlgn="base"/>
            <a:endParaRPr lang="en-GB" dirty="0" smtClean="0"/>
          </a:p>
          <a:p>
            <a:pPr marL="0" indent="0" fontAlgn="base">
              <a:buNone/>
            </a:pPr>
            <a:r>
              <a:rPr lang="en-GB" dirty="0" smtClean="0"/>
              <a:t>Pestle </a:t>
            </a:r>
            <a:r>
              <a:rPr lang="en-GB" dirty="0"/>
              <a:t>analysis is a strategic analysis that helps us understand what are the external factors that influence our business. This analysis contains 6 </a:t>
            </a:r>
            <a:r>
              <a:rPr lang="en-GB" dirty="0" smtClean="0"/>
              <a:t>factors:</a:t>
            </a:r>
            <a:endParaRPr lang="en-GB" dirty="0" smtClean="0"/>
          </a:p>
          <a:p>
            <a:pPr lvl="0" fontAlgn="base"/>
            <a:r>
              <a:rPr lang="en-GB" b="1" dirty="0" smtClean="0"/>
              <a:t>P</a:t>
            </a:r>
            <a:r>
              <a:rPr lang="en-GB" dirty="0" smtClean="0"/>
              <a:t>olitical</a:t>
            </a:r>
            <a:endParaRPr lang="en-GB" dirty="0"/>
          </a:p>
          <a:p>
            <a:pPr lvl="0" fontAlgn="base"/>
            <a:r>
              <a:rPr lang="en-GB" b="1" dirty="0"/>
              <a:t>E</a:t>
            </a:r>
            <a:r>
              <a:rPr lang="en-GB" dirty="0"/>
              <a:t>conomic</a:t>
            </a:r>
          </a:p>
          <a:p>
            <a:pPr lvl="0" fontAlgn="base"/>
            <a:r>
              <a:rPr lang="en-GB" b="1" dirty="0"/>
              <a:t>S</a:t>
            </a:r>
            <a:r>
              <a:rPr lang="en-GB" dirty="0"/>
              <a:t>ocial</a:t>
            </a:r>
          </a:p>
          <a:p>
            <a:pPr lvl="0" fontAlgn="base"/>
            <a:r>
              <a:rPr lang="en-GB" b="1" dirty="0"/>
              <a:t>T</a:t>
            </a:r>
            <a:r>
              <a:rPr lang="en-GB" dirty="0"/>
              <a:t>echnological</a:t>
            </a:r>
          </a:p>
          <a:p>
            <a:pPr lvl="0" fontAlgn="base"/>
            <a:r>
              <a:rPr lang="en-GB" b="1" dirty="0"/>
              <a:t>L</a:t>
            </a:r>
            <a:r>
              <a:rPr lang="en-GB" dirty="0"/>
              <a:t>egal</a:t>
            </a:r>
          </a:p>
          <a:p>
            <a:pPr lvl="0" fontAlgn="base"/>
            <a:r>
              <a:rPr lang="en-GB" b="1" dirty="0"/>
              <a:t>E</a:t>
            </a:r>
            <a:r>
              <a:rPr lang="en-GB" dirty="0"/>
              <a:t>nvironmental</a:t>
            </a:r>
          </a:p>
          <a:p>
            <a:pPr marL="0" indent="0" fontAlgn="base">
              <a:buNone/>
            </a:pPr>
            <a:endParaRPr lang="en-GB" dirty="0"/>
          </a:p>
          <a:p>
            <a:endParaRPr lang="en-GB" dirty="0"/>
          </a:p>
        </p:txBody>
      </p:sp>
    </p:spTree>
    <p:extLst>
      <p:ext uri="{BB962C8B-B14F-4D97-AF65-F5344CB8AC3E}">
        <p14:creationId xmlns:p14="http://schemas.microsoft.com/office/powerpoint/2010/main" val="26249955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IN" sz="3600" b="1" dirty="0">
                <a:effectLst>
                  <a:outerShdw blurRad="38100" dist="38100" dir="2700000" algn="tl">
                    <a:srgbClr val="000000">
                      <a:alpha val="43137"/>
                    </a:srgbClr>
                  </a:outerShdw>
                </a:effectLst>
              </a:rPr>
              <a:t>PESTLE ANALYSIS</a:t>
            </a:r>
          </a:p>
        </p:txBody>
      </p:sp>
      <p:sp>
        <p:nvSpPr>
          <p:cNvPr id="3" name="Content Placeholder 2"/>
          <p:cNvSpPr>
            <a:spLocks noGrp="1"/>
          </p:cNvSpPr>
          <p:nvPr>
            <p:ph idx="1"/>
          </p:nvPr>
        </p:nvSpPr>
        <p:spPr/>
        <p:txBody>
          <a:bodyPr>
            <a:normAutofit/>
          </a:bodyPr>
          <a:lstStyle/>
          <a:p>
            <a:pPr marL="0" indent="0">
              <a:buNone/>
            </a:pPr>
            <a:r>
              <a:rPr lang="en-IN" sz="2400" dirty="0"/>
              <a:t>POLITICAL </a:t>
            </a:r>
            <a:r>
              <a:rPr lang="en-IN" sz="2400" dirty="0" smtClean="0"/>
              <a:t>FACTORS</a:t>
            </a:r>
            <a:endParaRPr lang="en-IN" sz="2400" dirty="0"/>
          </a:p>
          <a:p>
            <a:pPr>
              <a:buFont typeface="Wingdings" panose="05000000000000000000" pitchFamily="2" charset="2"/>
              <a:buChar char="§"/>
            </a:pPr>
            <a:r>
              <a:rPr lang="en-IN" sz="2000" dirty="0" smtClean="0"/>
              <a:t>Brexit </a:t>
            </a:r>
            <a:endParaRPr lang="en-IN" sz="2000" dirty="0"/>
          </a:p>
          <a:p>
            <a:pPr>
              <a:buFont typeface="Wingdings" panose="05000000000000000000" pitchFamily="2" charset="2"/>
              <a:buChar char="§"/>
            </a:pPr>
            <a:r>
              <a:rPr lang="en-IN" sz="2000" dirty="0" smtClean="0"/>
              <a:t>Removed </a:t>
            </a:r>
            <a:r>
              <a:rPr lang="en-IN" sz="2000" dirty="0"/>
              <a:t>the NHS </a:t>
            </a:r>
            <a:r>
              <a:rPr lang="en-IN" sz="2000" dirty="0" smtClean="0"/>
              <a:t>bursary</a:t>
            </a:r>
          </a:p>
          <a:p>
            <a:pPr>
              <a:buFont typeface="Wingdings" panose="05000000000000000000" pitchFamily="2" charset="2"/>
              <a:buChar char="§"/>
            </a:pPr>
            <a:r>
              <a:rPr lang="en-IN" sz="2000" dirty="0" smtClean="0"/>
              <a:t>Tax policy</a:t>
            </a:r>
          </a:p>
          <a:p>
            <a:pPr>
              <a:buFont typeface="Wingdings" panose="05000000000000000000" pitchFamily="2" charset="2"/>
              <a:buChar char="§"/>
            </a:pPr>
            <a:r>
              <a:rPr lang="en-IN" sz="2000" dirty="0" smtClean="0"/>
              <a:t>Corruption</a:t>
            </a:r>
          </a:p>
          <a:p>
            <a:pPr>
              <a:buFont typeface="Wingdings" panose="05000000000000000000" pitchFamily="2" charset="2"/>
              <a:buChar char="§"/>
            </a:pPr>
            <a:r>
              <a:rPr lang="en-GB" sz="2000" dirty="0" smtClean="0"/>
              <a:t>Relations </a:t>
            </a:r>
            <a:r>
              <a:rPr lang="en-GB" sz="2000" dirty="0"/>
              <a:t>between government and </a:t>
            </a:r>
            <a:r>
              <a:rPr lang="en-GB" sz="2000" dirty="0" smtClean="0"/>
              <a:t>company</a:t>
            </a:r>
            <a:endParaRPr lang="en-IN" sz="2000" dirty="0" smtClean="0"/>
          </a:p>
        </p:txBody>
      </p:sp>
      <p:pic>
        <p:nvPicPr>
          <p:cNvPr id="3074" name="Picture 2" descr="Navigating global expansion strategy using the PESTEL framework"/>
          <p:cNvPicPr>
            <a:picLocks noChangeAspect="1" noChangeArrowheads="1"/>
          </p:cNvPicPr>
          <p:nvPr/>
        </p:nvPicPr>
        <p:blipFill>
          <a:blip r:embed="rId3">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403867" y="2241308"/>
            <a:ext cx="3556677" cy="35566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9558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IN" sz="3600" b="1" dirty="0">
                <a:effectLst>
                  <a:outerShdw blurRad="38100" dist="38100" dir="2700000" algn="tl">
                    <a:srgbClr val="000000">
                      <a:alpha val="43137"/>
                    </a:srgbClr>
                  </a:outerShdw>
                </a:effectLst>
              </a:rPr>
              <a:t>PESTLE ANALYSIS</a:t>
            </a:r>
          </a:p>
        </p:txBody>
      </p:sp>
      <p:sp>
        <p:nvSpPr>
          <p:cNvPr id="3" name="Content Placeholder 2"/>
          <p:cNvSpPr>
            <a:spLocks noGrp="1"/>
          </p:cNvSpPr>
          <p:nvPr>
            <p:ph idx="1"/>
          </p:nvPr>
        </p:nvSpPr>
        <p:spPr/>
        <p:txBody>
          <a:bodyPr>
            <a:normAutofit fontScale="92500" lnSpcReduction="10000"/>
          </a:bodyPr>
          <a:lstStyle/>
          <a:p>
            <a:pPr marL="0" indent="0">
              <a:buNone/>
            </a:pPr>
            <a:r>
              <a:rPr lang="en-IN" sz="2800" dirty="0"/>
              <a:t>ECONOMIC FACTORS</a:t>
            </a:r>
          </a:p>
          <a:p>
            <a:pPr marL="0" indent="0">
              <a:buNone/>
            </a:pPr>
            <a:endParaRPr lang="en-IN" sz="2400" dirty="0"/>
          </a:p>
          <a:p>
            <a:pPr lvl="1"/>
            <a:r>
              <a:rPr lang="en-IN" sz="2000" dirty="0"/>
              <a:t>Inflation </a:t>
            </a:r>
          </a:p>
          <a:p>
            <a:pPr lvl="1"/>
            <a:r>
              <a:rPr lang="en-IN" sz="2000" dirty="0"/>
              <a:t>Economic problems</a:t>
            </a:r>
          </a:p>
          <a:p>
            <a:pPr lvl="1"/>
            <a:r>
              <a:rPr lang="en-IN" sz="2000" dirty="0"/>
              <a:t>Unemployment </a:t>
            </a:r>
            <a:endParaRPr lang="en-IN" sz="2000" dirty="0" smtClean="0"/>
          </a:p>
          <a:p>
            <a:pPr lvl="1"/>
            <a:r>
              <a:rPr lang="en-GB" sz="2000" dirty="0" smtClean="0"/>
              <a:t>Workforce qualification</a:t>
            </a:r>
          </a:p>
          <a:p>
            <a:pPr lvl="1"/>
            <a:r>
              <a:rPr lang="en-GB" sz="2000" dirty="0" smtClean="0"/>
              <a:t>Energy</a:t>
            </a:r>
          </a:p>
          <a:p>
            <a:pPr lvl="1"/>
            <a:r>
              <a:rPr lang="en-GB" sz="2000" dirty="0" smtClean="0"/>
              <a:t>Transport</a:t>
            </a:r>
          </a:p>
          <a:p>
            <a:pPr lvl="1"/>
            <a:r>
              <a:rPr lang="en-GB" sz="2000" dirty="0"/>
              <a:t>R</a:t>
            </a:r>
            <a:r>
              <a:rPr lang="en-GB" sz="2000" dirty="0" smtClean="0"/>
              <a:t>aw </a:t>
            </a:r>
            <a:r>
              <a:rPr lang="en-GB" sz="2000" dirty="0"/>
              <a:t>materials costs</a:t>
            </a:r>
            <a:endParaRPr lang="en-IN" sz="2000" dirty="0"/>
          </a:p>
        </p:txBody>
      </p:sp>
      <p:pic>
        <p:nvPicPr>
          <p:cNvPr id="4098" name="Picture 2" descr="Economic factor banner stock vector. Illustration of commerce - 11939884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2585454"/>
            <a:ext cx="7620000" cy="381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5541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IN" sz="3600" b="1" dirty="0">
                <a:effectLst>
                  <a:outerShdw blurRad="38100" dist="38100" dir="2700000" algn="tl">
                    <a:srgbClr val="000000">
                      <a:alpha val="43137"/>
                    </a:srgbClr>
                  </a:outerShdw>
                </a:effectLst>
              </a:rPr>
              <a:t>PESTLE ANALYSIS</a:t>
            </a:r>
          </a:p>
        </p:txBody>
      </p:sp>
      <p:sp>
        <p:nvSpPr>
          <p:cNvPr id="3" name="Content Placeholder 2"/>
          <p:cNvSpPr>
            <a:spLocks noGrp="1"/>
          </p:cNvSpPr>
          <p:nvPr>
            <p:ph idx="1"/>
          </p:nvPr>
        </p:nvSpPr>
        <p:spPr/>
        <p:txBody>
          <a:bodyPr>
            <a:normAutofit fontScale="92500" lnSpcReduction="10000"/>
          </a:bodyPr>
          <a:lstStyle/>
          <a:p>
            <a:pPr marL="0" indent="0">
              <a:buNone/>
            </a:pPr>
            <a:r>
              <a:rPr lang="en-IN" sz="2800" dirty="0"/>
              <a:t>SOCIAL FACTORS</a:t>
            </a:r>
          </a:p>
          <a:p>
            <a:pPr marL="0" indent="0">
              <a:buNone/>
            </a:pPr>
            <a:endParaRPr lang="en-IN" sz="2400" dirty="0"/>
          </a:p>
          <a:p>
            <a:pPr lvl="1"/>
            <a:r>
              <a:rPr lang="en-IN" sz="2000" dirty="0"/>
              <a:t>Ageing </a:t>
            </a:r>
          </a:p>
          <a:p>
            <a:pPr lvl="1"/>
            <a:r>
              <a:rPr lang="en-IN" sz="2000" dirty="0"/>
              <a:t>Diabetes</a:t>
            </a:r>
          </a:p>
          <a:p>
            <a:pPr lvl="1"/>
            <a:r>
              <a:rPr lang="en-GB" sz="2000" dirty="0" smtClean="0"/>
              <a:t>Level </a:t>
            </a:r>
            <a:r>
              <a:rPr lang="en-GB" sz="2000" dirty="0"/>
              <a:t>of </a:t>
            </a:r>
            <a:r>
              <a:rPr lang="en-GB" sz="2000" dirty="0" smtClean="0"/>
              <a:t>education</a:t>
            </a:r>
          </a:p>
          <a:p>
            <a:pPr lvl="1"/>
            <a:r>
              <a:rPr lang="en-GB" sz="2000" dirty="0" smtClean="0"/>
              <a:t>Health</a:t>
            </a:r>
          </a:p>
          <a:p>
            <a:pPr lvl="1"/>
            <a:r>
              <a:rPr lang="en-GB" sz="2000" dirty="0"/>
              <a:t>L</a:t>
            </a:r>
            <a:r>
              <a:rPr lang="en-GB" sz="2000" dirty="0" smtClean="0"/>
              <a:t>ifestyle changes</a:t>
            </a:r>
          </a:p>
          <a:p>
            <a:pPr lvl="1"/>
            <a:r>
              <a:rPr lang="en-GB" sz="2000" dirty="0"/>
              <a:t>T</a:t>
            </a:r>
            <a:r>
              <a:rPr lang="en-GB" sz="2000" dirty="0" smtClean="0"/>
              <a:t>raditions </a:t>
            </a:r>
            <a:r>
              <a:rPr lang="en-GB" sz="2000" dirty="0"/>
              <a:t>and </a:t>
            </a:r>
            <a:r>
              <a:rPr lang="en-GB" sz="2000" dirty="0" smtClean="0"/>
              <a:t>mentalities,</a:t>
            </a:r>
          </a:p>
          <a:p>
            <a:pPr lvl="1"/>
            <a:r>
              <a:rPr lang="en-GB" sz="2000" dirty="0"/>
              <a:t>I</a:t>
            </a:r>
            <a:r>
              <a:rPr lang="en-GB" sz="2000" dirty="0" smtClean="0"/>
              <a:t>ncome distribution</a:t>
            </a:r>
            <a:endParaRPr lang="en-IN" sz="2000" dirty="0"/>
          </a:p>
        </p:txBody>
      </p:sp>
      <p:pic>
        <p:nvPicPr>
          <p:cNvPr id="5122" name="Picture 2" descr="Social Facto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79096" y="3173891"/>
            <a:ext cx="5286858" cy="26849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39801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IN" sz="3600" b="1" dirty="0">
                <a:effectLst>
                  <a:outerShdw blurRad="38100" dist="38100" dir="2700000" algn="tl">
                    <a:srgbClr val="000000">
                      <a:alpha val="43137"/>
                    </a:srgbClr>
                  </a:outerShdw>
                </a:effectLst>
              </a:rPr>
              <a:t>PESTLE ANALYSIS</a:t>
            </a:r>
          </a:p>
        </p:txBody>
      </p:sp>
      <p:sp>
        <p:nvSpPr>
          <p:cNvPr id="3" name="Content Placeholder 2"/>
          <p:cNvSpPr>
            <a:spLocks noGrp="1"/>
          </p:cNvSpPr>
          <p:nvPr>
            <p:ph idx="1"/>
          </p:nvPr>
        </p:nvSpPr>
        <p:spPr/>
        <p:txBody>
          <a:bodyPr>
            <a:normAutofit/>
          </a:bodyPr>
          <a:lstStyle/>
          <a:p>
            <a:pPr marL="0" indent="0">
              <a:buNone/>
            </a:pPr>
            <a:r>
              <a:rPr lang="en-IN" sz="2400" dirty="0"/>
              <a:t>TECHNOLOGICAL FACTORS</a:t>
            </a:r>
          </a:p>
          <a:p>
            <a:pPr marL="0" indent="0">
              <a:buNone/>
            </a:pPr>
            <a:endParaRPr lang="en-IN" sz="2400" dirty="0"/>
          </a:p>
          <a:p>
            <a:pPr lvl="1"/>
            <a:r>
              <a:rPr lang="en-IN" sz="2000" dirty="0"/>
              <a:t>Automation </a:t>
            </a:r>
          </a:p>
          <a:p>
            <a:pPr lvl="1"/>
            <a:r>
              <a:rPr lang="en-IN" sz="2000" dirty="0"/>
              <a:t>Improve health care learning </a:t>
            </a:r>
          </a:p>
          <a:p>
            <a:pPr lvl="1"/>
            <a:r>
              <a:rPr lang="en-IN" sz="2000" dirty="0"/>
              <a:t>Smart watches </a:t>
            </a:r>
          </a:p>
          <a:p>
            <a:pPr lvl="1"/>
            <a:r>
              <a:rPr lang="en-IN" sz="2000" dirty="0" smtClean="0"/>
              <a:t>Internet</a:t>
            </a:r>
          </a:p>
          <a:p>
            <a:pPr lvl="1"/>
            <a:r>
              <a:rPr lang="en-GB" sz="2000" dirty="0"/>
              <a:t>T</a:t>
            </a:r>
            <a:r>
              <a:rPr lang="en-GB" sz="2000" dirty="0" smtClean="0"/>
              <a:t>he </a:t>
            </a:r>
            <a:r>
              <a:rPr lang="en-GB" sz="2000" dirty="0"/>
              <a:t>renewal rate of the </a:t>
            </a:r>
            <a:r>
              <a:rPr lang="en-GB" sz="2000" dirty="0" smtClean="0"/>
              <a:t>products</a:t>
            </a:r>
          </a:p>
          <a:p>
            <a:pPr lvl="1"/>
            <a:r>
              <a:rPr lang="en-GB" sz="2000" dirty="0" smtClean="0"/>
              <a:t>The </a:t>
            </a:r>
            <a:r>
              <a:rPr lang="en-GB" sz="2000" dirty="0"/>
              <a:t>rate of replacement of the </a:t>
            </a:r>
            <a:r>
              <a:rPr lang="en-GB" sz="2000" dirty="0" smtClean="0"/>
              <a:t>equipment</a:t>
            </a:r>
            <a:endParaRPr lang="en-IN" sz="2000" dirty="0"/>
          </a:p>
        </p:txBody>
      </p:sp>
      <p:pic>
        <p:nvPicPr>
          <p:cNvPr id="6146" name="Picture 2" descr="Technological Factors Concept Icon Stock Vector - Illustration of factor,  industrial: 196442552"/>
          <p:cNvPicPr>
            <a:picLocks noChangeAspect="1" noChangeArrowheads="1"/>
          </p:cNvPicPr>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l="20583" t="13007" r="21784" b="29995"/>
          <a:stretch/>
        </p:blipFill>
        <p:spPr bwMode="auto">
          <a:xfrm>
            <a:off x="7895063" y="2804162"/>
            <a:ext cx="3180486" cy="33224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98884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IN" sz="3600" b="1" dirty="0">
                <a:effectLst>
                  <a:outerShdw blurRad="38100" dist="38100" dir="2700000" algn="tl">
                    <a:srgbClr val="000000">
                      <a:alpha val="43137"/>
                    </a:srgbClr>
                  </a:outerShdw>
                </a:effectLst>
              </a:rPr>
              <a:t>PESTLE ANALYSIS</a:t>
            </a:r>
          </a:p>
        </p:txBody>
      </p:sp>
      <p:sp>
        <p:nvSpPr>
          <p:cNvPr id="3" name="Content Placeholder 2"/>
          <p:cNvSpPr>
            <a:spLocks noGrp="1"/>
          </p:cNvSpPr>
          <p:nvPr>
            <p:ph idx="1"/>
          </p:nvPr>
        </p:nvSpPr>
        <p:spPr/>
        <p:txBody>
          <a:bodyPr>
            <a:normAutofit/>
          </a:bodyPr>
          <a:lstStyle/>
          <a:p>
            <a:pPr marL="0" indent="0">
              <a:buNone/>
            </a:pPr>
            <a:r>
              <a:rPr lang="en-IN" sz="2400" dirty="0"/>
              <a:t>ENVIRONEMENTAL FACTORS</a:t>
            </a:r>
          </a:p>
          <a:p>
            <a:pPr marL="0" indent="0">
              <a:buNone/>
            </a:pPr>
            <a:endParaRPr lang="en-IN" sz="2400" dirty="0"/>
          </a:p>
          <a:p>
            <a:pPr lvl="1"/>
            <a:r>
              <a:rPr lang="en-GB" sz="2000" dirty="0"/>
              <a:t>Liability, quality and structure of natural </a:t>
            </a:r>
            <a:r>
              <a:rPr lang="en-GB" sz="2000" dirty="0" smtClean="0"/>
              <a:t>resources,</a:t>
            </a:r>
          </a:p>
          <a:p>
            <a:pPr lvl="1"/>
            <a:r>
              <a:rPr lang="en-GB" sz="2000" dirty="0"/>
              <a:t>E</a:t>
            </a:r>
            <a:r>
              <a:rPr lang="en-GB" sz="2000" dirty="0" smtClean="0"/>
              <a:t>cological </a:t>
            </a:r>
            <a:r>
              <a:rPr lang="en-GB" sz="2000" dirty="0"/>
              <a:t>and environmental protection </a:t>
            </a:r>
            <a:r>
              <a:rPr lang="en-GB" sz="2000" dirty="0" smtClean="0"/>
              <a:t>policies</a:t>
            </a:r>
          </a:p>
          <a:p>
            <a:pPr lvl="1"/>
            <a:r>
              <a:rPr lang="en-GB" sz="2000" dirty="0" smtClean="0"/>
              <a:t>Energy </a:t>
            </a:r>
            <a:r>
              <a:rPr lang="en-GB" sz="2000" dirty="0"/>
              <a:t>sources</a:t>
            </a:r>
            <a:endParaRPr lang="en-IN" sz="2000" dirty="0"/>
          </a:p>
        </p:txBody>
      </p:sp>
      <p:pic>
        <p:nvPicPr>
          <p:cNvPr id="7170" name="Picture 2" descr="Environmental factors concept icon Royalty Free Vector Image"/>
          <p:cNvPicPr>
            <a:picLocks noChangeAspect="1" noChangeArrowheads="1"/>
          </p:cNvPicPr>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l="16287" t="6879" r="13479" b="30199"/>
          <a:stretch/>
        </p:blipFill>
        <p:spPr bwMode="auto">
          <a:xfrm>
            <a:off x="7939668" y="2670349"/>
            <a:ext cx="2789120" cy="26985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25539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pPr defTabSz="398463"/>
            <a:r>
              <a:rPr lang="en-IN" sz="3600" b="1" dirty="0">
                <a:effectLst>
                  <a:outerShdw blurRad="38100" dist="38100" dir="2700000" algn="tl">
                    <a:srgbClr val="000000">
                      <a:alpha val="43137"/>
                    </a:srgbClr>
                  </a:outerShdw>
                </a:effectLst>
              </a:rPr>
              <a:t>PESTLE ANALYSIS</a:t>
            </a:r>
          </a:p>
        </p:txBody>
      </p:sp>
      <p:sp>
        <p:nvSpPr>
          <p:cNvPr id="3" name="Content Placeholder 2"/>
          <p:cNvSpPr>
            <a:spLocks noGrp="1"/>
          </p:cNvSpPr>
          <p:nvPr>
            <p:ph idx="1"/>
          </p:nvPr>
        </p:nvSpPr>
        <p:spPr/>
        <p:txBody>
          <a:bodyPr>
            <a:normAutofit/>
          </a:bodyPr>
          <a:lstStyle/>
          <a:p>
            <a:pPr marL="0" indent="0">
              <a:buNone/>
            </a:pPr>
            <a:r>
              <a:rPr lang="en-IN" sz="2400" dirty="0"/>
              <a:t>LEGAL FACTORS</a:t>
            </a:r>
          </a:p>
          <a:p>
            <a:pPr marL="0" indent="0">
              <a:buNone/>
            </a:pPr>
            <a:endParaRPr lang="en-IN" sz="2400" dirty="0"/>
          </a:p>
          <a:p>
            <a:pPr lvl="1"/>
            <a:r>
              <a:rPr lang="en-IN" sz="2000" dirty="0"/>
              <a:t>Dissatisfied with the standard of medical </a:t>
            </a:r>
            <a:r>
              <a:rPr lang="en-IN" sz="2000" dirty="0" smtClean="0"/>
              <a:t>treatment</a:t>
            </a:r>
            <a:endParaRPr lang="en-IN" sz="2000" dirty="0"/>
          </a:p>
          <a:p>
            <a:pPr lvl="1"/>
            <a:r>
              <a:rPr lang="en-GB" sz="2000" dirty="0"/>
              <a:t>S</a:t>
            </a:r>
            <a:r>
              <a:rPr lang="en-GB" sz="2000" dirty="0" smtClean="0"/>
              <a:t>ocial </a:t>
            </a:r>
            <a:r>
              <a:rPr lang="en-GB" sz="2000" dirty="0"/>
              <a:t>protection and safety at </a:t>
            </a:r>
            <a:r>
              <a:rPr lang="en-GB" sz="2000" dirty="0" smtClean="0"/>
              <a:t>work</a:t>
            </a:r>
          </a:p>
          <a:p>
            <a:pPr lvl="1"/>
            <a:r>
              <a:rPr lang="en-GB" sz="2000" dirty="0"/>
              <a:t>L</a:t>
            </a:r>
            <a:r>
              <a:rPr lang="en-GB" sz="2000" dirty="0" smtClean="0"/>
              <a:t>egislation </a:t>
            </a:r>
            <a:r>
              <a:rPr lang="en-GB" sz="2000" dirty="0"/>
              <a:t>in the field of consumer protection</a:t>
            </a:r>
            <a:endParaRPr lang="en-IN" sz="2000" dirty="0"/>
          </a:p>
        </p:txBody>
      </p:sp>
      <p:pic>
        <p:nvPicPr>
          <p:cNvPr id="8194" name="Picture 2" descr="Legal factors concept icon Royalty Free Vector Image"/>
          <p:cNvPicPr>
            <a:picLocks noChangeAspect="1" noChangeArrowheads="1"/>
          </p:cNvPicPr>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l="15057" t="8925" r="15968" b="15517"/>
          <a:stretch/>
        </p:blipFill>
        <p:spPr bwMode="auto">
          <a:xfrm>
            <a:off x="7382107" y="2341756"/>
            <a:ext cx="3166947" cy="37468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43905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FISHBONE DIAGRAME</a:t>
            </a:r>
            <a:endParaRPr lang="en-GB" dirty="0"/>
          </a:p>
        </p:txBody>
      </p:sp>
      <p:sp>
        <p:nvSpPr>
          <p:cNvPr id="3" name="Content Placeholder 2"/>
          <p:cNvSpPr>
            <a:spLocks noGrp="1"/>
          </p:cNvSpPr>
          <p:nvPr>
            <p:ph idx="1"/>
          </p:nvPr>
        </p:nvSpPr>
        <p:spPr>
          <a:xfrm>
            <a:off x="2628652" y="3403009"/>
            <a:ext cx="11029615" cy="3678303"/>
          </a:xfrm>
        </p:spPr>
        <p:txBody>
          <a:bodyPr/>
          <a:lstStyle/>
          <a:p>
            <a:endParaRPr lang="en-GB" dirty="0" smtClean="0"/>
          </a:p>
          <a:p>
            <a:endParaRPr lang="en-GB" dirty="0"/>
          </a:p>
        </p:txBody>
      </p:sp>
      <p:sp>
        <p:nvSpPr>
          <p:cNvPr id="49" name="Line 110"/>
          <p:cNvSpPr>
            <a:spLocks noChangeShapeType="1"/>
          </p:cNvSpPr>
          <p:nvPr/>
        </p:nvSpPr>
        <p:spPr bwMode="auto">
          <a:xfrm>
            <a:off x="2625310" y="2757626"/>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0" name="Text Box 109"/>
          <p:cNvSpPr txBox="1">
            <a:spLocks noChangeArrowheads="1"/>
          </p:cNvSpPr>
          <p:nvPr/>
        </p:nvSpPr>
        <p:spPr bwMode="auto">
          <a:xfrm>
            <a:off x="1132231" y="2433506"/>
            <a:ext cx="1458154" cy="492395"/>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900" dirty="0" smtClean="0"/>
              <a:t>RESPECT</a:t>
            </a:r>
            <a:r>
              <a:rPr lang="en-GB" dirty="0" smtClean="0"/>
              <a:t> </a:t>
            </a:r>
            <a:r>
              <a:rPr lang="en-GB" sz="800" dirty="0" smtClean="0"/>
              <a:t>FOR PATIENT VALUE</a:t>
            </a:r>
            <a:endParaRPr lang="en-GB" sz="800" dirty="0"/>
          </a:p>
        </p:txBody>
      </p:sp>
      <p:sp>
        <p:nvSpPr>
          <p:cNvPr id="51" name="Line 108"/>
          <p:cNvSpPr>
            <a:spLocks noChangeShapeType="1"/>
          </p:cNvSpPr>
          <p:nvPr/>
        </p:nvSpPr>
        <p:spPr bwMode="auto">
          <a:xfrm>
            <a:off x="3226973" y="3359288"/>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2" name="Text Box 107"/>
          <p:cNvSpPr txBox="1">
            <a:spLocks noChangeArrowheads="1"/>
          </p:cNvSpPr>
          <p:nvPr/>
        </p:nvSpPr>
        <p:spPr bwMode="auto">
          <a:xfrm>
            <a:off x="1600200" y="3162438"/>
            <a:ext cx="1612485" cy="435706"/>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800" dirty="0" smtClean="0"/>
              <a:t>SHOWING ATTENTION</a:t>
            </a:r>
            <a:r>
              <a:rPr lang="en-GB" dirty="0" smtClean="0"/>
              <a:t> </a:t>
            </a:r>
            <a:r>
              <a:rPr lang="en-GB" sz="800" dirty="0" smtClean="0"/>
              <a:t>TO PATIENT</a:t>
            </a:r>
            <a:endParaRPr lang="en-GB" sz="800" dirty="0"/>
          </a:p>
        </p:txBody>
      </p:sp>
      <p:sp>
        <p:nvSpPr>
          <p:cNvPr id="53" name="Line 106"/>
          <p:cNvSpPr>
            <a:spLocks noChangeShapeType="1"/>
          </p:cNvSpPr>
          <p:nvPr/>
        </p:nvSpPr>
        <p:spPr bwMode="auto">
          <a:xfrm>
            <a:off x="3779423" y="3911738"/>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4" name="Text Box 105"/>
          <p:cNvSpPr txBox="1">
            <a:spLocks noChangeArrowheads="1"/>
          </p:cNvSpPr>
          <p:nvPr/>
        </p:nvSpPr>
        <p:spPr bwMode="auto">
          <a:xfrm>
            <a:off x="2712725" y="3834764"/>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800" dirty="0" smtClean="0"/>
              <a:t>NURSE COMPETENCE</a:t>
            </a:r>
            <a:endParaRPr lang="en-GB" sz="800" dirty="0"/>
          </a:p>
        </p:txBody>
      </p:sp>
      <p:sp>
        <p:nvSpPr>
          <p:cNvPr id="55" name="Line 104"/>
          <p:cNvSpPr>
            <a:spLocks noChangeShapeType="1"/>
          </p:cNvSpPr>
          <p:nvPr/>
        </p:nvSpPr>
        <p:spPr bwMode="auto">
          <a:xfrm>
            <a:off x="4970048" y="2765563"/>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6" name="Text Box 103"/>
          <p:cNvSpPr txBox="1">
            <a:spLocks noChangeArrowheads="1"/>
          </p:cNvSpPr>
          <p:nvPr/>
        </p:nvSpPr>
        <p:spPr bwMode="auto">
          <a:xfrm>
            <a:off x="3895310" y="2562363"/>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800" dirty="0" smtClean="0"/>
              <a:t>REMOVING NHS BURSARY</a:t>
            </a:r>
            <a:endParaRPr lang="en-GB" sz="800" dirty="0"/>
          </a:p>
        </p:txBody>
      </p:sp>
      <p:sp>
        <p:nvSpPr>
          <p:cNvPr id="57" name="Line 102"/>
          <p:cNvSpPr>
            <a:spLocks noChangeShapeType="1"/>
          </p:cNvSpPr>
          <p:nvPr/>
        </p:nvSpPr>
        <p:spPr bwMode="auto">
          <a:xfrm>
            <a:off x="5512973" y="3365638"/>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8" name="Text Box 101"/>
          <p:cNvSpPr txBox="1">
            <a:spLocks noChangeArrowheads="1"/>
          </p:cNvSpPr>
          <p:nvPr/>
        </p:nvSpPr>
        <p:spPr bwMode="auto">
          <a:xfrm>
            <a:off x="4345367" y="3162437"/>
            <a:ext cx="1060450" cy="481013"/>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800" dirty="0" smtClean="0"/>
              <a:t>NURSE TRAINING </a:t>
            </a:r>
            <a:endParaRPr lang="en-GB" sz="800" dirty="0"/>
          </a:p>
        </p:txBody>
      </p:sp>
      <p:sp>
        <p:nvSpPr>
          <p:cNvPr id="59" name="Line 100"/>
          <p:cNvSpPr>
            <a:spLocks noChangeShapeType="1"/>
          </p:cNvSpPr>
          <p:nvPr/>
        </p:nvSpPr>
        <p:spPr bwMode="auto">
          <a:xfrm>
            <a:off x="6065423" y="3918088"/>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0" name="Text Box 99"/>
          <p:cNvSpPr txBox="1">
            <a:spLocks noChangeArrowheads="1"/>
          </p:cNvSpPr>
          <p:nvPr/>
        </p:nvSpPr>
        <p:spPr bwMode="auto">
          <a:xfrm>
            <a:off x="4990685" y="3714888"/>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800" dirty="0" smtClean="0"/>
              <a:t>5000 NURSERY VACANCY</a:t>
            </a:r>
            <a:endParaRPr lang="en-GB" sz="800" dirty="0"/>
          </a:p>
        </p:txBody>
      </p:sp>
      <p:sp>
        <p:nvSpPr>
          <p:cNvPr id="61" name="Line 98"/>
          <p:cNvSpPr>
            <a:spLocks noChangeShapeType="1"/>
          </p:cNvSpPr>
          <p:nvPr/>
        </p:nvSpPr>
        <p:spPr bwMode="auto">
          <a:xfrm>
            <a:off x="7176673" y="2749688"/>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2" name="Text Box 97"/>
          <p:cNvSpPr txBox="1">
            <a:spLocks noChangeArrowheads="1"/>
          </p:cNvSpPr>
          <p:nvPr/>
        </p:nvSpPr>
        <p:spPr bwMode="auto">
          <a:xfrm>
            <a:off x="6101935" y="2562363"/>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800" dirty="0" smtClean="0"/>
              <a:t>NATURE OF WORK</a:t>
            </a:r>
            <a:endParaRPr lang="en-GB" sz="800" dirty="0"/>
          </a:p>
        </p:txBody>
      </p:sp>
      <p:sp>
        <p:nvSpPr>
          <p:cNvPr id="63" name="Line 96"/>
          <p:cNvSpPr>
            <a:spLocks noChangeShapeType="1"/>
          </p:cNvSpPr>
          <p:nvPr/>
        </p:nvSpPr>
        <p:spPr bwMode="auto">
          <a:xfrm>
            <a:off x="7778335" y="3351351"/>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4" name="Text Box 95"/>
          <p:cNvSpPr txBox="1">
            <a:spLocks noChangeArrowheads="1"/>
          </p:cNvSpPr>
          <p:nvPr/>
        </p:nvSpPr>
        <p:spPr bwMode="auto">
          <a:xfrm>
            <a:off x="6717885" y="3162437"/>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800" dirty="0" smtClean="0"/>
              <a:t>DEALING WITH STAFF</a:t>
            </a:r>
            <a:endParaRPr lang="en-GB" sz="800" dirty="0"/>
          </a:p>
        </p:txBody>
      </p:sp>
      <p:sp>
        <p:nvSpPr>
          <p:cNvPr id="65" name="Line 94"/>
          <p:cNvSpPr>
            <a:spLocks noChangeShapeType="1"/>
          </p:cNvSpPr>
          <p:nvPr/>
        </p:nvSpPr>
        <p:spPr bwMode="auto">
          <a:xfrm>
            <a:off x="8330785" y="3903801"/>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6" name="Text Box 93"/>
          <p:cNvSpPr txBox="1">
            <a:spLocks noChangeArrowheads="1"/>
          </p:cNvSpPr>
          <p:nvPr/>
        </p:nvSpPr>
        <p:spPr bwMode="auto">
          <a:xfrm>
            <a:off x="7256048" y="3714887"/>
            <a:ext cx="1060450" cy="409575"/>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800" dirty="0" smtClean="0"/>
              <a:t>REQUIRED SKILLS AND KNOWLEDGE</a:t>
            </a:r>
            <a:endParaRPr lang="en-GB" sz="800" dirty="0"/>
          </a:p>
        </p:txBody>
      </p:sp>
      <p:sp>
        <p:nvSpPr>
          <p:cNvPr id="67" name="Line 92"/>
          <p:cNvSpPr>
            <a:spLocks noChangeShapeType="1"/>
          </p:cNvSpPr>
          <p:nvPr/>
        </p:nvSpPr>
        <p:spPr bwMode="auto">
          <a:xfrm>
            <a:off x="8127480" y="4621351"/>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8" name="Text Box 91"/>
          <p:cNvSpPr txBox="1">
            <a:spLocks noChangeArrowheads="1"/>
          </p:cNvSpPr>
          <p:nvPr/>
        </p:nvSpPr>
        <p:spPr bwMode="auto">
          <a:xfrm>
            <a:off x="6875554" y="4460288"/>
            <a:ext cx="1300655" cy="363537"/>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800" dirty="0" smtClean="0"/>
              <a:t>ABILITY TO WORK PRESSURE</a:t>
            </a:r>
            <a:endParaRPr lang="en-GB" sz="800" dirty="0"/>
          </a:p>
        </p:txBody>
      </p:sp>
      <p:sp>
        <p:nvSpPr>
          <p:cNvPr id="69" name="Line 90"/>
          <p:cNvSpPr>
            <a:spLocks noChangeShapeType="1"/>
          </p:cNvSpPr>
          <p:nvPr/>
        </p:nvSpPr>
        <p:spPr bwMode="auto">
          <a:xfrm>
            <a:off x="7786273" y="5149436"/>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0" name="Text Box 89"/>
          <p:cNvSpPr txBox="1">
            <a:spLocks noChangeArrowheads="1"/>
          </p:cNvSpPr>
          <p:nvPr/>
        </p:nvSpPr>
        <p:spPr bwMode="auto">
          <a:xfrm>
            <a:off x="6493006" y="4925862"/>
            <a:ext cx="1266091"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800" dirty="0" smtClean="0"/>
              <a:t>PROBLEM SOLVING SKILLS</a:t>
            </a:r>
            <a:endParaRPr lang="en-GB" sz="800" dirty="0"/>
          </a:p>
        </p:txBody>
      </p:sp>
      <p:sp>
        <p:nvSpPr>
          <p:cNvPr id="71" name="Line 88"/>
          <p:cNvSpPr>
            <a:spLocks noChangeShapeType="1"/>
          </p:cNvSpPr>
          <p:nvPr/>
        </p:nvSpPr>
        <p:spPr bwMode="auto">
          <a:xfrm>
            <a:off x="7097297" y="5798482"/>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2" name="Text Box 87"/>
          <p:cNvSpPr txBox="1">
            <a:spLocks noChangeArrowheads="1"/>
          </p:cNvSpPr>
          <p:nvPr/>
        </p:nvSpPr>
        <p:spPr bwMode="auto">
          <a:xfrm>
            <a:off x="3645621" y="5715707"/>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800" dirty="0" smtClean="0"/>
              <a:t>WORK ENVIRONMENT</a:t>
            </a:r>
            <a:endParaRPr lang="en-GB" sz="800" dirty="0"/>
          </a:p>
        </p:txBody>
      </p:sp>
      <p:sp>
        <p:nvSpPr>
          <p:cNvPr id="73" name="Line 86"/>
          <p:cNvSpPr>
            <a:spLocks noChangeShapeType="1"/>
          </p:cNvSpPr>
          <p:nvPr/>
        </p:nvSpPr>
        <p:spPr bwMode="auto">
          <a:xfrm>
            <a:off x="3207923" y="4695963"/>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4" name="Text Box 85"/>
          <p:cNvSpPr txBox="1">
            <a:spLocks noChangeArrowheads="1"/>
          </p:cNvSpPr>
          <p:nvPr/>
        </p:nvSpPr>
        <p:spPr bwMode="auto">
          <a:xfrm>
            <a:off x="2070996" y="4496784"/>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800" dirty="0" smtClean="0"/>
              <a:t>SHIFT DURATION</a:t>
            </a:r>
            <a:endParaRPr lang="en-GB" sz="800" dirty="0"/>
          </a:p>
        </p:txBody>
      </p:sp>
      <p:sp>
        <p:nvSpPr>
          <p:cNvPr id="75" name="Line 84"/>
          <p:cNvSpPr>
            <a:spLocks noChangeShapeType="1"/>
          </p:cNvSpPr>
          <p:nvPr/>
        </p:nvSpPr>
        <p:spPr bwMode="auto">
          <a:xfrm>
            <a:off x="3334750" y="5193817"/>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6" name="Text Box 83"/>
          <p:cNvSpPr txBox="1">
            <a:spLocks noChangeArrowheads="1"/>
          </p:cNvSpPr>
          <p:nvPr/>
        </p:nvSpPr>
        <p:spPr bwMode="auto">
          <a:xfrm>
            <a:off x="2147265" y="5064480"/>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800" dirty="0" smtClean="0"/>
              <a:t>OVERTIME</a:t>
            </a:r>
            <a:endParaRPr lang="en-GB" sz="800" dirty="0"/>
          </a:p>
        </p:txBody>
      </p:sp>
      <p:sp>
        <p:nvSpPr>
          <p:cNvPr id="77" name="Line 82"/>
          <p:cNvSpPr>
            <a:spLocks noChangeShapeType="1"/>
          </p:cNvSpPr>
          <p:nvPr/>
        </p:nvSpPr>
        <p:spPr bwMode="auto">
          <a:xfrm>
            <a:off x="2601221" y="5839067"/>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8" name="Text Box 81"/>
          <p:cNvSpPr txBox="1">
            <a:spLocks noChangeArrowheads="1"/>
          </p:cNvSpPr>
          <p:nvPr/>
        </p:nvSpPr>
        <p:spPr bwMode="auto">
          <a:xfrm>
            <a:off x="1367588" y="5623857"/>
            <a:ext cx="1052513"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800" dirty="0" smtClean="0"/>
              <a:t>BUSINESS OF THE WARD</a:t>
            </a:r>
            <a:endParaRPr lang="en-GB" sz="800" dirty="0"/>
          </a:p>
        </p:txBody>
      </p:sp>
      <p:sp>
        <p:nvSpPr>
          <p:cNvPr id="79" name="Rectangle 80"/>
          <p:cNvSpPr>
            <a:spLocks noChangeArrowheads="1"/>
          </p:cNvSpPr>
          <p:nvPr/>
        </p:nvSpPr>
        <p:spPr bwMode="auto">
          <a:xfrm>
            <a:off x="2276060" y="1849576"/>
            <a:ext cx="1863726" cy="48736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sz="1200" dirty="0" smtClean="0"/>
              <a:t>QUALITY OF PATIENT CARE</a:t>
            </a:r>
            <a:endParaRPr lang="en-GB" sz="1200" dirty="0"/>
          </a:p>
        </p:txBody>
      </p:sp>
      <p:sp>
        <p:nvSpPr>
          <p:cNvPr id="80" name="Rectangle 79"/>
          <p:cNvSpPr>
            <a:spLocks noChangeArrowheads="1"/>
          </p:cNvSpPr>
          <p:nvPr/>
        </p:nvSpPr>
        <p:spPr bwMode="auto">
          <a:xfrm>
            <a:off x="4611273" y="1849576"/>
            <a:ext cx="1202910" cy="48736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sz="1100" dirty="0" smtClean="0"/>
              <a:t>ADULT SOCIAL CARE</a:t>
            </a:r>
            <a:endParaRPr lang="en-GB" sz="1100" dirty="0"/>
          </a:p>
        </p:txBody>
      </p:sp>
      <p:sp>
        <p:nvSpPr>
          <p:cNvPr id="81" name="Rectangle 78"/>
          <p:cNvSpPr>
            <a:spLocks noChangeArrowheads="1"/>
          </p:cNvSpPr>
          <p:nvPr/>
        </p:nvSpPr>
        <p:spPr bwMode="auto">
          <a:xfrm>
            <a:off x="6851235" y="1849576"/>
            <a:ext cx="998538" cy="48736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sz="1200" dirty="0" smtClean="0"/>
              <a:t>WORK STRESS</a:t>
            </a:r>
            <a:endParaRPr lang="en-GB" sz="1200" dirty="0"/>
          </a:p>
        </p:txBody>
      </p:sp>
      <p:sp>
        <p:nvSpPr>
          <p:cNvPr id="82" name="Line 77"/>
          <p:cNvSpPr>
            <a:spLocks noChangeShapeType="1"/>
          </p:cNvSpPr>
          <p:nvPr/>
        </p:nvSpPr>
        <p:spPr bwMode="auto">
          <a:xfrm>
            <a:off x="1869660" y="4243526"/>
            <a:ext cx="8012113" cy="1587"/>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3" name="Line 76"/>
          <p:cNvSpPr>
            <a:spLocks noChangeShapeType="1"/>
          </p:cNvSpPr>
          <p:nvPr/>
        </p:nvSpPr>
        <p:spPr bwMode="auto">
          <a:xfrm>
            <a:off x="2774535" y="2341701"/>
            <a:ext cx="1865313"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4" name="Line 75"/>
          <p:cNvSpPr>
            <a:spLocks noChangeShapeType="1"/>
          </p:cNvSpPr>
          <p:nvPr/>
        </p:nvSpPr>
        <p:spPr bwMode="auto">
          <a:xfrm>
            <a:off x="5111335" y="2341701"/>
            <a:ext cx="1797050"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5" name="Line 74"/>
          <p:cNvSpPr>
            <a:spLocks noChangeShapeType="1"/>
          </p:cNvSpPr>
          <p:nvPr/>
        </p:nvSpPr>
        <p:spPr bwMode="auto">
          <a:xfrm>
            <a:off x="7351299" y="2341701"/>
            <a:ext cx="1802640" cy="1892369"/>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6" name="Rectangle 73"/>
          <p:cNvSpPr>
            <a:spLocks noChangeArrowheads="1"/>
          </p:cNvSpPr>
          <p:nvPr/>
        </p:nvSpPr>
        <p:spPr bwMode="auto">
          <a:xfrm>
            <a:off x="1920832" y="6250867"/>
            <a:ext cx="998537" cy="500063"/>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sz="1200" dirty="0" smtClean="0"/>
              <a:t>WORK LOAD</a:t>
            </a:r>
            <a:endParaRPr lang="en-GB" sz="1200" dirty="0"/>
          </a:p>
        </p:txBody>
      </p:sp>
      <p:sp>
        <p:nvSpPr>
          <p:cNvPr id="87" name="Line 72"/>
          <p:cNvSpPr>
            <a:spLocks noChangeShapeType="1"/>
          </p:cNvSpPr>
          <p:nvPr/>
        </p:nvSpPr>
        <p:spPr bwMode="auto">
          <a:xfrm flipV="1">
            <a:off x="3034712" y="4284032"/>
            <a:ext cx="1612900"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8" name="Rectangle 71"/>
          <p:cNvSpPr>
            <a:spLocks noChangeArrowheads="1"/>
          </p:cNvSpPr>
          <p:nvPr/>
        </p:nvSpPr>
        <p:spPr bwMode="auto">
          <a:xfrm>
            <a:off x="5598462" y="6178688"/>
            <a:ext cx="1478198" cy="500063"/>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sz="1200" dirty="0" smtClean="0"/>
              <a:t>EMOTIONAL INTELLIGENCE</a:t>
            </a:r>
            <a:endParaRPr lang="en-GB" sz="1200" dirty="0"/>
          </a:p>
        </p:txBody>
      </p:sp>
      <p:sp>
        <p:nvSpPr>
          <p:cNvPr id="89" name="Line 70"/>
          <p:cNvSpPr>
            <a:spLocks noChangeShapeType="1"/>
          </p:cNvSpPr>
          <p:nvPr/>
        </p:nvSpPr>
        <p:spPr bwMode="auto">
          <a:xfrm flipV="1">
            <a:off x="7443751" y="4300083"/>
            <a:ext cx="1671638"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0" name="Rectangle 69"/>
          <p:cNvSpPr>
            <a:spLocks noChangeArrowheads="1"/>
          </p:cNvSpPr>
          <p:nvPr/>
        </p:nvSpPr>
        <p:spPr bwMode="auto">
          <a:xfrm>
            <a:off x="9845260" y="3762513"/>
            <a:ext cx="1028700" cy="211138"/>
          </a:xfrm>
          <a:prstGeom prst="rect">
            <a:avLst/>
          </a:prstGeom>
          <a:noFill/>
          <a:ln w="10160">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1" name="Text Box 68"/>
          <p:cNvSpPr txBox="1">
            <a:spLocks noChangeArrowheads="1"/>
          </p:cNvSpPr>
          <p:nvPr/>
        </p:nvSpPr>
        <p:spPr bwMode="auto">
          <a:xfrm>
            <a:off x="9891298" y="3856176"/>
            <a:ext cx="1409533" cy="765175"/>
          </a:xfrm>
          <a:prstGeom prst="rect">
            <a:avLst/>
          </a:prstGeom>
          <a:solidFill>
            <a:srgbClr val="FFFF99"/>
          </a:solidFill>
          <a:ln w="9525" cap="rnd">
            <a:solidFill>
              <a:srgbClr val="000000"/>
            </a:solidFill>
            <a:prstDash val="sysDot"/>
            <a:miter lim="800000"/>
            <a:headEnd/>
            <a:tailEnd/>
          </a:ln>
        </p:spPr>
        <p:txBody>
          <a:bodyPr vert="horz" wrap="square" lIns="91440" tIns="45720" rIns="91440" bIns="45720" numCol="1" anchor="t" anchorCtr="0" compatLnSpc="1">
            <a:prstTxWarp prst="textNoShape">
              <a:avLst/>
            </a:prstTxWarp>
          </a:bodyPr>
          <a:lstStyle/>
          <a:p>
            <a:r>
              <a:rPr lang="en-GB" dirty="0" smtClean="0"/>
              <a:t>STAFF SHORTAGE</a:t>
            </a:r>
            <a:endParaRPr lang="en-GB" dirty="0"/>
          </a:p>
        </p:txBody>
      </p:sp>
      <p:sp>
        <p:nvSpPr>
          <p:cNvPr id="92" name="Rectangle 111"/>
          <p:cNvSpPr>
            <a:spLocks noChangeArrowheads="1"/>
          </p:cNvSpPr>
          <p:nvPr/>
        </p:nvSpPr>
        <p:spPr bwMode="auto">
          <a:xfrm>
            <a:off x="2047460" y="1222513"/>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93" name="Rectangle 134"/>
          <p:cNvSpPr>
            <a:spLocks noChangeArrowheads="1"/>
          </p:cNvSpPr>
          <p:nvPr/>
        </p:nvSpPr>
        <p:spPr bwMode="auto">
          <a:xfrm>
            <a:off x="2047460" y="1679713"/>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94" name="Rectangle 71"/>
          <p:cNvSpPr>
            <a:spLocks noChangeArrowheads="1"/>
          </p:cNvSpPr>
          <p:nvPr/>
        </p:nvSpPr>
        <p:spPr bwMode="auto">
          <a:xfrm>
            <a:off x="4139786" y="6193210"/>
            <a:ext cx="1250125" cy="523586"/>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sz="1200" dirty="0" smtClean="0"/>
              <a:t>JOB SATISFACTION</a:t>
            </a:r>
            <a:endParaRPr lang="en-GB" sz="1200" dirty="0"/>
          </a:p>
        </p:txBody>
      </p:sp>
      <p:sp>
        <p:nvSpPr>
          <p:cNvPr id="95" name="Line 70"/>
          <p:cNvSpPr>
            <a:spLocks noChangeShapeType="1"/>
          </p:cNvSpPr>
          <p:nvPr/>
        </p:nvSpPr>
        <p:spPr bwMode="auto">
          <a:xfrm flipV="1">
            <a:off x="5203916" y="4249876"/>
            <a:ext cx="1671638"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6" name="Line 92"/>
          <p:cNvSpPr>
            <a:spLocks noChangeShapeType="1"/>
          </p:cNvSpPr>
          <p:nvPr/>
        </p:nvSpPr>
        <p:spPr bwMode="auto">
          <a:xfrm>
            <a:off x="5887863" y="4489813"/>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7" name="Line 92"/>
          <p:cNvSpPr>
            <a:spLocks noChangeShapeType="1"/>
          </p:cNvSpPr>
          <p:nvPr/>
        </p:nvSpPr>
        <p:spPr bwMode="auto">
          <a:xfrm>
            <a:off x="5428937" y="5192313"/>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8" name="Line 92"/>
          <p:cNvSpPr>
            <a:spLocks noChangeShapeType="1"/>
          </p:cNvSpPr>
          <p:nvPr/>
        </p:nvSpPr>
        <p:spPr bwMode="auto">
          <a:xfrm>
            <a:off x="4793867" y="5949692"/>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9" name="Text Box 87"/>
          <p:cNvSpPr txBox="1">
            <a:spLocks noChangeArrowheads="1"/>
          </p:cNvSpPr>
          <p:nvPr/>
        </p:nvSpPr>
        <p:spPr bwMode="auto">
          <a:xfrm>
            <a:off x="5814183" y="5586154"/>
            <a:ext cx="1297402"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800" dirty="0" smtClean="0"/>
              <a:t>ABILITY TO MANAGE STRESS</a:t>
            </a:r>
            <a:endParaRPr lang="en-GB" sz="800" dirty="0"/>
          </a:p>
        </p:txBody>
      </p:sp>
      <p:sp>
        <p:nvSpPr>
          <p:cNvPr id="100" name="Text Box 87"/>
          <p:cNvSpPr txBox="1">
            <a:spLocks noChangeArrowheads="1"/>
          </p:cNvSpPr>
          <p:nvPr/>
        </p:nvSpPr>
        <p:spPr bwMode="auto">
          <a:xfrm>
            <a:off x="4325938" y="5064480"/>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800" dirty="0" smtClean="0"/>
              <a:t>INTERPERSONAL RELATIONS</a:t>
            </a:r>
            <a:endParaRPr lang="en-GB" sz="800" dirty="0"/>
          </a:p>
        </p:txBody>
      </p:sp>
      <p:sp>
        <p:nvSpPr>
          <p:cNvPr id="101" name="Text Box 87"/>
          <p:cNvSpPr txBox="1">
            <a:spLocks noChangeArrowheads="1"/>
          </p:cNvSpPr>
          <p:nvPr/>
        </p:nvSpPr>
        <p:spPr bwMode="auto">
          <a:xfrm>
            <a:off x="4801116" y="4372860"/>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800" dirty="0" smtClean="0"/>
              <a:t>NATURE OF WORK</a:t>
            </a:r>
            <a:endParaRPr lang="en-GB" sz="800" dirty="0"/>
          </a:p>
        </p:txBody>
      </p:sp>
    </p:spTree>
    <p:extLst>
      <p:ext uri="{BB962C8B-B14F-4D97-AF65-F5344CB8AC3E}">
        <p14:creationId xmlns:p14="http://schemas.microsoft.com/office/powerpoint/2010/main" val="23537103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IN" sz="4000" b="1" dirty="0">
                <a:effectLst>
                  <a:outerShdw blurRad="38100" dist="38100" dir="2700000" algn="tl">
                    <a:srgbClr val="000000">
                      <a:alpha val="43137"/>
                    </a:srgbClr>
                  </a:outerShdw>
                </a:effectLst>
              </a:rPr>
              <a:t>SOLUTIONS</a:t>
            </a:r>
          </a:p>
        </p:txBody>
      </p:sp>
      <p:sp>
        <p:nvSpPr>
          <p:cNvPr id="3" name="Content Placeholder 2"/>
          <p:cNvSpPr>
            <a:spLocks noGrp="1"/>
          </p:cNvSpPr>
          <p:nvPr>
            <p:ph idx="1"/>
          </p:nvPr>
        </p:nvSpPr>
        <p:spPr/>
        <p:txBody>
          <a:bodyPr>
            <a:normAutofit lnSpcReduction="10000"/>
          </a:bodyPr>
          <a:lstStyle/>
          <a:p>
            <a:pPr marL="0" indent="0">
              <a:buNone/>
            </a:pPr>
            <a:r>
              <a:rPr lang="en-IN" sz="2400" dirty="0"/>
              <a:t>In addition to the loan plan, the administration significantly increases economic assistance for nursing graduates by giving 'cost of living' credits of roughly 5200 pounds a year. More steps, including university fee subsidies, should be made to quadruple the number of nurses practicing as graduates. It is crucial in resolving the financial difficulties that trainee nurses face while learning, which deter people from pursuing a nursing degree and lead to a substantial dropout rate throughout training. Employee engagement is directly affected by compensation and rewards, which are clear markers of how much employees are appreciated</a:t>
            </a:r>
            <a:r>
              <a:rPr lang="en-IN" sz="2400" dirty="0" smtClean="0"/>
              <a:t>.</a:t>
            </a:r>
          </a:p>
          <a:p>
            <a:pPr marL="0" indent="0">
              <a:buNone/>
            </a:pPr>
            <a:r>
              <a:rPr lang="en-GB" sz="2400" dirty="0" smtClean="0"/>
              <a:t>Another solution would be to reward with the13th salary for </a:t>
            </a:r>
            <a:r>
              <a:rPr lang="en-GB" sz="2400" dirty="0" err="1" smtClean="0"/>
              <a:t>employess</a:t>
            </a:r>
            <a:r>
              <a:rPr lang="en-GB" sz="2400" dirty="0" smtClean="0"/>
              <a:t> who had good results</a:t>
            </a:r>
          </a:p>
          <a:p>
            <a:pPr marL="0" indent="0">
              <a:buNone/>
            </a:pPr>
            <a:endParaRPr lang="en-IN" sz="2400" dirty="0"/>
          </a:p>
        </p:txBody>
      </p:sp>
    </p:spTree>
    <p:extLst>
      <p:ext uri="{BB962C8B-B14F-4D97-AF65-F5344CB8AC3E}">
        <p14:creationId xmlns:p14="http://schemas.microsoft.com/office/powerpoint/2010/main" val="17753822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 </a:t>
            </a:r>
            <a:r>
              <a:rPr lang="en-GB" dirty="0" smtClean="0"/>
              <a:t>LOAN PLAN- CREDITS FOR &lt;  COST OF LIVING &gt;</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454434631"/>
              </p:ext>
            </p:extLst>
          </p:nvPr>
        </p:nvGraphicFramePr>
        <p:xfrm>
          <a:off x="680416" y="2604052"/>
          <a:ext cx="11029950" cy="3749040"/>
        </p:xfrm>
        <a:graphic>
          <a:graphicData uri="http://schemas.openxmlformats.org/drawingml/2006/table">
            <a:tbl>
              <a:tblPr firstRow="1" bandRow="1">
                <a:tableStyleId>{5C22544A-7EE6-4342-B048-85BDC9FD1C3A}</a:tableStyleId>
              </a:tblPr>
              <a:tblGrid>
                <a:gridCol w="3676650"/>
                <a:gridCol w="3676650"/>
                <a:gridCol w="3676650"/>
              </a:tblGrid>
              <a:tr h="176613">
                <a:tc>
                  <a:txBody>
                    <a:bodyPr/>
                    <a:lstStyle/>
                    <a:p>
                      <a:pPr algn="ctr"/>
                      <a:r>
                        <a:rPr lang="en-GB" dirty="0" smtClean="0"/>
                        <a:t>PLUS</a:t>
                      </a:r>
                      <a:endParaRPr lang="en-GB" dirty="0"/>
                    </a:p>
                  </a:txBody>
                  <a:tcPr/>
                </a:tc>
                <a:tc>
                  <a:txBody>
                    <a:bodyPr/>
                    <a:lstStyle/>
                    <a:p>
                      <a:pPr algn="ctr"/>
                      <a:r>
                        <a:rPr lang="en-GB" dirty="0" smtClean="0"/>
                        <a:t>MINUS</a:t>
                      </a:r>
                      <a:endParaRPr lang="en-GB" dirty="0"/>
                    </a:p>
                  </a:txBody>
                  <a:tcPr/>
                </a:tc>
                <a:tc>
                  <a:txBody>
                    <a:bodyPr/>
                    <a:lstStyle/>
                    <a:p>
                      <a:pPr algn="ctr"/>
                      <a:r>
                        <a:rPr lang="en-GB" dirty="0" smtClean="0"/>
                        <a:t>INTERESTING</a:t>
                      </a:r>
                      <a:endParaRPr lang="en-GB" dirty="0"/>
                    </a:p>
                  </a:txBody>
                  <a:tcPr/>
                </a:tc>
              </a:tr>
              <a:tr h="370840">
                <a:tc>
                  <a:txBody>
                    <a:bodyPr/>
                    <a:lstStyle/>
                    <a:p>
                      <a:endParaRPr lang="en-GB" baseline="0" dirty="0" smtClean="0"/>
                    </a:p>
                    <a:p>
                      <a:r>
                        <a:rPr lang="en-GB" baseline="0" dirty="0" smtClean="0"/>
                        <a:t>WITH LOAN STAFF CAN MOVE CLOSER TO THE CARE CENTER(+1)</a:t>
                      </a:r>
                    </a:p>
                    <a:p>
                      <a:r>
                        <a:rPr lang="en-GB" baseline="0" dirty="0" smtClean="0"/>
                        <a:t>TRAINED STAFF(+1)</a:t>
                      </a:r>
                    </a:p>
                    <a:p>
                      <a:r>
                        <a:rPr lang="en-GB" baseline="0" dirty="0" smtClean="0"/>
                        <a:t>STABILITY (+3)</a:t>
                      </a:r>
                    </a:p>
                    <a:p>
                      <a:r>
                        <a:rPr lang="en-GB" baseline="0" dirty="0" smtClean="0"/>
                        <a:t>GOOD QUALITY OF SERVICES(+4)</a:t>
                      </a:r>
                    </a:p>
                    <a:p>
                      <a:r>
                        <a:rPr lang="en-GB" baseline="0" dirty="0" smtClean="0"/>
                        <a:t>EASY TO RECRUIT STAFF(+3)</a:t>
                      </a:r>
                    </a:p>
                    <a:p>
                      <a:r>
                        <a:rPr lang="en-GB" baseline="0" dirty="0" smtClean="0"/>
                        <a:t>JOB SATISFACTION(+2)</a:t>
                      </a:r>
                    </a:p>
                    <a:p>
                      <a:r>
                        <a:rPr lang="en-GB" baseline="0" dirty="0" smtClean="0"/>
                        <a:t>SAFETY AND MENTAL HEALT(</a:t>
                      </a:r>
                    </a:p>
                    <a:p>
                      <a:r>
                        <a:rPr lang="en-GB" baseline="0" dirty="0" smtClean="0"/>
                        <a:t>+2)</a:t>
                      </a:r>
                    </a:p>
                    <a:p>
                      <a:r>
                        <a:rPr lang="en-GB" dirty="0" smtClean="0"/>
                        <a:t>TOTAL= +16</a:t>
                      </a:r>
                      <a:endParaRPr lang="en-GB" dirty="0"/>
                    </a:p>
                  </a:txBody>
                  <a:tcPr/>
                </a:tc>
                <a:tc>
                  <a:txBody>
                    <a:bodyPr/>
                    <a:lstStyle/>
                    <a:p>
                      <a:r>
                        <a:rPr lang="en-GB" baseline="0" dirty="0" smtClean="0"/>
                        <a:t>EXPENSIVE REPAYMENT(-5)</a:t>
                      </a:r>
                    </a:p>
                    <a:p>
                      <a:r>
                        <a:rPr lang="en-GB" baseline="0" dirty="0" smtClean="0"/>
                        <a:t>LONG PROCESS(-4)</a:t>
                      </a:r>
                    </a:p>
                    <a:p>
                      <a:r>
                        <a:rPr lang="en-GB" dirty="0" smtClean="0"/>
                        <a:t>MORE PEOPLE</a:t>
                      </a:r>
                      <a:r>
                        <a:rPr lang="en-GB" baseline="0" dirty="0" smtClean="0"/>
                        <a:t>  COME JUST FOR THE LOAN (-3)</a:t>
                      </a:r>
                    </a:p>
                    <a:p>
                      <a:endParaRPr lang="en-GB" baseline="0" dirty="0" smtClean="0"/>
                    </a:p>
                    <a:p>
                      <a:endParaRPr lang="en-GB" baseline="0" dirty="0" smtClean="0"/>
                    </a:p>
                    <a:p>
                      <a:endParaRPr lang="en-GB" baseline="0" dirty="0" smtClean="0"/>
                    </a:p>
                    <a:p>
                      <a:endParaRPr lang="en-GB" baseline="0" dirty="0" smtClean="0"/>
                    </a:p>
                    <a:p>
                      <a:endParaRPr lang="en-GB" baseline="0" dirty="0" smtClean="0"/>
                    </a:p>
                    <a:p>
                      <a:endParaRPr lang="en-GB" baseline="0" dirty="0" smtClean="0"/>
                    </a:p>
                    <a:p>
                      <a:endParaRPr lang="en-GB" baseline="0" dirty="0" smtClean="0"/>
                    </a:p>
                    <a:p>
                      <a:r>
                        <a:rPr lang="en-GB" baseline="0" dirty="0" smtClean="0"/>
                        <a:t>TOTAL= -12</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baseline="0" dirty="0" smtClean="0"/>
                        <a:t>MORE SATISFID PATIENTS(+5)</a:t>
                      </a:r>
                    </a:p>
                    <a:p>
                      <a:r>
                        <a:rPr lang="en-GB" dirty="0" smtClean="0"/>
                        <a:t>ECONOMIC</a:t>
                      </a:r>
                      <a:r>
                        <a:rPr lang="en-GB" baseline="0" dirty="0" smtClean="0"/>
                        <a:t> LOSSES(-3)</a:t>
                      </a:r>
                    </a:p>
                    <a:p>
                      <a:endParaRPr lang="en-GB" baseline="0" dirty="0" smtClean="0"/>
                    </a:p>
                    <a:p>
                      <a:endParaRPr lang="en-GB" baseline="0" dirty="0" smtClean="0"/>
                    </a:p>
                    <a:p>
                      <a:endParaRPr lang="en-GB" baseline="0" dirty="0" smtClean="0"/>
                    </a:p>
                    <a:p>
                      <a:endParaRPr lang="en-GB" baseline="0" dirty="0" smtClean="0"/>
                    </a:p>
                    <a:p>
                      <a:endParaRPr lang="en-GB" baseline="0" dirty="0" smtClean="0"/>
                    </a:p>
                    <a:p>
                      <a:endParaRPr lang="en-GB" baseline="0" dirty="0" smtClean="0"/>
                    </a:p>
                    <a:p>
                      <a:endParaRPr lang="en-GB" baseline="0" dirty="0" smtClean="0"/>
                    </a:p>
                    <a:p>
                      <a:endParaRPr lang="en-GB" baseline="0" dirty="0" smtClean="0"/>
                    </a:p>
                    <a:p>
                      <a:endParaRPr lang="en-GB" baseline="0" dirty="0" smtClean="0"/>
                    </a:p>
                    <a:p>
                      <a:r>
                        <a:rPr lang="en-GB" baseline="0" dirty="0" smtClean="0"/>
                        <a:t>TOTAL=+2</a:t>
                      </a:r>
                      <a:endParaRPr lang="en-GB" dirty="0"/>
                    </a:p>
                  </a:txBody>
                  <a:tcPr/>
                </a:tc>
              </a:tr>
            </a:tbl>
          </a:graphicData>
        </a:graphic>
      </p:graphicFrame>
    </p:spTree>
    <p:extLst>
      <p:ext uri="{BB962C8B-B14F-4D97-AF65-F5344CB8AC3E}">
        <p14:creationId xmlns:p14="http://schemas.microsoft.com/office/powerpoint/2010/main" val="15789132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 Reward with 13 </a:t>
            </a:r>
            <a:r>
              <a:rPr lang="en-GB" dirty="0" err="1" smtClean="0"/>
              <a:t>th</a:t>
            </a:r>
            <a:r>
              <a:rPr lang="en-GB" dirty="0" smtClean="0"/>
              <a:t> salary </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039522671"/>
              </p:ext>
            </p:extLst>
          </p:nvPr>
        </p:nvGraphicFramePr>
        <p:xfrm>
          <a:off x="581025" y="2181225"/>
          <a:ext cx="11029950" cy="2108200"/>
        </p:xfrm>
        <a:graphic>
          <a:graphicData uri="http://schemas.openxmlformats.org/drawingml/2006/table">
            <a:tbl>
              <a:tblPr firstRow="1" bandRow="1">
                <a:tableStyleId>{5C22544A-7EE6-4342-B048-85BDC9FD1C3A}</a:tableStyleId>
              </a:tblPr>
              <a:tblGrid>
                <a:gridCol w="3676650"/>
                <a:gridCol w="3676650"/>
                <a:gridCol w="3676650"/>
              </a:tblGrid>
              <a:tr h="370840">
                <a:tc>
                  <a:txBody>
                    <a:bodyPr/>
                    <a:lstStyle/>
                    <a:p>
                      <a:r>
                        <a:rPr lang="en-GB" dirty="0" smtClean="0"/>
                        <a:t>PLUS</a:t>
                      </a:r>
                      <a:endParaRPr lang="en-GB" dirty="0"/>
                    </a:p>
                  </a:txBody>
                  <a:tcPr/>
                </a:tc>
                <a:tc>
                  <a:txBody>
                    <a:bodyPr/>
                    <a:lstStyle/>
                    <a:p>
                      <a:r>
                        <a:rPr lang="en-GB" dirty="0" smtClean="0"/>
                        <a:t>MINUS</a:t>
                      </a:r>
                      <a:endParaRPr lang="en-GB" dirty="0"/>
                    </a:p>
                  </a:txBody>
                  <a:tcPr/>
                </a:tc>
                <a:tc>
                  <a:txBody>
                    <a:bodyPr/>
                    <a:lstStyle/>
                    <a:p>
                      <a:r>
                        <a:rPr lang="en-GB" dirty="0" smtClean="0"/>
                        <a:t>INTERESTING</a:t>
                      </a:r>
                      <a:endParaRPr lang="en-GB" dirty="0"/>
                    </a:p>
                  </a:txBody>
                  <a:tcPr/>
                </a:tc>
              </a:tr>
              <a:tr h="370840">
                <a:tc>
                  <a:txBody>
                    <a:bodyPr/>
                    <a:lstStyle/>
                    <a:p>
                      <a:r>
                        <a:rPr lang="en-GB" dirty="0" smtClean="0"/>
                        <a:t> Not lose the best employees(+5)</a:t>
                      </a:r>
                    </a:p>
                    <a:p>
                      <a:r>
                        <a:rPr lang="en-GB" dirty="0" smtClean="0"/>
                        <a:t> Not waste human capital(+3)</a:t>
                      </a:r>
                    </a:p>
                    <a:p>
                      <a:r>
                        <a:rPr lang="en-GB" baseline="0" dirty="0" smtClean="0"/>
                        <a:t> More productivity(+4)</a:t>
                      </a:r>
                    </a:p>
                    <a:p>
                      <a:endParaRPr lang="en-GB" baseline="0" dirty="0" smtClean="0"/>
                    </a:p>
                    <a:p>
                      <a:endParaRPr lang="en-GB" baseline="0" dirty="0" smtClean="0"/>
                    </a:p>
                    <a:p>
                      <a:r>
                        <a:rPr lang="en-GB" baseline="0" dirty="0" smtClean="0"/>
                        <a:t>TOTAL = +12</a:t>
                      </a:r>
                      <a:endParaRPr lang="en-GB" dirty="0" smtClean="0"/>
                    </a:p>
                  </a:txBody>
                  <a:tcPr/>
                </a:tc>
                <a:tc>
                  <a:txBody>
                    <a:bodyPr/>
                    <a:lstStyle/>
                    <a:p>
                      <a:r>
                        <a:rPr lang="en-GB" dirty="0" smtClean="0"/>
                        <a:t> Economic Expenses (-4)</a:t>
                      </a:r>
                    </a:p>
                    <a:p>
                      <a:r>
                        <a:rPr lang="en-GB" baseline="0" dirty="0" smtClean="0"/>
                        <a:t> E</a:t>
                      </a:r>
                      <a:r>
                        <a:rPr lang="en-GB" dirty="0" smtClean="0"/>
                        <a:t>mployees will feel differentiated(-3)</a:t>
                      </a:r>
                    </a:p>
                    <a:p>
                      <a:endParaRPr lang="en-GB" dirty="0" smtClean="0"/>
                    </a:p>
                    <a:p>
                      <a:endParaRPr lang="en-GB" dirty="0" smtClean="0"/>
                    </a:p>
                    <a:p>
                      <a:endParaRPr lang="en-GB" dirty="0" smtClean="0"/>
                    </a:p>
                    <a:p>
                      <a:r>
                        <a:rPr lang="en-GB" dirty="0" smtClean="0"/>
                        <a:t>TOTAL=</a:t>
                      </a:r>
                      <a:r>
                        <a:rPr lang="en-GB" baseline="0" dirty="0" smtClean="0"/>
                        <a:t> -7</a:t>
                      </a:r>
                      <a:endParaRPr lang="en-GB" dirty="0" smtClean="0"/>
                    </a:p>
                  </a:txBody>
                  <a:tcPr/>
                </a:tc>
                <a:tc>
                  <a:txBody>
                    <a:bodyPr/>
                    <a:lstStyle/>
                    <a:p>
                      <a:r>
                        <a:rPr lang="en-GB" dirty="0" smtClean="0"/>
                        <a:t>More</a:t>
                      </a:r>
                      <a:r>
                        <a:rPr lang="en-GB" baseline="0" dirty="0" smtClean="0"/>
                        <a:t> secure for company (+4)</a:t>
                      </a:r>
                    </a:p>
                    <a:p>
                      <a:r>
                        <a:rPr lang="en-GB" baseline="0" dirty="0" smtClean="0"/>
                        <a:t>The training costs will be low(+3)</a:t>
                      </a:r>
                    </a:p>
                    <a:p>
                      <a:r>
                        <a:rPr lang="en-GB" baseline="0" dirty="0" smtClean="0"/>
                        <a:t>The competition between employees will be high and they will not work like a team(-5)</a:t>
                      </a:r>
                    </a:p>
                    <a:p>
                      <a:r>
                        <a:rPr lang="en-GB" baseline="0" dirty="0" smtClean="0"/>
                        <a:t>TOTAL= +2</a:t>
                      </a:r>
                      <a:endParaRPr lang="en-GB" dirty="0"/>
                    </a:p>
                  </a:txBody>
                  <a:tcPr/>
                </a:tc>
              </a:tr>
            </a:tbl>
          </a:graphicData>
        </a:graphic>
      </p:graphicFrame>
    </p:spTree>
    <p:extLst>
      <p:ext uri="{BB962C8B-B14F-4D97-AF65-F5344CB8AC3E}">
        <p14:creationId xmlns:p14="http://schemas.microsoft.com/office/powerpoint/2010/main" val="37203456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IN" sz="4000" b="1" dirty="0"/>
              <a:t>CONCLUSION</a:t>
            </a:r>
            <a:endParaRPr lang="en-IN" sz="4000" dirty="0"/>
          </a:p>
        </p:txBody>
      </p:sp>
      <p:sp>
        <p:nvSpPr>
          <p:cNvPr id="3" name="Content Placeholder 2"/>
          <p:cNvSpPr>
            <a:spLocks noGrp="1"/>
          </p:cNvSpPr>
          <p:nvPr>
            <p:ph idx="1"/>
          </p:nvPr>
        </p:nvSpPr>
        <p:spPr/>
        <p:txBody>
          <a:bodyPr>
            <a:normAutofit/>
          </a:bodyPr>
          <a:lstStyle/>
          <a:p>
            <a:pPr marL="0" indent="0" algn="just">
              <a:buNone/>
            </a:pPr>
            <a:r>
              <a:rPr lang="en-IN" sz="2400" dirty="0"/>
              <a:t>The medical profession must ensure the availability of the COVID-19 immunisation in order to boost the healthcare industry. Adult social care has been under tremendous strain for some years. it was determined that the social services industry might be highly strained in the event of a massive epidemic outbreak, particularly if worker competence is severely stressed. When making judgments to handle a problem, extreme prudence is required.</a:t>
            </a:r>
          </a:p>
        </p:txBody>
      </p:sp>
    </p:spTree>
    <p:extLst>
      <p:ext uri="{BB962C8B-B14F-4D97-AF65-F5344CB8AC3E}">
        <p14:creationId xmlns:p14="http://schemas.microsoft.com/office/powerpoint/2010/main" val="40312438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IN" sz="4000" b="1" dirty="0">
                <a:effectLst>
                  <a:outerShdw blurRad="38100" dist="38100" dir="2700000" algn="tl">
                    <a:srgbClr val="000000">
                      <a:alpha val="43137"/>
                    </a:srgbClr>
                  </a:outerShdw>
                </a:effectLst>
              </a:rPr>
              <a:t>REFERENCES</a:t>
            </a:r>
          </a:p>
        </p:txBody>
      </p:sp>
      <p:sp>
        <p:nvSpPr>
          <p:cNvPr id="3" name="Content Placeholder 2"/>
          <p:cNvSpPr>
            <a:spLocks noGrp="1"/>
          </p:cNvSpPr>
          <p:nvPr>
            <p:ph idx="1"/>
          </p:nvPr>
        </p:nvSpPr>
        <p:spPr>
          <a:xfrm>
            <a:off x="581192" y="2180496"/>
            <a:ext cx="11029615" cy="4465631"/>
          </a:xfrm>
        </p:spPr>
        <p:txBody>
          <a:bodyPr>
            <a:noAutofit/>
          </a:bodyPr>
          <a:lstStyle/>
          <a:p>
            <a:r>
              <a:rPr lang="en-IN" sz="2000" dirty="0"/>
              <a:t>Al-</a:t>
            </a:r>
            <a:r>
              <a:rPr lang="en-IN" sz="2000" dirty="0" err="1"/>
              <a:t>Samarraie</a:t>
            </a:r>
            <a:r>
              <a:rPr lang="en-IN" sz="2000" dirty="0"/>
              <a:t>, H. and </a:t>
            </a:r>
            <a:r>
              <a:rPr lang="en-IN" sz="2000" dirty="0" err="1"/>
              <a:t>Hurmuzan</a:t>
            </a:r>
            <a:r>
              <a:rPr lang="en-IN" sz="2000" dirty="0"/>
              <a:t>, S. (2018). A review of brainstorming techniques in higher education. </a:t>
            </a:r>
            <a:r>
              <a:rPr lang="en-IN" sz="2000" i="1" dirty="0"/>
              <a:t>Thinking Skills and Creativity</a:t>
            </a:r>
            <a:r>
              <a:rPr lang="en-IN" sz="2000" dirty="0"/>
              <a:t>, </a:t>
            </a:r>
            <a:r>
              <a:rPr lang="en-IN" sz="2000" i="1" dirty="0"/>
              <a:t>27</a:t>
            </a:r>
            <a:r>
              <a:rPr lang="en-IN" sz="2000" dirty="0"/>
              <a:t>, 78-91.</a:t>
            </a:r>
          </a:p>
          <a:p>
            <a:r>
              <a:rPr lang="en-IN" sz="2000" dirty="0" err="1"/>
              <a:t>Buheji</a:t>
            </a:r>
            <a:r>
              <a:rPr lang="en-IN" sz="2000" dirty="0"/>
              <a:t>, M., and </a:t>
            </a:r>
            <a:r>
              <a:rPr lang="en-IN" sz="2000" dirty="0" err="1"/>
              <a:t>Buhaid</a:t>
            </a:r>
            <a:r>
              <a:rPr lang="en-IN" sz="2000" dirty="0"/>
              <a:t>, N. (2020). Nursing human factor during COVID-19 pandemic. </a:t>
            </a:r>
            <a:r>
              <a:rPr lang="en-IN" sz="2000" i="1" dirty="0" err="1"/>
              <a:t>Int</a:t>
            </a:r>
            <a:r>
              <a:rPr lang="en-IN" sz="2000" i="1" dirty="0"/>
              <a:t> J </a:t>
            </a:r>
            <a:r>
              <a:rPr lang="en-IN" sz="2000" i="1" dirty="0" err="1"/>
              <a:t>Nurs</a:t>
            </a:r>
            <a:r>
              <a:rPr lang="en-IN" sz="2000" i="1" dirty="0"/>
              <a:t> </a:t>
            </a:r>
            <a:r>
              <a:rPr lang="en-IN" sz="2000" i="1" dirty="0" err="1"/>
              <a:t>Sci</a:t>
            </a:r>
            <a:r>
              <a:rPr lang="en-IN" sz="2000" dirty="0"/>
              <a:t>, </a:t>
            </a:r>
            <a:r>
              <a:rPr lang="en-IN" sz="2000" i="1" dirty="0"/>
              <a:t>10</a:t>
            </a:r>
            <a:r>
              <a:rPr lang="en-IN" sz="2000" dirty="0"/>
              <a:t>(1), 12-24.</a:t>
            </a:r>
          </a:p>
          <a:p>
            <a:r>
              <a:rPr lang="en-IN" sz="2000" dirty="0"/>
              <a:t>Griffiths, P. and Norman, I. (2018). The impact of" Brexit" on nursing and health services: Editorial debate. </a:t>
            </a:r>
            <a:r>
              <a:rPr lang="en-IN" sz="2000" i="1" dirty="0"/>
              <a:t>International Journal of Nursing Studies</a:t>
            </a:r>
            <a:r>
              <a:rPr lang="en-IN" sz="2000" dirty="0"/>
              <a:t>, </a:t>
            </a:r>
            <a:r>
              <a:rPr lang="en-IN" sz="2000" i="1" dirty="0"/>
              <a:t>77</a:t>
            </a:r>
            <a:r>
              <a:rPr lang="en-IN" sz="2000" dirty="0"/>
              <a:t>, A1-A2.</a:t>
            </a:r>
          </a:p>
          <a:p>
            <a:r>
              <a:rPr lang="en-IN" sz="2000" dirty="0" err="1"/>
              <a:t>Halder</a:t>
            </a:r>
            <a:r>
              <a:rPr lang="en-IN" sz="2000" dirty="0"/>
              <a:t>, N. (2018). Investing in human capital: Exploring causes, consequences and solutions to nurses’ dissatisfaction. </a:t>
            </a:r>
            <a:r>
              <a:rPr lang="en-IN" sz="2000" i="1" dirty="0"/>
              <a:t>Journal of Research in Nursing</a:t>
            </a:r>
            <a:r>
              <a:rPr lang="en-IN" sz="2000" dirty="0"/>
              <a:t>, </a:t>
            </a:r>
            <a:r>
              <a:rPr lang="en-IN" sz="2000" i="1" dirty="0"/>
              <a:t>23</a:t>
            </a:r>
            <a:r>
              <a:rPr lang="en-IN" sz="2000" dirty="0"/>
              <a:t>(8), 659-675.</a:t>
            </a:r>
          </a:p>
          <a:p>
            <a:r>
              <a:rPr lang="en-IN" sz="2000" dirty="0"/>
              <a:t>Moreau, J. (2021). Force fields in organisations: A new perspective on intervening in groups, systems and organisations. In </a:t>
            </a:r>
            <a:r>
              <a:rPr lang="en-IN" sz="2000" i="1" dirty="0"/>
              <a:t>New Theory and Practice of Transactional Analysis in Organizations</a:t>
            </a:r>
            <a:r>
              <a:rPr lang="en-IN" sz="2000" dirty="0"/>
              <a:t> (pp. 51-86). Routledge.</a:t>
            </a:r>
          </a:p>
          <a:p>
            <a:r>
              <a:rPr lang="en-IN" sz="2000" dirty="0" err="1"/>
              <a:t>Niederberger</a:t>
            </a:r>
            <a:r>
              <a:rPr lang="en-IN" sz="2000" dirty="0"/>
              <a:t>, M. and </a:t>
            </a:r>
            <a:r>
              <a:rPr lang="en-IN" sz="2000" dirty="0" err="1"/>
              <a:t>Spranger</a:t>
            </a:r>
            <a:r>
              <a:rPr lang="en-IN" sz="2000" dirty="0"/>
              <a:t>, J. (2020). Delphi technique in health sciences: a map. </a:t>
            </a:r>
            <a:r>
              <a:rPr lang="en-IN" sz="2000" i="1" dirty="0"/>
              <a:t>Frontiers in public health</a:t>
            </a:r>
            <a:r>
              <a:rPr lang="en-IN" sz="2000" dirty="0"/>
              <a:t>, </a:t>
            </a:r>
            <a:r>
              <a:rPr lang="en-IN" sz="2000" i="1" dirty="0"/>
              <a:t>8</a:t>
            </a:r>
            <a:r>
              <a:rPr lang="en-IN" sz="2000" dirty="0"/>
              <a:t>, 457.</a:t>
            </a:r>
          </a:p>
        </p:txBody>
      </p:sp>
    </p:spTree>
    <p:extLst>
      <p:ext uri="{BB962C8B-B14F-4D97-AF65-F5344CB8AC3E}">
        <p14:creationId xmlns:p14="http://schemas.microsoft.com/office/powerpoint/2010/main" val="17255128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IN" sz="4000" b="1" dirty="0">
                <a:effectLst>
                  <a:outerShdw blurRad="38100" dist="38100" dir="2700000" algn="tl">
                    <a:srgbClr val="000000">
                      <a:alpha val="43137"/>
                    </a:srgbClr>
                  </a:outerShdw>
                </a:effectLst>
              </a:rPr>
              <a:t>REFERENCES</a:t>
            </a:r>
          </a:p>
        </p:txBody>
      </p:sp>
      <p:sp>
        <p:nvSpPr>
          <p:cNvPr id="3" name="Content Placeholder 2"/>
          <p:cNvSpPr>
            <a:spLocks noGrp="1"/>
          </p:cNvSpPr>
          <p:nvPr>
            <p:ph idx="1"/>
          </p:nvPr>
        </p:nvSpPr>
        <p:spPr>
          <a:xfrm>
            <a:off x="581192" y="2180496"/>
            <a:ext cx="11029615" cy="4421026"/>
          </a:xfrm>
        </p:spPr>
        <p:txBody>
          <a:bodyPr>
            <a:normAutofit/>
          </a:bodyPr>
          <a:lstStyle/>
          <a:p>
            <a:r>
              <a:rPr lang="en-IN" sz="2000" dirty="0" err="1"/>
              <a:t>Oroszi</a:t>
            </a:r>
            <a:r>
              <a:rPr lang="en-IN" sz="2000" dirty="0"/>
              <a:t>, T. (2020). Traditional Faculty Meeting Style is Not Conducive to Group Decision Making. </a:t>
            </a:r>
            <a:r>
              <a:rPr lang="en-IN" sz="2000" i="1" dirty="0"/>
              <a:t>Advances in Applied Sociology</a:t>
            </a:r>
            <a:r>
              <a:rPr lang="en-IN" sz="2000" dirty="0"/>
              <a:t>, </a:t>
            </a:r>
            <a:r>
              <a:rPr lang="en-IN" sz="2000" i="1" dirty="0"/>
              <a:t>10</a:t>
            </a:r>
            <a:r>
              <a:rPr lang="en-IN" sz="2000" dirty="0"/>
              <a:t>(04), 115.</a:t>
            </a:r>
          </a:p>
          <a:p>
            <a:r>
              <a:rPr lang="en-IN" sz="2000" dirty="0" err="1"/>
              <a:t>Runge</a:t>
            </a:r>
            <a:r>
              <a:rPr lang="en-IN" sz="2000" dirty="0"/>
              <a:t>, J. (2021). </a:t>
            </a:r>
            <a:r>
              <a:rPr lang="en-IN" sz="2000" i="1" dirty="0"/>
              <a:t>Communicating Data Uncertainty on GDP and Unemployment: Interviews with the UK Public</a:t>
            </a:r>
            <a:r>
              <a:rPr lang="en-IN" sz="2000" dirty="0"/>
              <a:t> (No. </a:t>
            </a:r>
            <a:r>
              <a:rPr lang="en-IN" sz="2000" dirty="0" err="1"/>
              <a:t>ESCoE</a:t>
            </a:r>
            <a:r>
              <a:rPr lang="en-IN" sz="2000" dirty="0"/>
              <a:t> DP-2021-07). Economic Statistics Centre of Excellence (</a:t>
            </a:r>
            <a:r>
              <a:rPr lang="en-IN" sz="2000" dirty="0" err="1"/>
              <a:t>ESCoE</a:t>
            </a:r>
            <a:r>
              <a:rPr lang="en-IN" sz="2000" dirty="0"/>
              <a:t>).</a:t>
            </a:r>
          </a:p>
          <a:p>
            <a:r>
              <a:rPr lang="en-IN" sz="2000" dirty="0" err="1"/>
              <a:t>Selvan</a:t>
            </a:r>
            <a:r>
              <a:rPr lang="en-IN" sz="2000" dirty="0"/>
              <a:t> </a:t>
            </a:r>
            <a:r>
              <a:rPr lang="en-IN" sz="2000" dirty="0" err="1"/>
              <a:t>Christyraj</a:t>
            </a:r>
            <a:r>
              <a:rPr lang="en-IN" sz="2000" dirty="0"/>
              <a:t>, J., </a:t>
            </a:r>
            <a:r>
              <a:rPr lang="en-IN" sz="2000" dirty="0" err="1"/>
              <a:t>Selvan</a:t>
            </a:r>
            <a:r>
              <a:rPr lang="en-IN" sz="2000" dirty="0"/>
              <a:t> </a:t>
            </a:r>
            <a:r>
              <a:rPr lang="en-IN" sz="2000" dirty="0" err="1"/>
              <a:t>Christyraj</a:t>
            </a:r>
            <a:r>
              <a:rPr lang="en-IN" sz="2000" dirty="0"/>
              <a:t>, J., </a:t>
            </a:r>
            <a:r>
              <a:rPr lang="en-IN" sz="2000" dirty="0" err="1"/>
              <a:t>Adhimoorthy</a:t>
            </a:r>
            <a:r>
              <a:rPr lang="en-IN" sz="2000" dirty="0"/>
              <a:t>, P., </a:t>
            </a:r>
            <a:r>
              <a:rPr lang="en-IN" sz="2000" dirty="0" err="1"/>
              <a:t>Rajagopalan</a:t>
            </a:r>
            <a:r>
              <a:rPr lang="en-IN" sz="2000" dirty="0"/>
              <a:t>, K. and </a:t>
            </a:r>
            <a:r>
              <a:rPr lang="en-IN" sz="2000" dirty="0" err="1"/>
              <a:t>Nimita</a:t>
            </a:r>
            <a:r>
              <a:rPr lang="en-IN" sz="2000" dirty="0"/>
              <a:t> </a:t>
            </a:r>
            <a:r>
              <a:rPr lang="en-IN" sz="2000" dirty="0" err="1"/>
              <a:t>Jebaranjitham</a:t>
            </a:r>
            <a:r>
              <a:rPr lang="en-IN" sz="2000" dirty="0"/>
              <a:t>, J. (2021). Impact of biomedical waste management system on infection control in the midst of COVID-19 pandemic. In </a:t>
            </a:r>
            <a:r>
              <a:rPr lang="en-IN" sz="2000" i="1" dirty="0"/>
              <a:t>The Impact of the COVID-19 Pandemic on Green Societies</a:t>
            </a:r>
            <a:r>
              <a:rPr lang="en-IN" sz="2000" dirty="0"/>
              <a:t> (pp. 235-262). Springer, Cham.</a:t>
            </a:r>
          </a:p>
          <a:p>
            <a:r>
              <a:rPr lang="en-IN" sz="2000" dirty="0"/>
              <a:t>Sinclair, A. and </a:t>
            </a:r>
            <a:r>
              <a:rPr lang="en-IN" sz="2000" dirty="0" err="1"/>
              <a:t>Abdelhafiz</a:t>
            </a:r>
            <a:r>
              <a:rPr lang="en-IN" sz="2000" dirty="0"/>
              <a:t>, A. (2020). Age, frailty and diabetes–triple jeopardy for vulnerability to COVID-19 infection. </a:t>
            </a:r>
            <a:r>
              <a:rPr lang="en-IN" sz="2000" i="1" dirty="0" err="1"/>
              <a:t>EClinicalMedicine</a:t>
            </a:r>
            <a:r>
              <a:rPr lang="en-IN" sz="2000" dirty="0"/>
              <a:t>, </a:t>
            </a:r>
            <a:r>
              <a:rPr lang="en-IN" sz="2000" i="1" dirty="0"/>
              <a:t>22</a:t>
            </a:r>
            <a:r>
              <a:rPr lang="en-IN" sz="2000" dirty="0"/>
              <a:t>.</a:t>
            </a:r>
          </a:p>
          <a:p>
            <a:r>
              <a:rPr lang="en-IN" sz="2000" dirty="0"/>
              <a:t>Willis, M., Duckworth, P., Coulter, A., Meyer, E. and Osborne, M. (2019). The future of health care: protocol for measuring the potential of task automation Grounded in the National health service primary care system. </a:t>
            </a:r>
            <a:r>
              <a:rPr lang="en-IN" sz="2000" i="1" dirty="0"/>
              <a:t>JMIR research protocols</a:t>
            </a:r>
            <a:r>
              <a:rPr lang="en-IN" sz="2000" dirty="0"/>
              <a:t>, </a:t>
            </a:r>
            <a:r>
              <a:rPr lang="en-IN" sz="2000" i="1" dirty="0"/>
              <a:t>8</a:t>
            </a:r>
            <a:r>
              <a:rPr lang="en-IN" sz="2000" dirty="0"/>
              <a:t>(4), e11232.</a:t>
            </a:r>
          </a:p>
        </p:txBody>
      </p:sp>
    </p:spTree>
    <p:extLst>
      <p:ext uri="{BB962C8B-B14F-4D97-AF65-F5344CB8AC3E}">
        <p14:creationId xmlns:p14="http://schemas.microsoft.com/office/powerpoint/2010/main" val="2910718023"/>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D5A32ED2-6DBA-4E14-851E-DE5772C902F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1CAB62D-49E5-4271-85C6-1466970BAB69}">
  <ds:schemaRefs>
    <ds:schemaRef ds:uri="http://schemas.microsoft.com/sharepoint/v3/contenttype/forms"/>
  </ds:schemaRefs>
</ds:datastoreItem>
</file>

<file path=customXml/itemProps3.xml><?xml version="1.0" encoding="utf-8"?>
<ds:datastoreItem xmlns:ds="http://schemas.openxmlformats.org/officeDocument/2006/customXml" ds:itemID="{AA7F0652-397B-4F71-B75E-207A80EB2786}">
  <ds:schemaRefs>
    <ds:schemaRef ds:uri="http://www.w3.org/XML/1998/namespace"/>
    <ds:schemaRef ds:uri="http://schemas.microsoft.com/office/2006/documentManagement/types"/>
    <ds:schemaRef ds:uri="http://schemas.microsoft.com/office/infopath/2007/PartnerControls"/>
    <ds:schemaRef ds:uri="http://schemas.openxmlformats.org/package/2006/metadata/core-properties"/>
    <ds:schemaRef ds:uri="16c05727-aa75-4e4a-9b5f-8a80a1165891"/>
    <ds:schemaRef ds:uri="71af3243-3dd4-4a8d-8c0d-dd76da1f02a5"/>
    <ds:schemaRef ds:uri="http://purl.org/dc/terms/"/>
    <ds:schemaRef ds:uri="http://schemas.microsoft.com/office/2006/metadata/properties"/>
    <ds:schemaRef ds:uri="http://purl.org/dc/dcmitype/"/>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Dividend design</Template>
  <TotalTime>0</TotalTime>
  <Words>1356</Words>
  <Application>Microsoft Office PowerPoint</Application>
  <PresentationFormat>Widescreen</PresentationFormat>
  <Paragraphs>202</Paragraphs>
  <Slides>19</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Calibri</vt:lpstr>
      <vt:lpstr>Gill Sans MT</vt:lpstr>
      <vt:lpstr>Wingdings</vt:lpstr>
      <vt:lpstr>Wingdings 2</vt:lpstr>
      <vt:lpstr>Dividend</vt:lpstr>
      <vt:lpstr>PROPER CARE, UK PROBLEM OF STAFF SHORTAGE</vt:lpstr>
      <vt:lpstr>PROBLEM SOLVING AND DECISION AND MAKING</vt:lpstr>
      <vt:lpstr>TABLE OF CONTENT</vt:lpstr>
      <vt:lpstr>INTRODUCTION</vt:lpstr>
      <vt:lpstr>NATURE AND IMPACT OF COMPLEX PROBLEMS ON STAFF AND THEIR COMPANY </vt:lpstr>
      <vt:lpstr>Pestle analysis</vt:lpstr>
      <vt:lpstr>PESTLE ANALYSIS</vt:lpstr>
      <vt:lpstr>PESTLE ANALYSIS</vt:lpstr>
      <vt:lpstr>PESTLE ANALYSIS</vt:lpstr>
      <vt:lpstr>PESTLE ANALYSIS</vt:lpstr>
      <vt:lpstr>PESTLE ANALYSIS</vt:lpstr>
      <vt:lpstr>PESTLE ANALYSIS</vt:lpstr>
      <vt:lpstr>FISHBONE DIAGRAME</vt:lpstr>
      <vt:lpstr>SOLUTIONS</vt:lpstr>
      <vt:lpstr>1. LOAN PLAN- CREDITS FOR &lt;  COST OF LIVING &gt;</vt:lpstr>
      <vt:lpstr>2. Reward with 13 th salary </vt:lpstr>
      <vt:lpstr>CONCLUSION</vt:lpstr>
      <vt:lpstr>REFERENCES</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2022-06-30T18:43:15Z</dcterms:created>
  <dcterms:modified xsi:type="dcterms:W3CDTF">2022-07-13T09:41:05Z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