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  <p:sldMasterId id="2147483660" r:id="rId2"/>
    <p:sldMasterId id="2147483672" r:id="rId3"/>
    <p:sldMasterId id="2147483734" r:id="rId4"/>
  </p:sldMasterIdLst>
  <p:notesMasterIdLst>
    <p:notesMasterId r:id="rId32"/>
  </p:notesMasterIdLst>
  <p:handoutMasterIdLst>
    <p:handoutMasterId r:id="rId33"/>
  </p:handoutMasterIdLst>
  <p:sldIdLst>
    <p:sldId id="299" r:id="rId5"/>
    <p:sldId id="304" r:id="rId6"/>
    <p:sldId id="305" r:id="rId7"/>
    <p:sldId id="306" r:id="rId8"/>
    <p:sldId id="262" r:id="rId9"/>
    <p:sldId id="260" r:id="rId10"/>
    <p:sldId id="266" r:id="rId11"/>
    <p:sldId id="265" r:id="rId12"/>
    <p:sldId id="296" r:id="rId13"/>
    <p:sldId id="297" r:id="rId14"/>
    <p:sldId id="278" r:id="rId15"/>
    <p:sldId id="300" r:id="rId16"/>
    <p:sldId id="294" r:id="rId17"/>
    <p:sldId id="276" r:id="rId18"/>
    <p:sldId id="281" r:id="rId19"/>
    <p:sldId id="280" r:id="rId20"/>
    <p:sldId id="301" r:id="rId21"/>
    <p:sldId id="283" r:id="rId22"/>
    <p:sldId id="282" r:id="rId23"/>
    <p:sldId id="298" r:id="rId24"/>
    <p:sldId id="263" r:id="rId25"/>
    <p:sldId id="302" r:id="rId26"/>
    <p:sldId id="285" r:id="rId27"/>
    <p:sldId id="286" r:id="rId28"/>
    <p:sldId id="307" r:id="rId29"/>
    <p:sldId id="270" r:id="rId30"/>
    <p:sldId id="308" r:id="rId31"/>
  </p:sldIdLst>
  <p:sldSz cx="9144000" cy="6858000" type="screen4x3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shleigh Luther" initials="AL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4681" autoAdjust="0"/>
  </p:normalViewPr>
  <p:slideViewPr>
    <p:cSldViewPr>
      <p:cViewPr varScale="1">
        <p:scale>
          <a:sx n="116" d="100"/>
          <a:sy n="116" d="100"/>
        </p:scale>
        <p:origin x="142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342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tags" Target="tags/tag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commentAuthors" Target="commentAuthor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6FA2B-47B7-4A03-837C-9172C916D433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B5E45-8239-4E36-87B4-4D738271AF0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410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1AF1E1-91C2-4CF1-915C-071AD09522AB}" type="datetimeFigureOut">
              <a:rPr lang="en-GB" smtClean="0"/>
              <a:t>21/10/2026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393F17-BA09-4E8E-9EA8-A46086E010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037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47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585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552" y="1772815"/>
            <a:ext cx="7918648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39552" y="3645024"/>
            <a:ext cx="7232848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/>
              <a:t>Subheader</a:t>
            </a:r>
            <a:r>
              <a:rPr lang="en-US" dirty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473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227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584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70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8911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19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398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584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33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3940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9314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488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41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1921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9729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3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3180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3135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4502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5386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0204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3261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241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3470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3226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218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5038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6729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1255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5209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55054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7252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090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3986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132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4042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96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JP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G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26" Type="http://schemas.openxmlformats.org/officeDocument/2006/relationships/slideLayout" Target="../slideLayouts/slideLayout33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34" Type="http://schemas.openxmlformats.org/officeDocument/2006/relationships/image" Target="../media/image4.jpg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slideLayout" Target="../slideLayouts/slideLayout32.xml"/><Relationship Id="rId33" Type="http://schemas.openxmlformats.org/officeDocument/2006/relationships/theme" Target="../theme/theme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36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32" Type="http://schemas.openxmlformats.org/officeDocument/2006/relationships/slideLayout" Target="../slideLayouts/slideLayout39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28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31" Type="http://schemas.openxmlformats.org/officeDocument/2006/relationships/slideLayout" Target="../slideLayouts/slideLayout38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Relationship Id="rId27" Type="http://schemas.openxmlformats.org/officeDocument/2006/relationships/slideLayout" Target="../slideLayouts/slideLayout34.xml"/><Relationship Id="rId30" Type="http://schemas.openxmlformats.org/officeDocument/2006/relationships/slideLayout" Target="../slideLayouts/slideLayout37.xml"/><Relationship Id="rId8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53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5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69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7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816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  <p:sldLayoutId id="2147483746" r:id="rId12"/>
    <p:sldLayoutId id="2147483747" r:id="rId13"/>
    <p:sldLayoutId id="2147483749" r:id="rId14"/>
    <p:sldLayoutId id="2147483750" r:id="rId15"/>
    <p:sldLayoutId id="2147483751" r:id="rId16"/>
    <p:sldLayoutId id="2147483752" r:id="rId17"/>
    <p:sldLayoutId id="2147483753" r:id="rId18"/>
    <p:sldLayoutId id="2147483755" r:id="rId19"/>
    <p:sldLayoutId id="2147483756" r:id="rId20"/>
    <p:sldLayoutId id="2147483757" r:id="rId21"/>
    <p:sldLayoutId id="2147483759" r:id="rId22"/>
    <p:sldLayoutId id="2147483760" r:id="rId23"/>
    <p:sldLayoutId id="2147483761" r:id="rId24"/>
    <p:sldLayoutId id="2147483762" r:id="rId25"/>
    <p:sldLayoutId id="2147483763" r:id="rId26"/>
    <p:sldLayoutId id="2147483764" r:id="rId27"/>
    <p:sldLayoutId id="2147483765" r:id="rId28"/>
    <p:sldLayoutId id="2147483766" r:id="rId29"/>
    <p:sldLayoutId id="2147483767" r:id="rId30"/>
    <p:sldLayoutId id="2147483768" r:id="rId31"/>
    <p:sldLayoutId id="2147483774" r:id="rId3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and Safety in a Fitness Environment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Personal Training</a:t>
            </a:r>
          </a:p>
          <a:p>
            <a:r>
              <a:rPr lang="en-GB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3600394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393700" y="0"/>
            <a:ext cx="8229600" cy="1143000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Legal and Ethical Issues</a:t>
            </a:r>
            <a:endParaRPr lang="en-AU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607346" y="1052736"/>
            <a:ext cx="8051800" cy="44323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Common legal terminology </a:t>
            </a:r>
          </a:p>
          <a:p>
            <a:pPr lvl="1"/>
            <a:r>
              <a:rPr lang="en-US" altLang="en-US" b="1" dirty="0">
                <a:ea typeface="ＭＳ Ｐゴシック" panose="020B0600070205080204" pitchFamily="34" charset="-128"/>
              </a:rPr>
              <a:t>Informed consent</a:t>
            </a:r>
            <a:r>
              <a:rPr lang="en-US" altLang="en-US" dirty="0">
                <a:ea typeface="ＭＳ Ｐゴシック" panose="020B0600070205080204" pitchFamily="34" charset="-128"/>
              </a:rPr>
              <a:t>—The process by which a procedure or activity is described to a participant, with an explanation of inherent risks and benefits involved, allowing the individual to determine if he or she desires to participate.</a:t>
            </a:r>
            <a:endParaRPr lang="en-AU" altLang="en-US" sz="2000" dirty="0">
              <a:ea typeface="ＭＳ Ｐゴシック" panose="020B0600070205080204" pitchFamily="34" charset="-128"/>
            </a:endParaRPr>
          </a:p>
          <a:p>
            <a:pPr lvl="1"/>
            <a:r>
              <a:rPr lang="en-US" altLang="en-US" b="1" dirty="0">
                <a:ea typeface="ＭＳ Ｐゴシック" panose="020B0600070205080204" pitchFamily="34" charset="-128"/>
              </a:rPr>
              <a:t>Liability</a:t>
            </a:r>
            <a:r>
              <a:rPr lang="en-US" altLang="en-US" dirty="0">
                <a:ea typeface="ＭＳ Ｐゴシック" panose="020B0600070205080204" pitchFamily="34" charset="-128"/>
              </a:rPr>
              <a:t>—A legal responsibility, duty, or obligation. By virtue of their employment, fitness professionals have a duty to the clients they serve, not only to act when an injury occurs but also to prevent injury.</a:t>
            </a:r>
            <a:endParaRPr lang="en-US" altLang="en-US" sz="600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6593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482600" y="116632"/>
            <a:ext cx="8229600" cy="1143000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Legal and Ethical Issues</a:t>
            </a:r>
            <a:r>
              <a:rPr lang="en-US" altLang="en-US" sz="2400" i="1" dirty="0">
                <a:ea typeface="ＭＳ Ｐゴシック" panose="020B0600070205080204" pitchFamily="34" charset="-128"/>
              </a:rPr>
              <a:t> (continued)</a:t>
            </a:r>
            <a:endParaRPr lang="en-AU" altLang="en-US" sz="2400" i="1" dirty="0">
              <a:ea typeface="ＭＳ Ｐゴシック" panose="020B0600070205080204" pitchFamily="34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572350" y="1252286"/>
            <a:ext cx="8051800" cy="399415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Common legal terminology 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Standard of care</a:t>
            </a:r>
            <a:r>
              <a:rPr lang="en-US" altLang="en-US" dirty="0">
                <a:ea typeface="ＭＳ Ｐゴシック" panose="020B0600070205080204" pitchFamily="34" charset="-128"/>
              </a:rPr>
              <a:t>—What a reasonable and prudent person would do under similar circumstances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Negligence</a:t>
            </a:r>
            <a:r>
              <a:rPr lang="en-US" altLang="en-US" dirty="0">
                <a:ea typeface="ＭＳ Ｐゴシック" panose="020B0600070205080204" pitchFamily="34" charset="-128"/>
              </a:rPr>
              <a:t>—Failure to act as a reasonable and prudent person would under similar circumstances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Assumption of risk</a:t>
            </a:r>
            <a:r>
              <a:rPr lang="en-US" altLang="en-US" dirty="0">
                <a:ea typeface="ＭＳ Ｐゴシック" panose="020B0600070205080204" pitchFamily="34" charset="-128"/>
              </a:rPr>
              <a:t>—Knowing that an inherent risk exists with participation in an activity and voluntarily deciding to participate anyway </a:t>
            </a:r>
          </a:p>
          <a:p>
            <a:pPr lvl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>
              <a:buFontTx/>
              <a:buNone/>
              <a:defRPr/>
            </a:pPr>
            <a:endParaRPr lang="en-US" sz="1400" i="1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50889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Legal and Ethical Issues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AU" altLang="en-US">
              <a:ea typeface="ＭＳ Ｐゴシック" panose="020B0600070205080204" pitchFamily="34" charset="-128"/>
            </a:endParaRP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571500" y="1422035"/>
            <a:ext cx="8051800" cy="40259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dirty="0" err="1">
                <a:ea typeface="ＭＳ Ｐゴシック" panose="020B0600070205080204" pitchFamily="34" charset="-128"/>
              </a:rPr>
              <a:t>Preparticipation</a:t>
            </a:r>
            <a:r>
              <a:rPr lang="en-US" altLang="en-US" dirty="0">
                <a:ea typeface="ＭＳ Ｐゴシック" panose="020B0600070205080204" pitchFamily="34" charset="-128"/>
              </a:rPr>
              <a:t> screening and medical clearance</a:t>
            </a:r>
          </a:p>
          <a:p>
            <a:r>
              <a:rPr lang="en-GB" sz="2400" dirty="0"/>
              <a:t>Clients should undergo appropriate pre-exercise screening (e.g. PAR-Q+ or organisation-specific screening procedures) prior to commencing an exercise programme.</a:t>
            </a: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Any clients highlighting medical risk factors should gain clearance from doctor prior to commencing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programme</a:t>
            </a:r>
            <a:r>
              <a:rPr lang="en-US" altLang="en-US" sz="2400" dirty="0">
                <a:ea typeface="ＭＳ Ｐゴシック" panose="020B0600070205080204" pitchFamily="34" charset="-128"/>
              </a:rPr>
              <a:t>.</a:t>
            </a:r>
          </a:p>
          <a:p>
            <a:pPr lvl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92573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Avenir LT Std 65 Medium"/>
              </a:rPr>
              <a:t>Understanding Emergency Procedures in a Fitness Environment 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331640" y="458112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venir LT Std 65 Medium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060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23528" y="188640"/>
            <a:ext cx="8229600" cy="5184576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Avenir LT Std 65 Medium"/>
              </a:rPr>
              <a:t>Understand emergency procedures in the a fitness environment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Identify the types of emergency that may occur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roles that different staff and external services play during an emergency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Explain the importance of following emergency procedures calmly and effectively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how to maintain the safety of the people involved in typical emergencies, including children, older people and disabled people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395536" y="1196752"/>
            <a:ext cx="8229600" cy="136815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What types of emergency may occur in a fitness environment? </a:t>
            </a: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57203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Medical emergencies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Accidents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Fire, suspected bomb</a:t>
            </a:r>
          </a:p>
          <a:p>
            <a:r>
              <a:rPr lang="en-US" sz="2800" dirty="0">
                <a:latin typeface="Avenir LT Std 65 Medium"/>
                <a:cs typeface="Arial" charset="0"/>
              </a:rPr>
              <a:t>Missing persons </a:t>
            </a:r>
            <a:endParaRPr lang="en-GB" sz="2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Chemical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176464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General manager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Duty manager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First aid personnel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Local GP surgery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Emergency services: 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Fire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Police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Ambulance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30629" y="476672"/>
            <a:ext cx="8362950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Staff and External </a:t>
            </a:r>
            <a:r>
              <a:rPr lang="en-GB" sz="3600" b="1" noProof="0" dirty="0">
                <a:latin typeface="Avenir LT Std 65 Medium"/>
                <a:ea typeface="+mj-ea"/>
                <a:cs typeface="Arial" pitchFamily="34" charset="0"/>
              </a:rPr>
              <a:t>Services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Involved in an Emergency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2400" y="1700808"/>
            <a:ext cx="8640960" cy="3528392"/>
          </a:xfrm>
        </p:spPr>
        <p:txBody>
          <a:bodyPr/>
          <a:lstStyle/>
          <a:p>
            <a:r>
              <a:rPr lang="en-US" sz="2800" dirty="0">
                <a:latin typeface="Avenir LT Std 65 Medium"/>
              </a:rPr>
              <a:t>You should know the correct procedures:</a:t>
            </a: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Follow procedures calmly </a:t>
            </a: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Know how to contact emergency services</a:t>
            </a:r>
            <a:endParaRPr lang="en-GB" sz="2800" dirty="0">
              <a:latin typeface="Avenir LT Std 65 Medium"/>
            </a:endParaRP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Know how to report the incident</a:t>
            </a:r>
          </a:p>
          <a:p>
            <a:pPr marL="627063">
              <a:buNone/>
            </a:pPr>
            <a:r>
              <a:rPr lang="en-US" sz="2800" dirty="0">
                <a:latin typeface="Avenir LT Std 65 Medium"/>
              </a:rPr>
              <a:t> - Know what information to give those involved in the incident 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4063" y="332656"/>
            <a:ext cx="8928992" cy="576064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Procedures in the Event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of an Incident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872" y="1196752"/>
            <a:ext cx="8496944" cy="3888432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Avenir LT Std 65 Medium"/>
              </a:rPr>
              <a:t>Maintaining the safety of the people involved in typical emergencies, including children, older people and disabled people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Providing comfort and reassurance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Contacting parents/carers/guardians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Consider physical contact and its appropriateness – particularly with children </a:t>
            </a:r>
          </a:p>
          <a:p>
            <a:pPr lvl="1">
              <a:defRPr/>
            </a:pPr>
            <a:endParaRPr lang="en-GB" dirty="0">
              <a:latin typeface="Avenir LT Std 65 Medium"/>
            </a:endParaRPr>
          </a:p>
          <a:p>
            <a:endParaRPr lang="en-GB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33265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Maintaining Safety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844824"/>
            <a:ext cx="8363272" cy="3240360"/>
          </a:xfrm>
        </p:spPr>
        <p:txBody>
          <a:bodyPr/>
          <a:lstStyle/>
          <a:p>
            <a:pPr lvl="1">
              <a:defRPr/>
            </a:pPr>
            <a:r>
              <a:rPr lang="en-GB" dirty="0">
                <a:latin typeface="Avenir LT Std 65 Medium"/>
              </a:rPr>
              <a:t>Consider mobility restrictions for disabled or older individuals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Use appropriate language</a:t>
            </a:r>
          </a:p>
          <a:p>
            <a:pPr lvl="1">
              <a:defRPr/>
            </a:pPr>
            <a:endParaRPr lang="en-US" dirty="0">
              <a:latin typeface="Avenir LT Std 65 Medium"/>
            </a:endParaRPr>
          </a:p>
          <a:p>
            <a:pPr lvl="1" algn="ctr">
              <a:buNone/>
              <a:defRPr/>
            </a:pPr>
            <a:r>
              <a:rPr lang="en-US" sz="2400" b="1" dirty="0">
                <a:latin typeface="Avenir LT Std 65 Medium"/>
              </a:rPr>
              <a:t>NB: you must understand the boundaries of competence to administer first aid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Maintaining Safety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and Safety Legislation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89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85740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the key health and safety documents that are relevant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duty of care and professional role boundaries in relation to special population groups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Identify the typical roles of individuals responsible for health and safety in a fitness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types of security procedures that may apply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key health and safety documents that are relevant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79616" y="404664"/>
            <a:ext cx="836295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and Safety </a:t>
            </a: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479616" y="1052736"/>
            <a:ext cx="8229600" cy="4525963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Keeping participants safe by minimising risk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As an employee: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To take reasonable care of themselves in the workplace and to be mindful of the effects of their actions and omissions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The Employer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To ensure so far as is reasonably practicable the health, safety and welfare of all its employees </a:t>
            </a:r>
          </a:p>
          <a:p>
            <a:endParaRPr lang="en-GB" sz="2800" dirty="0">
              <a:latin typeface="Avenir LT Std 65 Medium"/>
              <a:cs typeface="Arial" charset="0"/>
            </a:endParaRPr>
          </a:p>
          <a:p>
            <a:pPr lvl="1"/>
            <a:endParaRPr lang="en-GB" dirty="0">
              <a:latin typeface="Avenir LT Std 65 Medium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875" y="1124744"/>
            <a:ext cx="8229600" cy="40653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Avenir LT Std 65 Medium"/>
                <a:cs typeface="Arial" charset="0"/>
              </a:rPr>
              <a:t>There are legal and regulatory requirements for health and safety relevant to working in a fitness environment:</a:t>
            </a:r>
          </a:p>
          <a:p>
            <a:pPr lvl="0"/>
            <a:r>
              <a:rPr lang="en-GB" sz="2800" dirty="0"/>
              <a:t>Health and Safety at Work etc. Act 1974</a:t>
            </a:r>
          </a:p>
          <a:p>
            <a:pPr lvl="0"/>
            <a:r>
              <a:rPr lang="en-GB" sz="2800" dirty="0"/>
              <a:t>Management of Health and Safety at Work Regulations 1999</a:t>
            </a:r>
          </a:p>
          <a:p>
            <a:pPr lvl="0"/>
            <a:r>
              <a:rPr lang="en-GB" sz="2800" dirty="0"/>
              <a:t>Reporting of Injuries, Diseases and Dangerous Occurrences Regulations (RIDDOR) 2013</a:t>
            </a:r>
          </a:p>
          <a:p>
            <a:pPr lvl="0"/>
            <a:r>
              <a:rPr lang="en-GB" sz="2800" dirty="0"/>
              <a:t>CIMSPA Code of Conduct</a:t>
            </a:r>
          </a:p>
          <a:p>
            <a:pPr lvl="0"/>
            <a:r>
              <a:rPr lang="en-GB" sz="2800" dirty="0"/>
              <a:t>Disclosure and Barring Service (DBS)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404664"/>
            <a:ext cx="836295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and Safety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3633267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venir LT Std 65 Medium"/>
                <a:cs typeface="Arial" charset="0"/>
              </a:rPr>
              <a:t>First aid records</a:t>
            </a:r>
          </a:p>
          <a:p>
            <a:r>
              <a:rPr lang="en-US" sz="2600" dirty="0">
                <a:latin typeface="Avenir LT Std 65 Medium"/>
                <a:cs typeface="Arial" charset="0"/>
              </a:rPr>
              <a:t>Accident recording book/forms</a:t>
            </a:r>
            <a:endParaRPr lang="en-GB" sz="2600" dirty="0">
              <a:latin typeface="Avenir LT Std 65 Medium"/>
              <a:cs typeface="Arial" charset="0"/>
            </a:endParaRPr>
          </a:p>
          <a:p>
            <a:r>
              <a:rPr lang="en-GB" sz="2600" dirty="0">
                <a:latin typeface="Avenir LT Std 65 Medium"/>
                <a:cs typeface="Arial" charset="0"/>
              </a:rPr>
              <a:t>Manufacturer’s guidelines </a:t>
            </a:r>
          </a:p>
          <a:p>
            <a:r>
              <a:rPr lang="en-US" sz="2600" dirty="0">
                <a:latin typeface="Avenir LT Std 65 Medium"/>
                <a:cs typeface="Arial" charset="0"/>
              </a:rPr>
              <a:t>Health and Safety policies and procedures manual</a:t>
            </a:r>
          </a:p>
          <a:p>
            <a:pPr lvl="0"/>
            <a:r>
              <a:rPr lang="en-GB" sz="2600" dirty="0"/>
              <a:t>Risk assessments</a:t>
            </a:r>
          </a:p>
          <a:p>
            <a:pPr lvl="0"/>
            <a:r>
              <a:rPr lang="en-GB" sz="2600" dirty="0"/>
              <a:t>Emergency Action Plan (EAP)</a:t>
            </a:r>
          </a:p>
          <a:p>
            <a:pPr lvl="0"/>
            <a:r>
              <a:rPr lang="en-GB" sz="2600" dirty="0"/>
              <a:t>COSHH documentation (where applicable)</a:t>
            </a:r>
          </a:p>
          <a:p>
            <a:endParaRPr lang="en-GB" sz="2800" dirty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404664"/>
            <a:ext cx="8229600" cy="114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LT Std 65 Medium"/>
                <a:ea typeface="+mj-ea"/>
                <a:cs typeface="+mj-cs"/>
              </a:rPr>
              <a:t>Key Health and Safety Documents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Assessing and managing risk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2700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332656"/>
            <a:ext cx="8352928" cy="4752528"/>
          </a:xfrm>
        </p:spPr>
        <p:txBody>
          <a:bodyPr/>
          <a:lstStyle/>
          <a:p>
            <a:pPr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>
              <a:buNone/>
              <a:defRPr/>
            </a:pPr>
            <a:endParaRPr lang="en-GB" sz="2400" b="1" dirty="0">
              <a:latin typeface="Avenir LT Std 65 Medium"/>
            </a:endParaRPr>
          </a:p>
          <a:p>
            <a:pPr>
              <a:defRPr/>
            </a:pPr>
            <a:r>
              <a:rPr lang="en-GB" sz="2400" dirty="0">
                <a:latin typeface="Avenir LT Std 65 Medium"/>
              </a:rPr>
              <a:t>Understand how to control risks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possible hazards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how to risk assess the types of possible hazards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how to control risks associated with hazards in a fitness environment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appropriate person/position to contact within a fitness organisation when hazards and risks cannot be controlled personally </a:t>
            </a:r>
          </a:p>
          <a:p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405" y="1412776"/>
            <a:ext cx="8229600" cy="3888432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A </a:t>
            </a:r>
            <a:r>
              <a:rPr lang="en-GB" sz="2800" b="1" dirty="0">
                <a:latin typeface="Avenir LT Std 65 Medium"/>
                <a:cs typeface="Arial" charset="0"/>
              </a:rPr>
              <a:t>hazard </a:t>
            </a:r>
            <a:r>
              <a:rPr lang="en-GB" sz="2800" dirty="0">
                <a:latin typeface="Avenir LT Std 65 Medium"/>
                <a:cs typeface="Arial" charset="0"/>
              </a:rPr>
              <a:t>is anything that may cause harm, such as chemicals, electricity, working from ladders, an open drawer, etc; </a:t>
            </a:r>
          </a:p>
          <a:p>
            <a:pPr>
              <a:buNone/>
            </a:pPr>
            <a:endParaRPr lang="en-GB" sz="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The </a:t>
            </a:r>
            <a:r>
              <a:rPr lang="en-GB" sz="2800" b="1" dirty="0">
                <a:latin typeface="Avenir LT Std 65 Medium"/>
                <a:cs typeface="Arial" charset="0"/>
              </a:rPr>
              <a:t>risk</a:t>
            </a:r>
            <a:r>
              <a:rPr lang="en-GB" sz="2800" dirty="0">
                <a:latin typeface="Avenir LT Std 65 Medium"/>
                <a:cs typeface="Arial" charset="0"/>
              </a:rPr>
              <a:t> is the likelihood that somebody could be harmed by these and other hazards, together with an indication of how serious the harm could be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49405" y="54868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Hazards and Risk 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2231" y="1268760"/>
            <a:ext cx="8229600" cy="4248472"/>
          </a:xfrm>
        </p:spPr>
        <p:txBody>
          <a:bodyPr/>
          <a:lstStyle/>
          <a:p>
            <a:r>
              <a:rPr lang="en-US" sz="2800" dirty="0">
                <a:latin typeface="Avenir LT Std 65 Medium"/>
              </a:rPr>
              <a:t>Risk assessment is a careful examination of what in your work could cause harm, consider:</a:t>
            </a:r>
          </a:p>
          <a:p>
            <a:pPr lvl="0">
              <a:buNone/>
            </a:pPr>
            <a:r>
              <a:rPr lang="en-US" sz="2800" dirty="0"/>
              <a:t>	- </a:t>
            </a:r>
            <a:r>
              <a:rPr lang="en-US" sz="2800" dirty="0">
                <a:latin typeface="Avenir LT Std 65 Medium" panose="020B0603020203020204" pitchFamily="34" charset="0"/>
              </a:rPr>
              <a:t>Facilities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Equipment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GB" sz="2800" dirty="0">
                <a:latin typeface="Avenir LT Std 65 Medium" panose="020B0603020203020204" pitchFamily="34" charset="0"/>
              </a:rPr>
              <a:t>	- </a:t>
            </a:r>
            <a:r>
              <a:rPr lang="en-US" sz="2800" dirty="0">
                <a:latin typeface="Avenir LT Std 65 Medium" panose="020B0603020203020204" pitchFamily="34" charset="0"/>
              </a:rPr>
              <a:t>Working practices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Client behavior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Security 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>
              <a:buNone/>
            </a:pPr>
            <a:r>
              <a:rPr lang="en-GB" sz="2800" dirty="0">
                <a:latin typeface="Avenir LT Std 65 Medium" panose="020B0603020203020204" pitchFamily="34" charset="0"/>
              </a:rPr>
              <a:t>	- Hygiene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4946" y="47667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Risk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Assessment 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9203" y="1691680"/>
            <a:ext cx="8229600" cy="3273227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Identify the hazard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Decide who may be harmed and how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Evaluate the risks and decide in precaution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Record findings and implement them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Review your assessment and update if necessary</a:t>
            </a:r>
          </a:p>
          <a:p>
            <a:pPr lvl="1"/>
            <a:endParaRPr lang="en-GB" dirty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54868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The 5 Steps to Risk  Assessment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Safeguarding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244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857403"/>
          </a:xfrm>
        </p:spPr>
        <p:txBody>
          <a:bodyPr/>
          <a:lstStyle/>
          <a:p>
            <a:pPr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>
              <a:buNone/>
              <a:defRPr/>
            </a:pPr>
            <a:endParaRPr lang="en-GB" sz="800" dirty="0">
              <a:latin typeface="Avenir LT Std 65 Medium"/>
            </a:endParaRPr>
          </a:p>
          <a:p>
            <a:pPr>
              <a:defRPr/>
            </a:pPr>
            <a:r>
              <a:rPr lang="en-GB" sz="2400" dirty="0">
                <a:latin typeface="Avenir LT Std 65 Medium"/>
              </a:rPr>
              <a:t>Understand how to safeguard children and vulnerable adults </a:t>
            </a:r>
          </a:p>
          <a:p>
            <a:pPr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what is meant by safeguarding the welfare of children and vulnerable adults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the responsibilities and limitations of fitness professional in regard to safeguarding children and vulnerable adults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the types of abuse which an professional may encounter in their clients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possible signs of abuse </a:t>
            </a:r>
          </a:p>
          <a:p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1068" y="1196752"/>
            <a:ext cx="828092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800" dirty="0">
                <a:latin typeface="Avenir LT Std 65 Medium"/>
              </a:rPr>
              <a:t>There are a number of Acts that affect individuals working with children and vulnerable adults:</a:t>
            </a:r>
          </a:p>
          <a:p>
            <a:pPr lvl="0"/>
            <a:r>
              <a:rPr lang="en-GB" sz="2600" dirty="0"/>
              <a:t>Children Act 1989</a:t>
            </a:r>
          </a:p>
          <a:p>
            <a:pPr lvl="0"/>
            <a:r>
              <a:rPr lang="en-GB" sz="2600" dirty="0"/>
              <a:t>Children Act 2004</a:t>
            </a:r>
          </a:p>
          <a:p>
            <a:pPr lvl="0"/>
            <a:r>
              <a:rPr lang="en-GB" sz="2600" dirty="0"/>
              <a:t>Safeguarding Vulnerable Groups Act 2006</a:t>
            </a:r>
          </a:p>
          <a:p>
            <a:pPr lvl="0"/>
            <a:r>
              <a:rPr lang="en-GB" sz="2600" dirty="0"/>
              <a:t>Equality Act 2010</a:t>
            </a:r>
          </a:p>
          <a:p>
            <a:pPr lvl="0"/>
            <a:r>
              <a:rPr lang="en-GB" sz="2600" dirty="0"/>
              <a:t>Protection of Freedoms Act 2012</a:t>
            </a:r>
          </a:p>
          <a:p>
            <a:pPr lvl="0"/>
            <a:r>
              <a:rPr lang="en-GB" sz="2600" dirty="0"/>
              <a:t>Working Together to Safeguard Children (current guidance)</a:t>
            </a:r>
          </a:p>
          <a:p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93204" y="47667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Safeguarding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E7206-FF26-2478-1A53-6D8BFFAAB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8229600" cy="883566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Safeguarding Responsibilities of a Gym Instructor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74594-F4EC-54A2-0009-07BA431B9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Promote a safe and supportive exercise environment.</a:t>
            </a:r>
          </a:p>
          <a:p>
            <a:pPr lvl="0"/>
            <a:r>
              <a:rPr lang="en-GB" dirty="0"/>
              <a:t>Recognise signs that a child or vulnerable adult may be at risk.</a:t>
            </a:r>
          </a:p>
          <a:p>
            <a:pPr lvl="0"/>
            <a:r>
              <a:rPr lang="en-GB" dirty="0"/>
              <a:t>Listen and respond appropriately to concerns.</a:t>
            </a:r>
          </a:p>
          <a:p>
            <a:pPr lvl="0"/>
            <a:r>
              <a:rPr lang="en-GB" dirty="0"/>
              <a:t>Record and report concerns in line with organisational procedures.</a:t>
            </a:r>
          </a:p>
          <a:p>
            <a:pPr lvl="0"/>
            <a:r>
              <a:rPr lang="en-GB" dirty="0"/>
              <a:t>Maintain professional boundaries.</a:t>
            </a:r>
          </a:p>
          <a:p>
            <a:pPr lvl="0"/>
            <a:r>
              <a:rPr lang="en-GB" dirty="0"/>
              <a:t>Avoid investigating concerns themselves.</a:t>
            </a:r>
          </a:p>
          <a:p>
            <a:pPr lvl="0"/>
            <a:r>
              <a:rPr lang="en-GB" dirty="0"/>
              <a:t>Refer concerns to the designated safeguarding lead when required.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0357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869160"/>
          </a:xfrm>
        </p:spPr>
        <p:txBody>
          <a:bodyPr/>
          <a:lstStyle/>
          <a:p>
            <a:r>
              <a:rPr lang="en-US" sz="2800" dirty="0">
                <a:latin typeface="Avenir LT Std 65 Medium"/>
                <a:cs typeface="Arial" charset="0"/>
              </a:rPr>
              <a:t>DBS </a:t>
            </a:r>
            <a:r>
              <a:rPr lang="en-GB" sz="2800" dirty="0">
                <a:latin typeface="Avenir LT Std 65 Medium"/>
                <a:cs typeface="Arial" charset="0"/>
              </a:rPr>
              <a:t>check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Follow and apply internal safeguarding procedures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Informed consent of parent/guardian or carer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Awareness of other relevant procedures: </a:t>
            </a:r>
          </a:p>
          <a:p>
            <a:pPr marL="0" indent="0">
              <a:buNone/>
            </a:pPr>
            <a:r>
              <a:rPr lang="en-GB" sz="2800" dirty="0">
                <a:latin typeface="Avenir LT Std 65 Medium"/>
                <a:cs typeface="Arial" charset="0"/>
              </a:rPr>
              <a:t>   e.g. Complaints policy/procedure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23528" y="692696"/>
            <a:ext cx="8229600" cy="79208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Protecting Yourself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C2D62-332E-3256-5B46-461420986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Professional Boundaries and Scope of Practice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30B75-ED11-EFAC-1DD5-F6206F73D2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Fitness professionals should:</a:t>
            </a:r>
          </a:p>
          <a:p>
            <a:pPr lvl="0"/>
            <a:r>
              <a:rPr lang="en-GB" dirty="0"/>
              <a:t>Work within their qualifications, knowledge and competence.</a:t>
            </a:r>
          </a:p>
          <a:p>
            <a:pPr lvl="0"/>
            <a:r>
              <a:rPr lang="en-GB" dirty="0"/>
              <a:t>Recognise when referral or signposting is required.</a:t>
            </a:r>
          </a:p>
          <a:p>
            <a:pPr lvl="0"/>
            <a:r>
              <a:rPr lang="en-GB" dirty="0"/>
              <a:t>Avoid diagnosing medical conditions.</a:t>
            </a:r>
          </a:p>
          <a:p>
            <a:pPr lvl="0"/>
            <a:r>
              <a:rPr lang="en-GB" dirty="0"/>
              <a:t>Avoid providing advice outside their professional expertise.</a:t>
            </a:r>
          </a:p>
          <a:p>
            <a:pPr lvl="0"/>
            <a:r>
              <a:rPr lang="en-GB" dirty="0"/>
              <a:t>Maintain client welfare as the primary consideration.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5126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1157</Words>
  <Application>Microsoft Macintosh PowerPoint</Application>
  <PresentationFormat>On-screen Show (4:3)</PresentationFormat>
  <Paragraphs>154</Paragraphs>
  <Slides>27</Slides>
  <Notes>0</Notes>
  <HiddenSlides>14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ＭＳ Ｐゴシック</vt:lpstr>
      <vt:lpstr>Arial</vt:lpstr>
      <vt:lpstr>Avenir LT Std 65 Medium</vt:lpstr>
      <vt:lpstr>Calibri</vt:lpstr>
      <vt:lpstr>Myriad Pro</vt:lpstr>
      <vt:lpstr>End slide</vt:lpstr>
      <vt:lpstr>Intro Slide</vt:lpstr>
      <vt:lpstr>Inner slide</vt:lpstr>
      <vt:lpstr>UWTSD Theme</vt:lpstr>
      <vt:lpstr>Health and Safety in a Fitness Environment</vt:lpstr>
      <vt:lpstr>Legal and Ethical Issues</vt:lpstr>
      <vt:lpstr>Legal and Ethical Issues (continued)</vt:lpstr>
      <vt:lpstr>Legal and Ethical Issues (continued)</vt:lpstr>
      <vt:lpstr>Understanding Emergency Procedures in a Fitness Environment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Health and Safety Legislation</vt:lpstr>
      <vt:lpstr>PowerPoint Presentation</vt:lpstr>
      <vt:lpstr>PowerPoint Presentation</vt:lpstr>
      <vt:lpstr>PowerPoint Presentation</vt:lpstr>
      <vt:lpstr>PowerPoint Presentation</vt:lpstr>
      <vt:lpstr>Assessing and managing risk</vt:lpstr>
      <vt:lpstr>PowerPoint Presentation</vt:lpstr>
      <vt:lpstr>PowerPoint Presentation</vt:lpstr>
      <vt:lpstr>PowerPoint Presentation</vt:lpstr>
      <vt:lpstr>PowerPoint Presentation</vt:lpstr>
      <vt:lpstr>Safeguarding</vt:lpstr>
      <vt:lpstr>PowerPoint Presentation</vt:lpstr>
      <vt:lpstr>PowerPoint Presentation</vt:lpstr>
      <vt:lpstr>Safeguarding Responsibilities of a Gym Instructor </vt:lpstr>
      <vt:lpstr>PowerPoint Presentation</vt:lpstr>
      <vt:lpstr>Professional Boundaries and Scope of Practice </vt:lpstr>
    </vt:vector>
  </TitlesOfParts>
  <Company>Central YMCA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Richardson</dc:creator>
  <cp:lastModifiedBy>Geraint Forster</cp:lastModifiedBy>
  <cp:revision>37</cp:revision>
  <dcterms:created xsi:type="dcterms:W3CDTF">2012-10-03T08:43:26Z</dcterms:created>
  <dcterms:modified xsi:type="dcterms:W3CDTF">2026-10-21T12:25:01Z</dcterms:modified>
</cp:coreProperties>
</file>