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7"/>
  </p:notesMasterIdLst>
  <p:sldIdLst>
    <p:sldId id="289" r:id="rId2"/>
    <p:sldId id="290" r:id="rId3"/>
    <p:sldId id="292" r:id="rId4"/>
    <p:sldId id="294" r:id="rId5"/>
    <p:sldId id="295" r:id="rId6"/>
    <p:sldId id="296" r:id="rId7"/>
    <p:sldId id="297" r:id="rId8"/>
    <p:sldId id="298" r:id="rId9"/>
    <p:sldId id="299" r:id="rId10"/>
    <p:sldId id="300" r:id="rId11"/>
    <p:sldId id="301" r:id="rId12"/>
    <p:sldId id="302" r:id="rId13"/>
    <p:sldId id="303" r:id="rId14"/>
    <p:sldId id="256" r:id="rId15"/>
    <p:sldId id="272" r:id="rId16"/>
    <p:sldId id="288" r:id="rId17"/>
    <p:sldId id="274" r:id="rId18"/>
    <p:sldId id="273" r:id="rId19"/>
    <p:sldId id="257" r:id="rId20"/>
    <p:sldId id="258" r:id="rId21"/>
    <p:sldId id="259" r:id="rId22"/>
    <p:sldId id="260" r:id="rId23"/>
    <p:sldId id="261" r:id="rId24"/>
    <p:sldId id="271" r:id="rId25"/>
    <p:sldId id="277" r:id="rId26"/>
    <p:sldId id="276" r:id="rId27"/>
    <p:sldId id="278" r:id="rId28"/>
    <p:sldId id="284" r:id="rId29"/>
    <p:sldId id="279" r:id="rId30"/>
    <p:sldId id="280" r:id="rId31"/>
    <p:sldId id="281" r:id="rId32"/>
    <p:sldId id="282" r:id="rId33"/>
    <p:sldId id="283" r:id="rId34"/>
    <p:sldId id="262" r:id="rId35"/>
    <p:sldId id="263" r:id="rId36"/>
    <p:sldId id="264" r:id="rId37"/>
    <p:sldId id="265" r:id="rId38"/>
    <p:sldId id="266" r:id="rId39"/>
    <p:sldId id="285" r:id="rId40"/>
    <p:sldId id="286" r:id="rId41"/>
    <p:sldId id="267" r:id="rId42"/>
    <p:sldId id="268" r:id="rId43"/>
    <p:sldId id="275" r:id="rId44"/>
    <p:sldId id="269" r:id="rId45"/>
    <p:sldId id="270"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494"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545A81-B033-4023-86DE-59A44B6396A8}" type="datetimeFigureOut">
              <a:rPr lang="nl-NL" smtClean="0"/>
              <a:pPr/>
              <a:t>20-6-2017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27DC101-9D58-47C4-9C0D-591A8C93C8C1}" type="slidenum">
              <a:rPr lang="nl-NL" smtClean="0"/>
              <a:pPr/>
              <a:t>‹nr.›</a:t>
            </a:fld>
            <a:endParaRPr lang="nl-NL"/>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normAutofit/>
          </a:bodyPr>
          <a:lstStyle/>
          <a:p>
            <a:endParaRPr lang="nl-NL" dirty="0"/>
          </a:p>
        </p:txBody>
      </p:sp>
      <p:sp>
        <p:nvSpPr>
          <p:cNvPr id="4" name="Tijdelijke aanduiding voor dianummer 3"/>
          <p:cNvSpPr>
            <a:spLocks noGrp="1"/>
          </p:cNvSpPr>
          <p:nvPr>
            <p:ph type="sldNum" sz="quarter" idx="10"/>
          </p:nvPr>
        </p:nvSpPr>
        <p:spPr/>
        <p:txBody>
          <a:bodyPr/>
          <a:lstStyle/>
          <a:p>
            <a:fld id="{927DC101-9D58-47C4-9C0D-591A8C93C8C1}" type="slidenum">
              <a:rPr lang="nl-NL" smtClean="0"/>
              <a:pPr/>
              <a:t>14</a:t>
            </a:fld>
            <a:endParaRPr lang="nl-NL"/>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0D1ECBE3-3A4E-4DD1-AE7B-992249EEC83C}" type="datetimeFigureOut">
              <a:rPr lang="en-GB" smtClean="0"/>
              <a:pPr/>
              <a:t>20/06/2017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C1D09F-F26C-46AD-A2CE-88C580F59F56}" type="slidenum">
              <a:rPr lang="en-GB" smtClean="0"/>
              <a:pPr/>
              <a:t>‹nr.›</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D1ECBE3-3A4E-4DD1-AE7B-992249EEC83C}" type="datetimeFigureOut">
              <a:rPr lang="en-GB" smtClean="0"/>
              <a:pPr/>
              <a:t>20/06/2017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C1D09F-F26C-46AD-A2CE-88C580F59F56}" type="slidenum">
              <a:rPr lang="en-GB" smtClean="0"/>
              <a:pPr/>
              <a:t>‹nr.›</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D1ECBE3-3A4E-4DD1-AE7B-992249EEC83C}" type="datetimeFigureOut">
              <a:rPr lang="en-GB" smtClean="0"/>
              <a:pPr/>
              <a:t>20/06/2017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C1D09F-F26C-46AD-A2CE-88C580F59F56}" type="slidenum">
              <a:rPr lang="en-GB" smtClean="0"/>
              <a:pPr/>
              <a:t>‹nr.›</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D1ECBE3-3A4E-4DD1-AE7B-992249EEC83C}" type="datetimeFigureOut">
              <a:rPr lang="en-GB" smtClean="0"/>
              <a:pPr/>
              <a:t>20/06/2017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C1D09F-F26C-46AD-A2CE-88C580F59F56}" type="slidenum">
              <a:rPr lang="en-GB" smtClean="0"/>
              <a:pPr/>
              <a:t>‹nr.›</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D1ECBE3-3A4E-4DD1-AE7B-992249EEC83C}" type="datetimeFigureOut">
              <a:rPr lang="en-GB" smtClean="0"/>
              <a:pPr/>
              <a:t>20/06/2017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C1D09F-F26C-46AD-A2CE-88C580F59F56}" type="slidenum">
              <a:rPr lang="en-GB" smtClean="0"/>
              <a:pPr/>
              <a:t>‹nr.›</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D1ECBE3-3A4E-4DD1-AE7B-992249EEC83C}" type="datetimeFigureOut">
              <a:rPr lang="en-GB" smtClean="0"/>
              <a:pPr/>
              <a:t>20/06/2017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C1D09F-F26C-46AD-A2CE-88C580F59F56}" type="slidenum">
              <a:rPr lang="en-GB" smtClean="0"/>
              <a:pPr/>
              <a:t>‹nr.›</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1ECBE3-3A4E-4DD1-AE7B-992249EEC83C}" type="datetimeFigureOut">
              <a:rPr lang="en-GB" smtClean="0"/>
              <a:pPr/>
              <a:t>20/06/2017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C1D09F-F26C-46AD-A2CE-88C580F59F56}" type="slidenum">
              <a:rPr lang="en-GB" smtClean="0"/>
              <a:pPr/>
              <a:t>‹nr.›</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D1ECBE3-3A4E-4DD1-AE7B-992249EEC83C}" type="datetimeFigureOut">
              <a:rPr lang="en-GB" smtClean="0"/>
              <a:pPr/>
              <a:t>20/06/2017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C1D09F-F26C-46AD-A2CE-88C580F59F56}" type="slidenum">
              <a:rPr lang="en-GB" smtClean="0"/>
              <a:pPr/>
              <a:t>‹nr.›</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0D1ECBE3-3A4E-4DD1-AE7B-992249EEC83C}" type="datetimeFigureOut">
              <a:rPr lang="en-GB" smtClean="0"/>
              <a:pPr/>
              <a:t>20/06/2017</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DEC1D09F-F26C-46AD-A2CE-88C580F59F56}" type="slidenum">
              <a:rPr lang="en-GB" smtClean="0"/>
              <a:pPr/>
              <a:t>‹nr.›</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D1ECBE3-3A4E-4DD1-AE7B-992249EEC83C}" type="datetimeFigureOut">
              <a:rPr lang="en-GB" smtClean="0"/>
              <a:pPr/>
              <a:t>20/06/2017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C1D09F-F26C-46AD-A2CE-88C580F59F56}" type="slidenum">
              <a:rPr lang="en-GB" smtClean="0"/>
              <a:pPr/>
              <a:t>‹nr.›</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D1ECBE3-3A4E-4DD1-AE7B-992249EEC83C}" type="datetimeFigureOut">
              <a:rPr lang="en-GB" smtClean="0"/>
              <a:pPr/>
              <a:t>20/06/2017</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DEC1D09F-F26C-46AD-A2CE-88C580F59F56}" type="slidenum">
              <a:rPr lang="en-GB" smtClean="0"/>
              <a:pPr/>
              <a:t>‹nr.›</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0D1ECBE3-3A4E-4DD1-AE7B-992249EEC83C}" type="datetimeFigureOut">
              <a:rPr lang="en-GB" smtClean="0"/>
              <a:pPr/>
              <a:t>20/06/2017</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DEC1D09F-F26C-46AD-A2CE-88C580F59F56}" type="slidenum">
              <a:rPr lang="en-GB" smtClean="0"/>
              <a:pPr/>
              <a:t>‹nr.›</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Autofit/>
          </a:bodyPr>
          <a:lstStyle/>
          <a:p>
            <a:pPr algn="ctr"/>
            <a:r>
              <a:rPr lang="en-GB" sz="3000" dirty="0" smtClean="0"/>
              <a:t>This module </a:t>
            </a:r>
            <a:br>
              <a:rPr lang="en-GB" sz="3000" dirty="0" smtClean="0"/>
            </a:br>
            <a:r>
              <a:rPr lang="en-GB" sz="3000" dirty="0" smtClean="0"/>
              <a:t>Management Of Public Health (UK &amp; Global)</a:t>
            </a:r>
            <a:endParaRPr lang="nl-NL" sz="3000" dirty="0"/>
          </a:p>
        </p:txBody>
      </p:sp>
      <p:sp>
        <p:nvSpPr>
          <p:cNvPr id="3" name="Tijdelijke aanduiding voor inhoud 2"/>
          <p:cNvSpPr>
            <a:spLocks noGrp="1"/>
          </p:cNvSpPr>
          <p:nvPr>
            <p:ph idx="1"/>
          </p:nvPr>
        </p:nvSpPr>
        <p:spPr/>
        <p:txBody>
          <a:bodyPr/>
          <a:lstStyle/>
          <a:p>
            <a:pPr>
              <a:buNone/>
            </a:pPr>
            <a:r>
              <a:rPr lang="en-GB" b="1" dirty="0" smtClean="0"/>
              <a:t>AIM(S)</a:t>
            </a:r>
            <a:endParaRPr lang="nl-NL" dirty="0" smtClean="0"/>
          </a:p>
          <a:p>
            <a:r>
              <a:rPr lang="en-GB" b="1" dirty="0" smtClean="0"/>
              <a:t> </a:t>
            </a:r>
            <a:r>
              <a:rPr lang="en-US" dirty="0" smtClean="0"/>
              <a:t>To provide students with depth of understanding of previously acquired knowledge in Public health</a:t>
            </a:r>
            <a:endParaRPr lang="nl-NL" dirty="0" smtClean="0"/>
          </a:p>
          <a:p>
            <a:pPr>
              <a:buNone/>
            </a:pPr>
            <a:endParaRPr lang="nl-NL" dirty="0" smtClean="0"/>
          </a:p>
          <a:p>
            <a:r>
              <a:rPr lang="en-US" dirty="0" smtClean="0"/>
              <a:t> To review and evaluate policy governing public health practice and public health management in the UK and Internationally     </a:t>
            </a:r>
            <a:endParaRPr lang="nl-NL" dirty="0" smtClean="0"/>
          </a:p>
          <a:p>
            <a:endParaRPr lang="nl-NL"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Autofit/>
          </a:bodyPr>
          <a:lstStyle/>
          <a:p>
            <a:pPr algn="ctr"/>
            <a:r>
              <a:rPr lang="en-GB" sz="3000" dirty="0" smtClean="0"/>
              <a:t>This module </a:t>
            </a:r>
            <a:br>
              <a:rPr lang="en-GB" sz="3000" dirty="0" smtClean="0"/>
            </a:br>
            <a:r>
              <a:rPr lang="en-GB" sz="3000" dirty="0" smtClean="0"/>
              <a:t>Management Of Public Health (UK &amp; Global)</a:t>
            </a:r>
            <a:endParaRPr lang="nl-NL" sz="3000" dirty="0"/>
          </a:p>
        </p:txBody>
      </p:sp>
      <p:sp>
        <p:nvSpPr>
          <p:cNvPr id="3" name="Tijdelijke aanduiding voor inhoud 2"/>
          <p:cNvSpPr>
            <a:spLocks noGrp="1"/>
          </p:cNvSpPr>
          <p:nvPr>
            <p:ph idx="1"/>
          </p:nvPr>
        </p:nvSpPr>
        <p:spPr/>
        <p:txBody>
          <a:bodyPr>
            <a:normAutofit fontScale="62500" lnSpcReduction="20000"/>
          </a:bodyPr>
          <a:lstStyle/>
          <a:p>
            <a:pPr>
              <a:buNone/>
            </a:pPr>
            <a:r>
              <a:rPr lang="en-US" sz="5100" b="1" dirty="0" smtClean="0"/>
              <a:t>LEARNING OUTCOMES</a:t>
            </a:r>
            <a:endParaRPr lang="nl-NL" sz="5100" dirty="0" smtClean="0"/>
          </a:p>
          <a:p>
            <a:pPr>
              <a:buNone/>
            </a:pPr>
            <a:endParaRPr lang="nl-NL" dirty="0" smtClean="0"/>
          </a:p>
          <a:p>
            <a:pPr>
              <a:buNone/>
            </a:pPr>
            <a:r>
              <a:rPr lang="en-US" sz="3600" dirty="0" smtClean="0"/>
              <a:t>Upon successful completion demonstrate the ability to:</a:t>
            </a:r>
            <a:endParaRPr lang="nl-NL" sz="3600" dirty="0" smtClean="0"/>
          </a:p>
          <a:p>
            <a:pPr>
              <a:buNone/>
            </a:pPr>
            <a:endParaRPr lang="nl-NL" sz="3600" dirty="0" smtClean="0"/>
          </a:p>
          <a:p>
            <a:r>
              <a:rPr lang="en-US" sz="3600" dirty="0" smtClean="0"/>
              <a:t>Critically reflect upon the links between individuals experience of health and issues affecting health and well being and the impact of public health management, drawing comparisons between national, local and international modes of public health management.</a:t>
            </a:r>
            <a:endParaRPr lang="nl-NL" sz="3600" dirty="0" smtClean="0"/>
          </a:p>
          <a:p>
            <a:pPr>
              <a:buNone/>
            </a:pPr>
            <a:endParaRPr lang="nl-NL" sz="3600" dirty="0" smtClean="0"/>
          </a:p>
          <a:p>
            <a:r>
              <a:rPr lang="en-US" sz="3600" dirty="0" smtClean="0"/>
              <a:t>Critically </a:t>
            </a:r>
            <a:r>
              <a:rPr lang="en-US" sz="3600" dirty="0" err="1" smtClean="0"/>
              <a:t>analyse</a:t>
            </a:r>
            <a:r>
              <a:rPr lang="en-US" sz="3600" dirty="0" smtClean="0"/>
              <a:t> health and health issues from data and health information used in the management of public health from a range of disciplines, critically evaluating policy approaches and initiatives and the potential influence of individual and communities health and well being.</a:t>
            </a:r>
            <a:endParaRPr lang="nl-NL" sz="3600" dirty="0" smtClean="0"/>
          </a:p>
          <a:p>
            <a:pPr>
              <a:buNone/>
            </a:pPr>
            <a:endParaRPr lang="nl-NL" dirty="0" smtClean="0"/>
          </a:p>
          <a:p>
            <a:endParaRPr lang="nl-NL"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of Study : 6</a:t>
            </a:r>
            <a:endParaRPr lang="en-GB" dirty="0"/>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r>
              <a:rPr lang="en-GB" dirty="0" smtClean="0"/>
              <a:t>Achievement </a:t>
            </a:r>
            <a:r>
              <a:rPr lang="en-GB" dirty="0"/>
              <a:t>at Level 6 reflects the ability to refine and use relevant understanding, methods and skills to address complex problems that have limited definition. </a:t>
            </a:r>
            <a:endParaRPr lang="en-GB" dirty="0" smtClean="0"/>
          </a:p>
          <a:p>
            <a:r>
              <a:rPr lang="en-GB" dirty="0" smtClean="0"/>
              <a:t>It </a:t>
            </a:r>
            <a:r>
              <a:rPr lang="en-GB" dirty="0"/>
              <a:t>includes taking responsibility for planning and developing courses of action that are able to underpin substantial change or development, as well as exercising broad autonomy and judgement. </a:t>
            </a:r>
            <a:endParaRPr lang="en-GB" dirty="0" smtClean="0"/>
          </a:p>
          <a:p>
            <a:r>
              <a:rPr lang="en-GB" dirty="0" smtClean="0"/>
              <a:t>It </a:t>
            </a:r>
            <a:r>
              <a:rPr lang="en-GB" dirty="0"/>
              <a:t>also reflects an understanding of different perspectives, approaches or schools of thought and the theories that underpin them.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1072959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Content</a:t>
            </a:r>
            <a:endParaRPr lang="en-GB" dirty="0"/>
          </a:p>
        </p:txBody>
      </p:sp>
      <p:sp>
        <p:nvSpPr>
          <p:cNvPr id="3" name="Content Placeholder 2"/>
          <p:cNvSpPr>
            <a:spLocks noGrp="1"/>
          </p:cNvSpPr>
          <p:nvPr>
            <p:ph idx="1"/>
          </p:nvPr>
        </p:nvSpPr>
        <p:spPr>
          <a:xfrm>
            <a:off x="457200" y="1600200"/>
            <a:ext cx="8229600" cy="3989040"/>
          </a:xfrm>
        </p:spPr>
        <p:txBody>
          <a:bodyPr>
            <a:normAutofit fontScale="77500" lnSpcReduction="20000"/>
          </a:bodyPr>
          <a:lstStyle/>
          <a:p>
            <a:r>
              <a:rPr lang="en-GB" dirty="0" smtClean="0"/>
              <a:t>Introduction </a:t>
            </a:r>
            <a:r>
              <a:rPr lang="en-GB" dirty="0"/>
              <a:t>to strategic aspirations for public Health and its impact upon health and Social Care now and in the future in the </a:t>
            </a:r>
            <a:r>
              <a:rPr lang="en-GB" dirty="0" smtClean="0"/>
              <a:t>UK.</a:t>
            </a:r>
            <a:endParaRPr lang="en-GB" dirty="0"/>
          </a:p>
          <a:p>
            <a:r>
              <a:rPr lang="en-GB" dirty="0" smtClean="0"/>
              <a:t>Health </a:t>
            </a:r>
            <a:r>
              <a:rPr lang="en-GB" dirty="0"/>
              <a:t>inequalities in the UK and internationally, Health Surveys, Impact of globalisation</a:t>
            </a:r>
          </a:p>
          <a:p>
            <a:r>
              <a:rPr lang="en-GB" dirty="0" smtClean="0"/>
              <a:t>Management </a:t>
            </a:r>
            <a:r>
              <a:rPr lang="en-GB" dirty="0"/>
              <a:t>of epidemiology and communicable diseases. Evaluation methods; Scientific methods and research.</a:t>
            </a:r>
          </a:p>
          <a:p>
            <a:r>
              <a:rPr lang="en-GB" dirty="0"/>
              <a:t>Management of promoting positive health programmes. Role of the National Public Health Service </a:t>
            </a:r>
            <a:r>
              <a:rPr lang="en-GB"/>
              <a:t>for </a:t>
            </a:r>
            <a:r>
              <a:rPr lang="en-GB" smtClean="0"/>
              <a:t>UK.  </a:t>
            </a:r>
            <a:r>
              <a:rPr lang="en-GB" dirty="0"/>
              <a:t>Screening procedures. Control and prevention. Issues underpinning evidence based practice in Public Health</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7509483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Assessments</a:t>
            </a:r>
            <a:endParaRPr lang="en-GB" dirty="0"/>
          </a:p>
        </p:txBody>
      </p:sp>
      <p:sp>
        <p:nvSpPr>
          <p:cNvPr id="3" name="Content Placeholder 2"/>
          <p:cNvSpPr>
            <a:spLocks noGrp="1"/>
          </p:cNvSpPr>
          <p:nvPr>
            <p:ph idx="1"/>
          </p:nvPr>
        </p:nvSpPr>
        <p:spPr>
          <a:xfrm>
            <a:off x="457200" y="1600200"/>
            <a:ext cx="8229600" cy="3989040"/>
          </a:xfrm>
        </p:spPr>
        <p:txBody>
          <a:bodyPr>
            <a:normAutofit fontScale="55000" lnSpcReduction="20000"/>
          </a:bodyPr>
          <a:lstStyle/>
          <a:p>
            <a:r>
              <a:rPr lang="en-GB" sz="5900" dirty="0"/>
              <a:t>A 2 hour </a:t>
            </a:r>
            <a:r>
              <a:rPr lang="en-GB" sz="5900" dirty="0" smtClean="0"/>
              <a:t> </a:t>
            </a:r>
            <a:r>
              <a:rPr lang="en-GB" sz="5900" dirty="0"/>
              <a:t>examination that evaluates potential conflicts in the management of public health in the UK and Globally. Providing a critical analysis of examples derived from Local, National and international evaluating the impact on health, health issues and well being on a local level.</a:t>
            </a:r>
          </a:p>
          <a:p>
            <a:endParaRPr lang="en-GB" dirty="0"/>
          </a:p>
          <a:p>
            <a:endParaRPr lang="en-GB" dirty="0"/>
          </a:p>
          <a:p>
            <a:pPr marL="0" indent="0">
              <a:buNone/>
            </a:pPr>
            <a:r>
              <a:rPr lang="en-GB" dirty="0" smtClean="0"/>
              <a:t>. </a:t>
            </a:r>
            <a:endParaRPr lang="en-GB"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7509483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Assesment</a:t>
            </a:r>
            <a:r>
              <a:rPr lang="en-GB" dirty="0" smtClean="0"/>
              <a:t> 2 – to be confirmed </a:t>
            </a:r>
            <a:r>
              <a:rPr lang="en-GB" dirty="0" err="1" smtClean="0"/>
              <a:t>asap</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r>
              <a:rPr lang="en-GB" dirty="0"/>
              <a:t>Requires the students to produce a logically structured </a:t>
            </a:r>
            <a:r>
              <a:rPr lang="en-GB" dirty="0" err="1" smtClean="0"/>
              <a:t>wikki</a:t>
            </a:r>
            <a:r>
              <a:rPr lang="en-GB" dirty="0" smtClean="0"/>
              <a:t> offering </a:t>
            </a:r>
            <a:r>
              <a:rPr lang="en-GB" dirty="0"/>
              <a:t>a critique of the effectiveness of </a:t>
            </a:r>
            <a:r>
              <a:rPr lang="en-GB" dirty="0" smtClean="0"/>
              <a:t>the management of the campaign and how it influences </a:t>
            </a:r>
            <a:r>
              <a:rPr lang="en-GB" dirty="0"/>
              <a:t>the health and wellbeing of individuals in society. </a:t>
            </a:r>
          </a:p>
          <a:p>
            <a:pPr>
              <a:buNone/>
            </a:pPr>
            <a:r>
              <a:rPr lang="en-GB" dirty="0" smtClean="0"/>
              <a:t>The </a:t>
            </a:r>
            <a:r>
              <a:rPr lang="en-GB" dirty="0" err="1" smtClean="0"/>
              <a:t>wikki</a:t>
            </a:r>
            <a:r>
              <a:rPr lang="en-GB" dirty="0" smtClean="0"/>
              <a:t> will </a:t>
            </a:r>
            <a:r>
              <a:rPr lang="en-GB" dirty="0"/>
              <a:t>include</a:t>
            </a:r>
            <a:r>
              <a:rPr lang="en-GB" dirty="0" smtClean="0"/>
              <a:t>;</a:t>
            </a:r>
          </a:p>
          <a:p>
            <a:r>
              <a:rPr lang="en-GB" dirty="0" smtClean="0"/>
              <a:t>Discussion of a health promotion initiative </a:t>
            </a:r>
          </a:p>
          <a:p>
            <a:r>
              <a:rPr lang="en-GB" dirty="0" smtClean="0"/>
              <a:t>Its implications both globally and within the UK</a:t>
            </a:r>
          </a:p>
          <a:p>
            <a:r>
              <a:rPr lang="en-GB" dirty="0" smtClean="0"/>
              <a:t>Who influences the campaign</a:t>
            </a:r>
          </a:p>
          <a:p>
            <a:r>
              <a:rPr lang="en-GB" dirty="0" smtClean="0"/>
              <a:t>Budgetary and financial implications</a:t>
            </a:r>
          </a:p>
          <a:p>
            <a:r>
              <a:rPr lang="en-GB" dirty="0" smtClean="0"/>
              <a:t>Who manages campaign and how</a:t>
            </a:r>
          </a:p>
          <a:p>
            <a:pPr marL="0" indent="0">
              <a:buNone/>
            </a:pPr>
            <a:r>
              <a:rPr lang="en-GB" dirty="0" smtClean="0"/>
              <a:t>2,500 words built up weekly</a:t>
            </a:r>
            <a:endParaRPr lang="en-GB" dirty="0"/>
          </a:p>
        </p:txBody>
      </p:sp>
    </p:spTree>
    <p:extLst>
      <p:ext uri="{BB962C8B-B14F-4D97-AF65-F5344CB8AC3E}">
        <p14:creationId xmlns:p14="http://schemas.microsoft.com/office/powerpoint/2010/main" xmlns="" val="1845071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Deadline Dates</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To </a:t>
            </a:r>
            <a:r>
              <a:rPr lang="en-GB" dirty="0" smtClean="0"/>
              <a:t>be </a:t>
            </a:r>
            <a:r>
              <a:rPr lang="en-GB" dirty="0" smtClean="0"/>
              <a:t>announced on </a:t>
            </a:r>
            <a:r>
              <a:rPr lang="en-GB" smtClean="0"/>
              <a:t>Moodle</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7509483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Makes up at least 20% of your grade </a:t>
            </a:r>
          </a:p>
          <a:p>
            <a:r>
              <a:rPr lang="en-GB" dirty="0" smtClean="0"/>
              <a:t>You can utilise word referencing :</a:t>
            </a:r>
          </a:p>
          <a:p>
            <a:endParaRPr lang="en-GB" dirty="0"/>
          </a:p>
          <a:p>
            <a:endParaRPr lang="en-GB" dirty="0" smtClean="0"/>
          </a:p>
          <a:p>
            <a:pPr marL="0" indent="0">
              <a:buNone/>
            </a:pPr>
            <a:endParaRPr lang="en-GB" dirty="0" smtClean="0"/>
          </a:p>
          <a:p>
            <a:pPr marL="0" indent="0">
              <a:buNone/>
            </a:pPr>
            <a:r>
              <a:rPr lang="en-GB" dirty="0" smtClean="0"/>
              <a:t>You can also input </a:t>
            </a:r>
          </a:p>
          <a:p>
            <a:pPr marL="0" indent="0">
              <a:buNone/>
            </a:pPr>
            <a:r>
              <a:rPr lang="en-GB" dirty="0" smtClean="0"/>
              <a:t>manually</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 name="Picture 5"/>
          <p:cNvPicPr/>
          <p:nvPr/>
        </p:nvPicPr>
        <p:blipFill rotWithShape="1">
          <a:blip r:embed="rId3" cstate="print">
            <a:extLst>
              <a:ext uri="{28A0092B-C50C-407E-A947-70E740481C1C}">
                <a14:useLocalDpi xmlns:a14="http://schemas.microsoft.com/office/drawing/2010/main" xmlns="" val="0"/>
              </a:ext>
            </a:extLst>
          </a:blip>
          <a:srcRect l="28324" t="38298" r="40835" b="33875"/>
          <a:stretch/>
        </p:blipFill>
        <p:spPr bwMode="auto">
          <a:xfrm>
            <a:off x="3377662" y="2564905"/>
            <a:ext cx="5154777" cy="2926504"/>
          </a:xfrm>
          <a:prstGeom prst="rect">
            <a:avLst/>
          </a:prstGeom>
          <a:ln>
            <a:noFill/>
          </a:ln>
          <a:extLst>
            <a:ext uri="{53640926-AAD7-44D8-BBD7-CCE9431645EC}">
              <a14:shadowObscured xmlns:a14="http://schemas.microsoft.com/office/drawing/2010/main" xmlns=""/>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xmlns="" val="3409247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Lists</a:t>
            </a:r>
            <a:endParaRPr lang="en-GB" dirty="0"/>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r>
              <a:rPr lang="en-GB" dirty="0" smtClean="0"/>
              <a:t>Always check your handbook for reading lists</a:t>
            </a:r>
          </a:p>
          <a:p>
            <a:r>
              <a:rPr lang="en-GB" dirty="0" smtClean="0"/>
              <a:t>Additional reading and links will also be found on your </a:t>
            </a:r>
            <a:r>
              <a:rPr lang="en-GB" dirty="0" err="1" smtClean="0"/>
              <a:t>moodle</a:t>
            </a:r>
            <a:r>
              <a:rPr lang="en-GB" dirty="0" smtClean="0"/>
              <a:t> page (more about this below)</a:t>
            </a:r>
          </a:p>
          <a:p>
            <a:r>
              <a:rPr lang="en-GB" dirty="0" smtClean="0"/>
              <a:t>You can use campus libraries in this building (Swansea Business School), </a:t>
            </a:r>
            <a:r>
              <a:rPr lang="en-GB" dirty="0" err="1" smtClean="0"/>
              <a:t>Townhill</a:t>
            </a:r>
            <a:r>
              <a:rPr lang="en-GB" dirty="0" smtClean="0"/>
              <a:t>, Mount Pleasant, Carmarthen, or even </a:t>
            </a:r>
            <a:r>
              <a:rPr lang="en-GB" dirty="0" err="1" smtClean="0"/>
              <a:t>Lampeter</a:t>
            </a:r>
            <a:endParaRPr lang="en-GB" dirty="0" smtClean="0"/>
          </a:p>
          <a:p>
            <a:r>
              <a:rPr lang="en-GB" dirty="0" smtClean="0"/>
              <a:t>Libraries will order in books from other campuses or buy them in for you</a:t>
            </a:r>
          </a:p>
          <a:p>
            <a:r>
              <a:rPr lang="en-GB" dirty="0" smtClean="0"/>
              <a:t>DON’T BE AFRAID TO REQUEST WHAT YOU NEED</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7509483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 Will Need …</a:t>
            </a:r>
            <a:endParaRPr lang="en-GB" dirty="0"/>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dirty="0" smtClean="0"/>
              <a:t>Attendance </a:t>
            </a:r>
          </a:p>
          <a:p>
            <a:r>
              <a:rPr lang="en-GB" dirty="0" smtClean="0"/>
              <a:t>Commitment </a:t>
            </a:r>
          </a:p>
          <a:p>
            <a:r>
              <a:rPr lang="en-GB" dirty="0" smtClean="0"/>
              <a:t>Notes / Handouts / Print outs / </a:t>
            </a:r>
            <a:r>
              <a:rPr lang="en-GB" smtClean="0"/>
              <a:t>Journal Articles / Books</a:t>
            </a:r>
            <a:endParaRPr lang="en-GB" dirty="0" smtClean="0"/>
          </a:p>
          <a:p>
            <a:r>
              <a:rPr lang="en-GB" dirty="0" smtClean="0"/>
              <a:t>Time management </a:t>
            </a:r>
          </a:p>
          <a:p>
            <a:r>
              <a:rPr lang="en-GB" dirty="0" smtClean="0"/>
              <a:t>Admin Organisation</a:t>
            </a:r>
          </a:p>
          <a:p>
            <a:r>
              <a:rPr lang="en-GB" dirty="0" smtClean="0"/>
              <a:t>READING </a:t>
            </a:r>
            <a:r>
              <a:rPr lang="en-GB" dirty="0" err="1" smtClean="0"/>
              <a:t>READING</a:t>
            </a:r>
            <a:r>
              <a:rPr lang="en-GB" dirty="0" smtClean="0"/>
              <a:t> </a:t>
            </a:r>
            <a:r>
              <a:rPr lang="en-GB" dirty="0" err="1" smtClean="0"/>
              <a:t>READING</a:t>
            </a:r>
            <a:endParaRPr lang="en-GB" dirty="0" smtClean="0"/>
          </a:p>
          <a:p>
            <a:r>
              <a:rPr lang="en-GB" dirty="0" smtClean="0"/>
              <a:t>Support </a:t>
            </a:r>
          </a:p>
          <a:p>
            <a:r>
              <a:rPr lang="en-GB" dirty="0" smtClean="0"/>
              <a:t>Virtual Learning Environment </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5-Point Star 3"/>
          <p:cNvSpPr/>
          <p:nvPr/>
        </p:nvSpPr>
        <p:spPr>
          <a:xfrm>
            <a:off x="5191693" y="3754614"/>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38847" y="3754614"/>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7509483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Virtual </a:t>
            </a:r>
            <a:r>
              <a:rPr lang="en-GB" dirty="0"/>
              <a:t>L</a:t>
            </a:r>
            <a:r>
              <a:rPr lang="en-GB" dirty="0" smtClean="0"/>
              <a:t>earning Environment </a:t>
            </a:r>
            <a:endParaRPr lang="en-GB" dirty="0"/>
          </a:p>
        </p:txBody>
      </p:sp>
      <p:sp>
        <p:nvSpPr>
          <p:cNvPr id="3" name="Content Placeholder 2"/>
          <p:cNvSpPr>
            <a:spLocks noGrp="1"/>
          </p:cNvSpPr>
          <p:nvPr>
            <p:ph idx="1"/>
          </p:nvPr>
        </p:nvSpPr>
        <p:spPr>
          <a:xfrm>
            <a:off x="457200" y="1600200"/>
            <a:ext cx="8229600" cy="4133056"/>
          </a:xfrm>
        </p:spPr>
        <p:txBody>
          <a:bodyPr>
            <a:normAutofit fontScale="70000" lnSpcReduction="20000"/>
          </a:bodyPr>
          <a:lstStyle/>
          <a:p>
            <a:r>
              <a:rPr lang="en-GB" dirty="0" smtClean="0"/>
              <a:t>Moodle </a:t>
            </a:r>
            <a:r>
              <a:rPr lang="en-GB" dirty="0"/>
              <a:t>is the University’s </a:t>
            </a:r>
            <a:r>
              <a:rPr lang="en-GB" dirty="0" smtClean="0"/>
              <a:t>VLE and is used </a:t>
            </a:r>
            <a:r>
              <a:rPr lang="en-GB" dirty="0"/>
              <a:t>to support learning and </a:t>
            </a:r>
            <a:r>
              <a:rPr lang="en-GB" dirty="0" smtClean="0"/>
              <a:t>teaching</a:t>
            </a:r>
          </a:p>
          <a:p>
            <a:r>
              <a:rPr lang="en-GB" dirty="0" smtClean="0"/>
              <a:t>It </a:t>
            </a:r>
            <a:r>
              <a:rPr lang="en-GB" dirty="0"/>
              <a:t>can be accessed by </a:t>
            </a:r>
            <a:r>
              <a:rPr lang="en-GB" b="1" dirty="0"/>
              <a:t>enrolled </a:t>
            </a:r>
            <a:r>
              <a:rPr lang="en-GB" dirty="0"/>
              <a:t>students from anywhere in the world using the internet and a web browser.</a:t>
            </a:r>
          </a:p>
          <a:p>
            <a:pPr marL="0" indent="0">
              <a:buNone/>
            </a:pPr>
            <a:r>
              <a:rPr lang="en-GB" dirty="0" smtClean="0"/>
              <a:t>Some </a:t>
            </a:r>
            <a:r>
              <a:rPr lang="en-GB" dirty="0"/>
              <a:t>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smtClean="0"/>
              <a:t>Moodle </a:t>
            </a:r>
            <a:r>
              <a:rPr lang="en-GB" dirty="0"/>
              <a:t>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7509483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Your Next Steps</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Start reading and researching relevant public health topics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7426808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89784641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852936"/>
            <a:ext cx="8077200" cy="1673352"/>
          </a:xfrm>
        </p:spPr>
        <p:txBody>
          <a:bodyPr/>
          <a:lstStyle/>
          <a:p>
            <a:r>
              <a:rPr lang="en-GB" dirty="0" smtClean="0"/>
              <a:t> Managing Public health</a:t>
            </a:r>
            <a:endParaRPr lang="en-GB" dirty="0"/>
          </a:p>
        </p:txBody>
      </p:sp>
      <p:pic>
        <p:nvPicPr>
          <p:cNvPr id="3" name="Picture 2"/>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r="50000"/>
          <a:stretch/>
        </p:blipFill>
        <p:spPr bwMode="auto">
          <a:xfrm>
            <a:off x="6156176" y="3645024"/>
            <a:ext cx="2866231" cy="130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875518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Public Health</a:t>
            </a:r>
            <a:br>
              <a:rPr lang="en-GB" dirty="0"/>
            </a:br>
            <a:endParaRPr lang="en-GB" dirty="0"/>
          </a:p>
        </p:txBody>
      </p:sp>
      <p:sp>
        <p:nvSpPr>
          <p:cNvPr id="3" name="Content Placeholder 2"/>
          <p:cNvSpPr>
            <a:spLocks noGrp="1"/>
          </p:cNvSpPr>
          <p:nvPr>
            <p:ph idx="1"/>
          </p:nvPr>
        </p:nvSpPr>
        <p:spPr/>
        <p:txBody>
          <a:bodyPr>
            <a:normAutofit/>
          </a:bodyPr>
          <a:lstStyle/>
          <a:p>
            <a:endParaRPr lang="en-GB" dirty="0"/>
          </a:p>
          <a:p>
            <a:r>
              <a:rPr lang="en-GB" sz="3500" dirty="0"/>
              <a:t>Public health refers to all </a:t>
            </a:r>
            <a:r>
              <a:rPr lang="en-GB" sz="3500" dirty="0" smtClean="0"/>
              <a:t>organised </a:t>
            </a:r>
            <a:r>
              <a:rPr lang="en-GB" sz="3500" dirty="0"/>
              <a:t>measures (whether public or private) to </a:t>
            </a:r>
            <a:r>
              <a:rPr lang="en-GB" sz="3500" dirty="0" smtClean="0"/>
              <a:t>:</a:t>
            </a:r>
          </a:p>
          <a:p>
            <a:pPr>
              <a:buFont typeface="Wingdings" pitchFamily="2" charset="2"/>
              <a:buChar char="Ø"/>
            </a:pPr>
            <a:r>
              <a:rPr lang="en-GB" sz="3500" dirty="0" smtClean="0"/>
              <a:t>prevent </a:t>
            </a:r>
            <a:r>
              <a:rPr lang="en-GB" sz="3500" dirty="0"/>
              <a:t>disease, </a:t>
            </a:r>
            <a:endParaRPr lang="en-GB" sz="3500" dirty="0" smtClean="0"/>
          </a:p>
          <a:p>
            <a:pPr>
              <a:buFont typeface="Wingdings" pitchFamily="2" charset="2"/>
              <a:buChar char="Ø"/>
            </a:pPr>
            <a:r>
              <a:rPr lang="en-GB" sz="3500" dirty="0" smtClean="0"/>
              <a:t>promote </a:t>
            </a:r>
            <a:r>
              <a:rPr lang="en-GB" sz="3500" dirty="0"/>
              <a:t>health, and </a:t>
            </a:r>
            <a:endParaRPr lang="en-GB" sz="3500" dirty="0" smtClean="0"/>
          </a:p>
          <a:p>
            <a:pPr>
              <a:buFont typeface="Wingdings" pitchFamily="2" charset="2"/>
              <a:buChar char="Ø"/>
            </a:pPr>
            <a:r>
              <a:rPr lang="en-GB" sz="3500" dirty="0" smtClean="0"/>
              <a:t>prolong </a:t>
            </a:r>
            <a:r>
              <a:rPr lang="en-GB" sz="3500" dirty="0"/>
              <a:t>life among the population as a whole. </a:t>
            </a:r>
            <a:endParaRPr lang="en-GB" sz="3500" dirty="0" smtClean="0"/>
          </a:p>
        </p:txBody>
      </p:sp>
    </p:spTree>
    <p:extLst>
      <p:ext uri="{BB962C8B-B14F-4D97-AF65-F5344CB8AC3E}">
        <p14:creationId xmlns:p14="http://schemas.microsoft.com/office/powerpoint/2010/main" xmlns="" val="7827212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jdelijke aanduiding voor inhoud 2"/>
          <p:cNvSpPr>
            <a:spLocks noGrp="1"/>
          </p:cNvSpPr>
          <p:nvPr>
            <p:ph idx="1"/>
          </p:nvPr>
        </p:nvSpPr>
        <p:spPr/>
        <p:txBody>
          <a:bodyPr/>
          <a:lstStyle/>
          <a:p>
            <a:r>
              <a:rPr lang="en-GB" dirty="0" smtClean="0"/>
              <a:t>Its activities aim to </a:t>
            </a:r>
          </a:p>
          <a:p>
            <a:pPr>
              <a:buNone/>
            </a:pPr>
            <a:r>
              <a:rPr lang="en-GB" dirty="0" smtClean="0"/>
              <a:t>	</a:t>
            </a:r>
          </a:p>
          <a:p>
            <a:pPr>
              <a:buNone/>
            </a:pPr>
            <a:r>
              <a:rPr lang="en-GB" dirty="0" smtClean="0"/>
              <a:t>	provide conditions in which people can be healthy and focus on entire populations, not on individual patients or diseases. Thus, public health is concerned with the total system and not only the eradication of a particular disease </a:t>
            </a:r>
            <a:r>
              <a:rPr lang="en-GB" sz="2000" dirty="0" smtClean="0"/>
              <a:t>(WHO, 2015)</a:t>
            </a:r>
            <a:r>
              <a:rPr lang="en-GB" dirty="0" smtClean="0"/>
              <a:t> </a:t>
            </a:r>
          </a:p>
          <a:p>
            <a:endParaRPr lang="nl-NL" dirty="0"/>
          </a:p>
        </p:txBody>
      </p:sp>
      <p:sp>
        <p:nvSpPr>
          <p:cNvPr id="4" name="Title 1"/>
          <p:cNvSpPr>
            <a:spLocks noGrp="1"/>
          </p:cNvSpPr>
          <p:nvPr>
            <p:ph type="title"/>
          </p:nvPr>
        </p:nvSpPr>
        <p:spPr/>
        <p:txBody>
          <a:bodyPr>
            <a:normAutofit fontScale="90000"/>
          </a:bodyPr>
          <a:lstStyle/>
          <a:p>
            <a:r>
              <a:rPr lang="en-GB" dirty="0"/>
              <a:t>Public Health</a:t>
            </a:r>
            <a:br>
              <a:rPr lang="en-GB" dirty="0"/>
            </a:b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The three main public health functions are:</a:t>
            </a:r>
            <a:br>
              <a:rPr lang="en-GB" sz="3600" dirty="0"/>
            </a:br>
            <a:endParaRPr lang="en-GB" sz="3600" dirty="0"/>
          </a:p>
        </p:txBody>
      </p:sp>
      <p:sp>
        <p:nvSpPr>
          <p:cNvPr id="3" name="Content Placeholder 2"/>
          <p:cNvSpPr>
            <a:spLocks noGrp="1"/>
          </p:cNvSpPr>
          <p:nvPr>
            <p:ph idx="1"/>
          </p:nvPr>
        </p:nvSpPr>
        <p:spPr/>
        <p:txBody>
          <a:bodyPr>
            <a:normAutofit fontScale="92500" lnSpcReduction="10000"/>
          </a:bodyPr>
          <a:lstStyle/>
          <a:p>
            <a:r>
              <a:rPr lang="en-GB" dirty="0" smtClean="0"/>
              <a:t>The </a:t>
            </a:r>
            <a:r>
              <a:rPr lang="en-GB" u="sng" dirty="0"/>
              <a:t>assessment and monitoring </a:t>
            </a:r>
            <a:r>
              <a:rPr lang="en-GB" dirty="0"/>
              <a:t>of the health of communities and populations at risk to identify health problems and priorities.</a:t>
            </a:r>
          </a:p>
          <a:p>
            <a:r>
              <a:rPr lang="en-GB" dirty="0"/>
              <a:t>The </a:t>
            </a:r>
            <a:r>
              <a:rPr lang="en-GB" u="sng" dirty="0"/>
              <a:t>formulation </a:t>
            </a:r>
            <a:r>
              <a:rPr lang="en-GB" dirty="0"/>
              <a:t>of public policies designed to solve identified local and national health problems and priorities.</a:t>
            </a:r>
          </a:p>
          <a:p>
            <a:r>
              <a:rPr lang="en-GB" u="sng" dirty="0"/>
              <a:t>To assure </a:t>
            </a:r>
            <a:r>
              <a:rPr lang="en-GB" dirty="0"/>
              <a:t>that all populations have access to appropriate and cost-effective care, including health promotion and disease prevention </a:t>
            </a:r>
            <a:r>
              <a:rPr lang="en-GB" dirty="0" smtClean="0"/>
              <a:t>services</a:t>
            </a:r>
            <a:r>
              <a:rPr lang="en-GB" sz="2000" dirty="0" smtClean="0"/>
              <a:t> (WHO, 2015)</a:t>
            </a:r>
            <a:endParaRPr lang="en-GB" dirty="0"/>
          </a:p>
          <a:p>
            <a:endParaRPr lang="en-GB" dirty="0"/>
          </a:p>
        </p:txBody>
      </p:sp>
    </p:spTree>
    <p:extLst>
      <p:ext uri="{BB962C8B-B14F-4D97-AF65-F5344CB8AC3E}">
        <p14:creationId xmlns:p14="http://schemas.microsoft.com/office/powerpoint/2010/main" xmlns="" val="21884615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Global public health</a:t>
            </a:r>
            <a:endParaRPr lang="en-GB" dirty="0"/>
          </a:p>
        </p:txBody>
      </p:sp>
      <p:sp>
        <p:nvSpPr>
          <p:cNvPr id="3" name="Content Placeholder 2"/>
          <p:cNvSpPr>
            <a:spLocks noGrp="1"/>
          </p:cNvSpPr>
          <p:nvPr>
            <p:ph idx="1"/>
          </p:nvPr>
        </p:nvSpPr>
        <p:spPr/>
        <p:txBody>
          <a:bodyPr/>
          <a:lstStyle/>
          <a:p>
            <a:r>
              <a:rPr lang="en-GB" dirty="0"/>
              <a:t>The term global public health </a:t>
            </a:r>
            <a:r>
              <a:rPr lang="en-GB" dirty="0" smtClean="0"/>
              <a:t>recognises </a:t>
            </a:r>
            <a:r>
              <a:rPr lang="en-GB" dirty="0"/>
              <a:t>that, as a result of </a:t>
            </a:r>
            <a:r>
              <a:rPr lang="en-GB" dirty="0" smtClean="0"/>
              <a:t>globalisation</a:t>
            </a:r>
            <a:r>
              <a:rPr lang="en-GB" dirty="0"/>
              <a:t>, forces that affect public health can and do come from outside state boundaries and that responding to public health issues now requires attention to cross-border health risks, including access to dangerous products and environmental </a:t>
            </a:r>
            <a:r>
              <a:rPr lang="en-GB" dirty="0" smtClean="0"/>
              <a:t>change </a:t>
            </a:r>
            <a:r>
              <a:rPr lang="en-GB" sz="2000" dirty="0" smtClean="0"/>
              <a:t>(WHO, 2015)</a:t>
            </a:r>
            <a:endParaRPr lang="en-GB" sz="2000" dirty="0"/>
          </a:p>
        </p:txBody>
      </p:sp>
    </p:spTree>
    <p:extLst>
      <p:ext uri="{BB962C8B-B14F-4D97-AF65-F5344CB8AC3E}">
        <p14:creationId xmlns:p14="http://schemas.microsoft.com/office/powerpoint/2010/main" xmlns="" val="30039019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Donald </a:t>
            </a:r>
            <a:r>
              <a:rPr lang="en-GB" dirty="0"/>
              <a:t>A</a:t>
            </a:r>
            <a:r>
              <a:rPr lang="en-GB" dirty="0" smtClean="0"/>
              <a:t>cheson’s</a:t>
            </a:r>
            <a:endParaRPr lang="en-GB" dirty="0"/>
          </a:p>
        </p:txBody>
      </p:sp>
      <p:sp>
        <p:nvSpPr>
          <p:cNvPr id="3" name="Content Placeholder 2"/>
          <p:cNvSpPr>
            <a:spLocks noGrp="1"/>
          </p:cNvSpPr>
          <p:nvPr>
            <p:ph idx="1"/>
          </p:nvPr>
        </p:nvSpPr>
        <p:spPr/>
        <p:txBody>
          <a:bodyPr/>
          <a:lstStyle/>
          <a:p>
            <a:r>
              <a:rPr lang="en-GB" dirty="0" smtClean="0"/>
              <a:t>‘Science and art of preventing disease, prolonging life and promoting health through organised efforts of society’ </a:t>
            </a:r>
            <a:r>
              <a:rPr lang="en-GB" sz="2000" dirty="0" smtClean="0"/>
              <a:t>(Jones and Douglas 2012)</a:t>
            </a:r>
            <a:endParaRPr lang="en-GB" sz="2000" dirty="0"/>
          </a:p>
        </p:txBody>
      </p:sp>
    </p:spTree>
    <p:extLst>
      <p:ext uri="{BB962C8B-B14F-4D97-AF65-F5344CB8AC3E}">
        <p14:creationId xmlns:p14="http://schemas.microsoft.com/office/powerpoint/2010/main" xmlns="" val="2763419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Prevention of Disease</a:t>
            </a:r>
            <a:endParaRPr lang="en-GB" dirty="0"/>
          </a:p>
        </p:txBody>
      </p:sp>
      <p:sp>
        <p:nvSpPr>
          <p:cNvPr id="3" name="Content Placeholder 2"/>
          <p:cNvSpPr>
            <a:spLocks noGrp="1"/>
          </p:cNvSpPr>
          <p:nvPr>
            <p:ph idx="1"/>
          </p:nvPr>
        </p:nvSpPr>
        <p:spPr/>
        <p:txBody>
          <a:bodyPr>
            <a:normAutofit/>
          </a:bodyPr>
          <a:lstStyle/>
          <a:p>
            <a:r>
              <a:rPr lang="en-GB" dirty="0" smtClean="0"/>
              <a:t>Embraces active measures to protect populations from infectious diseases, environmental hazards and so on.</a:t>
            </a:r>
          </a:p>
          <a:p>
            <a:r>
              <a:rPr lang="en-GB" dirty="0" smtClean="0"/>
              <a:t>Uses legislation, public health regulations and emergency planning procedures.</a:t>
            </a:r>
          </a:p>
          <a:p>
            <a:r>
              <a:rPr lang="en-GB" dirty="0" smtClean="0"/>
              <a:t>Relies on statistical surveillance, understanding of disease patterns and potential threats to health (EBOLA) and to counter these where possible.</a:t>
            </a:r>
            <a:endParaRPr lang="en-GB" dirty="0"/>
          </a:p>
        </p:txBody>
      </p:sp>
    </p:spTree>
    <p:extLst>
      <p:ext uri="{BB962C8B-B14F-4D97-AF65-F5344CB8AC3E}">
        <p14:creationId xmlns:p14="http://schemas.microsoft.com/office/powerpoint/2010/main" xmlns="" val="21951001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Prevention of Disease</a:t>
            </a:r>
            <a:endParaRPr lang="en-GB" dirty="0"/>
          </a:p>
        </p:txBody>
      </p:sp>
      <p:sp>
        <p:nvSpPr>
          <p:cNvPr id="3" name="Content Placeholder 2"/>
          <p:cNvSpPr>
            <a:spLocks noGrp="1"/>
          </p:cNvSpPr>
          <p:nvPr>
            <p:ph idx="1"/>
          </p:nvPr>
        </p:nvSpPr>
        <p:spPr/>
        <p:txBody>
          <a:bodyPr>
            <a:normAutofit/>
          </a:bodyPr>
          <a:lstStyle/>
          <a:p>
            <a:r>
              <a:rPr lang="en-GB" dirty="0" smtClean="0"/>
              <a:t>It also merges into primary prevention which involves preventing the onset of disease in a population.</a:t>
            </a:r>
          </a:p>
          <a:p>
            <a:r>
              <a:rPr lang="en-GB" dirty="0" smtClean="0"/>
              <a:t>Immunisation good example of preventative measures.</a:t>
            </a:r>
          </a:p>
          <a:p>
            <a:r>
              <a:rPr lang="en-GB" dirty="0" smtClean="0"/>
              <a:t>We never know what the outcome would have been if we had not immunised and this is mentioned by Acheson as the ‘art and science’ of preventing disease.</a:t>
            </a:r>
            <a:endParaRPr lang="en-GB" dirty="0"/>
          </a:p>
        </p:txBody>
      </p:sp>
    </p:spTree>
    <p:extLst>
      <p:ext uri="{BB962C8B-B14F-4D97-AF65-F5344CB8AC3E}">
        <p14:creationId xmlns:p14="http://schemas.microsoft.com/office/powerpoint/2010/main" xmlns="" val="17820676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Prevention - Prolonging Life</a:t>
            </a:r>
            <a:endParaRPr lang="en-GB" dirty="0"/>
          </a:p>
        </p:txBody>
      </p:sp>
      <p:sp>
        <p:nvSpPr>
          <p:cNvPr id="3" name="Content Placeholder 2"/>
          <p:cNvSpPr>
            <a:spLocks noGrp="1"/>
          </p:cNvSpPr>
          <p:nvPr>
            <p:ph idx="1"/>
          </p:nvPr>
        </p:nvSpPr>
        <p:spPr/>
        <p:txBody>
          <a:bodyPr/>
          <a:lstStyle/>
          <a:p>
            <a:r>
              <a:rPr lang="en-GB" dirty="0" smtClean="0"/>
              <a:t>Focuses on secondary and tertiary prevention which involves detecting and curing disease at an early stage or slowing  and reversing there effects of an established disease. (Bowel and cervical screening are well established examples of secondary prevention)</a:t>
            </a:r>
          </a:p>
          <a:p>
            <a:r>
              <a:rPr lang="en-GB" dirty="0" smtClean="0"/>
              <a:t>Screening does not prevent disease it aims to detect and treat at an early stage.</a:t>
            </a:r>
            <a:endParaRPr lang="en-GB" dirty="0"/>
          </a:p>
        </p:txBody>
      </p:sp>
    </p:spTree>
    <p:extLst>
      <p:ext uri="{BB962C8B-B14F-4D97-AF65-F5344CB8AC3E}">
        <p14:creationId xmlns:p14="http://schemas.microsoft.com/office/powerpoint/2010/main" xmlns="" val="6538781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Health services are mainly focused on tertiary prevention such as bypass surgery, hip replacements medications or health preventions to help manage longer-term conditions such as diabetes, stroke etc.</a:t>
            </a:r>
          </a:p>
          <a:p>
            <a:r>
              <a:rPr lang="en-GB" dirty="0" smtClean="0"/>
              <a:t>Tertiary prevention or medical intervention is the most expensive and least efficient form of public health.</a:t>
            </a:r>
            <a:endParaRPr lang="en-GB" dirty="0"/>
          </a:p>
        </p:txBody>
      </p:sp>
      <p:sp>
        <p:nvSpPr>
          <p:cNvPr id="4" name="Title 1"/>
          <p:cNvSpPr>
            <a:spLocks noGrp="1"/>
          </p:cNvSpPr>
          <p:nvPr>
            <p:ph type="title"/>
          </p:nvPr>
        </p:nvSpPr>
        <p:spPr/>
        <p:txBody>
          <a:bodyPr/>
          <a:lstStyle/>
          <a:p>
            <a:r>
              <a:rPr lang="en-GB" dirty="0" smtClean="0"/>
              <a:t>Prevention - Prolonging Life</a:t>
            </a:r>
            <a:endParaRPr lang="en-GB" dirty="0"/>
          </a:p>
        </p:txBody>
      </p:sp>
    </p:spTree>
    <p:extLst>
      <p:ext uri="{BB962C8B-B14F-4D97-AF65-F5344CB8AC3E}">
        <p14:creationId xmlns:p14="http://schemas.microsoft.com/office/powerpoint/2010/main" xmlns="" val="8028037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Public health </a:t>
            </a:r>
            <a:r>
              <a:rPr lang="en-GB" dirty="0" smtClean="0"/>
              <a:t>concerns </a:t>
            </a:r>
            <a:br>
              <a:rPr lang="en-GB" dirty="0" smtClean="0"/>
            </a:br>
            <a:r>
              <a:rPr lang="en-GB" i="1" dirty="0" smtClean="0"/>
              <a:t>professionals</a:t>
            </a:r>
            <a:r>
              <a:rPr lang="en-GB" dirty="0" smtClean="0"/>
              <a:t> </a:t>
            </a:r>
            <a:endParaRPr lang="en-GB" dirty="0"/>
          </a:p>
        </p:txBody>
      </p:sp>
      <p:sp>
        <p:nvSpPr>
          <p:cNvPr id="3" name="Content Placeholder 2"/>
          <p:cNvSpPr>
            <a:spLocks noGrp="1"/>
          </p:cNvSpPr>
          <p:nvPr>
            <p:ph idx="1"/>
          </p:nvPr>
        </p:nvSpPr>
        <p:spPr/>
        <p:txBody>
          <a:bodyPr>
            <a:normAutofit fontScale="77500" lnSpcReduction="20000"/>
          </a:bodyPr>
          <a:lstStyle/>
          <a:p>
            <a:r>
              <a:rPr lang="en-GB" dirty="0"/>
              <a:t>M</a:t>
            </a:r>
            <a:r>
              <a:rPr lang="en-GB" dirty="0" smtClean="0"/>
              <a:t>onitor </a:t>
            </a:r>
            <a:r>
              <a:rPr lang="en-GB" dirty="0"/>
              <a:t>and diagnose the health concerns of entire communities and promote healthy practices and behaviours to ensure that populations stay healthy. </a:t>
            </a:r>
            <a:endParaRPr lang="en-GB" dirty="0" smtClean="0"/>
          </a:p>
          <a:p>
            <a:endParaRPr lang="en-GB" dirty="0" smtClean="0"/>
          </a:p>
          <a:p>
            <a:r>
              <a:rPr lang="en-GB" dirty="0" smtClean="0"/>
              <a:t>One </a:t>
            </a:r>
            <a:r>
              <a:rPr lang="en-GB" dirty="0"/>
              <a:t>way to illustrate the breadth of public health is to look at some notable public health campaigns:</a:t>
            </a:r>
          </a:p>
          <a:p>
            <a:pPr lvl="1"/>
            <a:r>
              <a:rPr lang="en-GB" dirty="0"/>
              <a:t>Vaccination and control of infectious diseases</a:t>
            </a:r>
          </a:p>
          <a:p>
            <a:pPr lvl="1"/>
            <a:r>
              <a:rPr lang="en-GB" dirty="0" smtClean="0"/>
              <a:t>Safer </a:t>
            </a:r>
            <a:r>
              <a:rPr lang="en-GB" dirty="0"/>
              <a:t>workplaces</a:t>
            </a:r>
          </a:p>
          <a:p>
            <a:pPr lvl="1"/>
            <a:r>
              <a:rPr lang="en-GB" dirty="0"/>
              <a:t>Safer and healthier foods</a:t>
            </a:r>
          </a:p>
          <a:p>
            <a:pPr lvl="1"/>
            <a:r>
              <a:rPr lang="en-GB" dirty="0"/>
              <a:t>Safe drinking </a:t>
            </a:r>
            <a:r>
              <a:rPr lang="en-GB" dirty="0" smtClean="0"/>
              <a:t>water</a:t>
            </a:r>
            <a:endParaRPr lang="en-GB" dirty="0"/>
          </a:p>
          <a:p>
            <a:pPr lvl="1"/>
            <a:r>
              <a:rPr lang="en-GB" dirty="0"/>
              <a:t>Healthier mothers and babies and access to family planning</a:t>
            </a:r>
          </a:p>
          <a:p>
            <a:pPr lvl="1"/>
            <a:r>
              <a:rPr lang="en-GB" dirty="0"/>
              <a:t>Decline in deaths from coronary heart disease and stroke</a:t>
            </a:r>
          </a:p>
          <a:p>
            <a:pPr lvl="1"/>
            <a:r>
              <a:rPr lang="en-GB" dirty="0"/>
              <a:t>Recognition of tobacco use as a health </a:t>
            </a:r>
            <a:r>
              <a:rPr lang="en-GB" dirty="0" smtClean="0"/>
              <a:t>hazard</a:t>
            </a:r>
            <a:r>
              <a:rPr lang="en-GB" dirty="0"/>
              <a:t> </a:t>
            </a:r>
            <a:r>
              <a:rPr lang="en-GB" sz="1600" dirty="0" smtClean="0"/>
              <a:t>(WHO, 2015)</a:t>
            </a:r>
            <a:endParaRPr lang="en-GB" dirty="0"/>
          </a:p>
          <a:p>
            <a:endParaRPr lang="en-GB" dirty="0"/>
          </a:p>
          <a:p>
            <a:endParaRPr lang="en-GB" dirty="0"/>
          </a:p>
        </p:txBody>
      </p:sp>
    </p:spTree>
    <p:extLst>
      <p:ext uri="{BB962C8B-B14F-4D97-AF65-F5344CB8AC3E}">
        <p14:creationId xmlns:p14="http://schemas.microsoft.com/office/powerpoint/2010/main" xmlns="" val="11714908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5448"/>
            <a:ext cx="9540552" cy="1252728"/>
          </a:xfrm>
        </p:spPr>
        <p:txBody>
          <a:bodyPr>
            <a:normAutofit fontScale="90000"/>
          </a:bodyPr>
          <a:lstStyle/>
          <a:p>
            <a:pPr algn="ctr"/>
            <a:r>
              <a:rPr lang="en-GB" dirty="0" smtClean="0"/>
              <a:t>Health concerns </a:t>
            </a:r>
            <a:br>
              <a:rPr lang="en-GB" dirty="0" smtClean="0"/>
            </a:br>
            <a:r>
              <a:rPr lang="en-GB" i="1" dirty="0" smtClean="0"/>
              <a:t>Safe drinking water</a:t>
            </a:r>
            <a:endParaRPr lang="en-GB" i="1" dirty="0"/>
          </a:p>
        </p:txBody>
      </p:sp>
      <p:sp>
        <p:nvSpPr>
          <p:cNvPr id="3" name="Content Placeholder 2"/>
          <p:cNvSpPr>
            <a:spLocks noGrp="1"/>
          </p:cNvSpPr>
          <p:nvPr>
            <p:ph idx="1"/>
          </p:nvPr>
        </p:nvSpPr>
        <p:spPr>
          <a:xfrm>
            <a:off x="457200" y="1484785"/>
            <a:ext cx="8229600" cy="4916016"/>
          </a:xfrm>
        </p:spPr>
        <p:txBody>
          <a:bodyPr>
            <a:normAutofit fontScale="85000" lnSpcReduction="20000"/>
          </a:bodyPr>
          <a:lstStyle/>
          <a:p>
            <a:pPr>
              <a:buNone/>
            </a:pPr>
            <a:r>
              <a:rPr lang="en-GB" dirty="0"/>
              <a:t>Poor sanitation, water and hygiene have many </a:t>
            </a:r>
            <a:r>
              <a:rPr lang="en-GB" dirty="0" smtClean="0"/>
              <a:t>other</a:t>
            </a:r>
          </a:p>
          <a:p>
            <a:pPr>
              <a:buNone/>
            </a:pPr>
            <a:r>
              <a:rPr lang="en-GB" dirty="0" smtClean="0"/>
              <a:t> </a:t>
            </a:r>
            <a:r>
              <a:rPr lang="en-GB" dirty="0"/>
              <a:t>serious repercussions. </a:t>
            </a:r>
            <a:endParaRPr lang="en-GB" dirty="0" smtClean="0"/>
          </a:p>
          <a:p>
            <a:pPr>
              <a:buNone/>
            </a:pPr>
            <a:endParaRPr lang="en-GB" dirty="0" smtClean="0"/>
          </a:p>
          <a:p>
            <a:r>
              <a:rPr lang="en-GB" dirty="0" smtClean="0"/>
              <a:t>Children </a:t>
            </a:r>
            <a:r>
              <a:rPr lang="en-GB" dirty="0"/>
              <a:t>– and particularly girls – are denied their right to education because their schools lack private and decent sanitation facilities. </a:t>
            </a:r>
            <a:endParaRPr lang="en-GB" dirty="0" smtClean="0"/>
          </a:p>
          <a:p>
            <a:r>
              <a:rPr lang="en-GB" dirty="0" smtClean="0"/>
              <a:t>Women </a:t>
            </a:r>
            <a:r>
              <a:rPr lang="en-GB" dirty="0"/>
              <a:t>are forced to spend large parts of their day fetching water. </a:t>
            </a:r>
            <a:endParaRPr lang="en-GB" dirty="0" smtClean="0"/>
          </a:p>
          <a:p>
            <a:r>
              <a:rPr lang="en-GB" dirty="0" smtClean="0"/>
              <a:t>Poor </a:t>
            </a:r>
            <a:r>
              <a:rPr lang="en-GB" dirty="0"/>
              <a:t>farmers and wage earners are less productive due to illness, </a:t>
            </a:r>
            <a:endParaRPr lang="en-GB" dirty="0" smtClean="0"/>
          </a:p>
          <a:p>
            <a:r>
              <a:rPr lang="en-GB" dirty="0" smtClean="0"/>
              <a:t>health </a:t>
            </a:r>
            <a:r>
              <a:rPr lang="en-GB" dirty="0"/>
              <a:t>systems are overwhelmed and national economies suffer. Without WASH (water, sanitation and hygiene), sustainable development is impossible</a:t>
            </a:r>
          </a:p>
        </p:txBody>
      </p:sp>
    </p:spTree>
    <p:extLst>
      <p:ext uri="{BB962C8B-B14F-4D97-AF65-F5344CB8AC3E}">
        <p14:creationId xmlns:p14="http://schemas.microsoft.com/office/powerpoint/2010/main" xmlns="" val="38634705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 Drinking Water</a:t>
            </a:r>
            <a:endParaRPr lang="en-GB" dirty="0"/>
          </a:p>
        </p:txBody>
      </p:sp>
      <p:sp>
        <p:nvSpPr>
          <p:cNvPr id="3" name="Content Placeholder 2"/>
          <p:cNvSpPr>
            <a:spLocks noGrp="1"/>
          </p:cNvSpPr>
          <p:nvPr>
            <p:ph idx="1"/>
          </p:nvPr>
        </p:nvSpPr>
        <p:spPr/>
        <p:txBody>
          <a:bodyPr>
            <a:normAutofit fontScale="92500" lnSpcReduction="20000"/>
          </a:bodyPr>
          <a:lstStyle/>
          <a:p>
            <a:r>
              <a:rPr lang="en-GB" dirty="0"/>
              <a:t>According to the latest estimates of the WHO/UNICEF Joint Monitoring Programme for Water Supply and Sanitation (JMP), 32 per cent of the world’s population – 2.4 billion people – lacked improved sanitation facilities, and </a:t>
            </a:r>
            <a:r>
              <a:rPr lang="en-GB" dirty="0" smtClean="0"/>
              <a:t>663 </a:t>
            </a:r>
            <a:r>
              <a:rPr lang="en-GB" dirty="0"/>
              <a:t>million people still used unimproved drinking water sources in </a:t>
            </a:r>
            <a:r>
              <a:rPr lang="en-GB" dirty="0" smtClean="0"/>
              <a:t>2015.</a:t>
            </a:r>
          </a:p>
          <a:p>
            <a:r>
              <a:rPr lang="en-GB" dirty="0" smtClean="0"/>
              <a:t> </a:t>
            </a:r>
            <a:r>
              <a:rPr lang="en-GB" dirty="0"/>
              <a:t>Inadequate access to safe water and sanitation services, coupled with poor hygiene practices, kills and sickens thousands of children every day, and leads to impoverishment and diminished opportunities for thousands more.</a:t>
            </a:r>
          </a:p>
        </p:txBody>
      </p:sp>
    </p:spTree>
    <p:extLst>
      <p:ext uri="{BB962C8B-B14F-4D97-AF65-F5344CB8AC3E}">
        <p14:creationId xmlns:p14="http://schemas.microsoft.com/office/powerpoint/2010/main" xmlns="" val="29622072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approach -</a:t>
            </a:r>
            <a:r>
              <a:rPr lang="en-GB" i="1" dirty="0" smtClean="0"/>
              <a:t> WASH</a:t>
            </a:r>
            <a:endParaRPr lang="en-GB" i="1" dirty="0"/>
          </a:p>
        </p:txBody>
      </p:sp>
      <p:sp>
        <p:nvSpPr>
          <p:cNvPr id="3" name="Content Placeholder 2"/>
          <p:cNvSpPr>
            <a:spLocks noGrp="1"/>
          </p:cNvSpPr>
          <p:nvPr>
            <p:ph idx="1"/>
          </p:nvPr>
        </p:nvSpPr>
        <p:spPr/>
        <p:txBody>
          <a:bodyPr>
            <a:normAutofit/>
          </a:bodyPr>
          <a:lstStyle/>
          <a:p>
            <a:r>
              <a:rPr lang="en-GB" dirty="0"/>
              <a:t>UNICEF </a:t>
            </a:r>
            <a:r>
              <a:rPr lang="en-GB" u="sng" dirty="0"/>
              <a:t>works</a:t>
            </a:r>
            <a:r>
              <a:rPr lang="en-GB" dirty="0"/>
              <a:t> in more than 100 countries around the world to improve water supplies and sanitation facilities in schools and communities, and to promote safe hygiene practices. </a:t>
            </a:r>
            <a:endParaRPr lang="en-GB" dirty="0" smtClean="0"/>
          </a:p>
          <a:p>
            <a:r>
              <a:rPr lang="en-GB" dirty="0" smtClean="0"/>
              <a:t>UNICEF </a:t>
            </a:r>
            <a:r>
              <a:rPr lang="en-GB" u="sng" dirty="0"/>
              <a:t>sponsor</a:t>
            </a:r>
            <a:r>
              <a:rPr lang="en-GB" dirty="0"/>
              <a:t> a wide range of activities and work with many partners, including families, communities, governments and like-minded </a:t>
            </a:r>
            <a:r>
              <a:rPr lang="en-GB" dirty="0" smtClean="0"/>
              <a:t>organisations</a:t>
            </a:r>
            <a:r>
              <a:rPr lang="en-GB" dirty="0"/>
              <a:t>. </a:t>
            </a:r>
          </a:p>
        </p:txBody>
      </p:sp>
    </p:spTree>
    <p:extLst>
      <p:ext uri="{BB962C8B-B14F-4D97-AF65-F5344CB8AC3E}">
        <p14:creationId xmlns:p14="http://schemas.microsoft.com/office/powerpoint/2010/main" xmlns="" val="27822870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In emergencies </a:t>
            </a:r>
            <a:r>
              <a:rPr lang="en-GB" dirty="0" smtClean="0"/>
              <a:t>UNICEF </a:t>
            </a:r>
            <a:r>
              <a:rPr lang="en-GB" u="sng" dirty="0" smtClean="0"/>
              <a:t>provides</a:t>
            </a:r>
            <a:r>
              <a:rPr lang="en-GB" dirty="0" smtClean="0"/>
              <a:t> </a:t>
            </a:r>
            <a:r>
              <a:rPr lang="en-GB" dirty="0"/>
              <a:t>urgent relief to communities and nations threatened by disrupted water supplies and disease. </a:t>
            </a:r>
          </a:p>
          <a:p>
            <a:r>
              <a:rPr lang="en-GB" dirty="0"/>
              <a:t>All UNICEF WASH programmes were designed to contribute to the Millennium Development Goal for water and sanitation. The goal - to cut in half, by 2015, the proportion of people without sustainable access to safe water - has been achieved globally, but the same target for sanitation has been missed by almost 700 million people (UNICEF 2015)</a:t>
            </a:r>
          </a:p>
          <a:p>
            <a:endParaRPr lang="en-GB" dirty="0"/>
          </a:p>
        </p:txBody>
      </p:sp>
      <p:sp>
        <p:nvSpPr>
          <p:cNvPr id="4" name="Title 1"/>
          <p:cNvSpPr>
            <a:spLocks noGrp="1"/>
          </p:cNvSpPr>
          <p:nvPr>
            <p:ph type="title"/>
          </p:nvPr>
        </p:nvSpPr>
        <p:spPr/>
        <p:txBody>
          <a:bodyPr/>
          <a:lstStyle/>
          <a:p>
            <a:r>
              <a:rPr lang="en-GB" dirty="0" smtClean="0"/>
              <a:t>Global approach -</a:t>
            </a:r>
            <a:r>
              <a:rPr lang="en-GB" i="1" dirty="0" smtClean="0"/>
              <a:t> WASH</a:t>
            </a:r>
            <a:endParaRPr lang="en-GB" dirty="0"/>
          </a:p>
        </p:txBody>
      </p:sp>
    </p:spTree>
    <p:extLst>
      <p:ext uri="{BB962C8B-B14F-4D97-AF65-F5344CB8AC3E}">
        <p14:creationId xmlns:p14="http://schemas.microsoft.com/office/powerpoint/2010/main" xmlns="" val="32119085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Family Planning</a:t>
            </a:r>
            <a:endParaRPr lang="en-GB" dirty="0"/>
          </a:p>
        </p:txBody>
      </p:sp>
      <p:sp>
        <p:nvSpPr>
          <p:cNvPr id="3" name="Content Placeholder 2"/>
          <p:cNvSpPr>
            <a:spLocks noGrp="1"/>
          </p:cNvSpPr>
          <p:nvPr>
            <p:ph idx="1"/>
          </p:nvPr>
        </p:nvSpPr>
        <p:spPr/>
        <p:txBody>
          <a:bodyPr>
            <a:normAutofit fontScale="85000" lnSpcReduction="20000"/>
          </a:bodyPr>
          <a:lstStyle/>
          <a:p>
            <a:r>
              <a:rPr lang="en-GB" dirty="0"/>
              <a:t>An estimated 225 million women in developing countries would like to delay or stop childbearing but are not using any method of contraception.</a:t>
            </a:r>
          </a:p>
          <a:p>
            <a:r>
              <a:rPr lang="en-GB" dirty="0"/>
              <a:t>Some family planning methods, such as condoms, help prevent the transmission of HIV and other sexually transmitted infections.</a:t>
            </a:r>
          </a:p>
          <a:p>
            <a:r>
              <a:rPr lang="en-GB" dirty="0"/>
              <a:t>Family planning / contraception reduces the need for abortion, especially unsafe abortion.</a:t>
            </a:r>
          </a:p>
          <a:p>
            <a:r>
              <a:rPr lang="en-GB" dirty="0"/>
              <a:t>Family planning reinforces people’s rights to determine the number and spacing of their children.</a:t>
            </a:r>
          </a:p>
          <a:p>
            <a:r>
              <a:rPr lang="en-GB" dirty="0"/>
              <a:t>By preventing unintended pregnancy, family planning /contraception prevents deaths of mothers and children</a:t>
            </a:r>
          </a:p>
          <a:p>
            <a:endParaRPr lang="en-GB" dirty="0"/>
          </a:p>
        </p:txBody>
      </p:sp>
    </p:spTree>
    <p:extLst>
      <p:ext uri="{BB962C8B-B14F-4D97-AF65-F5344CB8AC3E}">
        <p14:creationId xmlns:p14="http://schemas.microsoft.com/office/powerpoint/2010/main" xmlns="" val="19122097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Family Planning- </a:t>
            </a:r>
            <a:r>
              <a:rPr lang="en-GB" sz="4200" i="1" dirty="0" smtClean="0"/>
              <a:t>Contraceptive </a:t>
            </a:r>
            <a:r>
              <a:rPr lang="en-GB" sz="4200" i="1" dirty="0"/>
              <a:t>use</a:t>
            </a:r>
            <a:br>
              <a:rPr lang="en-GB" sz="4200" i="1" dirty="0"/>
            </a:br>
            <a:endParaRPr lang="en-GB" sz="4200" i="1" dirty="0"/>
          </a:p>
        </p:txBody>
      </p:sp>
      <p:sp>
        <p:nvSpPr>
          <p:cNvPr id="3" name="Content Placeholder 2"/>
          <p:cNvSpPr>
            <a:spLocks noGrp="1"/>
          </p:cNvSpPr>
          <p:nvPr>
            <p:ph idx="1"/>
          </p:nvPr>
        </p:nvSpPr>
        <p:spPr/>
        <p:txBody>
          <a:bodyPr>
            <a:normAutofit fontScale="85000" lnSpcReduction="10000"/>
          </a:bodyPr>
          <a:lstStyle/>
          <a:p>
            <a:endParaRPr lang="en-GB" dirty="0"/>
          </a:p>
          <a:p>
            <a:r>
              <a:rPr lang="en-GB" dirty="0"/>
              <a:t>Contraceptive use has increased in many parts of the world, especially in Asia and Latin America, but continues to be low in sub-Saharan Africa. </a:t>
            </a:r>
            <a:endParaRPr lang="en-GB" dirty="0" smtClean="0"/>
          </a:p>
          <a:p>
            <a:r>
              <a:rPr lang="en-GB" dirty="0" smtClean="0"/>
              <a:t>Globally</a:t>
            </a:r>
            <a:r>
              <a:rPr lang="en-GB" dirty="0"/>
              <a:t>, use of modern contraception has risen slightly, from 54% in 1990 to 57.4% in 2014. </a:t>
            </a:r>
            <a:endParaRPr lang="en-GB" dirty="0" smtClean="0"/>
          </a:p>
          <a:p>
            <a:r>
              <a:rPr lang="en-GB" dirty="0" smtClean="0"/>
              <a:t>Regionally</a:t>
            </a:r>
            <a:r>
              <a:rPr lang="en-GB" dirty="0"/>
              <a:t>, the proportion of women aged 15–49 reporting use of a modern contraceptive method has risen minimally or plateaued between 2008 and 2014. </a:t>
            </a:r>
            <a:endParaRPr lang="en-GB" dirty="0" smtClean="0"/>
          </a:p>
          <a:p>
            <a:pPr lvl="1"/>
            <a:r>
              <a:rPr lang="en-GB" dirty="0" smtClean="0"/>
              <a:t>In </a:t>
            </a:r>
            <a:r>
              <a:rPr lang="en-GB" dirty="0"/>
              <a:t>Africa it went from 23.6% to 27.6%, in Asia it has risen slightly from 60.9% to 61.6%, and in Latin America and the Caribbean it rose slightly from 66.7% to 67.0%.</a:t>
            </a:r>
          </a:p>
          <a:p>
            <a:endParaRPr lang="en-GB" dirty="0"/>
          </a:p>
        </p:txBody>
      </p:sp>
    </p:spTree>
    <p:extLst>
      <p:ext uri="{BB962C8B-B14F-4D97-AF65-F5344CB8AC3E}">
        <p14:creationId xmlns:p14="http://schemas.microsoft.com/office/powerpoint/2010/main" xmlns="" val="27570895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Tabacco</a:t>
            </a:r>
            <a:endParaRPr lang="en-GB" dirty="0"/>
          </a:p>
        </p:txBody>
      </p:sp>
      <p:sp>
        <p:nvSpPr>
          <p:cNvPr id="3" name="Content Placeholder 2"/>
          <p:cNvSpPr>
            <a:spLocks noGrp="1"/>
          </p:cNvSpPr>
          <p:nvPr>
            <p:ph idx="1"/>
          </p:nvPr>
        </p:nvSpPr>
        <p:spPr/>
        <p:txBody>
          <a:bodyPr/>
          <a:lstStyle/>
          <a:p>
            <a:r>
              <a:rPr lang="en-GB" dirty="0"/>
              <a:t>Tobacco kills up to half of its users. </a:t>
            </a:r>
          </a:p>
          <a:p>
            <a:r>
              <a:rPr lang="en-GB" dirty="0"/>
              <a:t>Tobacco kills around 6 million people each year. More than 5 million of those deaths are the result of direct tobacco use while more than 600 000 are the result of non-smokers being exposed to second-hand smoke.</a:t>
            </a:r>
          </a:p>
          <a:p>
            <a:r>
              <a:rPr lang="en-GB" dirty="0"/>
              <a:t>Nearly 80% of the world's 1 billion smokers live in low- and middle-income countries. </a:t>
            </a:r>
          </a:p>
          <a:p>
            <a:endParaRPr lang="en-GB" dirty="0"/>
          </a:p>
        </p:txBody>
      </p:sp>
    </p:spTree>
    <p:extLst>
      <p:ext uri="{BB962C8B-B14F-4D97-AF65-F5344CB8AC3E}">
        <p14:creationId xmlns:p14="http://schemas.microsoft.com/office/powerpoint/2010/main" xmlns="" val="10572021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Good monitoring tracks the extent and character of the tobacco epidemic and indicates how best to tailor policies. Only 1 in 3 countries, representing one third of the world's population, monitors tobacco use by repeating nationally representative youth and adult surveys at least once every 5 years</a:t>
            </a:r>
          </a:p>
        </p:txBody>
      </p:sp>
      <p:sp>
        <p:nvSpPr>
          <p:cNvPr id="4" name="Title 1"/>
          <p:cNvSpPr>
            <a:spLocks noGrp="1"/>
          </p:cNvSpPr>
          <p:nvPr>
            <p:ph type="title"/>
          </p:nvPr>
        </p:nvSpPr>
        <p:spPr/>
        <p:txBody>
          <a:bodyPr/>
          <a:lstStyle/>
          <a:p>
            <a:r>
              <a:rPr lang="en-GB" dirty="0" err="1" smtClean="0"/>
              <a:t>Tabacco</a:t>
            </a:r>
            <a:endParaRPr lang="en-GB" dirty="0"/>
          </a:p>
        </p:txBody>
      </p:sp>
    </p:spTree>
    <p:extLst>
      <p:ext uri="{BB962C8B-B14F-4D97-AF65-F5344CB8AC3E}">
        <p14:creationId xmlns:p14="http://schemas.microsoft.com/office/powerpoint/2010/main" xmlns="" val="21241829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118872" indent="0">
              <a:buNone/>
            </a:pPr>
            <a:endParaRPr lang="en-GB" dirty="0"/>
          </a:p>
          <a:p>
            <a:r>
              <a:rPr lang="en-GB" dirty="0"/>
              <a:t>In 2008, WHO introduced a practical, cost-effective way to scale up implementation of provisions of the WHO Framework Convention </a:t>
            </a:r>
            <a:r>
              <a:rPr lang="en-GB" dirty="0" smtClean="0"/>
              <a:t>:. </a:t>
            </a:r>
            <a:endParaRPr lang="en-GB" dirty="0"/>
          </a:p>
          <a:p>
            <a:endParaRPr lang="en-GB" dirty="0"/>
          </a:p>
          <a:p>
            <a:r>
              <a:rPr lang="en-GB" dirty="0"/>
              <a:t>The 6 MPOWER measures are:</a:t>
            </a:r>
          </a:p>
          <a:p>
            <a:r>
              <a:rPr lang="en-GB" dirty="0"/>
              <a:t>Monitor tobacco use and prevention policies</a:t>
            </a:r>
          </a:p>
          <a:p>
            <a:r>
              <a:rPr lang="en-GB" dirty="0"/>
              <a:t>Protect people from tobacco use</a:t>
            </a:r>
          </a:p>
          <a:p>
            <a:r>
              <a:rPr lang="en-GB" dirty="0"/>
              <a:t>Offer help to quit tobacco use</a:t>
            </a:r>
          </a:p>
          <a:p>
            <a:r>
              <a:rPr lang="en-GB" dirty="0"/>
              <a:t>Warn about the dangers of tobacco</a:t>
            </a:r>
          </a:p>
          <a:p>
            <a:r>
              <a:rPr lang="en-GB" dirty="0"/>
              <a:t>Enforce bans on tobacco advertising, promotion and sponsorship</a:t>
            </a:r>
          </a:p>
          <a:p>
            <a:r>
              <a:rPr lang="en-GB" dirty="0"/>
              <a:t>Raise taxes on </a:t>
            </a:r>
            <a:r>
              <a:rPr lang="en-GB" dirty="0" smtClean="0"/>
              <a:t>tobacco(WHO 2015)</a:t>
            </a:r>
            <a:endParaRPr lang="en-GB" dirty="0"/>
          </a:p>
          <a:p>
            <a:endParaRPr lang="en-GB" dirty="0"/>
          </a:p>
        </p:txBody>
      </p:sp>
      <p:sp>
        <p:nvSpPr>
          <p:cNvPr id="4" name="Title 1"/>
          <p:cNvSpPr>
            <a:spLocks noGrp="1"/>
          </p:cNvSpPr>
          <p:nvPr>
            <p:ph type="title"/>
          </p:nvPr>
        </p:nvSpPr>
        <p:spPr/>
        <p:txBody>
          <a:bodyPr/>
          <a:lstStyle/>
          <a:p>
            <a:r>
              <a:rPr lang="en-GB" dirty="0" err="1" smtClean="0"/>
              <a:t>Tabacco</a:t>
            </a:r>
            <a:endParaRPr lang="en-GB" dirty="0"/>
          </a:p>
        </p:txBody>
      </p:sp>
    </p:spTree>
    <p:extLst>
      <p:ext uri="{BB962C8B-B14F-4D97-AF65-F5344CB8AC3E}">
        <p14:creationId xmlns:p14="http://schemas.microsoft.com/office/powerpoint/2010/main" xmlns="" val="26775178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Promoting Health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Refers to efforts of an individual or community to improve and enhance peoples health and wellbeing.</a:t>
            </a:r>
          </a:p>
          <a:p>
            <a:r>
              <a:rPr lang="en-GB" dirty="0" smtClean="0"/>
              <a:t>It is the most challenging and problematic part of public health as it focuses on tackling health inequalities and supporting community development and healthy lifestyles.</a:t>
            </a:r>
          </a:p>
          <a:p>
            <a:r>
              <a:rPr lang="en-GB" dirty="0" smtClean="0"/>
              <a:t>Requires </a:t>
            </a:r>
            <a:r>
              <a:rPr lang="en-GB" dirty="0"/>
              <a:t>a</a:t>
            </a:r>
            <a:r>
              <a:rPr lang="en-GB" dirty="0" smtClean="0"/>
              <a:t>ction to improve socioeconomic infrastructures and the health promoting potential of public policies.</a:t>
            </a:r>
            <a:endParaRPr lang="en-GB" dirty="0"/>
          </a:p>
        </p:txBody>
      </p:sp>
    </p:spTree>
    <p:extLst>
      <p:ext uri="{BB962C8B-B14F-4D97-AF65-F5344CB8AC3E}">
        <p14:creationId xmlns:p14="http://schemas.microsoft.com/office/powerpoint/2010/main" xmlns="" val="40944239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Promoting Health</a:t>
            </a:r>
            <a:endParaRPr lang="en-GB" dirty="0"/>
          </a:p>
        </p:txBody>
      </p:sp>
      <p:sp>
        <p:nvSpPr>
          <p:cNvPr id="3" name="Content Placeholder 2"/>
          <p:cNvSpPr>
            <a:spLocks noGrp="1"/>
          </p:cNvSpPr>
          <p:nvPr>
            <p:ph idx="1"/>
          </p:nvPr>
        </p:nvSpPr>
        <p:spPr/>
        <p:txBody>
          <a:bodyPr>
            <a:normAutofit/>
          </a:bodyPr>
          <a:lstStyle/>
          <a:p>
            <a:r>
              <a:rPr lang="en-GB" dirty="0" smtClean="0"/>
              <a:t>The boundaries between promoting health and preventing disease are unclear</a:t>
            </a:r>
          </a:p>
          <a:p>
            <a:r>
              <a:rPr lang="en-GB" dirty="0" smtClean="0"/>
              <a:t>Disease prevention considerable legislation has been passed which regulates food hygiene, air quality and wearing seat belts. </a:t>
            </a:r>
          </a:p>
        </p:txBody>
      </p:sp>
    </p:spTree>
    <p:extLst>
      <p:ext uri="{BB962C8B-B14F-4D97-AF65-F5344CB8AC3E}">
        <p14:creationId xmlns:p14="http://schemas.microsoft.com/office/powerpoint/2010/main" xmlns="" val="36333655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Promoting Health</a:t>
            </a:r>
            <a:endParaRPr lang="en-GB" dirty="0"/>
          </a:p>
        </p:txBody>
      </p:sp>
      <p:sp>
        <p:nvSpPr>
          <p:cNvPr id="3" name="Content Placeholder 2"/>
          <p:cNvSpPr>
            <a:spLocks noGrp="1"/>
          </p:cNvSpPr>
          <p:nvPr>
            <p:ph idx="1"/>
          </p:nvPr>
        </p:nvSpPr>
        <p:spPr/>
        <p:txBody>
          <a:bodyPr/>
          <a:lstStyle/>
          <a:p>
            <a:r>
              <a:rPr lang="en-GB" dirty="0" smtClean="0"/>
              <a:t>Distinguishing feature of ‘promoting health’ is its commitment to comprehensive intervention to enhance health as a progressive programme.  WHO Ottawa Charter for health promotion (1986) embodied this approach with its emphasis on five different dimensions</a:t>
            </a:r>
          </a:p>
          <a:p>
            <a:endParaRPr lang="en-GB" dirty="0"/>
          </a:p>
        </p:txBody>
      </p:sp>
    </p:spTree>
    <p:extLst>
      <p:ext uri="{BB962C8B-B14F-4D97-AF65-F5344CB8AC3E}">
        <p14:creationId xmlns:p14="http://schemas.microsoft.com/office/powerpoint/2010/main" xmlns="" val="38021711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Promoting Health</a:t>
            </a:r>
            <a:endParaRPr lang="en-GB" dirty="0"/>
          </a:p>
        </p:txBody>
      </p:sp>
      <p:sp>
        <p:nvSpPr>
          <p:cNvPr id="3" name="Content Placeholder 2"/>
          <p:cNvSpPr>
            <a:spLocks noGrp="1"/>
          </p:cNvSpPr>
          <p:nvPr>
            <p:ph idx="1"/>
          </p:nvPr>
        </p:nvSpPr>
        <p:spPr/>
        <p:txBody>
          <a:bodyPr/>
          <a:lstStyle/>
          <a:p>
            <a:r>
              <a:rPr lang="en-GB" dirty="0" smtClean="0"/>
              <a:t>Build healthy Public Policy</a:t>
            </a:r>
          </a:p>
          <a:p>
            <a:r>
              <a:rPr lang="en-GB" dirty="0" smtClean="0"/>
              <a:t>Create supportive environments</a:t>
            </a:r>
          </a:p>
          <a:p>
            <a:r>
              <a:rPr lang="en-GB" dirty="0" smtClean="0"/>
              <a:t>Strengthen community action</a:t>
            </a:r>
          </a:p>
          <a:p>
            <a:r>
              <a:rPr lang="en-GB" dirty="0" smtClean="0"/>
              <a:t>Develop personal skills</a:t>
            </a:r>
          </a:p>
          <a:p>
            <a:r>
              <a:rPr lang="en-GB" dirty="0" smtClean="0"/>
              <a:t>Reorient health services</a:t>
            </a:r>
          </a:p>
          <a:p>
            <a:endParaRPr lang="en-GB" dirty="0"/>
          </a:p>
          <a:p>
            <a:pPr marL="0" indent="0">
              <a:buNone/>
            </a:pPr>
            <a:r>
              <a:rPr lang="en-GB" sz="2000" dirty="0" smtClean="0"/>
              <a:t>(WHO, 1986)</a:t>
            </a:r>
            <a:endParaRPr lang="en-GB" sz="2000" dirty="0"/>
          </a:p>
        </p:txBody>
      </p:sp>
    </p:spTree>
    <p:extLst>
      <p:ext uri="{BB962C8B-B14F-4D97-AF65-F5344CB8AC3E}">
        <p14:creationId xmlns:p14="http://schemas.microsoft.com/office/powerpoint/2010/main" xmlns="" val="4286825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Interconnections</a:t>
            </a:r>
            <a:endParaRPr lang="en-GB" dirty="0"/>
          </a:p>
        </p:txBody>
      </p:sp>
      <p:sp>
        <p:nvSpPr>
          <p:cNvPr id="3" name="Content Placeholder 2"/>
          <p:cNvSpPr>
            <a:spLocks noGrp="1"/>
          </p:cNvSpPr>
          <p:nvPr>
            <p:ph idx="1"/>
          </p:nvPr>
        </p:nvSpPr>
        <p:spPr/>
        <p:txBody>
          <a:bodyPr>
            <a:normAutofit lnSpcReduction="10000"/>
          </a:bodyPr>
          <a:lstStyle/>
          <a:p>
            <a:r>
              <a:rPr lang="en-GB" dirty="0" smtClean="0"/>
              <a:t>At the core of Public health practice is the view that people have health needs which should be met and the right to a reasonable standard of health.</a:t>
            </a:r>
          </a:p>
          <a:p>
            <a:r>
              <a:rPr lang="en-GB" dirty="0" smtClean="0"/>
              <a:t>An influential report from the WHO argued that: Action on the social determinants of health must involve the whole government, civil society and local communities, business, global flora and international agencies (WHO 2008)</a:t>
            </a:r>
            <a:endParaRPr lang="en-GB" dirty="0"/>
          </a:p>
        </p:txBody>
      </p:sp>
    </p:spTree>
    <p:extLst>
      <p:ext uri="{BB962C8B-B14F-4D97-AF65-F5344CB8AC3E}">
        <p14:creationId xmlns:p14="http://schemas.microsoft.com/office/powerpoint/2010/main" xmlns="" val="7080511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nl-NL" dirty="0" err="1" smtClean="0"/>
              <a:t>Social</a:t>
            </a:r>
            <a:r>
              <a:rPr lang="nl-NL" dirty="0" smtClean="0"/>
              <a:t> </a:t>
            </a:r>
            <a:r>
              <a:rPr lang="nl-NL" dirty="0" err="1" smtClean="0"/>
              <a:t>Determinants</a:t>
            </a:r>
            <a:r>
              <a:rPr lang="nl-NL" dirty="0" smtClean="0"/>
              <a:t> of Health</a:t>
            </a:r>
            <a:br>
              <a:rPr lang="nl-NL" dirty="0" smtClean="0"/>
            </a:br>
            <a:endParaRPr lang="nl-NL" dirty="0"/>
          </a:p>
        </p:txBody>
      </p:sp>
      <p:sp>
        <p:nvSpPr>
          <p:cNvPr id="3" name="Tijdelijke aanduiding voor inhoud 2"/>
          <p:cNvSpPr>
            <a:spLocks noGrp="1"/>
          </p:cNvSpPr>
          <p:nvPr>
            <p:ph idx="1"/>
          </p:nvPr>
        </p:nvSpPr>
        <p:spPr/>
        <p:txBody>
          <a:bodyPr/>
          <a:lstStyle/>
          <a:p>
            <a:pPr>
              <a:buNone/>
            </a:pPr>
            <a:r>
              <a:rPr lang="en-US" i="1" dirty="0" smtClean="0"/>
              <a:t>A reminder that social determinants</a:t>
            </a:r>
          </a:p>
          <a:p>
            <a:pPr>
              <a:buNone/>
            </a:pPr>
            <a:endParaRPr lang="en-US" i="1" dirty="0" smtClean="0"/>
          </a:p>
          <a:p>
            <a:pPr>
              <a:buNone/>
            </a:pPr>
            <a:r>
              <a:rPr lang="en-US" dirty="0" smtClean="0"/>
              <a:t>Are the collective set of conditions into</a:t>
            </a:r>
          </a:p>
          <a:p>
            <a:pPr>
              <a:buNone/>
            </a:pPr>
            <a:r>
              <a:rPr lang="en-US" dirty="0" smtClean="0"/>
              <a:t>which people are born, grow, live and</a:t>
            </a:r>
          </a:p>
          <a:p>
            <a:pPr>
              <a:buNone/>
            </a:pPr>
            <a:r>
              <a:rPr lang="en-US" dirty="0" smtClean="0"/>
              <a:t>work. Health is determined by</a:t>
            </a:r>
          </a:p>
          <a:p>
            <a:pPr>
              <a:buNone/>
            </a:pPr>
            <a:r>
              <a:rPr lang="nl-NL" dirty="0" err="1" smtClean="0"/>
              <a:t>circumstances</a:t>
            </a:r>
            <a:r>
              <a:rPr lang="nl-NL" dirty="0" smtClean="0"/>
              <a:t> and </a:t>
            </a:r>
            <a:r>
              <a:rPr lang="nl-NL" dirty="0" err="1" smtClean="0"/>
              <a:t>our</a:t>
            </a:r>
            <a:r>
              <a:rPr lang="nl-NL" dirty="0" smtClean="0"/>
              <a:t> environment</a:t>
            </a:r>
          </a:p>
          <a:p>
            <a:pPr>
              <a:buNone/>
            </a:pPr>
            <a:endParaRPr lang="nl-NL" dirty="0" smtClean="0"/>
          </a:p>
          <a:p>
            <a:pPr>
              <a:buNone/>
            </a:pPr>
            <a:r>
              <a:rPr lang="nl-NL" dirty="0" smtClean="0"/>
              <a:t>Marmot (2010)</a:t>
            </a:r>
            <a:endParaRPr lang="nl-NL"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pPr algn="ctr"/>
            <a:r>
              <a:rPr lang="nl-NL" dirty="0" err="1" smtClean="0"/>
              <a:t>Social</a:t>
            </a:r>
            <a:r>
              <a:rPr lang="nl-NL" dirty="0" smtClean="0"/>
              <a:t> </a:t>
            </a:r>
            <a:r>
              <a:rPr lang="nl-NL" dirty="0" err="1" smtClean="0"/>
              <a:t>Determinants</a:t>
            </a:r>
            <a:r>
              <a:rPr lang="nl-NL" dirty="0" smtClean="0"/>
              <a:t> of Health</a:t>
            </a:r>
            <a:br>
              <a:rPr lang="nl-NL" dirty="0" smtClean="0"/>
            </a:br>
            <a:r>
              <a:rPr lang="nl-NL" i="1" dirty="0" err="1" smtClean="0"/>
              <a:t>interactions</a:t>
            </a:r>
            <a:endParaRPr lang="nl-NL" i="1" dirty="0"/>
          </a:p>
        </p:txBody>
      </p:sp>
      <p:pic>
        <p:nvPicPr>
          <p:cNvPr id="1026" name="Picture 2"/>
          <p:cNvPicPr>
            <a:picLocks noChangeAspect="1" noChangeArrowheads="1"/>
          </p:cNvPicPr>
          <p:nvPr/>
        </p:nvPicPr>
        <p:blipFill>
          <a:blip r:embed="rId2" cstate="print"/>
          <a:srcRect/>
          <a:stretch>
            <a:fillRect/>
          </a:stretch>
        </p:blipFill>
        <p:spPr bwMode="auto">
          <a:xfrm>
            <a:off x="1259632" y="1916832"/>
            <a:ext cx="6381750" cy="4457700"/>
          </a:xfrm>
          <a:prstGeom prst="rect">
            <a:avLst/>
          </a:prstGeom>
          <a:noFill/>
          <a:ln w="9525">
            <a:noFill/>
            <a:miter lim="800000"/>
            <a:headEnd/>
            <a:tailEnd/>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In the UK there is recognition that in spite of a NHS there is still a significant gap between high and low income groups in terms of life expectancy, likelihood of ill health and disability, and experiencing long term sickness.</a:t>
            </a:r>
            <a:endParaRPr lang="en-GB" dirty="0"/>
          </a:p>
        </p:txBody>
      </p:sp>
      <p:sp>
        <p:nvSpPr>
          <p:cNvPr id="4" name="Titel 1"/>
          <p:cNvSpPr>
            <a:spLocks noGrp="1"/>
          </p:cNvSpPr>
          <p:nvPr>
            <p:ph type="title"/>
          </p:nvPr>
        </p:nvSpPr>
        <p:spPr/>
        <p:txBody>
          <a:bodyPr>
            <a:normAutofit fontScale="90000"/>
          </a:bodyPr>
          <a:lstStyle/>
          <a:p>
            <a:r>
              <a:rPr lang="nl-NL" dirty="0" err="1" smtClean="0"/>
              <a:t>Social</a:t>
            </a:r>
            <a:r>
              <a:rPr lang="nl-NL" dirty="0" smtClean="0"/>
              <a:t> </a:t>
            </a:r>
            <a:r>
              <a:rPr lang="nl-NL" dirty="0" err="1" smtClean="0"/>
              <a:t>Determinants</a:t>
            </a:r>
            <a:r>
              <a:rPr lang="nl-NL" dirty="0" smtClean="0"/>
              <a:t> of Health</a:t>
            </a:r>
            <a:br>
              <a:rPr lang="nl-NL" dirty="0" smtClean="0"/>
            </a:br>
            <a:endParaRPr lang="nl-NL" dirty="0"/>
          </a:p>
        </p:txBody>
      </p:sp>
    </p:spTree>
    <p:extLst>
      <p:ext uri="{BB962C8B-B14F-4D97-AF65-F5344CB8AC3E}">
        <p14:creationId xmlns:p14="http://schemas.microsoft.com/office/powerpoint/2010/main" xmlns="" val="7048667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Medical and Social models health</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social model of health places importance on the changes that needs to be made by society, empowering people to be in charge of their own health and lifestyles, in order to make the population healthier. </a:t>
            </a:r>
          </a:p>
          <a:p>
            <a:endParaRPr lang="en-GB" dirty="0" smtClean="0"/>
          </a:p>
          <a:p>
            <a:r>
              <a:rPr lang="en-GB" dirty="0" smtClean="0"/>
              <a:t>The medical model defines health as absence of disease, it informs the most powerful and influential discourse about health. The medical model is the most main system of medical knowledge within the western world, its activity is the treatment of disease in individuals. It's the model that quite defines health narrowly</a:t>
            </a:r>
          </a:p>
          <a:p>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xmlns="" val="17836942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socio-medical model of health care </a:t>
            </a:r>
          </a:p>
        </p:txBody>
      </p:sp>
      <p:sp>
        <p:nvSpPr>
          <p:cNvPr id="3" name="Content Placeholder 2"/>
          <p:cNvSpPr>
            <a:spLocks noGrp="1"/>
          </p:cNvSpPr>
          <p:nvPr>
            <p:ph idx="1"/>
          </p:nvPr>
        </p:nvSpPr>
        <p:spPr/>
        <p:txBody>
          <a:bodyPr>
            <a:normAutofit fontScale="92500" lnSpcReduction="10000"/>
          </a:bodyPr>
          <a:lstStyle/>
          <a:p>
            <a:r>
              <a:rPr lang="en-GB" dirty="0"/>
              <a:t>I</a:t>
            </a:r>
            <a:r>
              <a:rPr lang="en-GB" dirty="0" smtClean="0"/>
              <a:t>s </a:t>
            </a:r>
            <a:r>
              <a:rPr lang="en-GB" dirty="0"/>
              <a:t>a model of healthcare that not only focuses on the individual, but the environment as well. For example: if a man is at work and falls down the stairs because there is no handrail, the bio-medical model of healthcare(which is the opposite of the socio-medical model) will just focus on his leg and getting him better as soon as possible so he can get back to work </a:t>
            </a:r>
            <a:r>
              <a:rPr lang="en-GB" dirty="0" smtClean="0"/>
              <a:t>where as </a:t>
            </a:r>
            <a:r>
              <a:rPr lang="en-GB" dirty="0"/>
              <a:t>the socio-medical model will not only look at his leg but why he fell in the first place. </a:t>
            </a:r>
          </a:p>
        </p:txBody>
      </p:sp>
    </p:spTree>
    <p:extLst>
      <p:ext uri="{BB962C8B-B14F-4D97-AF65-F5344CB8AC3E}">
        <p14:creationId xmlns:p14="http://schemas.microsoft.com/office/powerpoint/2010/main" xmlns="" val="34923849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Medical Model of health</a:t>
            </a:r>
            <a:endParaRPr lang="en-GB" dirty="0"/>
          </a:p>
        </p:txBody>
      </p:sp>
      <p:sp>
        <p:nvSpPr>
          <p:cNvPr id="3" name="Content Placeholder 2"/>
          <p:cNvSpPr>
            <a:spLocks noGrp="1"/>
          </p:cNvSpPr>
          <p:nvPr>
            <p:ph idx="1"/>
          </p:nvPr>
        </p:nvSpPr>
        <p:spPr/>
        <p:txBody>
          <a:bodyPr>
            <a:normAutofit/>
          </a:bodyPr>
          <a:lstStyle/>
          <a:p>
            <a:r>
              <a:rPr lang="en-GB" dirty="0" smtClean="0"/>
              <a:t>Biomedicine has been around since the middle of the nineteenth century as the major model used by health practitioners to detect diseases (Nettleton, 1995).This biomedical model of health has centred on how the human body functions and how diseases can be stopped, or healed through medical intervention(Taylor and field 2003). </a:t>
            </a:r>
            <a:endParaRPr lang="en-GB" dirty="0"/>
          </a:p>
        </p:txBody>
      </p:sp>
    </p:spTree>
    <p:extLst>
      <p:ext uri="{BB962C8B-B14F-4D97-AF65-F5344CB8AC3E}">
        <p14:creationId xmlns:p14="http://schemas.microsoft.com/office/powerpoint/2010/main" xmlns="" val="11834912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This model continues to be the bedrock in </a:t>
            </a:r>
            <a:r>
              <a:rPr lang="en-GB" dirty="0" smtClean="0"/>
              <a:t>which the </a:t>
            </a:r>
            <a:r>
              <a:rPr lang="en-GB" dirty="0"/>
              <a:t>foundation of health care system is based in the western societies, but there has being a lot of queries concerning its influence on the general pattern of health, since majority of health </a:t>
            </a:r>
            <a:r>
              <a:rPr lang="en-GB" dirty="0" smtClean="0"/>
              <a:t>determinants </a:t>
            </a:r>
            <a:r>
              <a:rPr lang="en-GB" dirty="0"/>
              <a:t>are social and environmental. </a:t>
            </a:r>
          </a:p>
          <a:p>
            <a:endParaRPr lang="en-GB" dirty="0"/>
          </a:p>
        </p:txBody>
      </p:sp>
      <p:sp>
        <p:nvSpPr>
          <p:cNvPr id="4" name="Title 1"/>
          <p:cNvSpPr>
            <a:spLocks noGrp="1"/>
          </p:cNvSpPr>
          <p:nvPr>
            <p:ph type="title"/>
          </p:nvPr>
        </p:nvSpPr>
        <p:spPr/>
        <p:txBody>
          <a:bodyPr/>
          <a:lstStyle/>
          <a:p>
            <a:r>
              <a:rPr lang="en-GB" dirty="0" smtClean="0"/>
              <a:t>Medical Model of health</a:t>
            </a:r>
            <a:endParaRPr lang="en-GB" dirty="0"/>
          </a:p>
        </p:txBody>
      </p:sp>
    </p:spTree>
    <p:extLst>
      <p:ext uri="{BB962C8B-B14F-4D97-AF65-F5344CB8AC3E}">
        <p14:creationId xmlns:p14="http://schemas.microsoft.com/office/powerpoint/2010/main" xmlns="" val="14286626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391</TotalTime>
  <Words>2483</Words>
  <Application>Microsoft Office PowerPoint</Application>
  <PresentationFormat>Diavoorstelling (4:3)</PresentationFormat>
  <Paragraphs>212</Paragraphs>
  <Slides>45</Slides>
  <Notes>1</Notes>
  <HiddenSlides>0</HiddenSlides>
  <MMClips>0</MMClips>
  <ScaleCrop>false</ScaleCrop>
  <HeadingPairs>
    <vt:vector size="4" baseType="variant">
      <vt:variant>
        <vt:lpstr>Thema</vt:lpstr>
      </vt:variant>
      <vt:variant>
        <vt:i4>1</vt:i4>
      </vt:variant>
      <vt:variant>
        <vt:lpstr>Diatitels</vt:lpstr>
      </vt:variant>
      <vt:variant>
        <vt:i4>45</vt:i4>
      </vt:variant>
    </vt:vector>
  </HeadingPairs>
  <TitlesOfParts>
    <vt:vector size="46" baseType="lpstr">
      <vt:lpstr>Module</vt:lpstr>
      <vt:lpstr>This module  Management Of Public Health (UK &amp; Global)</vt:lpstr>
      <vt:lpstr>This module  Management Of Public Health (UK &amp; Global)</vt:lpstr>
      <vt:lpstr>Level of Study : 6</vt:lpstr>
      <vt:lpstr>Lesson Content</vt:lpstr>
      <vt:lpstr>Assessments</vt:lpstr>
      <vt:lpstr>Assesment 2 – to be confirmed asap </vt:lpstr>
      <vt:lpstr>Deadline Dates</vt:lpstr>
      <vt:lpstr>Referencing </vt:lpstr>
      <vt:lpstr>Reading Lists</vt:lpstr>
      <vt:lpstr>You Will Need …</vt:lpstr>
      <vt:lpstr>Virtual Learning Environment </vt:lpstr>
      <vt:lpstr>Your Next Steps</vt:lpstr>
      <vt:lpstr>Q&amp;A</vt:lpstr>
      <vt:lpstr> Managing Public health</vt:lpstr>
      <vt:lpstr>Public Health </vt:lpstr>
      <vt:lpstr>Public Health </vt:lpstr>
      <vt:lpstr>The three main public health functions are: </vt:lpstr>
      <vt:lpstr>Global public health</vt:lpstr>
      <vt:lpstr>Donald Acheson’s</vt:lpstr>
      <vt:lpstr>Prevention of Disease</vt:lpstr>
      <vt:lpstr>Prevention of Disease</vt:lpstr>
      <vt:lpstr>Prevention - Prolonging Life</vt:lpstr>
      <vt:lpstr>Prevention - Prolonging Life</vt:lpstr>
      <vt:lpstr>Public health concerns  professionals </vt:lpstr>
      <vt:lpstr>Health concerns  Safe drinking water</vt:lpstr>
      <vt:lpstr>Safe Drinking Water</vt:lpstr>
      <vt:lpstr>Global approach - WASH</vt:lpstr>
      <vt:lpstr>Global approach - WASH</vt:lpstr>
      <vt:lpstr>Family Planning</vt:lpstr>
      <vt:lpstr>Family Planning- Contraceptive use </vt:lpstr>
      <vt:lpstr>Tabacco</vt:lpstr>
      <vt:lpstr>Tabacco</vt:lpstr>
      <vt:lpstr>Tabacco</vt:lpstr>
      <vt:lpstr>Promoting Health</vt:lpstr>
      <vt:lpstr>Promoting Health</vt:lpstr>
      <vt:lpstr>Promoting Health</vt:lpstr>
      <vt:lpstr>Promoting Health</vt:lpstr>
      <vt:lpstr>Interconnections</vt:lpstr>
      <vt:lpstr>Social Determinants of Health </vt:lpstr>
      <vt:lpstr>Social Determinants of Health interactions</vt:lpstr>
      <vt:lpstr>Social Determinants of Health </vt:lpstr>
      <vt:lpstr>Medical and Social models health</vt:lpstr>
      <vt:lpstr>The socio-medical model of health care </vt:lpstr>
      <vt:lpstr>Medical Model of health</vt:lpstr>
      <vt:lpstr>Medical Model of health</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Public health</dc:title>
  <dc:creator>Administrator</dc:creator>
  <cp:lastModifiedBy>Diola</cp:lastModifiedBy>
  <cp:revision>32</cp:revision>
  <dcterms:created xsi:type="dcterms:W3CDTF">2015-08-24T08:35:46Z</dcterms:created>
  <dcterms:modified xsi:type="dcterms:W3CDTF">2017-06-20T19:50:02Z</dcterms:modified>
</cp:coreProperties>
</file>