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4"/>
  </p:notesMasterIdLst>
  <p:sldIdLst>
    <p:sldId id="256" r:id="rId2"/>
    <p:sldId id="257" r:id="rId3"/>
    <p:sldId id="258" r:id="rId4"/>
    <p:sldId id="259" r:id="rId5"/>
    <p:sldId id="260" r:id="rId6"/>
    <p:sldId id="262" r:id="rId7"/>
    <p:sldId id="267" r:id="rId8"/>
    <p:sldId id="268" r:id="rId9"/>
    <p:sldId id="269"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3C6AB2-53CC-45A3-A9D3-C8D45E421119}" v="28" dt="2026-07-01T20:54:17.3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p:scale>
          <a:sx n="50" d="100"/>
          <a:sy n="50" d="100"/>
        </p:scale>
        <p:origin x="12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hida Iqbal" userId="28dcde6eaa97d844" providerId="LiveId" clId="{23EDDA56-6278-45B2-A100-001A2B24FFE8}"/>
    <pc:docChg chg="undo custSel addSld modSld sldOrd">
      <pc:chgData name="Zahida Iqbal" userId="28dcde6eaa97d844" providerId="LiveId" clId="{23EDDA56-6278-45B2-A100-001A2B24FFE8}" dt="2026-07-01T20:54:34.739" v="898"/>
      <pc:docMkLst>
        <pc:docMk/>
      </pc:docMkLst>
      <pc:sldChg chg="addSp modSp mod ord">
        <pc:chgData name="Zahida Iqbal" userId="28dcde6eaa97d844" providerId="LiveId" clId="{23EDDA56-6278-45B2-A100-001A2B24FFE8}" dt="2026-06-29T08:03:37.293" v="2" actId="27309"/>
        <pc:sldMkLst>
          <pc:docMk/>
          <pc:sldMk cId="2715806010" sldId="257"/>
        </pc:sldMkLst>
        <pc:graphicFrameChg chg="add modGraphic">
          <ac:chgData name="Zahida Iqbal" userId="28dcde6eaa97d844" providerId="LiveId" clId="{23EDDA56-6278-45B2-A100-001A2B24FFE8}" dt="2026-06-29T08:03:37.293" v="2" actId="27309"/>
          <ac:graphicFrameMkLst>
            <pc:docMk/>
            <pc:sldMk cId="2715806010" sldId="257"/>
            <ac:graphicFrameMk id="5" creationId="{B3B8615B-53B1-032B-B53D-466B1D3A093C}"/>
          </ac:graphicFrameMkLst>
        </pc:graphicFrameChg>
      </pc:sldChg>
      <pc:sldChg chg="modSp mod">
        <pc:chgData name="Zahida Iqbal" userId="28dcde6eaa97d844" providerId="LiveId" clId="{23EDDA56-6278-45B2-A100-001A2B24FFE8}" dt="2026-07-01T20:29:46.082" v="547" actId="14100"/>
        <pc:sldMkLst>
          <pc:docMk/>
          <pc:sldMk cId="3645478630" sldId="268"/>
        </pc:sldMkLst>
        <pc:spChg chg="mod">
          <ac:chgData name="Zahida Iqbal" userId="28dcde6eaa97d844" providerId="LiveId" clId="{23EDDA56-6278-45B2-A100-001A2B24FFE8}" dt="2026-07-01T20:29:46.082" v="547" actId="14100"/>
          <ac:spMkLst>
            <pc:docMk/>
            <pc:sldMk cId="3645478630" sldId="268"/>
            <ac:spMk id="2" creationId="{3FC915AA-9AD6-9DEC-20C0-9E11999F2E2F}"/>
          </ac:spMkLst>
        </pc:spChg>
        <pc:spChg chg="mod">
          <ac:chgData name="Zahida Iqbal" userId="28dcde6eaa97d844" providerId="LiveId" clId="{23EDDA56-6278-45B2-A100-001A2B24FFE8}" dt="2026-06-29T08:34:39.196" v="4" actId="1076"/>
          <ac:spMkLst>
            <pc:docMk/>
            <pc:sldMk cId="3645478630" sldId="268"/>
            <ac:spMk id="3" creationId="{6ED3E622-CB09-1362-15C9-BF616871B4C4}"/>
          </ac:spMkLst>
        </pc:spChg>
      </pc:sldChg>
      <pc:sldChg chg="addSp delSp modSp new mod modNotesTx">
        <pc:chgData name="Zahida Iqbal" userId="28dcde6eaa97d844" providerId="LiveId" clId="{23EDDA56-6278-45B2-A100-001A2B24FFE8}" dt="2026-07-01T20:54:34.739" v="898"/>
        <pc:sldMkLst>
          <pc:docMk/>
          <pc:sldMk cId="2809196044" sldId="269"/>
        </pc:sldMkLst>
        <pc:spChg chg="add mod">
          <ac:chgData name="Zahida Iqbal" userId="28dcde6eaa97d844" providerId="LiveId" clId="{23EDDA56-6278-45B2-A100-001A2B24FFE8}" dt="2026-07-01T20:37:05.358" v="700" actId="207"/>
          <ac:spMkLst>
            <pc:docMk/>
            <pc:sldMk cId="2809196044" sldId="269"/>
            <ac:spMk id="6" creationId="{351FBA8E-CC97-06E8-EF32-3718B5ABA47A}"/>
          </ac:spMkLst>
        </pc:spChg>
        <pc:spChg chg="add del mod">
          <ac:chgData name="Zahida Iqbal" userId="28dcde6eaa97d844" providerId="LiveId" clId="{23EDDA56-6278-45B2-A100-001A2B24FFE8}" dt="2026-07-01T20:38:40.194" v="746" actId="478"/>
          <ac:spMkLst>
            <pc:docMk/>
            <pc:sldMk cId="2809196044" sldId="269"/>
            <ac:spMk id="7" creationId="{9003FE81-14A9-8EDE-3857-65E54AE37776}"/>
          </ac:spMkLst>
        </pc:spChg>
        <pc:spChg chg="add mod">
          <ac:chgData name="Zahida Iqbal" userId="28dcde6eaa97d844" providerId="LiveId" clId="{23EDDA56-6278-45B2-A100-001A2B24FFE8}" dt="2026-07-01T20:40:15.256" v="765" actId="1076"/>
          <ac:spMkLst>
            <pc:docMk/>
            <pc:sldMk cId="2809196044" sldId="269"/>
            <ac:spMk id="8" creationId="{D8CDA8E3-F321-0CC6-CBFC-362D0B6D43A9}"/>
          </ac:spMkLst>
        </pc:spChg>
        <pc:spChg chg="add del mod">
          <ac:chgData name="Zahida Iqbal" userId="28dcde6eaa97d844" providerId="LiveId" clId="{23EDDA56-6278-45B2-A100-001A2B24FFE8}" dt="2026-07-01T20:39:23.842" v="751"/>
          <ac:spMkLst>
            <pc:docMk/>
            <pc:sldMk cId="2809196044" sldId="269"/>
            <ac:spMk id="9" creationId="{D8CDC700-C2C5-1E0F-8F8B-ECC570A509E0}"/>
          </ac:spMkLst>
        </pc:spChg>
        <pc:spChg chg="add mod">
          <ac:chgData name="Zahida Iqbal" userId="28dcde6eaa97d844" providerId="LiveId" clId="{23EDDA56-6278-45B2-A100-001A2B24FFE8}" dt="2026-07-01T20:43:13.256" v="822" actId="207"/>
          <ac:spMkLst>
            <pc:docMk/>
            <pc:sldMk cId="2809196044" sldId="269"/>
            <ac:spMk id="11" creationId="{0B585754-0358-83FA-7EF0-D73475161373}"/>
          </ac:spMkLst>
        </pc:spChg>
        <pc:spChg chg="add mod">
          <ac:chgData name="Zahida Iqbal" userId="28dcde6eaa97d844" providerId="LiveId" clId="{23EDDA56-6278-45B2-A100-001A2B24FFE8}" dt="2026-07-01T20:43:19.756" v="823" actId="207"/>
          <ac:spMkLst>
            <pc:docMk/>
            <pc:sldMk cId="2809196044" sldId="269"/>
            <ac:spMk id="13" creationId="{9764F06D-548A-C857-4FFC-762AF59B4715}"/>
          </ac:spMkLst>
        </pc:spChg>
        <pc:spChg chg="add del mod">
          <ac:chgData name="Zahida Iqbal" userId="28dcde6eaa97d844" providerId="LiveId" clId="{23EDDA56-6278-45B2-A100-001A2B24FFE8}" dt="2026-07-01T20:40:38.622" v="770" actId="478"/>
          <ac:spMkLst>
            <pc:docMk/>
            <pc:sldMk cId="2809196044" sldId="269"/>
            <ac:spMk id="14" creationId="{79725E65-52DC-92AD-7B4B-EFF054455413}"/>
          </ac:spMkLst>
        </pc:spChg>
        <pc:spChg chg="add mod">
          <ac:chgData name="Zahida Iqbal" userId="28dcde6eaa97d844" providerId="LiveId" clId="{23EDDA56-6278-45B2-A100-001A2B24FFE8}" dt="2026-07-01T20:43:27.388" v="824" actId="207"/>
          <ac:spMkLst>
            <pc:docMk/>
            <pc:sldMk cId="2809196044" sldId="269"/>
            <ac:spMk id="16" creationId="{BC8B2ADB-6B51-67E3-6C47-DD16D8D4332A}"/>
          </ac:spMkLst>
        </pc:spChg>
        <pc:spChg chg="add del mod">
          <ac:chgData name="Zahida Iqbal" userId="28dcde6eaa97d844" providerId="LiveId" clId="{23EDDA56-6278-45B2-A100-001A2B24FFE8}" dt="2026-07-01T20:45:04.306" v="848" actId="478"/>
          <ac:spMkLst>
            <pc:docMk/>
            <pc:sldMk cId="2809196044" sldId="269"/>
            <ac:spMk id="17" creationId="{C79EC9D5-01D6-5A96-DC3D-0F87C22EF2BC}"/>
          </ac:spMkLst>
        </pc:spChg>
        <pc:spChg chg="add mod">
          <ac:chgData name="Zahida Iqbal" userId="28dcde6eaa97d844" providerId="LiveId" clId="{23EDDA56-6278-45B2-A100-001A2B24FFE8}" dt="2026-07-01T20:45:23.892" v="864" actId="20577"/>
          <ac:spMkLst>
            <pc:docMk/>
            <pc:sldMk cId="2809196044" sldId="269"/>
            <ac:spMk id="18" creationId="{9A59E71E-E0D0-806C-49DD-DEFD2F70C938}"/>
          </ac:spMkLst>
        </pc:spChg>
        <pc:spChg chg="add del mod">
          <ac:chgData name="Zahida Iqbal" userId="28dcde6eaa97d844" providerId="LiveId" clId="{23EDDA56-6278-45B2-A100-001A2B24FFE8}" dt="2026-07-01T20:54:34.739" v="898"/>
          <ac:spMkLst>
            <pc:docMk/>
            <pc:sldMk cId="2809196044" sldId="269"/>
            <ac:spMk id="19" creationId="{396D77A5-4FDC-C9AC-98D7-09C2200F2A05}"/>
          </ac:spMkLst>
        </pc:spChg>
        <pc:spChg chg="add del mod">
          <ac:chgData name="Zahida Iqbal" userId="28dcde6eaa97d844" providerId="LiveId" clId="{23EDDA56-6278-45B2-A100-001A2B24FFE8}" dt="2026-07-01T20:40:36.419" v="769" actId="478"/>
          <ac:spMkLst>
            <pc:docMk/>
            <pc:sldMk cId="2809196044" sldId="269"/>
            <ac:spMk id="20" creationId="{E8F614D3-500C-EA1A-632B-903A6178F2DB}"/>
          </ac:spMkLst>
        </pc:spChg>
        <pc:spChg chg="add del mod">
          <ac:chgData name="Zahida Iqbal" userId="28dcde6eaa97d844" providerId="LiveId" clId="{23EDDA56-6278-45B2-A100-001A2B24FFE8}" dt="2026-07-01T20:40:32.991" v="768" actId="478"/>
          <ac:spMkLst>
            <pc:docMk/>
            <pc:sldMk cId="2809196044" sldId="269"/>
            <ac:spMk id="36" creationId="{5EFCEE22-4394-0DD2-85B8-C608BAFC8A96}"/>
          </ac:spMkLst>
        </pc:spChg>
        <pc:spChg chg="add mod">
          <ac:chgData name="Zahida Iqbal" userId="28dcde6eaa97d844" providerId="LiveId" clId="{23EDDA56-6278-45B2-A100-001A2B24FFE8}" dt="2026-07-01T20:43:05.632" v="821" actId="207"/>
          <ac:spMkLst>
            <pc:docMk/>
            <pc:sldMk cId="2809196044" sldId="269"/>
            <ac:spMk id="43" creationId="{12C4D62C-0DB8-7E32-EB38-BA80096B549A}"/>
          </ac:spMkLst>
        </pc:spChg>
        <pc:spChg chg="add mod">
          <ac:chgData name="Zahida Iqbal" userId="28dcde6eaa97d844" providerId="LiveId" clId="{23EDDA56-6278-45B2-A100-001A2B24FFE8}" dt="2026-06-29T10:21:26.937" v="268" actId="20577"/>
          <ac:spMkLst>
            <pc:docMk/>
            <pc:sldMk cId="2809196044" sldId="269"/>
            <ac:spMk id="65" creationId="{AF922DE8-6F83-F405-0E7E-CAB9E907EAD9}"/>
          </ac:spMkLst>
        </pc:spChg>
        <pc:spChg chg="add mod">
          <ac:chgData name="Zahida Iqbal" userId="28dcde6eaa97d844" providerId="LiveId" clId="{23EDDA56-6278-45B2-A100-001A2B24FFE8}" dt="2026-06-29T10:24:47.246" v="272" actId="20577"/>
          <ac:spMkLst>
            <pc:docMk/>
            <pc:sldMk cId="2809196044" sldId="269"/>
            <ac:spMk id="66" creationId="{871CC430-39FE-6AD7-35BB-7520C2E8B872}"/>
          </ac:spMkLst>
        </pc:spChg>
        <pc:spChg chg="add del mod">
          <ac:chgData name="Zahida Iqbal" userId="28dcde6eaa97d844" providerId="LiveId" clId="{23EDDA56-6278-45B2-A100-001A2B24FFE8}" dt="2026-07-01T20:44:27.705" v="841" actId="478"/>
          <ac:spMkLst>
            <pc:docMk/>
            <pc:sldMk cId="2809196044" sldId="269"/>
            <ac:spMk id="67" creationId="{A9DFE142-92A7-FB61-F0EC-783F2A4F4B87}"/>
          </ac:spMkLst>
        </pc:spChg>
        <pc:spChg chg="add mod">
          <ac:chgData name="Zahida Iqbal" userId="28dcde6eaa97d844" providerId="LiveId" clId="{23EDDA56-6278-45B2-A100-001A2B24FFE8}" dt="2026-06-29T10:55:25.493" v="509" actId="1076"/>
          <ac:spMkLst>
            <pc:docMk/>
            <pc:sldMk cId="2809196044" sldId="269"/>
            <ac:spMk id="68" creationId="{CB9B1641-48A9-D467-A36E-D81D3FBF47C0}"/>
          </ac:spMkLst>
        </pc:spChg>
        <pc:spChg chg="add mod">
          <ac:chgData name="Zahida Iqbal" userId="28dcde6eaa97d844" providerId="LiveId" clId="{23EDDA56-6278-45B2-A100-001A2B24FFE8}" dt="2026-06-29T10:30:12.414" v="318" actId="20577"/>
          <ac:spMkLst>
            <pc:docMk/>
            <pc:sldMk cId="2809196044" sldId="269"/>
            <ac:spMk id="69" creationId="{0D5AE4C4-0A26-1134-B120-FA2A9184D310}"/>
          </ac:spMkLst>
        </pc:spChg>
        <pc:spChg chg="add mod">
          <ac:chgData name="Zahida Iqbal" userId="28dcde6eaa97d844" providerId="LiveId" clId="{23EDDA56-6278-45B2-A100-001A2B24FFE8}" dt="2026-07-01T20:53:14.307" v="865" actId="1076"/>
          <ac:spMkLst>
            <pc:docMk/>
            <pc:sldMk cId="2809196044" sldId="269"/>
            <ac:spMk id="70" creationId="{DBF3FD96-E970-98C0-6039-1D7C5C782A3F}"/>
          </ac:spMkLst>
        </pc:spChg>
        <pc:spChg chg="add mod">
          <ac:chgData name="Zahida Iqbal" userId="28dcde6eaa97d844" providerId="LiveId" clId="{23EDDA56-6278-45B2-A100-001A2B24FFE8}" dt="2026-07-01T20:54:31.494" v="896" actId="20577"/>
          <ac:spMkLst>
            <pc:docMk/>
            <pc:sldMk cId="2809196044" sldId="269"/>
            <ac:spMk id="71" creationId="{E0442A07-3BA8-B29A-E393-BFC16A6DF19F}"/>
          </ac:spMkLst>
        </pc:spChg>
        <pc:spChg chg="add mod">
          <ac:chgData name="Zahida Iqbal" userId="28dcde6eaa97d844" providerId="LiveId" clId="{23EDDA56-6278-45B2-A100-001A2B24FFE8}" dt="2026-06-29T10:36:36.360" v="414" actId="20577"/>
          <ac:spMkLst>
            <pc:docMk/>
            <pc:sldMk cId="2809196044" sldId="269"/>
            <ac:spMk id="74" creationId="{D746E09E-8914-65E3-8A8D-5DC021BCAB3A}"/>
          </ac:spMkLst>
        </pc:spChg>
        <pc:spChg chg="add mod">
          <ac:chgData name="Zahida Iqbal" userId="28dcde6eaa97d844" providerId="LiveId" clId="{23EDDA56-6278-45B2-A100-001A2B24FFE8}" dt="2026-06-29T11:02:17.393" v="536" actId="14100"/>
          <ac:spMkLst>
            <pc:docMk/>
            <pc:sldMk cId="2809196044" sldId="269"/>
            <ac:spMk id="86" creationId="{AA3F61B6-B54F-DD3A-BB69-563DAAD701FE}"/>
          </ac:spMkLst>
        </pc:spChg>
        <pc:spChg chg="add del mod">
          <ac:chgData name="Zahida Iqbal" userId="28dcde6eaa97d844" providerId="LiveId" clId="{23EDDA56-6278-45B2-A100-001A2B24FFE8}" dt="2026-07-01T20:44:27.705" v="843"/>
          <ac:spMkLst>
            <pc:docMk/>
            <pc:sldMk cId="2809196044" sldId="269"/>
            <ac:spMk id="87" creationId="{87F158B1-789B-AC3F-453F-0FEB408814A0}"/>
          </ac:spMkLst>
        </pc:spChg>
        <pc:spChg chg="add del mod">
          <ac:chgData name="Zahida Iqbal" userId="28dcde6eaa97d844" providerId="LiveId" clId="{23EDDA56-6278-45B2-A100-001A2B24FFE8}" dt="2026-07-01T20:38:38.055" v="745" actId="478"/>
          <ac:spMkLst>
            <pc:docMk/>
            <pc:sldMk cId="2809196044" sldId="269"/>
            <ac:spMk id="89" creationId="{8B648A4E-B636-C966-D35A-7F71C0C0F173}"/>
          </ac:spMkLst>
        </pc:spChg>
        <pc:graphicFrameChg chg="add del mod modGraphic">
          <ac:chgData name="Zahida Iqbal" userId="28dcde6eaa97d844" providerId="LiveId" clId="{23EDDA56-6278-45B2-A100-001A2B24FFE8}" dt="2026-07-01T20:30:04.943" v="551" actId="27309"/>
          <ac:graphicFrameMkLst>
            <pc:docMk/>
            <pc:sldMk cId="2809196044" sldId="269"/>
            <ac:graphicFrameMk id="3" creationId="{716ADF0F-A79A-B858-31B1-9A7D7EED32B4}"/>
          </ac:graphicFrameMkLst>
        </pc:graphicFrameChg>
        <pc:cxnChg chg="add del mod">
          <ac:chgData name="Zahida Iqbal" userId="28dcde6eaa97d844" providerId="LiveId" clId="{23EDDA56-6278-45B2-A100-001A2B24FFE8}" dt="2026-07-01T20:42:04.674" v="789" actId="478"/>
          <ac:cxnSpMkLst>
            <pc:docMk/>
            <pc:sldMk cId="2809196044" sldId="269"/>
            <ac:cxnSpMk id="4" creationId="{4B99E83A-51EC-988E-B046-02F3C78A022E}"/>
          </ac:cxnSpMkLst>
        </pc:cxnChg>
        <pc:cxnChg chg="add del mod">
          <ac:chgData name="Zahida Iqbal" userId="28dcde6eaa97d844" providerId="LiveId" clId="{23EDDA56-6278-45B2-A100-001A2B24FFE8}" dt="2026-07-01T20:44:29.860" v="844" actId="478"/>
          <ac:cxnSpMkLst>
            <pc:docMk/>
            <pc:sldMk cId="2809196044" sldId="269"/>
            <ac:cxnSpMk id="42" creationId="{4D74A277-4707-874F-B089-225D245D75BD}"/>
          </ac:cxnSpMkLst>
        </pc:cxnChg>
        <pc:cxnChg chg="add mod">
          <ac:chgData name="Zahida Iqbal" userId="28dcde6eaa97d844" providerId="LiveId" clId="{23EDDA56-6278-45B2-A100-001A2B24FFE8}" dt="2026-06-29T10:43:28.798" v="441" actId="14100"/>
          <ac:cxnSpMkLst>
            <pc:docMk/>
            <pc:sldMk cId="2809196044" sldId="269"/>
            <ac:cxnSpMk id="81" creationId="{D83D8FA1-3D98-0BFB-4D7D-7427DE424B80}"/>
          </ac:cxnSpMkLst>
        </pc:cxnChg>
        <pc:cxnChg chg="add">
          <ac:chgData name="Zahida Iqbal" userId="28dcde6eaa97d844" providerId="LiveId" clId="{23EDDA56-6278-45B2-A100-001A2B24FFE8}" dt="2026-06-29T10:58:26.473" v="521" actId="11529"/>
          <ac:cxnSpMkLst>
            <pc:docMk/>
            <pc:sldMk cId="2809196044" sldId="269"/>
            <ac:cxnSpMk id="93" creationId="{BDCDC7A0-7D64-7AAC-FC62-FC13F072106B}"/>
          </ac:cxnSpMkLst>
        </pc:cxnChg>
        <pc:cxnChg chg="add">
          <ac:chgData name="Zahida Iqbal" userId="28dcde6eaa97d844" providerId="LiveId" clId="{23EDDA56-6278-45B2-A100-001A2B24FFE8}" dt="2026-06-29T10:59:52.851" v="528" actId="11529"/>
          <ac:cxnSpMkLst>
            <pc:docMk/>
            <pc:sldMk cId="2809196044" sldId="269"/>
            <ac:cxnSpMk id="97" creationId="{B8BE1DFC-2E9B-3549-045A-5F60555DD87A}"/>
          </ac:cxnSpMkLst>
        </pc:cxnChg>
        <pc:cxnChg chg="add">
          <ac:chgData name="Zahida Iqbal" userId="28dcde6eaa97d844" providerId="LiveId" clId="{23EDDA56-6278-45B2-A100-001A2B24FFE8}" dt="2026-06-29T11:01:28.662" v="534" actId="11529"/>
          <ac:cxnSpMkLst>
            <pc:docMk/>
            <pc:sldMk cId="2809196044" sldId="269"/>
            <ac:cxnSpMk id="99" creationId="{75F906F0-A131-08BB-BC03-77401B92C659}"/>
          </ac:cxnSpMkLst>
        </pc:cxnChg>
        <pc:cxnChg chg="add">
          <ac:chgData name="Zahida Iqbal" userId="28dcde6eaa97d844" providerId="LiveId" clId="{23EDDA56-6278-45B2-A100-001A2B24FFE8}" dt="2026-06-29T11:01:50.547" v="535" actId="11529"/>
          <ac:cxnSpMkLst>
            <pc:docMk/>
            <pc:sldMk cId="2809196044" sldId="269"/>
            <ac:cxnSpMk id="101" creationId="{EF43D75E-28F6-F997-3130-4536E595BA8A}"/>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4063276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Cause and effect analysis ( Fishbone diagram )</a:t>
            </a:r>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9</a:t>
            </a:fld>
            <a:endParaRPr lang="en-GB"/>
          </a:p>
        </p:txBody>
      </p:sp>
    </p:spTree>
    <p:extLst>
      <p:ext uri="{BB962C8B-B14F-4D97-AF65-F5344CB8AC3E}">
        <p14:creationId xmlns:p14="http://schemas.microsoft.com/office/powerpoint/2010/main" val="1752476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01/07/2026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01/07/2026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01/07/2026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01/07/2026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Problem Solving and Decision Making</a:t>
            </a:r>
            <a:br>
              <a:rPr lang="en-GB" sz="3200" dirty="0">
                <a:latin typeface="A"/>
              </a:rPr>
            </a:br>
            <a:r>
              <a:rPr lang="en-GB" sz="3200" dirty="0">
                <a:latin typeface="A"/>
              </a:rPr>
              <a:t>LCLM4004_LON</a:t>
            </a:r>
            <a:br>
              <a:rPr lang="en-GB" sz="3200" dirty="0">
                <a:latin typeface="A"/>
              </a:rPr>
            </a:br>
            <a:r>
              <a:rPr lang="en-GB" sz="3200" dirty="0">
                <a:latin typeface="A"/>
              </a:rPr>
              <a:t>Zahida Iqbal </a:t>
            </a:r>
            <a:br>
              <a:rPr lang="en-GB" sz="3200" dirty="0">
                <a:latin typeface="A"/>
              </a:rPr>
            </a:br>
            <a:r>
              <a:rPr lang="en-GB" sz="3200" dirty="0">
                <a:latin typeface="A"/>
              </a:rPr>
              <a:t>2526284 </a:t>
            </a:r>
            <a:br>
              <a:rPr lang="en-GB" sz="3200" dirty="0">
                <a:latin typeface="A"/>
              </a:rPr>
            </a:br>
            <a:r>
              <a:rPr lang="en-GB" sz="3200" dirty="0">
                <a:latin typeface="A"/>
              </a:rPr>
              <a:t>Anita Nan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B3B8615B-53B1-032B-B53D-466B1D3A093C}"/>
                  </a:ext>
                </a:extLst>
              </p:cNvPr>
              <p:cNvGraphicFramePr>
                <a:graphicFrameLocks noChangeAspect="1"/>
              </p:cNvGraphicFramePr>
              <p:nvPr>
                <p:extLst>
                  <p:ext uri="{D42A27DB-BD31-4B8C-83A1-F6EECF244321}">
                    <p14:modId xmlns:p14="http://schemas.microsoft.com/office/powerpoint/2010/main" val="3213049841"/>
                  </p:ext>
                </p:extLst>
              </p:nvPr>
            </p:nvGraphicFramePr>
            <p:xfrm>
              <a:off x="-3962400" y="3137807"/>
              <a:ext cx="3048000" cy="1714500"/>
            </p:xfrm>
            <a:graphic>
              <a:graphicData uri="http://schemas.microsoft.com/office/powerpoint/2016/slidezoom">
                <pslz:sldZm>
                  <pslz:sldZmObj sldId="257" cId="2715806010">
                    <pslz:zmPr id="{D233306F-7F59-42C4-89F1-446DE8108012}"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extLst>
                  <a:ext uri="{FF2B5EF4-FFF2-40B4-BE49-F238E27FC236}">
                    <a16:creationId xmlns:a16="http://schemas.microsoft.com/office/drawing/2014/main" id="{B3B8615B-53B1-032B-B53D-466B1D3A093C}"/>
                  </a:ext>
                </a:extLst>
              </p:cNvPr>
              <p:cNvPicPr>
                <a:picLocks noGrp="1" noRot="1" noChangeAspect="1" noMove="1" noResize="1" noEditPoints="1" noAdjustHandles="1" noChangeArrowheads="1" noChangeShapeType="1"/>
              </p:cNvPicPr>
              <p:nvPr/>
            </p:nvPicPr>
            <p:blipFill>
              <a:blip r:embed="rId3"/>
              <a:stretch>
                <a:fillRect/>
              </a:stretch>
            </p:blipFill>
            <p:spPr>
              <a:xfrm>
                <a:off x="-3962400" y="3137807"/>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pPr marL="342900" indent="-342900">
              <a:buFont typeface="Arial" panose="020B0604020202020204" pitchFamily="34" charset="0"/>
              <a:buChar char="•"/>
            </a:pPr>
            <a:r>
              <a:rPr lang="en-US" sz="3600" b="1" dirty="0">
                <a:solidFill>
                  <a:schemeClr val="tx1"/>
                </a:solidFill>
                <a:latin typeface="Arial" panose="020B0604020202020204" pitchFamily="34" charset="0"/>
                <a:ea typeface="Roboto"/>
                <a:cs typeface="Arial" panose="020B0604020202020204" pitchFamily="34" charset="0"/>
              </a:rPr>
              <a:t>This presentation aims to investigate the reasons behind the lower sales of Basil’s Bakery since 2020</a:t>
            </a:r>
          </a:p>
          <a:p>
            <a:pPr marL="342900" indent="-342900">
              <a:buFont typeface="Arial" panose="020B0604020202020204" pitchFamily="34" charset="0"/>
              <a:buChar char="•"/>
            </a:pPr>
            <a:r>
              <a:rPr lang="en-US" sz="3600" b="1" dirty="0">
                <a:solidFill>
                  <a:schemeClr val="tx1"/>
                </a:solidFill>
                <a:latin typeface="Arial" panose="020B0604020202020204" pitchFamily="34" charset="0"/>
                <a:ea typeface="Roboto"/>
                <a:cs typeface="Arial" panose="020B0604020202020204" pitchFamily="34" charset="0"/>
              </a:rPr>
              <a:t>A PESTLE and Fishbone analysis will be used to determine the main reasons for the falling sales figures for the business</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Basil’s Bakery:</a:t>
            </a:r>
          </a:p>
          <a:p>
            <a:pPr marL="342900" indent="-342900">
              <a:buFont typeface="Arial" panose="020B0604020202020204" pitchFamily="34" charset="0"/>
              <a:buChar char="•"/>
            </a:pPr>
            <a:r>
              <a:rPr lang="en-GB" sz="2400" b="1" dirty="0">
                <a:solidFill>
                  <a:srgbClr val="000000"/>
                </a:solidFill>
              </a:rPr>
              <a:t>Basil’s Bakery was founded in 2015 in Coventry by Basil</a:t>
            </a:r>
          </a:p>
          <a:p>
            <a:pPr marL="342900" indent="-342900">
              <a:buFont typeface="Arial" panose="020B0604020202020204" pitchFamily="34" charset="0"/>
              <a:buChar char="•"/>
            </a:pPr>
            <a:r>
              <a:rPr lang="en-GB" sz="2400" b="1" dirty="0">
                <a:solidFill>
                  <a:srgbClr val="000000"/>
                </a:solidFill>
              </a:rPr>
              <a:t>Basil’s Bakery sells organic cakes, pastries and breads to customers who visit the shop, retail workers and office staff members</a:t>
            </a:r>
          </a:p>
          <a:p>
            <a:pPr marL="342900" indent="-342900">
              <a:buFont typeface="Arial" panose="020B0604020202020204" pitchFamily="34" charset="0"/>
              <a:buChar char="•"/>
            </a:pPr>
            <a:r>
              <a:rPr lang="en-GB" sz="2400" b="1" dirty="0">
                <a:solidFill>
                  <a:srgbClr val="000000"/>
                </a:solidFill>
              </a:rPr>
              <a:t>Sales were increasing until 2019, however, have remained below the sales figures prior to 2020 since then</a:t>
            </a:r>
            <a:endParaRPr lang="en-GB" sz="2400" dirty="0">
              <a:solidFill>
                <a:srgbClr val="00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US" b="1" dirty="0">
                <a:solidFill>
                  <a:schemeClr val="tx1"/>
                </a:solidFill>
              </a:rPr>
              <a:t>What: Sales have remained around 25% of the sales figures that Basil’s Bakery achieved in 2019.</a:t>
            </a:r>
          </a:p>
          <a:p>
            <a:r>
              <a:rPr lang="en-US" b="1" dirty="0">
                <a:solidFill>
                  <a:schemeClr val="tx1"/>
                </a:solidFill>
              </a:rPr>
              <a:t>Who: Basil, the employees, the customers and the suppliers of the bakery are affected by the drop in sales.</a:t>
            </a:r>
          </a:p>
          <a:p>
            <a:r>
              <a:rPr lang="en-US" b="1" dirty="0">
                <a:solidFill>
                  <a:schemeClr val="tx1"/>
                </a:solidFill>
              </a:rPr>
              <a:t>Where: The business is located in a retail park in Coventry</a:t>
            </a:r>
          </a:p>
          <a:p>
            <a:r>
              <a:rPr lang="en-US" b="1" dirty="0">
                <a:solidFill>
                  <a:schemeClr val="tx1"/>
                </a:solidFill>
              </a:rPr>
              <a:t>When: The drop in sales began during the Covid-19 pandemic and has continued into the current year</a:t>
            </a:r>
          </a:p>
          <a:p>
            <a:r>
              <a:rPr lang="en-US" b="1" dirty="0">
                <a:solidFill>
                  <a:schemeClr val="tx1"/>
                </a:solidFill>
              </a:rPr>
              <a:t>Why: Customers are spending less time at the retail park where Basil’s Bakery is located and more customers are working from home so they do not visit the bakery</a:t>
            </a:r>
          </a:p>
          <a:p>
            <a:r>
              <a:rPr lang="en-US" b="1" dirty="0">
                <a:solidFill>
                  <a:schemeClr val="tx1"/>
                </a:solidFill>
              </a:rPr>
              <a:t>How: There are fewer customers visiting the bakery which is leading to lower profits for the business.</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a:bodyPr>
          <a:lstStyle/>
          <a:p>
            <a:r>
              <a:rPr lang="en-GB" sz="1800" b="1" dirty="0"/>
              <a:t>POLITICAL</a:t>
            </a:r>
          </a:p>
          <a:p>
            <a:pPr marL="342900" indent="-342900">
              <a:buFont typeface="Arial" panose="020B0604020202020204" pitchFamily="34" charset="0"/>
              <a:buChar char="•"/>
            </a:pPr>
            <a:r>
              <a:rPr lang="en-GB" sz="1800" b="1" dirty="0"/>
              <a:t>Changes to business rates will increase the costs of operating the business.</a:t>
            </a:r>
          </a:p>
          <a:p>
            <a:pPr marL="342900" indent="-342900">
              <a:buFont typeface="Arial" panose="020B0604020202020204" pitchFamily="34" charset="0"/>
              <a:buChar char="•"/>
            </a:pPr>
            <a:r>
              <a:rPr lang="en-GB" sz="1800" b="1" dirty="0"/>
              <a:t>Government policies will determine the amount of support that can be provided to small businesses like Basil’s Bakery.</a:t>
            </a:r>
          </a:p>
          <a:p>
            <a:r>
              <a:rPr lang="en-GB" sz="1800" b="1" dirty="0"/>
              <a:t>ECONOMIC</a:t>
            </a:r>
          </a:p>
          <a:p>
            <a:pPr marL="342900" indent="-342900">
              <a:buFont typeface="Arial" panose="020B0604020202020204" pitchFamily="34" charset="0"/>
              <a:buChar char="•"/>
            </a:pPr>
            <a:r>
              <a:rPr lang="en-GB" sz="1800" b="1" dirty="0"/>
              <a:t>Inflation will increase the cost of ingredients and utilities</a:t>
            </a:r>
          </a:p>
          <a:p>
            <a:pPr marL="342900" indent="-342900">
              <a:buFont typeface="Arial" panose="020B0604020202020204" pitchFamily="34" charset="0"/>
              <a:buChar char="•"/>
            </a:pPr>
            <a:r>
              <a:rPr lang="en-GB" sz="1800" b="1" dirty="0"/>
              <a:t>Customers have less money to spend on luxury items like cakes and pastries.</a:t>
            </a:r>
          </a:p>
          <a:p>
            <a:endParaRPr lang="en-GB" sz="1800" b="1" dirty="0"/>
          </a:p>
          <a:p>
            <a:r>
              <a:rPr lang="en-GB" sz="1800" b="1" dirty="0"/>
              <a:t>SOCIAL</a:t>
            </a:r>
          </a:p>
          <a:p>
            <a:pPr marL="285750" indent="-285750">
              <a:buFont typeface="Arial" panose="020B0604020202020204" pitchFamily="34" charset="0"/>
              <a:buChar char="•"/>
            </a:pPr>
            <a:r>
              <a:rPr lang="en-GB" sz="1800" b="1" dirty="0"/>
              <a:t>More customers are working from home so they visit the bakery less frequently.</a:t>
            </a:r>
          </a:p>
          <a:p>
            <a:pPr marL="285750" indent="-285750">
              <a:buFont typeface="Arial" panose="020B0604020202020204" pitchFamily="34" charset="0"/>
              <a:buChar char="•"/>
            </a:pPr>
            <a:r>
              <a:rPr lang="en-GB" sz="1800" b="1" dirty="0"/>
              <a:t>Customers want convenience so they order cakes and pastries online or from delivery services.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lnSpcReduction="10000"/>
          </a:bodyPr>
          <a:lstStyle/>
          <a:p>
            <a:r>
              <a:rPr lang="en-GB" b="1" dirty="0"/>
              <a:t>TECHNOLOGICAL</a:t>
            </a:r>
          </a:p>
          <a:p>
            <a:pPr>
              <a:buFont typeface="Arial" panose="020B0604020202020204" pitchFamily="34" charset="0"/>
              <a:buChar char="•"/>
            </a:pPr>
            <a:r>
              <a:rPr lang="en-GB" b="1" dirty="0"/>
              <a:t>No online ordering of goods is offered by the business</a:t>
            </a:r>
          </a:p>
          <a:p>
            <a:pPr>
              <a:buFont typeface="Arial" panose="020B0604020202020204" pitchFamily="34" charset="0"/>
              <a:buChar char="•"/>
            </a:pPr>
            <a:r>
              <a:rPr lang="en-GB" b="1" dirty="0"/>
              <a:t>No delivery services are provided by the business</a:t>
            </a:r>
          </a:p>
          <a:p>
            <a:r>
              <a:rPr lang="en-GB" b="1" dirty="0"/>
              <a:t>LEGAL</a:t>
            </a:r>
          </a:p>
          <a:p>
            <a:pPr>
              <a:buFont typeface="Arial" panose="020B0604020202020204" pitchFamily="34" charset="0"/>
              <a:buChar char="•"/>
            </a:pPr>
            <a:r>
              <a:rPr lang="en-GB" b="1" dirty="0"/>
              <a:t>Food safety regulations must be followed in the bakery</a:t>
            </a:r>
          </a:p>
          <a:p>
            <a:pPr>
              <a:buFont typeface="Arial" panose="020B0604020202020204" pitchFamily="34" charset="0"/>
              <a:buChar char="•"/>
            </a:pPr>
            <a:r>
              <a:rPr lang="en-GB" b="1" dirty="0"/>
              <a:t>The bakery must follow legal requirements regarding employees</a:t>
            </a:r>
          </a:p>
          <a:p>
            <a:r>
              <a:rPr lang="en-GB" b="1" dirty="0"/>
              <a:t>ENVIRONMENTAL </a:t>
            </a:r>
          </a:p>
          <a:p>
            <a:pPr>
              <a:buFont typeface="Arial" panose="020B0604020202020204" pitchFamily="34" charset="0"/>
              <a:buChar char="•"/>
            </a:pPr>
            <a:r>
              <a:rPr lang="en-GB" b="1" dirty="0"/>
              <a:t>Organic ingredients will be affected by environmental problems like poor-harvests</a:t>
            </a:r>
          </a:p>
          <a:p>
            <a:pPr>
              <a:buFont typeface="Arial" panose="020B0604020202020204" pitchFamily="34" charset="0"/>
              <a:buChar char="•"/>
            </a:pPr>
            <a:r>
              <a:rPr lang="en-GB" b="1" dirty="0"/>
              <a:t>Customers are more environmentally conscious and interested in purchasing eco-friendly products.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1378402" y="1030877"/>
            <a:ext cx="10555705" cy="5323262"/>
          </a:xfrm>
        </p:spPr>
        <p:txBody>
          <a:bodyPr>
            <a:normAutofit/>
          </a:bodyPr>
          <a:lstStyle/>
          <a:p>
            <a:r>
              <a:rPr lang="en-US" sz="2400" b="1" dirty="0"/>
              <a:t>Main Causes of Falling Sales:</a:t>
            </a:r>
          </a:p>
          <a:p>
            <a:r>
              <a:rPr lang="en-US" b="1" dirty="0"/>
              <a:t>People:</a:t>
            </a:r>
          </a:p>
          <a:p>
            <a:r>
              <a:rPr lang="en-US" b="1" dirty="0"/>
              <a:t>More customers are working from home so they do not visit the bakery. Retail workers have lost their jobs due to the closure of retail shops.</a:t>
            </a:r>
          </a:p>
          <a:p>
            <a:r>
              <a:rPr lang="en-US" b="1" dirty="0"/>
              <a:t>Process:</a:t>
            </a:r>
          </a:p>
          <a:p>
            <a:r>
              <a:rPr lang="en-US" sz="1800" b="1" dirty="0"/>
              <a:t>Customers have to wait for their orders due to very high levels of activity at the bakery during busy periods. It is difficult to take pre-orders from customers due to the way the bakery is structured.</a:t>
            </a:r>
          </a:p>
          <a:p>
            <a:r>
              <a:rPr lang="en-US" sz="1800" b="1" dirty="0"/>
              <a:t>Technology:</a:t>
            </a:r>
          </a:p>
          <a:p>
            <a:r>
              <a:rPr lang="en-US" sz="1800" b="1" dirty="0"/>
              <a:t>No online ordering systems are in place at Basil’s Bakery. No delivery services are available from the business.</a:t>
            </a:r>
          </a:p>
          <a:p>
            <a:r>
              <a:rPr lang="en-US" sz="1800" b="1" dirty="0"/>
              <a:t>Finance:</a:t>
            </a:r>
          </a:p>
          <a:p>
            <a:r>
              <a:rPr lang="en-US" sz="1800" b="1" dirty="0"/>
              <a:t>Business costs more money to rent the shop, pay utilities and insurance.</a:t>
            </a:r>
          </a:p>
          <a:p>
            <a:r>
              <a:rPr lang="en-US" sz="1800" b="1" dirty="0"/>
              <a:t>The prices of organic ingredients have increased.</a:t>
            </a:r>
          </a:p>
          <a:p>
            <a:endParaRPr lang="en-US" sz="1800" b="1" dirty="0"/>
          </a:p>
          <a:p>
            <a:endParaRPr lang="en-US" b="1" dirty="0"/>
          </a:p>
          <a:p>
            <a:endParaRPr lang="en-US" b="1" dirty="0"/>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Oval 42">
            <a:extLst>
              <a:ext uri="{FF2B5EF4-FFF2-40B4-BE49-F238E27FC236}">
                <a16:creationId xmlns:a16="http://schemas.microsoft.com/office/drawing/2014/main" id="{12C4D62C-0DB8-7E32-EB38-BA80096B549A}"/>
              </a:ext>
            </a:extLst>
          </p:cNvPr>
          <p:cNvSpPr/>
          <p:nvPr/>
        </p:nvSpPr>
        <p:spPr>
          <a:xfrm>
            <a:off x="6200641" y="556274"/>
            <a:ext cx="2460173" cy="1024344"/>
          </a:xfrm>
          <a:prstGeom prst="ellipse">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dirty="0">
                <a:solidFill>
                  <a:srgbClr val="FF0000"/>
                </a:solidFill>
              </a:rPr>
              <a:t> </a:t>
            </a:r>
            <a:r>
              <a:rPr lang="en-US" dirty="0">
                <a:solidFill>
                  <a:schemeClr val="bg1"/>
                </a:solidFill>
              </a:rPr>
              <a:t>Machine</a:t>
            </a:r>
            <a:endParaRPr lang="en-GB" dirty="0">
              <a:solidFill>
                <a:schemeClr val="bg1"/>
              </a:solidFill>
            </a:endParaRPr>
          </a:p>
        </p:txBody>
      </p:sp>
      <p:sp>
        <p:nvSpPr>
          <p:cNvPr id="65" name="TextBox 64">
            <a:extLst>
              <a:ext uri="{FF2B5EF4-FFF2-40B4-BE49-F238E27FC236}">
                <a16:creationId xmlns:a16="http://schemas.microsoft.com/office/drawing/2014/main" id="{AF922DE8-6F83-F405-0E7E-CAB9E907EAD9}"/>
              </a:ext>
            </a:extLst>
          </p:cNvPr>
          <p:cNvSpPr txBox="1"/>
          <p:nvPr/>
        </p:nvSpPr>
        <p:spPr>
          <a:xfrm>
            <a:off x="2597150" y="5438274"/>
            <a:ext cx="3366627" cy="369332"/>
          </a:xfrm>
          <a:prstGeom prst="rect">
            <a:avLst/>
          </a:prstGeom>
          <a:noFill/>
        </p:spPr>
        <p:txBody>
          <a:bodyPr wrap="none" rtlCol="0">
            <a:spAutoFit/>
          </a:bodyPr>
          <a:lstStyle/>
          <a:p>
            <a:r>
              <a:rPr lang="en-US" dirty="0"/>
              <a:t>Oven temperature is too hot</a:t>
            </a:r>
            <a:endParaRPr lang="en-GB" dirty="0"/>
          </a:p>
        </p:txBody>
      </p:sp>
      <p:sp>
        <p:nvSpPr>
          <p:cNvPr id="66" name="TextBox 65">
            <a:extLst>
              <a:ext uri="{FF2B5EF4-FFF2-40B4-BE49-F238E27FC236}">
                <a16:creationId xmlns:a16="http://schemas.microsoft.com/office/drawing/2014/main" id="{871CC430-39FE-6AD7-35BB-7520C2E8B872}"/>
              </a:ext>
            </a:extLst>
          </p:cNvPr>
          <p:cNvSpPr txBox="1"/>
          <p:nvPr/>
        </p:nvSpPr>
        <p:spPr>
          <a:xfrm>
            <a:off x="9895114" y="5622940"/>
            <a:ext cx="248786" cy="369332"/>
          </a:xfrm>
          <a:prstGeom prst="rect">
            <a:avLst/>
          </a:prstGeom>
          <a:noFill/>
        </p:spPr>
        <p:txBody>
          <a:bodyPr wrap="none" rtlCol="0">
            <a:spAutoFit/>
          </a:bodyPr>
          <a:lstStyle/>
          <a:p>
            <a:r>
              <a:rPr lang="en-US" dirty="0"/>
              <a:t> </a:t>
            </a:r>
            <a:endParaRPr lang="en-GB" dirty="0"/>
          </a:p>
        </p:txBody>
      </p:sp>
      <p:sp>
        <p:nvSpPr>
          <p:cNvPr id="68" name="TextBox 67">
            <a:extLst>
              <a:ext uri="{FF2B5EF4-FFF2-40B4-BE49-F238E27FC236}">
                <a16:creationId xmlns:a16="http://schemas.microsoft.com/office/drawing/2014/main" id="{CB9B1641-48A9-D467-A36E-D81D3FBF47C0}"/>
              </a:ext>
            </a:extLst>
          </p:cNvPr>
          <p:cNvSpPr txBox="1"/>
          <p:nvPr/>
        </p:nvSpPr>
        <p:spPr>
          <a:xfrm>
            <a:off x="6662857" y="2374370"/>
            <a:ext cx="2082621" cy="369332"/>
          </a:xfrm>
          <a:prstGeom prst="rect">
            <a:avLst/>
          </a:prstGeom>
          <a:noFill/>
        </p:spPr>
        <p:txBody>
          <a:bodyPr wrap="none" rtlCol="0">
            <a:spAutoFit/>
          </a:bodyPr>
          <a:lstStyle/>
          <a:p>
            <a:r>
              <a:rPr lang="en-US" dirty="0"/>
              <a:t>Bad quality oven</a:t>
            </a:r>
            <a:endParaRPr lang="en-GB" dirty="0"/>
          </a:p>
        </p:txBody>
      </p:sp>
      <p:sp>
        <p:nvSpPr>
          <p:cNvPr id="69" name="TextBox 68">
            <a:extLst>
              <a:ext uri="{FF2B5EF4-FFF2-40B4-BE49-F238E27FC236}">
                <a16:creationId xmlns:a16="http://schemas.microsoft.com/office/drawing/2014/main" id="{0D5AE4C4-0A26-1134-B120-FA2A9184D310}"/>
              </a:ext>
            </a:extLst>
          </p:cNvPr>
          <p:cNvSpPr txBox="1"/>
          <p:nvPr/>
        </p:nvSpPr>
        <p:spPr>
          <a:xfrm>
            <a:off x="8287352" y="4442883"/>
            <a:ext cx="1149674" cy="369332"/>
          </a:xfrm>
          <a:prstGeom prst="rect">
            <a:avLst/>
          </a:prstGeom>
          <a:noFill/>
        </p:spPr>
        <p:txBody>
          <a:bodyPr wrap="none" rtlCol="0">
            <a:spAutoFit/>
          </a:bodyPr>
          <a:lstStyle/>
          <a:p>
            <a:r>
              <a:rPr lang="en-US" dirty="0"/>
              <a:t>Sour milk</a:t>
            </a:r>
            <a:endParaRPr lang="en-GB" dirty="0"/>
          </a:p>
        </p:txBody>
      </p:sp>
      <p:sp>
        <p:nvSpPr>
          <p:cNvPr id="70" name="TextBox 69">
            <a:extLst>
              <a:ext uri="{FF2B5EF4-FFF2-40B4-BE49-F238E27FC236}">
                <a16:creationId xmlns:a16="http://schemas.microsoft.com/office/drawing/2014/main" id="{DBF3FD96-E970-98C0-6039-1D7C5C782A3F}"/>
              </a:ext>
            </a:extLst>
          </p:cNvPr>
          <p:cNvSpPr txBox="1"/>
          <p:nvPr/>
        </p:nvSpPr>
        <p:spPr>
          <a:xfrm>
            <a:off x="9088036" y="5646752"/>
            <a:ext cx="2026517" cy="369332"/>
          </a:xfrm>
          <a:prstGeom prst="rect">
            <a:avLst/>
          </a:prstGeom>
          <a:noFill/>
        </p:spPr>
        <p:txBody>
          <a:bodyPr wrap="none" rtlCol="0">
            <a:spAutoFit/>
          </a:bodyPr>
          <a:lstStyle/>
          <a:p>
            <a:r>
              <a:rPr lang="en-US" dirty="0"/>
              <a:t>Use expired flour</a:t>
            </a:r>
            <a:endParaRPr lang="en-GB" dirty="0"/>
          </a:p>
        </p:txBody>
      </p:sp>
      <p:sp>
        <p:nvSpPr>
          <p:cNvPr id="71" name="TextBox 70">
            <a:extLst>
              <a:ext uri="{FF2B5EF4-FFF2-40B4-BE49-F238E27FC236}">
                <a16:creationId xmlns:a16="http://schemas.microsoft.com/office/drawing/2014/main" id="{E0442A07-3BA8-B29A-E393-BFC16A6DF19F}"/>
              </a:ext>
            </a:extLst>
          </p:cNvPr>
          <p:cNvSpPr txBox="1"/>
          <p:nvPr/>
        </p:nvSpPr>
        <p:spPr>
          <a:xfrm>
            <a:off x="8287352" y="5303520"/>
            <a:ext cx="2505814" cy="369332"/>
          </a:xfrm>
          <a:prstGeom prst="rect">
            <a:avLst/>
          </a:prstGeom>
          <a:noFill/>
        </p:spPr>
        <p:txBody>
          <a:bodyPr wrap="none" rtlCol="0">
            <a:spAutoFit/>
          </a:bodyPr>
          <a:lstStyle/>
          <a:p>
            <a:r>
              <a:rPr lang="en-US" dirty="0"/>
              <a:t>Add too much sugar</a:t>
            </a:r>
          </a:p>
        </p:txBody>
      </p:sp>
      <p:sp>
        <p:nvSpPr>
          <p:cNvPr id="74" name="TextBox 73">
            <a:extLst>
              <a:ext uri="{FF2B5EF4-FFF2-40B4-BE49-F238E27FC236}">
                <a16:creationId xmlns:a16="http://schemas.microsoft.com/office/drawing/2014/main" id="{D746E09E-8914-65E3-8A8D-5DC021BCAB3A}"/>
              </a:ext>
            </a:extLst>
          </p:cNvPr>
          <p:cNvSpPr txBox="1"/>
          <p:nvPr/>
        </p:nvSpPr>
        <p:spPr>
          <a:xfrm>
            <a:off x="2873375" y="5986914"/>
            <a:ext cx="3147015" cy="369332"/>
          </a:xfrm>
          <a:prstGeom prst="rect">
            <a:avLst/>
          </a:prstGeom>
          <a:noFill/>
        </p:spPr>
        <p:txBody>
          <a:bodyPr wrap="none" rtlCol="0">
            <a:spAutoFit/>
          </a:bodyPr>
          <a:lstStyle/>
          <a:p>
            <a:r>
              <a:rPr lang="en-US" dirty="0"/>
              <a:t>Recipe is too complicated</a:t>
            </a:r>
            <a:endParaRPr lang="en-GB" dirty="0"/>
          </a:p>
        </p:txBody>
      </p:sp>
      <p:cxnSp>
        <p:nvCxnSpPr>
          <p:cNvPr id="81" name="Straight Arrow Connector 80">
            <a:extLst>
              <a:ext uri="{FF2B5EF4-FFF2-40B4-BE49-F238E27FC236}">
                <a16:creationId xmlns:a16="http://schemas.microsoft.com/office/drawing/2014/main" id="{D83D8FA1-3D98-0BFB-4D7D-7427DE424B80}"/>
              </a:ext>
            </a:extLst>
          </p:cNvPr>
          <p:cNvCxnSpPr>
            <a:cxnSpLocks/>
          </p:cNvCxnSpPr>
          <p:nvPr/>
        </p:nvCxnSpPr>
        <p:spPr>
          <a:xfrm flipV="1">
            <a:off x="798897" y="3336462"/>
            <a:ext cx="9711890" cy="98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6" name="TextBox 85">
            <a:extLst>
              <a:ext uri="{FF2B5EF4-FFF2-40B4-BE49-F238E27FC236}">
                <a16:creationId xmlns:a16="http://schemas.microsoft.com/office/drawing/2014/main" id="{AA3F61B6-B54F-DD3A-BB69-563DAAD701FE}"/>
              </a:ext>
            </a:extLst>
          </p:cNvPr>
          <p:cNvSpPr txBox="1"/>
          <p:nvPr/>
        </p:nvSpPr>
        <p:spPr>
          <a:xfrm>
            <a:off x="8446448" y="1998761"/>
            <a:ext cx="2683958" cy="369332"/>
          </a:xfrm>
          <a:prstGeom prst="rect">
            <a:avLst/>
          </a:prstGeom>
          <a:noFill/>
        </p:spPr>
        <p:txBody>
          <a:bodyPr wrap="square" rtlCol="0">
            <a:spAutoFit/>
          </a:bodyPr>
          <a:lstStyle/>
          <a:p>
            <a:r>
              <a:rPr lang="en-US" dirty="0"/>
              <a:t>Un cleaned pots</a:t>
            </a:r>
            <a:endParaRPr lang="en-GB" dirty="0"/>
          </a:p>
        </p:txBody>
      </p:sp>
      <p:cxnSp>
        <p:nvCxnSpPr>
          <p:cNvPr id="93" name="Straight Arrow Connector 92">
            <a:extLst>
              <a:ext uri="{FF2B5EF4-FFF2-40B4-BE49-F238E27FC236}">
                <a16:creationId xmlns:a16="http://schemas.microsoft.com/office/drawing/2014/main" id="{BDCDC7A0-7D64-7AAC-FC62-FC13F072106B}"/>
              </a:ext>
            </a:extLst>
          </p:cNvPr>
          <p:cNvCxnSpPr/>
          <p:nvPr/>
        </p:nvCxnSpPr>
        <p:spPr>
          <a:xfrm flipV="1">
            <a:off x="2059806" y="3429000"/>
            <a:ext cx="1357162" cy="20591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7" name="Straight Arrow Connector 96">
            <a:extLst>
              <a:ext uri="{FF2B5EF4-FFF2-40B4-BE49-F238E27FC236}">
                <a16:creationId xmlns:a16="http://schemas.microsoft.com/office/drawing/2014/main" id="{B8BE1DFC-2E9B-3549-045A-5F60555DD87A}"/>
              </a:ext>
            </a:extLst>
          </p:cNvPr>
          <p:cNvCxnSpPr/>
          <p:nvPr/>
        </p:nvCxnSpPr>
        <p:spPr>
          <a:xfrm>
            <a:off x="2503714" y="1507594"/>
            <a:ext cx="1132115" cy="14413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9" name="Straight Arrow Connector 98">
            <a:extLst>
              <a:ext uri="{FF2B5EF4-FFF2-40B4-BE49-F238E27FC236}">
                <a16:creationId xmlns:a16="http://schemas.microsoft.com/office/drawing/2014/main" id="{75F906F0-A131-08BB-BC03-77401B92C659}"/>
              </a:ext>
            </a:extLst>
          </p:cNvPr>
          <p:cNvCxnSpPr/>
          <p:nvPr/>
        </p:nvCxnSpPr>
        <p:spPr>
          <a:xfrm>
            <a:off x="7903029" y="1611086"/>
            <a:ext cx="1192845" cy="14695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1" name="Straight Arrow Connector 100">
            <a:extLst>
              <a:ext uri="{FF2B5EF4-FFF2-40B4-BE49-F238E27FC236}">
                <a16:creationId xmlns:a16="http://schemas.microsoft.com/office/drawing/2014/main" id="{EF43D75E-28F6-F997-3130-4536E595BA8A}"/>
              </a:ext>
            </a:extLst>
          </p:cNvPr>
          <p:cNvCxnSpPr/>
          <p:nvPr/>
        </p:nvCxnSpPr>
        <p:spPr>
          <a:xfrm flipV="1">
            <a:off x="7794171" y="3429000"/>
            <a:ext cx="1301703" cy="18745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51FBA8E-CC97-06E8-EF32-3718B5ABA47A}"/>
              </a:ext>
            </a:extLst>
          </p:cNvPr>
          <p:cNvSpPr txBox="1"/>
          <p:nvPr/>
        </p:nvSpPr>
        <p:spPr>
          <a:xfrm>
            <a:off x="3048000" y="88384"/>
            <a:ext cx="6096000" cy="400110"/>
          </a:xfrm>
          <a:prstGeom prst="rect">
            <a:avLst/>
          </a:prstGeom>
          <a:noFill/>
        </p:spPr>
        <p:txBody>
          <a:bodyPr wrap="square">
            <a:spAutoFit/>
          </a:bodyPr>
          <a:lstStyle/>
          <a:p>
            <a:r>
              <a:rPr lang="en-US" sz="2000" b="1" dirty="0">
                <a:solidFill>
                  <a:srgbClr val="7030A0"/>
                </a:solidFill>
              </a:rPr>
              <a:t>Cause and effect analysis ( Fishbone diagram )</a:t>
            </a:r>
            <a:endParaRPr lang="en-GB" sz="2000" b="1" dirty="0">
              <a:solidFill>
                <a:srgbClr val="7030A0"/>
              </a:solidFill>
            </a:endParaRPr>
          </a:p>
        </p:txBody>
      </p:sp>
      <p:sp>
        <p:nvSpPr>
          <p:cNvPr id="8" name="Rectangle 7">
            <a:extLst>
              <a:ext uri="{FF2B5EF4-FFF2-40B4-BE49-F238E27FC236}">
                <a16:creationId xmlns:a16="http://schemas.microsoft.com/office/drawing/2014/main" id="{D8CDA8E3-F321-0CC6-CBFC-362D0B6D43A9}"/>
              </a:ext>
            </a:extLst>
          </p:cNvPr>
          <p:cNvSpPr/>
          <p:nvPr/>
        </p:nvSpPr>
        <p:spPr>
          <a:xfrm>
            <a:off x="10604500" y="2913727"/>
            <a:ext cx="1587500" cy="865136"/>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dirty="0">
                <a:solidFill>
                  <a:schemeClr val="bg1"/>
                </a:solidFill>
              </a:rPr>
              <a:t>Less Sales</a:t>
            </a:r>
            <a:endParaRPr lang="en-GB" dirty="0">
              <a:solidFill>
                <a:schemeClr val="bg1"/>
              </a:solidFill>
            </a:endParaRPr>
          </a:p>
        </p:txBody>
      </p:sp>
      <p:sp>
        <p:nvSpPr>
          <p:cNvPr id="11" name="Oval 10">
            <a:extLst>
              <a:ext uri="{FF2B5EF4-FFF2-40B4-BE49-F238E27FC236}">
                <a16:creationId xmlns:a16="http://schemas.microsoft.com/office/drawing/2014/main" id="{0B585754-0358-83FA-7EF0-D73475161373}"/>
              </a:ext>
            </a:extLst>
          </p:cNvPr>
          <p:cNvSpPr/>
          <p:nvPr/>
        </p:nvSpPr>
        <p:spPr>
          <a:xfrm>
            <a:off x="1643288" y="479637"/>
            <a:ext cx="2460173" cy="1024344"/>
          </a:xfrm>
          <a:prstGeom prst="ellipse">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dirty="0">
                <a:solidFill>
                  <a:schemeClr val="bg1"/>
                </a:solidFill>
              </a:rPr>
              <a:t> Man</a:t>
            </a:r>
            <a:endParaRPr lang="en-GB" dirty="0">
              <a:solidFill>
                <a:schemeClr val="bg1"/>
              </a:solidFill>
            </a:endParaRPr>
          </a:p>
        </p:txBody>
      </p:sp>
      <p:sp>
        <p:nvSpPr>
          <p:cNvPr id="13" name="Oval 12">
            <a:extLst>
              <a:ext uri="{FF2B5EF4-FFF2-40B4-BE49-F238E27FC236}">
                <a16:creationId xmlns:a16="http://schemas.microsoft.com/office/drawing/2014/main" id="{9764F06D-548A-C857-4FFC-762AF59B4715}"/>
              </a:ext>
            </a:extLst>
          </p:cNvPr>
          <p:cNvSpPr/>
          <p:nvPr/>
        </p:nvSpPr>
        <p:spPr>
          <a:xfrm>
            <a:off x="388572" y="5682091"/>
            <a:ext cx="2460173" cy="1024344"/>
          </a:xfrm>
          <a:prstGeom prst="ellipse">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dirty="0">
                <a:solidFill>
                  <a:srgbClr val="FF0000"/>
                </a:solidFill>
              </a:rPr>
              <a:t> </a:t>
            </a:r>
            <a:r>
              <a:rPr lang="en-US" dirty="0">
                <a:solidFill>
                  <a:schemeClr val="bg1"/>
                </a:solidFill>
              </a:rPr>
              <a:t>Method</a:t>
            </a:r>
            <a:endParaRPr lang="en-GB" dirty="0">
              <a:solidFill>
                <a:schemeClr val="bg1"/>
              </a:solidFill>
            </a:endParaRPr>
          </a:p>
        </p:txBody>
      </p:sp>
      <p:sp>
        <p:nvSpPr>
          <p:cNvPr id="16" name="Oval 15">
            <a:extLst>
              <a:ext uri="{FF2B5EF4-FFF2-40B4-BE49-F238E27FC236}">
                <a16:creationId xmlns:a16="http://schemas.microsoft.com/office/drawing/2014/main" id="{BC8B2ADB-6B51-67E3-6C47-DD16D8D4332A}"/>
              </a:ext>
            </a:extLst>
          </p:cNvPr>
          <p:cNvSpPr/>
          <p:nvPr/>
        </p:nvSpPr>
        <p:spPr>
          <a:xfrm>
            <a:off x="6171612" y="5396631"/>
            <a:ext cx="2460173" cy="1024344"/>
          </a:xfrm>
          <a:prstGeom prst="ellipse">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dirty="0">
                <a:solidFill>
                  <a:schemeClr val="bg1"/>
                </a:solidFill>
              </a:rPr>
              <a:t> Material</a:t>
            </a:r>
            <a:endParaRPr lang="en-GB" dirty="0">
              <a:solidFill>
                <a:schemeClr val="bg1"/>
              </a:solidFill>
            </a:endParaRPr>
          </a:p>
        </p:txBody>
      </p:sp>
      <p:sp>
        <p:nvSpPr>
          <p:cNvPr id="18" name="TextBox 17">
            <a:extLst>
              <a:ext uri="{FF2B5EF4-FFF2-40B4-BE49-F238E27FC236}">
                <a16:creationId xmlns:a16="http://schemas.microsoft.com/office/drawing/2014/main" id="{9A59E71E-E0D0-806C-49DD-DEFD2F70C938}"/>
              </a:ext>
            </a:extLst>
          </p:cNvPr>
          <p:cNvSpPr txBox="1"/>
          <p:nvPr/>
        </p:nvSpPr>
        <p:spPr>
          <a:xfrm>
            <a:off x="673100" y="1727200"/>
            <a:ext cx="1924050" cy="369332"/>
          </a:xfrm>
          <a:prstGeom prst="rect">
            <a:avLst/>
          </a:prstGeom>
          <a:noFill/>
        </p:spPr>
        <p:txBody>
          <a:bodyPr wrap="square" rtlCol="0">
            <a:spAutoFit/>
          </a:bodyPr>
          <a:lstStyle/>
          <a:p>
            <a:r>
              <a:rPr lang="en-US" dirty="0"/>
              <a:t>Untrained Staff</a:t>
            </a:r>
            <a:endParaRPr lang="en-GB" dirty="0"/>
          </a:p>
        </p:txBody>
      </p:sp>
    </p:spTree>
    <p:extLst>
      <p:ext uri="{BB962C8B-B14F-4D97-AF65-F5344CB8AC3E}">
        <p14:creationId xmlns:p14="http://schemas.microsoft.com/office/powerpoint/2010/main" val="2809196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122948" y="1271016"/>
            <a:ext cx="10381664" cy="4745736"/>
          </a:xfrm>
        </p:spPr>
        <p:txBody>
          <a:bodyPr>
            <a:normAutofit/>
          </a:bodyPr>
          <a:lstStyle/>
          <a:p>
            <a:r>
              <a:rPr lang="en-US" sz="4000" b="1" dirty="0"/>
              <a:t>Basil’s Bakery has encountered several challenges that have had an impact on its sales figures. The introduction of online ordering systems, online delivery services and improved process for customers to place pre-orders will lead to an increase in sales for the business.</a:t>
            </a:r>
            <a:endParaRPr lang="en-GB" sz="4000" b="1" dirty="0"/>
          </a:p>
        </p:txBody>
      </p:sp>
    </p:spTree>
    <p:extLst>
      <p:ext uri="{BB962C8B-B14F-4D97-AF65-F5344CB8AC3E}">
        <p14:creationId xmlns:p14="http://schemas.microsoft.com/office/powerpoint/2010/main" val="3970473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a:bodyPr>
          <a:lstStyle/>
          <a:p>
            <a:r>
              <a:rPr lang="en-US" b="1" dirty="0">
                <a:solidFill>
                  <a:schemeClr val="tx1"/>
                </a:solidFill>
                <a:latin typeface="Roboto"/>
                <a:ea typeface="Roboto"/>
                <a:cs typeface="Roboto"/>
              </a:rPr>
              <a:t>Office for National Statistics (ONS)</a:t>
            </a:r>
          </a:p>
          <a:p>
            <a:r>
              <a:rPr lang="en-US" b="1" dirty="0">
                <a:solidFill>
                  <a:schemeClr val="tx1"/>
                </a:solidFill>
                <a:latin typeface="Roboto"/>
                <a:ea typeface="Roboto"/>
                <a:cs typeface="Roboto"/>
              </a:rPr>
              <a:t>GOV.UK Business Support</a:t>
            </a:r>
          </a:p>
          <a:p>
            <a:r>
              <a:rPr lang="en-US" b="1" dirty="0">
                <a:solidFill>
                  <a:schemeClr val="tx1"/>
                </a:solidFill>
                <a:latin typeface="Roboto"/>
                <a:ea typeface="Roboto"/>
                <a:cs typeface="Roboto"/>
              </a:rPr>
              <a:t>Federation of Small Businesses (FSB)</a:t>
            </a:r>
          </a:p>
          <a:p>
            <a:r>
              <a:rPr lang="en-US" b="1" dirty="0">
                <a:solidFill>
                  <a:schemeClr val="tx1"/>
                </a:solidFill>
                <a:latin typeface="Roboto"/>
                <a:ea typeface="Roboto"/>
                <a:cs typeface="Roboto"/>
              </a:rPr>
              <a:t>Mintel Bakery Market Report</a:t>
            </a:r>
          </a:p>
          <a:p>
            <a:r>
              <a:rPr lang="en-US" b="1" dirty="0">
                <a:solidFill>
                  <a:schemeClr val="tx1"/>
                </a:solidFill>
                <a:latin typeface="Roboto"/>
                <a:ea typeface="Roboto"/>
                <a:cs typeface="Roboto"/>
              </a:rPr>
              <a:t>Kotler, P . &amp; Keller, K. L. (2022). Marketing </a:t>
            </a:r>
            <a:r>
              <a:rPr lang="en-US" b="1" dirty="0" err="1">
                <a:solidFill>
                  <a:schemeClr val="tx1"/>
                </a:solidFill>
                <a:latin typeface="Roboto"/>
                <a:ea typeface="Roboto"/>
                <a:cs typeface="Roboto"/>
              </a:rPr>
              <a:t>Mangement</a:t>
            </a:r>
            <a:r>
              <a:rPr lang="en-US" b="1" dirty="0">
                <a:solidFill>
                  <a:schemeClr val="tx1"/>
                </a:solidFill>
                <a:latin typeface="Roboto"/>
                <a:ea typeface="Roboto"/>
                <a:cs typeface="Roboto"/>
              </a:rPr>
              <a:t>. Pearson.</a:t>
            </a:r>
            <a:endParaRPr lang="en-GB" b="1" dirty="0">
              <a:solidFill>
                <a:schemeClr val="tx1"/>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endParaRPr lang="en-US" sz="5400" dirty="0"/>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4469240" y="1057561"/>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515</TotalTime>
  <Words>703</Words>
  <Application>Microsoft Office PowerPoint</Application>
  <PresentationFormat>Widescreen</PresentationFormat>
  <Paragraphs>85</Paragraphs>
  <Slides>12</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vt:lpstr>
      <vt:lpstr>Aptos</vt:lpstr>
      <vt:lpstr>Arial</vt:lpstr>
      <vt:lpstr>Century Gothic</vt:lpstr>
      <vt:lpstr>Roboto</vt:lpstr>
      <vt:lpstr>Wingdings 3</vt:lpstr>
      <vt:lpstr>Wisp</vt:lpstr>
      <vt:lpstr>Problem Solving and Decision Making LCLM4004_LON Zahida Iqbal  2526284  Anita Nan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PowerPoint Presentation</vt:lpstr>
      <vt:lpstr>Conclusion</vt:lpstr>
      <vt:lpstr>References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Zahida Iqbal</cp:lastModifiedBy>
  <cp:revision>96</cp:revision>
  <dcterms:created xsi:type="dcterms:W3CDTF">2024-10-08T15:58:04Z</dcterms:created>
  <dcterms:modified xsi:type="dcterms:W3CDTF">2026-07-01T20:54:35Z</dcterms:modified>
</cp:coreProperties>
</file>