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8" r:id="rId3"/>
    <p:sldId id="285" r:id="rId4"/>
    <p:sldId id="290" r:id="rId5"/>
    <p:sldId id="298" r:id="rId6"/>
    <p:sldId id="297" r:id="rId7"/>
    <p:sldId id="291" r:id="rId8"/>
    <p:sldId id="293" r:id="rId9"/>
    <p:sldId id="292" r:id="rId10"/>
    <p:sldId id="299" r:id="rId11"/>
    <p:sldId id="287" r:id="rId12"/>
    <p:sldId id="257" r:id="rId13"/>
    <p:sldId id="29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327"/>
  </p:normalViewPr>
  <p:slideViewPr>
    <p:cSldViewPr snapToGrid="0" snapToObjects="1">
      <p:cViewPr varScale="1">
        <p:scale>
          <a:sx n="128" d="100"/>
          <a:sy n="128" d="100"/>
        </p:scale>
        <p:origin x="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662AC-E611-2C4A-9DA9-1176B73A454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8F33EC9-BCCD-A14B-9005-7518CCC4D8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EC0F4B6-2A6F-3445-B350-34911CBDD12C}"/>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5" name="Footer Placeholder 4">
            <a:extLst>
              <a:ext uri="{FF2B5EF4-FFF2-40B4-BE49-F238E27FC236}">
                <a16:creationId xmlns:a16="http://schemas.microsoft.com/office/drawing/2014/main" id="{61E812EE-32E9-5D4C-9DBB-28782B972E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F0C41B-F548-BC4F-A229-CF69223AAC60}"/>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3032980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5E28-7DE2-2B4F-B57D-B190405BF1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22C633-F22C-9A46-A906-27401C46421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04C4AA-C3FB-4042-A5C8-D4EB32A21515}"/>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5" name="Footer Placeholder 4">
            <a:extLst>
              <a:ext uri="{FF2B5EF4-FFF2-40B4-BE49-F238E27FC236}">
                <a16:creationId xmlns:a16="http://schemas.microsoft.com/office/drawing/2014/main" id="{0E77C994-894F-6447-B49D-07C6FFCD2E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C360E3-BDE5-674B-9004-788C80572493}"/>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253694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239C6-0D70-4547-9220-E0DCA3D5F2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AA22F93-AC5D-E440-8FAB-FE2935FDFE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D75BCDB-EDF1-B54C-9856-8FA868BEFADA}"/>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5" name="Footer Placeholder 4">
            <a:extLst>
              <a:ext uri="{FF2B5EF4-FFF2-40B4-BE49-F238E27FC236}">
                <a16:creationId xmlns:a16="http://schemas.microsoft.com/office/drawing/2014/main" id="{3935FAD9-F770-DE4D-B075-013F0D377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14C746-2125-DE41-9CFB-771D57656DE6}"/>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2250978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C265F-D321-A14D-A4F7-A10341E1486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F3371F6-B552-0C4E-A540-A5EFC9E68D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00E0DEB-8E89-EB4A-B08D-75137EDD9E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0565837-C0A9-6540-B8E5-D4B97AAC1BA4}"/>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6" name="Footer Placeholder 5">
            <a:extLst>
              <a:ext uri="{FF2B5EF4-FFF2-40B4-BE49-F238E27FC236}">
                <a16:creationId xmlns:a16="http://schemas.microsoft.com/office/drawing/2014/main" id="{40D9B416-8C02-9D4C-95C1-F08E7EF07F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67CFD5-F654-D343-8F70-0018F9336BDA}"/>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3502770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B502B-65C2-FA4F-82E2-1014CAC4C8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5A6033-40D3-CC42-8191-E628B3B5D9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0A16928-7152-3340-8006-5FACBEA4574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FFFA13D-593E-9B41-9725-346CE61425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9F55E09-DB01-AB45-BAFD-D009D2CB1B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7B83459-4B2E-2344-90FD-58FC6AF8176E}"/>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8" name="Footer Placeholder 7">
            <a:extLst>
              <a:ext uri="{FF2B5EF4-FFF2-40B4-BE49-F238E27FC236}">
                <a16:creationId xmlns:a16="http://schemas.microsoft.com/office/drawing/2014/main" id="{E12AA04C-3604-CC4C-9026-DA1A9D83F4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E0D136-F262-9F40-8D20-8EE4E6F7DFFD}"/>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772721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14979-ED28-9E4D-BD2E-29579E3F942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E3280FA-C092-1547-A8BD-0C2070DFEC39}"/>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4" name="Footer Placeholder 3">
            <a:extLst>
              <a:ext uri="{FF2B5EF4-FFF2-40B4-BE49-F238E27FC236}">
                <a16:creationId xmlns:a16="http://schemas.microsoft.com/office/drawing/2014/main" id="{747CF5E8-24BA-7740-B47F-9559035F7E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11835D4-AABE-0748-86D7-15C1F56ADB89}"/>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3718804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A7B9C9-7FCE-0547-8690-A56409A0FAF5}"/>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3" name="Footer Placeholder 2">
            <a:extLst>
              <a:ext uri="{FF2B5EF4-FFF2-40B4-BE49-F238E27FC236}">
                <a16:creationId xmlns:a16="http://schemas.microsoft.com/office/drawing/2014/main" id="{E3A70550-2131-B44D-8A00-6A3798B254D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31B5D0A-01F6-5B46-848E-F628895ACC31}"/>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424137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E3122-88A1-A249-93CE-422A8183FB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056B977-18C0-EC40-802F-6349B6ED02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F338DAE-1FF2-F14A-8047-322D2138AC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382603-D97F-F945-AC9F-1F94B26153FD}"/>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6" name="Footer Placeholder 5">
            <a:extLst>
              <a:ext uri="{FF2B5EF4-FFF2-40B4-BE49-F238E27FC236}">
                <a16:creationId xmlns:a16="http://schemas.microsoft.com/office/drawing/2014/main" id="{2384BBAE-51DC-1748-897C-E1FE6B0EED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ECC94-F8DE-E14A-9FA7-62359BAD59CE}"/>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4220719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A7219-6EE7-B649-AF37-F5519AF0E3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E3BB677-658D-B84B-876E-6DA375256A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9AF0F2E-1503-7A43-9BED-1A95260FCD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2156CC-B265-8142-AFC3-7FF2D20B4F08}"/>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6" name="Footer Placeholder 5">
            <a:extLst>
              <a:ext uri="{FF2B5EF4-FFF2-40B4-BE49-F238E27FC236}">
                <a16:creationId xmlns:a16="http://schemas.microsoft.com/office/drawing/2014/main" id="{BF61C488-BBCC-8542-97BD-763D6017D9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3987D5-B6C4-824C-94E4-EEBA3B4725EE}"/>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568093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9D5F9-6F66-FE42-BA53-3496F534372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09BB10-EE16-054D-A69C-24CC924D954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09BEA-6BC0-EA49-9D65-ECEB73759FD7}"/>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5" name="Footer Placeholder 4">
            <a:extLst>
              <a:ext uri="{FF2B5EF4-FFF2-40B4-BE49-F238E27FC236}">
                <a16:creationId xmlns:a16="http://schemas.microsoft.com/office/drawing/2014/main" id="{680F9B7D-9C3A-1445-B1E6-C7C02CF2DA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FA792C-68A0-9B4C-9EEA-DF85FFBE52C1}"/>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1697506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016BDC-F3BB-4946-A342-05AAF429D00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91DBC7-962D-7446-AFBE-B43BB801B8C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C54C78-7BE4-7440-A306-11A185A4F135}"/>
              </a:ext>
            </a:extLst>
          </p:cNvPr>
          <p:cNvSpPr>
            <a:spLocks noGrp="1"/>
          </p:cNvSpPr>
          <p:nvPr>
            <p:ph type="dt" sz="half" idx="10"/>
          </p:nvPr>
        </p:nvSpPr>
        <p:spPr/>
        <p:txBody>
          <a:bodyPr/>
          <a:lstStyle/>
          <a:p>
            <a:fld id="{0D23409B-F0AC-984D-B51B-2523A8637767}" type="datetimeFigureOut">
              <a:rPr lang="en-US" smtClean="0"/>
              <a:t>1/31/22</a:t>
            </a:fld>
            <a:endParaRPr lang="en-US"/>
          </a:p>
        </p:txBody>
      </p:sp>
      <p:sp>
        <p:nvSpPr>
          <p:cNvPr id="5" name="Footer Placeholder 4">
            <a:extLst>
              <a:ext uri="{FF2B5EF4-FFF2-40B4-BE49-F238E27FC236}">
                <a16:creationId xmlns:a16="http://schemas.microsoft.com/office/drawing/2014/main" id="{DF8E549B-3A31-194A-8032-71B8A243F6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1703F3-E9BA-0C44-B660-FF3936A26E18}"/>
              </a:ext>
            </a:extLst>
          </p:cNvPr>
          <p:cNvSpPr>
            <a:spLocks noGrp="1"/>
          </p:cNvSpPr>
          <p:nvPr>
            <p:ph type="sldNum" sz="quarter" idx="12"/>
          </p:nvPr>
        </p:nvSpPr>
        <p:spPr/>
        <p:txBody>
          <a:bodyPr/>
          <a:lstStyle/>
          <a:p>
            <a:fld id="{CEA33BC5-F53F-E647-B352-379CD0F15A1C}" type="slidenum">
              <a:rPr lang="en-US" smtClean="0"/>
              <a:t>‹#›</a:t>
            </a:fld>
            <a:endParaRPr lang="en-US"/>
          </a:p>
        </p:txBody>
      </p:sp>
    </p:spTree>
    <p:extLst>
      <p:ext uri="{BB962C8B-B14F-4D97-AF65-F5344CB8AC3E}">
        <p14:creationId xmlns:p14="http://schemas.microsoft.com/office/powerpoint/2010/main" val="862738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DF62DD-6C98-B947-A1B5-9B16AFC725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B9C32C-BA9C-F04E-B604-1A89046466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34BD26-32DD-FB4D-A2A5-16F4989DDE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23409B-F0AC-984D-B51B-2523A8637767}" type="datetimeFigureOut">
              <a:rPr lang="en-US" smtClean="0"/>
              <a:t>1/31/22</a:t>
            </a:fld>
            <a:endParaRPr lang="en-US"/>
          </a:p>
        </p:txBody>
      </p:sp>
      <p:sp>
        <p:nvSpPr>
          <p:cNvPr id="5" name="Footer Placeholder 4">
            <a:extLst>
              <a:ext uri="{FF2B5EF4-FFF2-40B4-BE49-F238E27FC236}">
                <a16:creationId xmlns:a16="http://schemas.microsoft.com/office/drawing/2014/main" id="{035D274A-8267-4842-98C5-B2E913B08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6EE3800-E7ED-6441-A319-EF5EC7C679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A33BC5-F53F-E647-B352-379CD0F15A1C}" type="slidenum">
              <a:rPr lang="en-US" smtClean="0"/>
              <a:t>‹#›</a:t>
            </a:fld>
            <a:endParaRPr lang="en-US"/>
          </a:p>
        </p:txBody>
      </p:sp>
    </p:spTree>
    <p:extLst>
      <p:ext uri="{BB962C8B-B14F-4D97-AF65-F5344CB8AC3E}">
        <p14:creationId xmlns:p14="http://schemas.microsoft.com/office/powerpoint/2010/main" val="1299829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libguides.staffs.ac.uk/academic_writing/linkin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CB022-9F61-9C49-9354-74FE618829B6}"/>
              </a:ext>
            </a:extLst>
          </p:cNvPr>
          <p:cNvSpPr>
            <a:spLocks noGrp="1"/>
          </p:cNvSpPr>
          <p:nvPr>
            <p:ph type="ctrTitle"/>
          </p:nvPr>
        </p:nvSpPr>
        <p:spPr/>
        <p:txBody>
          <a:bodyPr/>
          <a:lstStyle/>
          <a:p>
            <a:r>
              <a:rPr lang="en-US" altLang="zh-CN"/>
              <a:t>Essay</a:t>
            </a:r>
            <a:r>
              <a:rPr lang="zh-CN" altLang="en-US"/>
              <a:t> </a:t>
            </a:r>
            <a:r>
              <a:rPr lang="en-US" altLang="zh-CN"/>
              <a:t>Writing</a:t>
            </a:r>
            <a:r>
              <a:rPr lang="zh-CN" altLang="en-US"/>
              <a:t> </a:t>
            </a:r>
            <a:r>
              <a:rPr lang="en-US" altLang="zh-CN"/>
              <a:t>Revisited</a:t>
            </a:r>
            <a:endParaRPr lang="en-US" dirty="0"/>
          </a:p>
        </p:txBody>
      </p:sp>
      <p:sp>
        <p:nvSpPr>
          <p:cNvPr id="3" name="Subtitle 2">
            <a:extLst>
              <a:ext uri="{FF2B5EF4-FFF2-40B4-BE49-F238E27FC236}">
                <a16:creationId xmlns:a16="http://schemas.microsoft.com/office/drawing/2014/main" id="{2E951DC4-AEBE-D840-9914-F510C32BD7C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890337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KEY FEATURES OF ESSAY WRITING</a:t>
            </a:r>
          </a:p>
        </p:txBody>
      </p:sp>
      <p:sp>
        <p:nvSpPr>
          <p:cNvPr id="3" name="Content Placeholder 2"/>
          <p:cNvSpPr>
            <a:spLocks noGrp="1"/>
          </p:cNvSpPr>
          <p:nvPr>
            <p:ph idx="1"/>
          </p:nvPr>
        </p:nvSpPr>
        <p:spPr/>
        <p:txBody>
          <a:bodyPr/>
          <a:lstStyle/>
          <a:p>
            <a:r>
              <a:rPr lang="en-GB" dirty="0"/>
              <a:t>RELEVANCE TO QUESTION/TASK</a:t>
            </a:r>
          </a:p>
          <a:p>
            <a:r>
              <a:rPr lang="en-GB" dirty="0"/>
              <a:t>USE OF EVIDENCE</a:t>
            </a:r>
          </a:p>
          <a:p>
            <a:r>
              <a:rPr lang="en-GB" dirty="0"/>
              <a:t>ARGUMENT</a:t>
            </a:r>
          </a:p>
          <a:p>
            <a:r>
              <a:rPr lang="en-GB" dirty="0"/>
              <a:t>STRUCTURE AND CONTENT</a:t>
            </a:r>
          </a:p>
          <a:p>
            <a:r>
              <a:rPr lang="en-GB" dirty="0"/>
              <a:t>READABILITY AND STYLE</a:t>
            </a:r>
          </a:p>
          <a:p>
            <a:r>
              <a:rPr lang="en-GB" dirty="0"/>
              <a:t>REFERENCING AND PRESENTATION</a:t>
            </a:r>
          </a:p>
          <a:p>
            <a:endParaRPr lang="en-GB" dirty="0"/>
          </a:p>
        </p:txBody>
      </p:sp>
    </p:spTree>
    <p:extLst>
      <p:ext uri="{BB962C8B-B14F-4D97-AF65-F5344CB8AC3E}">
        <p14:creationId xmlns:p14="http://schemas.microsoft.com/office/powerpoint/2010/main" val="1669612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STRUCTURING IDEAS</a:t>
            </a:r>
            <a:endParaRPr lang="en-US" dirty="0">
              <a:latin typeface="Arial Black" panose="020B0A04020102020204" pitchFamily="34" charset="0"/>
            </a:endParaRPr>
          </a:p>
        </p:txBody>
      </p:sp>
      <p:sp>
        <p:nvSpPr>
          <p:cNvPr id="3" name="Content Placeholder 2"/>
          <p:cNvSpPr>
            <a:spLocks noGrp="1"/>
          </p:cNvSpPr>
          <p:nvPr>
            <p:ph idx="1"/>
          </p:nvPr>
        </p:nvSpPr>
        <p:spPr>
          <a:xfrm>
            <a:off x="609600" y="1417638"/>
            <a:ext cx="10972800" cy="4525963"/>
          </a:xfrm>
        </p:spPr>
        <p:txBody>
          <a:bodyPr>
            <a:noAutofit/>
          </a:bodyPr>
          <a:lstStyle/>
          <a:p>
            <a:pPr marL="0" indent="0">
              <a:buNone/>
            </a:pPr>
            <a:r>
              <a:rPr lang="en-GB" sz="2400" b="1" dirty="0"/>
              <a:t>This applies for structuring your ideas in a sentence of paragraph:</a:t>
            </a:r>
          </a:p>
          <a:p>
            <a:pPr marL="0" indent="0">
              <a:buNone/>
            </a:pPr>
            <a:endParaRPr lang="en-GB" sz="2400" b="1" dirty="0"/>
          </a:p>
          <a:p>
            <a:pPr marL="514350" indent="0">
              <a:spcBef>
                <a:spcPts val="0"/>
              </a:spcBef>
              <a:buFont typeface="+mj-lt"/>
              <a:buAutoNum type="arabicPeriod"/>
            </a:pPr>
            <a:r>
              <a:rPr lang="en-US" altLang="zh-CN" b="1" dirty="0">
                <a:solidFill>
                  <a:srgbClr val="FF0000"/>
                </a:solidFill>
              </a:rPr>
              <a:t>Introduction:</a:t>
            </a:r>
            <a:r>
              <a:rPr lang="zh-CN" altLang="en-US" b="1" dirty="0">
                <a:solidFill>
                  <a:srgbClr val="FF0000"/>
                </a:solidFill>
              </a:rPr>
              <a:t> </a:t>
            </a:r>
            <a:r>
              <a:rPr lang="en-GB" sz="2800" b="1" dirty="0">
                <a:solidFill>
                  <a:srgbClr val="FF0000"/>
                </a:solidFill>
              </a:rPr>
              <a:t>T</a:t>
            </a:r>
            <a:r>
              <a:rPr lang="en-US" altLang="zh-CN" sz="2800" b="1" dirty="0">
                <a:solidFill>
                  <a:srgbClr val="FF0000"/>
                </a:solidFill>
              </a:rPr>
              <a:t>ell</a:t>
            </a:r>
            <a:r>
              <a:rPr lang="en-GB" sz="2800" b="1" dirty="0">
                <a:solidFill>
                  <a:srgbClr val="FF0000"/>
                </a:solidFill>
              </a:rPr>
              <a:t> </a:t>
            </a:r>
            <a:r>
              <a:rPr lang="en-US" altLang="zh-CN" sz="2800" b="1" dirty="0">
                <a:solidFill>
                  <a:srgbClr val="FF0000"/>
                </a:solidFill>
              </a:rPr>
              <a:t>the</a:t>
            </a:r>
            <a:r>
              <a:rPr lang="en-GB" sz="2800" b="1" dirty="0">
                <a:solidFill>
                  <a:srgbClr val="FF0000"/>
                </a:solidFill>
              </a:rPr>
              <a:t> </a:t>
            </a:r>
            <a:r>
              <a:rPr lang="en-US" altLang="zh-CN" sz="2800" b="1" dirty="0">
                <a:solidFill>
                  <a:srgbClr val="FF0000"/>
                </a:solidFill>
              </a:rPr>
              <a:t>Reader</a:t>
            </a:r>
            <a:r>
              <a:rPr lang="zh-CN" altLang="en-US" sz="2800" b="1" dirty="0">
                <a:solidFill>
                  <a:srgbClr val="FF0000"/>
                </a:solidFill>
              </a:rPr>
              <a:t> </a:t>
            </a:r>
            <a:r>
              <a:rPr lang="en-US" altLang="zh-CN" b="1" dirty="0">
                <a:solidFill>
                  <a:srgbClr val="FF0000"/>
                </a:solidFill>
              </a:rPr>
              <a:t>What</a:t>
            </a:r>
            <a:r>
              <a:rPr lang="zh-CN" altLang="en-US" b="1" dirty="0">
                <a:solidFill>
                  <a:srgbClr val="FF0000"/>
                </a:solidFill>
              </a:rPr>
              <a:t> </a:t>
            </a:r>
            <a:r>
              <a:rPr lang="en-US" altLang="zh-CN" b="1" dirty="0">
                <a:solidFill>
                  <a:srgbClr val="FF0000"/>
                </a:solidFill>
              </a:rPr>
              <a:t>You</a:t>
            </a:r>
            <a:r>
              <a:rPr lang="zh-CN" altLang="en-US" b="1" dirty="0">
                <a:solidFill>
                  <a:srgbClr val="FF0000"/>
                </a:solidFill>
              </a:rPr>
              <a:t> </a:t>
            </a:r>
            <a:r>
              <a:rPr lang="en-US" altLang="zh-CN" b="1" dirty="0">
                <a:solidFill>
                  <a:srgbClr val="FF0000"/>
                </a:solidFill>
              </a:rPr>
              <a:t>Are</a:t>
            </a:r>
            <a:r>
              <a:rPr lang="zh-CN" altLang="en-US" b="1" dirty="0">
                <a:solidFill>
                  <a:srgbClr val="FF0000"/>
                </a:solidFill>
              </a:rPr>
              <a:t> </a:t>
            </a:r>
            <a:r>
              <a:rPr lang="en-US" altLang="zh-CN" b="1" dirty="0">
                <a:solidFill>
                  <a:srgbClr val="FF0000"/>
                </a:solidFill>
              </a:rPr>
              <a:t>Going</a:t>
            </a:r>
            <a:r>
              <a:rPr lang="zh-CN" altLang="en-US" b="1" dirty="0">
                <a:solidFill>
                  <a:srgbClr val="FF0000"/>
                </a:solidFill>
              </a:rPr>
              <a:t> </a:t>
            </a:r>
            <a:r>
              <a:rPr lang="en-US" altLang="zh-CN" b="1" dirty="0">
                <a:solidFill>
                  <a:srgbClr val="FF0000"/>
                </a:solidFill>
              </a:rPr>
              <a:t>to</a:t>
            </a:r>
            <a:r>
              <a:rPr lang="zh-CN" altLang="en-US" b="1" dirty="0">
                <a:solidFill>
                  <a:srgbClr val="FF0000"/>
                </a:solidFill>
              </a:rPr>
              <a:t> </a:t>
            </a:r>
            <a:r>
              <a:rPr lang="en-US" altLang="zh-CN" b="1" dirty="0">
                <a:solidFill>
                  <a:srgbClr val="FF0000"/>
                </a:solidFill>
              </a:rPr>
              <a:t>Tell</a:t>
            </a:r>
            <a:r>
              <a:rPr lang="zh-CN" altLang="en-US" b="1" dirty="0">
                <a:solidFill>
                  <a:srgbClr val="FF0000"/>
                </a:solidFill>
              </a:rPr>
              <a:t> </a:t>
            </a:r>
            <a:r>
              <a:rPr lang="en-US" altLang="zh-CN" b="1" dirty="0">
                <a:solidFill>
                  <a:srgbClr val="FF0000"/>
                </a:solidFill>
              </a:rPr>
              <a:t>Them</a:t>
            </a:r>
            <a:endParaRPr lang="en-GB" sz="2800" b="1" dirty="0">
              <a:solidFill>
                <a:srgbClr val="FF0000"/>
              </a:solidFill>
            </a:endParaRPr>
          </a:p>
          <a:p>
            <a:pPr marL="400050" lvl="1" indent="0">
              <a:spcBef>
                <a:spcPts val="0"/>
              </a:spcBef>
              <a:buNone/>
            </a:pPr>
            <a:r>
              <a:rPr lang="en-GB" b="1" dirty="0">
                <a:solidFill>
                  <a:srgbClr val="FF0000"/>
                </a:solidFill>
              </a:rPr>
              <a:t>		Make a </a:t>
            </a:r>
            <a:r>
              <a:rPr lang="en-GB" b="1" u="sng" dirty="0">
                <a:solidFill>
                  <a:srgbClr val="FF0000"/>
                </a:solidFill>
              </a:rPr>
              <a:t>point</a:t>
            </a:r>
          </a:p>
          <a:p>
            <a:pPr marL="800100" lvl="2" indent="0">
              <a:spcBef>
                <a:spcPts val="0"/>
              </a:spcBef>
              <a:buNone/>
            </a:pPr>
            <a:endParaRPr lang="en-GB" sz="2800" b="1" dirty="0"/>
          </a:p>
          <a:p>
            <a:pPr marL="1257300" lvl="3" indent="0">
              <a:spcBef>
                <a:spcPts val="0"/>
              </a:spcBef>
              <a:buNone/>
            </a:pPr>
            <a:r>
              <a:rPr lang="en-GB" sz="2800" b="1" dirty="0">
                <a:solidFill>
                  <a:srgbClr val="0070C0"/>
                </a:solidFill>
              </a:rPr>
              <a:t>2. </a:t>
            </a:r>
            <a:r>
              <a:rPr lang="en-US" altLang="zh-CN" sz="2800" b="1" dirty="0">
                <a:solidFill>
                  <a:srgbClr val="0070C0"/>
                </a:solidFill>
              </a:rPr>
              <a:t>Main</a:t>
            </a:r>
            <a:r>
              <a:rPr lang="zh-CN" altLang="en-US" sz="2800" b="1" dirty="0">
                <a:solidFill>
                  <a:srgbClr val="0070C0"/>
                </a:solidFill>
              </a:rPr>
              <a:t> </a:t>
            </a:r>
            <a:r>
              <a:rPr lang="en-US" altLang="zh-CN" sz="2800" b="1" dirty="0">
                <a:solidFill>
                  <a:srgbClr val="0070C0"/>
                </a:solidFill>
              </a:rPr>
              <a:t>Body:</a:t>
            </a:r>
            <a:r>
              <a:rPr lang="zh-CN" altLang="en-US" sz="2800" b="1" dirty="0">
                <a:solidFill>
                  <a:srgbClr val="0070C0"/>
                </a:solidFill>
              </a:rPr>
              <a:t> </a:t>
            </a:r>
            <a:r>
              <a:rPr lang="en-US" altLang="zh-CN" sz="2800" b="1" dirty="0">
                <a:solidFill>
                  <a:srgbClr val="0070C0"/>
                </a:solidFill>
              </a:rPr>
              <a:t>Tell</a:t>
            </a:r>
            <a:r>
              <a:rPr lang="zh-CN" altLang="en-US" sz="2800" b="1" dirty="0">
                <a:solidFill>
                  <a:srgbClr val="0070C0"/>
                </a:solidFill>
              </a:rPr>
              <a:t> </a:t>
            </a:r>
            <a:r>
              <a:rPr lang="en-US" altLang="zh-CN" sz="2800" b="1" dirty="0">
                <a:solidFill>
                  <a:srgbClr val="0070C0"/>
                </a:solidFill>
              </a:rPr>
              <a:t>the</a:t>
            </a:r>
            <a:r>
              <a:rPr lang="zh-CN" altLang="en-US" sz="2800" b="1" dirty="0">
                <a:solidFill>
                  <a:srgbClr val="0070C0"/>
                </a:solidFill>
              </a:rPr>
              <a:t> </a:t>
            </a:r>
            <a:r>
              <a:rPr lang="en-US" altLang="zh-CN" sz="2800" b="1" dirty="0">
                <a:solidFill>
                  <a:srgbClr val="0070C0"/>
                </a:solidFill>
              </a:rPr>
              <a:t>Reader</a:t>
            </a:r>
            <a:r>
              <a:rPr lang="zh-CN" altLang="en-US" sz="2800" b="1" dirty="0">
                <a:solidFill>
                  <a:srgbClr val="0070C0"/>
                </a:solidFill>
              </a:rPr>
              <a:t> </a:t>
            </a:r>
            <a:r>
              <a:rPr lang="en-US" altLang="zh-CN" sz="2800" b="1" dirty="0">
                <a:solidFill>
                  <a:srgbClr val="0070C0"/>
                </a:solidFill>
              </a:rPr>
              <a:t>What</a:t>
            </a:r>
            <a:r>
              <a:rPr lang="zh-CN" altLang="en-US" sz="2800" b="1" dirty="0">
                <a:solidFill>
                  <a:srgbClr val="0070C0"/>
                </a:solidFill>
              </a:rPr>
              <a:t> </a:t>
            </a:r>
            <a:r>
              <a:rPr lang="en-US" altLang="zh-CN" sz="2800" b="1" dirty="0">
                <a:solidFill>
                  <a:srgbClr val="0070C0"/>
                </a:solidFill>
              </a:rPr>
              <a:t>You</a:t>
            </a:r>
            <a:r>
              <a:rPr lang="zh-CN" altLang="en-US" sz="2800" b="1" dirty="0">
                <a:solidFill>
                  <a:srgbClr val="0070C0"/>
                </a:solidFill>
              </a:rPr>
              <a:t> </a:t>
            </a:r>
            <a:r>
              <a:rPr lang="en-US" altLang="zh-CN" sz="2800" b="1" dirty="0">
                <a:solidFill>
                  <a:srgbClr val="0070C0"/>
                </a:solidFill>
              </a:rPr>
              <a:t>Said</a:t>
            </a:r>
            <a:r>
              <a:rPr lang="zh-CN" altLang="en-US" sz="2800" b="1" dirty="0">
                <a:solidFill>
                  <a:srgbClr val="0070C0"/>
                </a:solidFill>
              </a:rPr>
              <a:t> </a:t>
            </a:r>
            <a:r>
              <a:rPr lang="en-US" altLang="zh-CN" sz="2800" b="1" dirty="0">
                <a:solidFill>
                  <a:srgbClr val="0070C0"/>
                </a:solidFill>
              </a:rPr>
              <a:t>You</a:t>
            </a:r>
            <a:r>
              <a:rPr lang="zh-CN" altLang="en-US" sz="2800" b="1" dirty="0">
                <a:solidFill>
                  <a:srgbClr val="0070C0"/>
                </a:solidFill>
              </a:rPr>
              <a:t> </a:t>
            </a:r>
            <a:r>
              <a:rPr lang="en-US" altLang="zh-CN" sz="2800" b="1" dirty="0">
                <a:solidFill>
                  <a:srgbClr val="0070C0"/>
                </a:solidFill>
              </a:rPr>
              <a:t>Were</a:t>
            </a:r>
            <a:r>
              <a:rPr lang="zh-CN" altLang="en-US" sz="2800" b="1" dirty="0">
                <a:solidFill>
                  <a:srgbClr val="0070C0"/>
                </a:solidFill>
              </a:rPr>
              <a:t> </a:t>
            </a:r>
            <a:r>
              <a:rPr lang="en-US" altLang="zh-CN" sz="2800" b="1" dirty="0">
                <a:solidFill>
                  <a:srgbClr val="0070C0"/>
                </a:solidFill>
              </a:rPr>
              <a:t>Going</a:t>
            </a:r>
            <a:r>
              <a:rPr lang="zh-CN" altLang="en-US" sz="2800" b="1" dirty="0">
                <a:solidFill>
                  <a:srgbClr val="0070C0"/>
                </a:solidFill>
              </a:rPr>
              <a:t> </a:t>
            </a:r>
            <a:r>
              <a:rPr lang="en-US" altLang="zh-CN" sz="2800" b="1" dirty="0">
                <a:solidFill>
                  <a:srgbClr val="0070C0"/>
                </a:solidFill>
              </a:rPr>
              <a:t>to</a:t>
            </a:r>
            <a:r>
              <a:rPr lang="zh-CN" altLang="en-US" sz="2800" b="1" dirty="0">
                <a:solidFill>
                  <a:srgbClr val="0070C0"/>
                </a:solidFill>
              </a:rPr>
              <a:t> </a:t>
            </a:r>
            <a:r>
              <a:rPr lang="en-US" altLang="zh-CN" sz="2800" b="1" dirty="0">
                <a:solidFill>
                  <a:srgbClr val="0070C0"/>
                </a:solidFill>
              </a:rPr>
              <a:t>Tell</a:t>
            </a:r>
            <a:r>
              <a:rPr lang="zh-CN" altLang="en-US" sz="2800" b="1" dirty="0">
                <a:solidFill>
                  <a:srgbClr val="0070C0"/>
                </a:solidFill>
              </a:rPr>
              <a:t> </a:t>
            </a:r>
            <a:r>
              <a:rPr lang="en-US" altLang="zh-CN" sz="2800" b="1" dirty="0">
                <a:solidFill>
                  <a:srgbClr val="0070C0"/>
                </a:solidFill>
              </a:rPr>
              <a:t>Them</a:t>
            </a:r>
            <a:endParaRPr lang="en-GB" sz="2800" b="1" dirty="0">
              <a:solidFill>
                <a:srgbClr val="0070C0"/>
              </a:solidFill>
            </a:endParaRPr>
          </a:p>
          <a:p>
            <a:pPr marL="1257300" lvl="3" indent="0">
              <a:spcBef>
                <a:spcPts val="0"/>
              </a:spcBef>
              <a:buNone/>
            </a:pPr>
            <a:r>
              <a:rPr lang="en-GB" sz="2800" b="1" dirty="0">
                <a:solidFill>
                  <a:srgbClr val="0070C0"/>
                </a:solidFill>
              </a:rPr>
              <a:t>		</a:t>
            </a:r>
            <a:r>
              <a:rPr lang="en-GB" sz="2400" b="1" dirty="0">
                <a:solidFill>
                  <a:srgbClr val="0070C0"/>
                </a:solidFill>
              </a:rPr>
              <a:t>Provide evidence for that point</a:t>
            </a:r>
          </a:p>
          <a:p>
            <a:pPr marL="1257300" lvl="3" indent="0">
              <a:spcBef>
                <a:spcPts val="0"/>
              </a:spcBef>
              <a:buNone/>
            </a:pPr>
            <a:endParaRPr lang="en-GB" sz="2400" b="1" dirty="0">
              <a:solidFill>
                <a:srgbClr val="0070C0"/>
              </a:solidFill>
            </a:endParaRPr>
          </a:p>
          <a:p>
            <a:pPr marL="1257300" lvl="3" indent="0">
              <a:spcBef>
                <a:spcPts val="0"/>
              </a:spcBef>
              <a:buNone/>
            </a:pPr>
            <a:r>
              <a:rPr lang="zh-CN" altLang="en-US" sz="2400" b="1" dirty="0">
                <a:solidFill>
                  <a:srgbClr val="0070C0"/>
                </a:solidFill>
              </a:rPr>
              <a:t>             </a:t>
            </a:r>
            <a:r>
              <a:rPr lang="en-GB" sz="2800" b="1" dirty="0">
                <a:solidFill>
                  <a:srgbClr val="7030A0"/>
                </a:solidFill>
              </a:rPr>
              <a:t>3. </a:t>
            </a:r>
            <a:r>
              <a:rPr lang="en-US" altLang="zh-CN" sz="2800" b="1" dirty="0">
                <a:solidFill>
                  <a:srgbClr val="7030A0"/>
                </a:solidFill>
              </a:rPr>
              <a:t>Conclusion:</a:t>
            </a:r>
            <a:r>
              <a:rPr lang="zh-CN" altLang="en-US" sz="2800" b="1" dirty="0">
                <a:solidFill>
                  <a:srgbClr val="7030A0"/>
                </a:solidFill>
              </a:rPr>
              <a:t> </a:t>
            </a:r>
            <a:r>
              <a:rPr lang="en-US" altLang="zh-CN" sz="2800" b="1" dirty="0">
                <a:solidFill>
                  <a:srgbClr val="7030A0"/>
                </a:solidFill>
              </a:rPr>
              <a:t>Tell</a:t>
            </a:r>
            <a:r>
              <a:rPr lang="zh-CN" altLang="en-US" sz="2800" b="1" dirty="0">
                <a:solidFill>
                  <a:srgbClr val="7030A0"/>
                </a:solidFill>
              </a:rPr>
              <a:t> </a:t>
            </a:r>
            <a:r>
              <a:rPr lang="en-US" altLang="zh-CN" sz="2800" b="1" dirty="0">
                <a:solidFill>
                  <a:srgbClr val="7030A0"/>
                </a:solidFill>
              </a:rPr>
              <a:t>the</a:t>
            </a:r>
            <a:r>
              <a:rPr lang="zh-CN" altLang="en-US" sz="2800" b="1" dirty="0">
                <a:solidFill>
                  <a:srgbClr val="7030A0"/>
                </a:solidFill>
              </a:rPr>
              <a:t> </a:t>
            </a:r>
            <a:r>
              <a:rPr lang="en-US" altLang="zh-CN" sz="2800" b="1" dirty="0">
                <a:solidFill>
                  <a:srgbClr val="7030A0"/>
                </a:solidFill>
              </a:rPr>
              <a:t>Reader</a:t>
            </a:r>
            <a:r>
              <a:rPr lang="zh-CN" altLang="en-US" sz="2800" b="1" dirty="0">
                <a:solidFill>
                  <a:srgbClr val="7030A0"/>
                </a:solidFill>
              </a:rPr>
              <a:t> </a:t>
            </a:r>
            <a:r>
              <a:rPr lang="en-US" altLang="zh-CN" sz="2800" b="1" dirty="0">
                <a:solidFill>
                  <a:srgbClr val="7030A0"/>
                </a:solidFill>
              </a:rPr>
              <a:t>what</a:t>
            </a:r>
            <a:r>
              <a:rPr lang="zh-CN" altLang="en-US" sz="2800" b="1" dirty="0">
                <a:solidFill>
                  <a:srgbClr val="7030A0"/>
                </a:solidFill>
              </a:rPr>
              <a:t> </a:t>
            </a:r>
            <a:r>
              <a:rPr lang="en-US" altLang="zh-CN" sz="2800" b="1" dirty="0">
                <a:solidFill>
                  <a:srgbClr val="7030A0"/>
                </a:solidFill>
              </a:rPr>
              <a:t>You’ve</a:t>
            </a:r>
            <a:r>
              <a:rPr lang="zh-CN" altLang="en-US" sz="2800" b="1" dirty="0">
                <a:solidFill>
                  <a:srgbClr val="7030A0"/>
                </a:solidFill>
              </a:rPr>
              <a:t> </a:t>
            </a:r>
            <a:r>
              <a:rPr lang="en-US" altLang="zh-CN" sz="2800" b="1" dirty="0">
                <a:solidFill>
                  <a:srgbClr val="7030A0"/>
                </a:solidFill>
              </a:rPr>
              <a:t>Told</a:t>
            </a:r>
            <a:r>
              <a:rPr lang="zh-CN" altLang="en-US" sz="2800" b="1" dirty="0">
                <a:solidFill>
                  <a:srgbClr val="7030A0"/>
                </a:solidFill>
              </a:rPr>
              <a:t> </a:t>
            </a:r>
            <a:r>
              <a:rPr lang="en-US" altLang="zh-CN" sz="2800" b="1" dirty="0">
                <a:solidFill>
                  <a:srgbClr val="7030A0"/>
                </a:solidFill>
              </a:rPr>
              <a:t>Them</a:t>
            </a:r>
            <a:endParaRPr lang="en-GB" sz="2800" b="1" dirty="0">
              <a:solidFill>
                <a:srgbClr val="7030A0"/>
              </a:solidFill>
            </a:endParaRPr>
          </a:p>
          <a:p>
            <a:pPr marL="3086100" lvl="7" indent="0">
              <a:spcBef>
                <a:spcPts val="0"/>
              </a:spcBef>
              <a:buNone/>
            </a:pPr>
            <a:r>
              <a:rPr lang="en-GB" sz="2800" b="1" dirty="0">
                <a:solidFill>
                  <a:srgbClr val="FF0000"/>
                </a:solidFill>
              </a:rPr>
              <a:t>	</a:t>
            </a:r>
            <a:r>
              <a:rPr lang="en-GB" sz="2400" b="1" u="sng" dirty="0">
                <a:solidFill>
                  <a:srgbClr val="7030A0"/>
                </a:solidFill>
              </a:rPr>
              <a:t>Explain</a:t>
            </a:r>
            <a:r>
              <a:rPr lang="en-GB" sz="2400" b="1" dirty="0">
                <a:solidFill>
                  <a:srgbClr val="7030A0"/>
                </a:solidFill>
              </a:rPr>
              <a:t> (elaborate upon or reaffirm) the point</a:t>
            </a:r>
            <a:endParaRPr lang="en-GB" sz="2800" b="1" dirty="0">
              <a:solidFill>
                <a:srgbClr val="FF0000"/>
              </a:solidFill>
            </a:endParaRPr>
          </a:p>
        </p:txBody>
      </p:sp>
    </p:spTree>
    <p:extLst>
      <p:ext uri="{BB962C8B-B14F-4D97-AF65-F5344CB8AC3E}">
        <p14:creationId xmlns:p14="http://schemas.microsoft.com/office/powerpoint/2010/main" val="3408514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5B00E-651B-C744-AC02-8F417179F8B8}"/>
              </a:ext>
            </a:extLst>
          </p:cNvPr>
          <p:cNvSpPr>
            <a:spLocks noGrp="1"/>
          </p:cNvSpPr>
          <p:nvPr>
            <p:ph type="title"/>
          </p:nvPr>
        </p:nvSpPr>
        <p:spPr/>
        <p:txBody>
          <a:bodyPr/>
          <a:lstStyle/>
          <a:p>
            <a:r>
              <a:rPr lang="en-US" altLang="zh-CN" dirty="0"/>
              <a:t>Introduction</a:t>
            </a:r>
            <a:endParaRPr lang="en-US" dirty="0"/>
          </a:p>
        </p:txBody>
      </p:sp>
      <p:sp>
        <p:nvSpPr>
          <p:cNvPr id="3" name="Content Placeholder 2">
            <a:extLst>
              <a:ext uri="{FF2B5EF4-FFF2-40B4-BE49-F238E27FC236}">
                <a16:creationId xmlns:a16="http://schemas.microsoft.com/office/drawing/2014/main" id="{073194CB-79D6-6045-9F0A-43951B2CEE03}"/>
              </a:ext>
            </a:extLst>
          </p:cNvPr>
          <p:cNvSpPr>
            <a:spLocks noGrp="1"/>
          </p:cNvSpPr>
          <p:nvPr>
            <p:ph idx="1"/>
          </p:nvPr>
        </p:nvSpPr>
        <p:spPr/>
        <p:txBody>
          <a:bodyPr/>
          <a:lstStyle/>
          <a:p>
            <a:r>
              <a:rPr lang="en-US" altLang="zh-CN" dirty="0"/>
              <a:t>Clearly</a:t>
            </a:r>
            <a:r>
              <a:rPr lang="zh-CN" altLang="en-US" dirty="0"/>
              <a:t> </a:t>
            </a:r>
            <a:r>
              <a:rPr lang="en-US" altLang="zh-CN" dirty="0"/>
              <a:t>sets</a:t>
            </a:r>
            <a:r>
              <a:rPr lang="zh-CN" altLang="en-US" dirty="0"/>
              <a:t> </a:t>
            </a:r>
            <a:r>
              <a:rPr lang="en-US" altLang="zh-CN" dirty="0"/>
              <a:t>out</a:t>
            </a:r>
            <a:r>
              <a:rPr lang="zh-CN" altLang="en-US" dirty="0"/>
              <a:t> </a:t>
            </a:r>
            <a:r>
              <a:rPr lang="en-US" altLang="zh-CN" dirty="0"/>
              <a:t>the</a:t>
            </a:r>
            <a:r>
              <a:rPr lang="zh-CN" altLang="en-US" dirty="0"/>
              <a:t> </a:t>
            </a:r>
            <a:r>
              <a:rPr lang="en-US" altLang="zh-CN" dirty="0"/>
              <a:t>aims</a:t>
            </a:r>
            <a:r>
              <a:rPr lang="zh-CN" altLang="en-US" dirty="0"/>
              <a:t> </a:t>
            </a:r>
            <a:r>
              <a:rPr lang="en-US" altLang="zh-CN" dirty="0"/>
              <a:t>of</a:t>
            </a:r>
            <a:r>
              <a:rPr lang="zh-CN" altLang="en-US" dirty="0"/>
              <a:t> </a:t>
            </a:r>
            <a:r>
              <a:rPr lang="en-US" altLang="zh-CN" dirty="0"/>
              <a:t>your</a:t>
            </a:r>
            <a:r>
              <a:rPr lang="zh-CN" altLang="en-US" dirty="0"/>
              <a:t> </a:t>
            </a:r>
            <a:r>
              <a:rPr lang="en-US" altLang="zh-CN" dirty="0"/>
              <a:t>essay.</a:t>
            </a:r>
            <a:endParaRPr lang="en-GB" altLang="zh-CN" dirty="0"/>
          </a:p>
          <a:p>
            <a:r>
              <a:rPr lang="en-US" altLang="zh-CN" dirty="0"/>
              <a:t>State</a:t>
            </a:r>
            <a:r>
              <a:rPr lang="zh-CN" altLang="en-US" dirty="0"/>
              <a:t> </a:t>
            </a:r>
            <a:r>
              <a:rPr lang="en-US" altLang="zh-CN" dirty="0"/>
              <a:t>what</a:t>
            </a:r>
            <a:r>
              <a:rPr lang="zh-CN" altLang="en-US" dirty="0"/>
              <a:t> </a:t>
            </a:r>
            <a:r>
              <a:rPr lang="en-US" altLang="zh-CN" dirty="0"/>
              <a:t>the</a:t>
            </a:r>
            <a:r>
              <a:rPr lang="zh-CN" altLang="en-US" dirty="0"/>
              <a:t> </a:t>
            </a:r>
            <a:r>
              <a:rPr lang="en-US" altLang="zh-CN" dirty="0"/>
              <a:t>essay</a:t>
            </a:r>
            <a:r>
              <a:rPr lang="zh-CN" altLang="en-US" dirty="0"/>
              <a:t> </a:t>
            </a:r>
            <a:r>
              <a:rPr lang="en-US" altLang="zh-CN" dirty="0"/>
              <a:t>will</a:t>
            </a:r>
            <a:r>
              <a:rPr lang="zh-CN" altLang="en-US" dirty="0"/>
              <a:t> </a:t>
            </a:r>
            <a:r>
              <a:rPr lang="en-US" altLang="zh-CN" dirty="0"/>
              <a:t>try</a:t>
            </a:r>
            <a:r>
              <a:rPr lang="zh-CN" altLang="en-US" dirty="0"/>
              <a:t> </a:t>
            </a:r>
            <a:r>
              <a:rPr lang="en-US" altLang="zh-CN" dirty="0"/>
              <a:t>to</a:t>
            </a:r>
            <a:r>
              <a:rPr lang="zh-CN" altLang="en-US" dirty="0"/>
              <a:t> </a:t>
            </a:r>
            <a:r>
              <a:rPr lang="en-US" altLang="zh-CN" dirty="0"/>
              <a:t>achieve</a:t>
            </a:r>
            <a:r>
              <a:rPr lang="zh-CN" altLang="en-US" dirty="0"/>
              <a:t> </a:t>
            </a:r>
            <a:r>
              <a:rPr lang="en-US" altLang="zh-CN" dirty="0"/>
              <a:t>and</a:t>
            </a:r>
            <a:r>
              <a:rPr lang="zh-CN" altLang="en-US" dirty="0"/>
              <a:t> </a:t>
            </a:r>
            <a:r>
              <a:rPr lang="en-US" altLang="zh-CN" dirty="0"/>
              <a:t>briefly</a:t>
            </a:r>
            <a:r>
              <a:rPr lang="zh-CN" altLang="en-US" dirty="0"/>
              <a:t> </a:t>
            </a:r>
            <a:r>
              <a:rPr lang="en-US" altLang="zh-CN" dirty="0"/>
              <a:t>mention</a:t>
            </a:r>
            <a:r>
              <a:rPr lang="zh-CN" altLang="en-US" dirty="0"/>
              <a:t> </a:t>
            </a:r>
            <a:r>
              <a:rPr lang="en-US" altLang="zh-CN" dirty="0"/>
              <a:t>some</a:t>
            </a:r>
            <a:r>
              <a:rPr lang="zh-CN" altLang="en-US" dirty="0"/>
              <a:t> </a:t>
            </a:r>
            <a:r>
              <a:rPr lang="en-US" altLang="zh-CN" dirty="0"/>
              <a:t>of</a:t>
            </a:r>
            <a:r>
              <a:rPr lang="zh-CN" altLang="en-US" dirty="0"/>
              <a:t> </a:t>
            </a:r>
            <a:r>
              <a:rPr lang="en-US" altLang="zh-CN" dirty="0"/>
              <a:t>the</a:t>
            </a:r>
            <a:r>
              <a:rPr lang="zh-CN" altLang="en-US" dirty="0"/>
              <a:t> </a:t>
            </a:r>
            <a:r>
              <a:rPr lang="en-US" altLang="zh-CN" dirty="0"/>
              <a:t>main</a:t>
            </a:r>
            <a:r>
              <a:rPr lang="zh-CN" altLang="en-US" dirty="0"/>
              <a:t> </a:t>
            </a:r>
            <a:r>
              <a:rPr lang="en-US" altLang="zh-CN" dirty="0"/>
              <a:t>points</a:t>
            </a:r>
            <a:r>
              <a:rPr lang="zh-CN" altLang="en-US" dirty="0"/>
              <a:t> </a:t>
            </a:r>
            <a:r>
              <a:rPr lang="en-US" altLang="zh-CN" dirty="0"/>
              <a:t>you</a:t>
            </a:r>
            <a:r>
              <a:rPr lang="zh-CN" altLang="en-US" dirty="0"/>
              <a:t> </a:t>
            </a:r>
            <a:r>
              <a:rPr lang="en-US" altLang="zh-CN" dirty="0"/>
              <a:t>will</a:t>
            </a:r>
            <a:r>
              <a:rPr lang="zh-CN" altLang="en-US" dirty="0"/>
              <a:t> </a:t>
            </a:r>
            <a:r>
              <a:rPr lang="en-US" altLang="zh-CN" dirty="0"/>
              <a:t>consider</a:t>
            </a:r>
            <a:r>
              <a:rPr lang="zh-CN" altLang="en-US" dirty="0"/>
              <a:t> </a:t>
            </a:r>
            <a:r>
              <a:rPr lang="en-US" altLang="zh-CN" dirty="0"/>
              <a:t>(don’t</a:t>
            </a:r>
            <a:r>
              <a:rPr lang="zh-CN" altLang="en-US" dirty="0"/>
              <a:t> </a:t>
            </a:r>
            <a:r>
              <a:rPr lang="en-US" altLang="zh-CN" dirty="0"/>
              <a:t>go</a:t>
            </a:r>
            <a:r>
              <a:rPr lang="zh-CN" altLang="en-US" dirty="0"/>
              <a:t> </a:t>
            </a:r>
            <a:r>
              <a:rPr lang="en-US" altLang="zh-CN" dirty="0"/>
              <a:t>in</a:t>
            </a:r>
            <a:r>
              <a:rPr lang="zh-CN" altLang="en-US" dirty="0"/>
              <a:t> </a:t>
            </a:r>
            <a:r>
              <a:rPr lang="en-US" altLang="zh-CN" dirty="0"/>
              <a:t>depth</a:t>
            </a:r>
            <a:r>
              <a:rPr lang="zh-CN" altLang="en-US" dirty="0"/>
              <a:t> </a:t>
            </a:r>
            <a:r>
              <a:rPr lang="en-US" altLang="zh-CN" dirty="0"/>
              <a:t>here)</a:t>
            </a:r>
            <a:endParaRPr lang="en-GB" altLang="zh-CN" dirty="0"/>
          </a:p>
          <a:p>
            <a:r>
              <a:rPr lang="en-US" altLang="zh-CN" dirty="0"/>
              <a:t>Show</a:t>
            </a:r>
            <a:r>
              <a:rPr lang="zh-CN" altLang="en-US" dirty="0"/>
              <a:t> </a:t>
            </a:r>
            <a:r>
              <a:rPr lang="en-US" altLang="zh-CN" dirty="0"/>
              <a:t>to</a:t>
            </a:r>
            <a:r>
              <a:rPr lang="zh-CN" altLang="en-US" dirty="0"/>
              <a:t> </a:t>
            </a:r>
            <a:r>
              <a:rPr lang="en-US" altLang="zh-CN" dirty="0"/>
              <a:t>the</a:t>
            </a:r>
            <a:r>
              <a:rPr lang="zh-CN" altLang="en-US" dirty="0"/>
              <a:t> </a:t>
            </a:r>
            <a:r>
              <a:rPr lang="en-US" altLang="zh-CN" dirty="0"/>
              <a:t>reader:</a:t>
            </a:r>
            <a:endParaRPr lang="en-GB" altLang="zh-CN" dirty="0"/>
          </a:p>
          <a:p>
            <a:pPr lvl="1"/>
            <a:r>
              <a:rPr lang="en-US" altLang="zh-CN" dirty="0"/>
              <a:t>an</a:t>
            </a:r>
            <a:r>
              <a:rPr lang="zh-CN" altLang="en-US" dirty="0"/>
              <a:t> </a:t>
            </a:r>
            <a:r>
              <a:rPr lang="en-US" altLang="zh-CN" dirty="0"/>
              <a:t>overview</a:t>
            </a:r>
            <a:r>
              <a:rPr lang="zh-CN" altLang="en-US" dirty="0"/>
              <a:t> </a:t>
            </a:r>
            <a:r>
              <a:rPr lang="en-US" altLang="zh-CN" dirty="0"/>
              <a:t>of</a:t>
            </a:r>
            <a:r>
              <a:rPr lang="zh-CN" altLang="en-US" dirty="0"/>
              <a:t> </a:t>
            </a:r>
            <a:r>
              <a:rPr lang="en-US" altLang="zh-CN" dirty="0"/>
              <a:t>your</a:t>
            </a:r>
            <a:r>
              <a:rPr lang="zh-CN" altLang="en-US" dirty="0"/>
              <a:t> </a:t>
            </a:r>
            <a:r>
              <a:rPr lang="en-US" altLang="zh-CN" dirty="0"/>
              <a:t>argument</a:t>
            </a:r>
          </a:p>
          <a:p>
            <a:pPr lvl="1"/>
            <a:r>
              <a:rPr lang="en-US" altLang="zh-CN" dirty="0"/>
              <a:t>your</a:t>
            </a:r>
            <a:r>
              <a:rPr lang="zh-CN" altLang="en-US" dirty="0"/>
              <a:t> </a:t>
            </a:r>
            <a:r>
              <a:rPr lang="en-US" altLang="zh-CN" dirty="0"/>
              <a:t>thought</a:t>
            </a:r>
            <a:r>
              <a:rPr lang="zh-CN" altLang="en-US" dirty="0"/>
              <a:t> </a:t>
            </a:r>
            <a:r>
              <a:rPr lang="en-US" altLang="zh-CN" dirty="0"/>
              <a:t>process</a:t>
            </a:r>
            <a:r>
              <a:rPr lang="zh-CN" altLang="en-US" dirty="0"/>
              <a:t> </a:t>
            </a:r>
            <a:r>
              <a:rPr lang="en-US" altLang="zh-CN" dirty="0"/>
              <a:t>is</a:t>
            </a:r>
            <a:r>
              <a:rPr lang="zh-CN" altLang="en-US" dirty="0"/>
              <a:t> </a:t>
            </a:r>
            <a:r>
              <a:rPr lang="en-US" altLang="zh-CN" dirty="0"/>
              <a:t>logical</a:t>
            </a:r>
            <a:r>
              <a:rPr lang="zh-CN" altLang="en-US" dirty="0"/>
              <a:t> </a:t>
            </a:r>
            <a:r>
              <a:rPr lang="en-US" altLang="zh-CN" dirty="0"/>
              <a:t>and</a:t>
            </a:r>
            <a:r>
              <a:rPr lang="zh-CN" altLang="en-US" dirty="0"/>
              <a:t> </a:t>
            </a:r>
            <a:r>
              <a:rPr lang="en-US" altLang="zh-CN" dirty="0"/>
              <a:t>coherent</a:t>
            </a:r>
            <a:endParaRPr lang="en-GB" altLang="zh-CN" dirty="0"/>
          </a:p>
          <a:p>
            <a:pPr lvl="1"/>
            <a:r>
              <a:rPr lang="en-US" altLang="zh-CN" dirty="0"/>
              <a:t>you</a:t>
            </a:r>
            <a:r>
              <a:rPr lang="zh-CN" altLang="en-US" dirty="0"/>
              <a:t> </a:t>
            </a:r>
            <a:r>
              <a:rPr lang="en-US" altLang="zh-CN" dirty="0"/>
              <a:t>have</a:t>
            </a:r>
            <a:r>
              <a:rPr lang="zh-CN" altLang="en-US" dirty="0"/>
              <a:t> </a:t>
            </a:r>
            <a:r>
              <a:rPr lang="en-US" altLang="zh-CN" dirty="0"/>
              <a:t>carefully</a:t>
            </a:r>
            <a:r>
              <a:rPr lang="zh-CN" altLang="en-US" dirty="0"/>
              <a:t> </a:t>
            </a:r>
            <a:r>
              <a:rPr lang="en-US" altLang="zh-CN" dirty="0"/>
              <a:t>though</a:t>
            </a:r>
            <a:r>
              <a:rPr lang="zh-CN" altLang="en-US" dirty="0"/>
              <a:t> </a:t>
            </a:r>
            <a:r>
              <a:rPr lang="en-US" altLang="zh-CN" dirty="0"/>
              <a:t>through</a:t>
            </a:r>
            <a:r>
              <a:rPr lang="zh-CN" altLang="en-US" dirty="0"/>
              <a:t> </a:t>
            </a:r>
            <a:r>
              <a:rPr lang="en-US" altLang="zh-CN" dirty="0"/>
              <a:t>the</a:t>
            </a:r>
            <a:r>
              <a:rPr lang="zh-CN" altLang="en-US" dirty="0"/>
              <a:t> </a:t>
            </a:r>
            <a:r>
              <a:rPr lang="en-US" altLang="zh-CN" dirty="0"/>
              <a:t>essay</a:t>
            </a:r>
            <a:r>
              <a:rPr lang="zh-CN" altLang="en-US" dirty="0"/>
              <a:t> </a:t>
            </a:r>
            <a:r>
              <a:rPr lang="en-US" altLang="zh-CN" dirty="0"/>
              <a:t>question</a:t>
            </a:r>
          </a:p>
          <a:p>
            <a:pPr marL="457200" lvl="1" indent="0">
              <a:buNone/>
            </a:pPr>
            <a:endParaRPr lang="en-US" altLang="zh-CN" dirty="0"/>
          </a:p>
          <a:p>
            <a:pPr marL="0" lvl="1" indent="0">
              <a:spcBef>
                <a:spcPts val="1000"/>
              </a:spcBef>
              <a:buNone/>
            </a:pPr>
            <a:r>
              <a:rPr lang="zh-CN" altLang="en-US" dirty="0"/>
              <a:t>*</a:t>
            </a:r>
            <a:r>
              <a:rPr lang="en-US" altLang="zh-CN" dirty="0"/>
              <a:t>In</a:t>
            </a:r>
            <a:r>
              <a:rPr lang="zh-CN" altLang="en-US" dirty="0"/>
              <a:t> </a:t>
            </a:r>
            <a:r>
              <a:rPr lang="en-US" altLang="zh-CN" dirty="0"/>
              <a:t>a</a:t>
            </a:r>
            <a:r>
              <a:rPr lang="zh-CN" altLang="en-US" dirty="0"/>
              <a:t> </a:t>
            </a:r>
            <a:r>
              <a:rPr lang="en-US" altLang="zh-CN" dirty="0"/>
              <a:t>much</a:t>
            </a:r>
            <a:r>
              <a:rPr lang="zh-CN" altLang="en-US" dirty="0"/>
              <a:t> </a:t>
            </a:r>
            <a:r>
              <a:rPr lang="en-US" altLang="zh-CN" dirty="0"/>
              <a:t>longer</a:t>
            </a:r>
            <a:r>
              <a:rPr lang="zh-CN" altLang="en-US" dirty="0"/>
              <a:t> </a:t>
            </a:r>
            <a:r>
              <a:rPr lang="en-US" altLang="zh-CN" dirty="0"/>
              <a:t>essay,</a:t>
            </a:r>
            <a:r>
              <a:rPr lang="zh-CN" altLang="en-US" dirty="0"/>
              <a:t> </a:t>
            </a:r>
            <a:r>
              <a:rPr lang="en-US" altLang="zh-CN" dirty="0"/>
              <a:t>the</a:t>
            </a:r>
            <a:r>
              <a:rPr lang="zh-CN" altLang="en-US" dirty="0"/>
              <a:t> </a:t>
            </a:r>
            <a:r>
              <a:rPr lang="en-US" altLang="zh-CN" dirty="0"/>
              <a:t>introduction</a:t>
            </a:r>
            <a:r>
              <a:rPr lang="zh-CN" altLang="en-US" dirty="0"/>
              <a:t> </a:t>
            </a:r>
            <a:r>
              <a:rPr lang="en-US" altLang="zh-CN" dirty="0"/>
              <a:t>does</a:t>
            </a:r>
            <a:r>
              <a:rPr lang="zh-CN" altLang="en-US" dirty="0"/>
              <a:t> </a:t>
            </a:r>
            <a:r>
              <a:rPr lang="en-US" altLang="zh-CN" dirty="0"/>
              <a:t>not</a:t>
            </a:r>
            <a:r>
              <a:rPr lang="zh-CN" altLang="en-US" dirty="0"/>
              <a:t> </a:t>
            </a:r>
            <a:r>
              <a:rPr lang="en-US" altLang="zh-CN" dirty="0"/>
              <a:t>need</a:t>
            </a:r>
            <a:r>
              <a:rPr lang="zh-CN" altLang="en-US" dirty="0"/>
              <a:t> </a:t>
            </a:r>
            <a:r>
              <a:rPr lang="en-US" altLang="zh-CN" dirty="0"/>
              <a:t>to</a:t>
            </a:r>
            <a:r>
              <a:rPr lang="zh-CN" altLang="en-US" dirty="0"/>
              <a:t> </a:t>
            </a:r>
            <a:r>
              <a:rPr lang="en-US" altLang="zh-CN" dirty="0"/>
              <a:t>be</a:t>
            </a:r>
            <a:r>
              <a:rPr lang="zh-CN" altLang="en-US" dirty="0"/>
              <a:t> </a:t>
            </a:r>
            <a:r>
              <a:rPr lang="en-US" altLang="zh-CN" dirty="0"/>
              <a:t>in</a:t>
            </a:r>
            <a:r>
              <a:rPr lang="zh-CN" altLang="en-US" dirty="0"/>
              <a:t> </a:t>
            </a:r>
            <a:r>
              <a:rPr lang="en-US" altLang="zh-CN" dirty="0"/>
              <a:t>one</a:t>
            </a:r>
            <a:r>
              <a:rPr lang="zh-CN" altLang="en-US" dirty="0"/>
              <a:t> </a:t>
            </a:r>
            <a:r>
              <a:rPr lang="en-US" altLang="zh-CN" dirty="0"/>
              <a:t>paragraph.</a:t>
            </a:r>
          </a:p>
        </p:txBody>
      </p:sp>
    </p:spTree>
    <p:extLst>
      <p:ext uri="{BB962C8B-B14F-4D97-AF65-F5344CB8AC3E}">
        <p14:creationId xmlns:p14="http://schemas.microsoft.com/office/powerpoint/2010/main" val="1550183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2E257-664B-994D-9B2F-A5119D7EEA4D}"/>
              </a:ext>
            </a:extLst>
          </p:cNvPr>
          <p:cNvSpPr>
            <a:spLocks noGrp="1"/>
          </p:cNvSpPr>
          <p:nvPr>
            <p:ph type="title"/>
          </p:nvPr>
        </p:nvSpPr>
        <p:spPr/>
        <p:txBody>
          <a:bodyPr/>
          <a:lstStyle/>
          <a:p>
            <a:r>
              <a:rPr lang="en-US" altLang="zh-CN" dirty="0"/>
              <a:t>Example</a:t>
            </a:r>
            <a:r>
              <a:rPr lang="zh-CN" altLang="en-US" dirty="0"/>
              <a:t> </a:t>
            </a:r>
            <a:r>
              <a:rPr lang="en-US" altLang="zh-CN" dirty="0"/>
              <a:t>of</a:t>
            </a:r>
            <a:r>
              <a:rPr lang="zh-CN" altLang="en-US" dirty="0"/>
              <a:t> </a:t>
            </a:r>
            <a:r>
              <a:rPr lang="en-US" altLang="zh-CN" dirty="0"/>
              <a:t>an</a:t>
            </a:r>
            <a:r>
              <a:rPr lang="zh-CN" altLang="en-US" dirty="0"/>
              <a:t> </a:t>
            </a:r>
            <a:r>
              <a:rPr lang="en-US" altLang="zh-CN" dirty="0"/>
              <a:t>Introduction</a:t>
            </a:r>
            <a:r>
              <a:rPr lang="zh-CN" altLang="en-US" dirty="0"/>
              <a:t> </a:t>
            </a:r>
            <a:endParaRPr lang="en-US" dirty="0"/>
          </a:p>
        </p:txBody>
      </p:sp>
      <p:sp>
        <p:nvSpPr>
          <p:cNvPr id="3" name="Content Placeholder 2">
            <a:extLst>
              <a:ext uri="{FF2B5EF4-FFF2-40B4-BE49-F238E27FC236}">
                <a16:creationId xmlns:a16="http://schemas.microsoft.com/office/drawing/2014/main" id="{FC0562AA-D03F-1C4B-87A0-3CCC4F10C67A}"/>
              </a:ext>
            </a:extLst>
          </p:cNvPr>
          <p:cNvSpPr>
            <a:spLocks noGrp="1"/>
          </p:cNvSpPr>
          <p:nvPr>
            <p:ph idx="1"/>
          </p:nvPr>
        </p:nvSpPr>
        <p:spPr/>
        <p:txBody>
          <a:bodyPr>
            <a:normAutofit fontScale="92500" lnSpcReduction="20000"/>
          </a:bodyPr>
          <a:lstStyle/>
          <a:p>
            <a:pPr marL="0" indent="0">
              <a:buNone/>
            </a:pPr>
            <a:r>
              <a:rPr lang="en-US" dirty="0"/>
              <a:t>A strong introduction should read something like this:</a:t>
            </a:r>
          </a:p>
          <a:p>
            <a:pPr marL="0" indent="0">
              <a:buNone/>
            </a:pPr>
            <a:endParaRPr lang="en-US" dirty="0"/>
          </a:p>
          <a:p>
            <a:pPr marL="0" indent="0">
              <a:buNone/>
            </a:pPr>
            <a:r>
              <a:rPr lang="en-US" dirty="0"/>
              <a:t>It is certainly true that many works of Gothic fiction manifest the transgression of normal moral and social codes as their major theme. Their emphasis on female sexuality, their breaking of the boundaries between life and death and their shocking displays of immoral religious characters would all suggest that this is indeed the case. However, it is also important to consider other major aspects of the genre that might be considered equally important in purpose, such as its fascination with the supernatural, its portrayal of artificial humanity and its satirical social attacks. This essay will explore these conflicting purposes with reference to several different Gothic texts to discover what might be best described as the ‘main’ purpose of the genre.</a:t>
            </a:r>
          </a:p>
          <a:p>
            <a:pPr marL="0" indent="0" algn="r">
              <a:buNone/>
            </a:pPr>
            <a:r>
              <a:rPr lang="en-US" altLang="zh-CN" sz="1900" dirty="0"/>
              <a:t>(https://</a:t>
            </a:r>
            <a:r>
              <a:rPr lang="en-US" altLang="zh-CN" sz="1900" dirty="0" err="1"/>
              <a:t>www.oxbridgeessays.com</a:t>
            </a:r>
            <a:r>
              <a:rPr lang="en-US" altLang="zh-CN" sz="1900" dirty="0"/>
              <a:t>/blog/how-to-structure-an-essay/)</a:t>
            </a:r>
            <a:endParaRPr lang="en-US" dirty="0"/>
          </a:p>
        </p:txBody>
      </p:sp>
    </p:spTree>
    <p:extLst>
      <p:ext uri="{BB962C8B-B14F-4D97-AF65-F5344CB8AC3E}">
        <p14:creationId xmlns:p14="http://schemas.microsoft.com/office/powerpoint/2010/main" val="615067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4D9E-C035-8344-B347-63B1B58418A4}"/>
              </a:ext>
            </a:extLst>
          </p:cNvPr>
          <p:cNvSpPr>
            <a:spLocks noGrp="1"/>
          </p:cNvSpPr>
          <p:nvPr>
            <p:ph type="title"/>
          </p:nvPr>
        </p:nvSpPr>
        <p:spPr/>
        <p:txBody>
          <a:bodyPr/>
          <a:lstStyle/>
          <a:p>
            <a:r>
              <a:rPr lang="en-US" altLang="zh-CN" dirty="0"/>
              <a:t>Main</a:t>
            </a:r>
            <a:r>
              <a:rPr lang="zh-CN" altLang="en-US" dirty="0"/>
              <a:t> </a:t>
            </a:r>
            <a:r>
              <a:rPr lang="en-US" altLang="zh-CN" dirty="0"/>
              <a:t>Body</a:t>
            </a:r>
            <a:endParaRPr lang="en-US" dirty="0"/>
          </a:p>
        </p:txBody>
      </p:sp>
      <p:sp>
        <p:nvSpPr>
          <p:cNvPr id="3" name="Content Placeholder 2">
            <a:extLst>
              <a:ext uri="{FF2B5EF4-FFF2-40B4-BE49-F238E27FC236}">
                <a16:creationId xmlns:a16="http://schemas.microsoft.com/office/drawing/2014/main" id="{DE2207CC-3C4B-204D-AA64-7A6FC5E14D1B}"/>
              </a:ext>
            </a:extLst>
          </p:cNvPr>
          <p:cNvSpPr>
            <a:spLocks noGrp="1"/>
          </p:cNvSpPr>
          <p:nvPr>
            <p:ph idx="1"/>
          </p:nvPr>
        </p:nvSpPr>
        <p:spPr/>
        <p:txBody>
          <a:bodyPr/>
          <a:lstStyle/>
          <a:p>
            <a:r>
              <a:rPr lang="en-US" altLang="zh-CN" dirty="0"/>
              <a:t>A</a:t>
            </a:r>
            <a:r>
              <a:rPr lang="zh-CN" altLang="en-US" dirty="0"/>
              <a:t> </a:t>
            </a:r>
            <a:r>
              <a:rPr lang="en-US" altLang="zh-CN" dirty="0"/>
              <a:t>short</a:t>
            </a:r>
            <a:r>
              <a:rPr lang="zh-CN" altLang="en-US" dirty="0"/>
              <a:t> </a:t>
            </a:r>
            <a:r>
              <a:rPr lang="en-US" altLang="zh-CN" dirty="0"/>
              <a:t>essay</a:t>
            </a:r>
            <a:r>
              <a:rPr lang="zh-CN" altLang="en-US" dirty="0"/>
              <a:t> </a:t>
            </a:r>
            <a:r>
              <a:rPr lang="en-US" altLang="zh-CN" dirty="0"/>
              <a:t>should</a:t>
            </a:r>
            <a:r>
              <a:rPr lang="zh-CN" altLang="en-US" dirty="0"/>
              <a:t> </a:t>
            </a:r>
            <a:r>
              <a:rPr lang="en-US" altLang="zh-CN" dirty="0"/>
              <a:t>have</a:t>
            </a:r>
            <a:r>
              <a:rPr lang="zh-CN" altLang="en-US" dirty="0"/>
              <a:t> </a:t>
            </a:r>
            <a:r>
              <a:rPr lang="en-US" altLang="zh-CN" dirty="0"/>
              <a:t>at</a:t>
            </a:r>
            <a:r>
              <a:rPr lang="zh-CN" altLang="en-US" dirty="0"/>
              <a:t> </a:t>
            </a:r>
            <a:r>
              <a:rPr lang="en-US" altLang="zh-CN" dirty="0"/>
              <a:t>least</a:t>
            </a:r>
            <a:r>
              <a:rPr lang="zh-CN" altLang="en-US" dirty="0"/>
              <a:t> </a:t>
            </a:r>
            <a:r>
              <a:rPr lang="en-US" altLang="zh-CN" dirty="0"/>
              <a:t>three</a:t>
            </a:r>
            <a:r>
              <a:rPr lang="zh-CN" altLang="en-US" dirty="0"/>
              <a:t> </a:t>
            </a:r>
            <a:r>
              <a:rPr lang="en-US" altLang="zh-CN" dirty="0"/>
              <a:t>full</a:t>
            </a:r>
            <a:r>
              <a:rPr lang="zh-CN" altLang="en-US" dirty="0"/>
              <a:t> </a:t>
            </a:r>
            <a:r>
              <a:rPr lang="en-US" altLang="zh-CN" dirty="0"/>
              <a:t>paragraphs.</a:t>
            </a:r>
          </a:p>
          <a:p>
            <a:r>
              <a:rPr lang="en-US" altLang="zh-CN" dirty="0"/>
              <a:t>Each</a:t>
            </a:r>
            <a:r>
              <a:rPr lang="zh-CN" altLang="en-US" dirty="0"/>
              <a:t> </a:t>
            </a:r>
            <a:r>
              <a:rPr lang="en-US" altLang="zh-CN" dirty="0"/>
              <a:t>paragraph</a:t>
            </a:r>
            <a:r>
              <a:rPr lang="zh-CN" altLang="en-US" dirty="0"/>
              <a:t> </a:t>
            </a:r>
            <a:r>
              <a:rPr lang="en-US" altLang="zh-CN" dirty="0"/>
              <a:t>is</a:t>
            </a:r>
            <a:r>
              <a:rPr lang="zh-CN" altLang="en-US" dirty="0"/>
              <a:t> </a:t>
            </a:r>
            <a:r>
              <a:rPr lang="en-US" altLang="zh-CN" dirty="0"/>
              <a:t>a</a:t>
            </a:r>
            <a:r>
              <a:rPr lang="zh-CN" altLang="en-US" dirty="0"/>
              <a:t> </a:t>
            </a:r>
            <a:r>
              <a:rPr lang="en-US" altLang="zh-CN" dirty="0"/>
              <a:t>point</a:t>
            </a:r>
            <a:r>
              <a:rPr lang="zh-CN" altLang="en-US" dirty="0"/>
              <a:t> </a:t>
            </a:r>
            <a:r>
              <a:rPr lang="en-US" altLang="zh-CN" dirty="0"/>
              <a:t>that</a:t>
            </a:r>
            <a:r>
              <a:rPr lang="zh-CN" altLang="en-US" dirty="0"/>
              <a:t> </a:t>
            </a:r>
            <a:r>
              <a:rPr lang="en-US" altLang="zh-CN" dirty="0"/>
              <a:t>you</a:t>
            </a:r>
            <a:r>
              <a:rPr lang="zh-CN" altLang="en-US" dirty="0"/>
              <a:t> </a:t>
            </a:r>
            <a:r>
              <a:rPr lang="en-US" altLang="zh-CN" dirty="0"/>
              <a:t>want</a:t>
            </a:r>
            <a:r>
              <a:rPr lang="zh-CN" altLang="en-US" dirty="0"/>
              <a:t> </a:t>
            </a:r>
            <a:r>
              <a:rPr lang="en-US" altLang="zh-CN" dirty="0"/>
              <a:t>to</a:t>
            </a:r>
            <a:r>
              <a:rPr lang="zh-CN" altLang="en-US" dirty="0"/>
              <a:t> </a:t>
            </a:r>
            <a:r>
              <a:rPr lang="en-US" altLang="zh-CN" dirty="0"/>
              <a:t>make</a:t>
            </a:r>
            <a:r>
              <a:rPr lang="zh-CN" altLang="en-US" dirty="0"/>
              <a:t> </a:t>
            </a:r>
            <a:r>
              <a:rPr lang="en-US" altLang="zh-CN" dirty="0"/>
              <a:t>(relates</a:t>
            </a:r>
            <a:r>
              <a:rPr lang="zh-CN" altLang="en-US" dirty="0"/>
              <a:t> </a:t>
            </a:r>
            <a:r>
              <a:rPr lang="en-US" altLang="zh-CN" dirty="0"/>
              <a:t>to</a:t>
            </a:r>
            <a:r>
              <a:rPr lang="zh-CN" altLang="en-US" dirty="0"/>
              <a:t> </a:t>
            </a:r>
            <a:r>
              <a:rPr lang="en-US" altLang="zh-CN" dirty="0"/>
              <a:t>the</a:t>
            </a:r>
            <a:r>
              <a:rPr lang="zh-CN" altLang="en-US" dirty="0"/>
              <a:t> </a:t>
            </a:r>
            <a:r>
              <a:rPr lang="en-US" altLang="zh-CN" dirty="0"/>
              <a:t>topic)</a:t>
            </a:r>
          </a:p>
          <a:p>
            <a:r>
              <a:rPr lang="en-US" altLang="zh-CN" dirty="0"/>
              <a:t>Start</a:t>
            </a:r>
            <a:r>
              <a:rPr lang="zh-CN" altLang="en-US" dirty="0"/>
              <a:t> </a:t>
            </a:r>
            <a:r>
              <a:rPr lang="en-US" altLang="zh-CN" dirty="0"/>
              <a:t>a</a:t>
            </a:r>
            <a:r>
              <a:rPr lang="zh-CN" altLang="en-US" dirty="0"/>
              <a:t> </a:t>
            </a:r>
            <a:r>
              <a:rPr lang="en-US" altLang="zh-CN" dirty="0"/>
              <a:t>new</a:t>
            </a:r>
            <a:r>
              <a:rPr lang="zh-CN" altLang="en-US" dirty="0"/>
              <a:t> </a:t>
            </a:r>
            <a:r>
              <a:rPr lang="en-US" altLang="zh-CN" dirty="0"/>
              <a:t>paragraph</a:t>
            </a:r>
            <a:r>
              <a:rPr lang="zh-CN" altLang="en-US" dirty="0"/>
              <a:t> </a:t>
            </a:r>
            <a:r>
              <a:rPr lang="en-US" altLang="zh-CN" dirty="0"/>
              <a:t>for</a:t>
            </a:r>
            <a:r>
              <a:rPr lang="zh-CN" altLang="en-US" dirty="0"/>
              <a:t> </a:t>
            </a:r>
            <a:r>
              <a:rPr lang="en-US" altLang="zh-CN" dirty="0"/>
              <a:t>each</a:t>
            </a:r>
            <a:r>
              <a:rPr lang="zh-CN" altLang="en-US" dirty="0"/>
              <a:t> </a:t>
            </a:r>
            <a:r>
              <a:rPr lang="en-US" altLang="zh-CN" dirty="0"/>
              <a:t>major</a:t>
            </a:r>
            <a:r>
              <a:rPr lang="zh-CN" altLang="en-US" dirty="0"/>
              <a:t> </a:t>
            </a:r>
            <a:r>
              <a:rPr lang="en-US" altLang="zh-CN" dirty="0"/>
              <a:t>new</a:t>
            </a:r>
            <a:r>
              <a:rPr lang="zh-CN" altLang="en-US" dirty="0"/>
              <a:t> </a:t>
            </a:r>
            <a:r>
              <a:rPr lang="en-US" altLang="zh-CN" dirty="0"/>
              <a:t>idea</a:t>
            </a:r>
          </a:p>
          <a:p>
            <a:r>
              <a:rPr lang="en-US" altLang="zh-CN" dirty="0"/>
              <a:t>a</a:t>
            </a:r>
            <a:r>
              <a:rPr lang="zh-CN" altLang="en-US" dirty="0"/>
              <a:t> </a:t>
            </a:r>
            <a:r>
              <a:rPr lang="en-US" altLang="zh-CN" dirty="0"/>
              <a:t>clear</a:t>
            </a:r>
            <a:r>
              <a:rPr lang="zh-CN" altLang="en-US" dirty="0"/>
              <a:t> </a:t>
            </a:r>
            <a:r>
              <a:rPr lang="en-US" altLang="zh-CN" dirty="0"/>
              <a:t>structure</a:t>
            </a:r>
            <a:r>
              <a:rPr lang="zh-CN" altLang="en-US" dirty="0"/>
              <a:t> </a:t>
            </a:r>
            <a:r>
              <a:rPr lang="en-US" altLang="zh-CN" dirty="0"/>
              <a:t>in</a:t>
            </a:r>
            <a:r>
              <a:rPr lang="zh-CN" altLang="en-US" dirty="0"/>
              <a:t> </a:t>
            </a:r>
            <a:r>
              <a:rPr lang="en-US" altLang="zh-CN" dirty="0"/>
              <a:t>each</a:t>
            </a:r>
            <a:r>
              <a:rPr lang="zh-CN" altLang="en-US" dirty="0"/>
              <a:t> </a:t>
            </a:r>
            <a:r>
              <a:rPr lang="en-US" altLang="zh-CN" dirty="0"/>
              <a:t>paragraph</a:t>
            </a:r>
            <a:r>
              <a:rPr lang="zh-CN" altLang="en-US" dirty="0"/>
              <a:t> </a:t>
            </a:r>
            <a:r>
              <a:rPr lang="en-US" altLang="zh-CN" dirty="0"/>
              <a:t>–</a:t>
            </a:r>
            <a:r>
              <a:rPr lang="zh-CN" altLang="en-US" dirty="0"/>
              <a:t> </a:t>
            </a:r>
            <a:r>
              <a:rPr lang="en-US" altLang="zh-CN" dirty="0"/>
              <a:t>an</a:t>
            </a:r>
            <a:r>
              <a:rPr lang="zh-CN" altLang="en-US" dirty="0"/>
              <a:t> </a:t>
            </a:r>
            <a:r>
              <a:rPr lang="en-US" altLang="zh-CN" dirty="0"/>
              <a:t>example:</a:t>
            </a:r>
          </a:p>
          <a:p>
            <a:pPr lvl="1"/>
            <a:r>
              <a:rPr lang="en-US" altLang="zh-CN" dirty="0"/>
              <a:t>Start</a:t>
            </a:r>
            <a:r>
              <a:rPr lang="zh-CN" altLang="en-US" dirty="0"/>
              <a:t> </a:t>
            </a:r>
            <a:r>
              <a:rPr lang="en-US" altLang="zh-CN" dirty="0"/>
              <a:t>with</a:t>
            </a:r>
            <a:r>
              <a:rPr lang="zh-CN" altLang="en-US" dirty="0"/>
              <a:t> </a:t>
            </a:r>
            <a:r>
              <a:rPr lang="en-US" altLang="zh-CN" dirty="0"/>
              <a:t>a</a:t>
            </a:r>
            <a:r>
              <a:rPr lang="zh-CN" altLang="en-US" dirty="0"/>
              <a:t> </a:t>
            </a:r>
            <a:r>
              <a:rPr lang="en-US" altLang="zh-CN" dirty="0"/>
              <a:t>signpost</a:t>
            </a:r>
            <a:r>
              <a:rPr lang="zh-CN" altLang="en-US" dirty="0"/>
              <a:t> </a:t>
            </a:r>
            <a:r>
              <a:rPr lang="en-US" altLang="zh-CN" dirty="0"/>
              <a:t>sentence</a:t>
            </a:r>
            <a:r>
              <a:rPr lang="zh-CN" altLang="en-US" dirty="0"/>
              <a:t> </a:t>
            </a:r>
            <a:r>
              <a:rPr lang="en-US" altLang="zh-CN" dirty="0"/>
              <a:t>–</a:t>
            </a:r>
            <a:r>
              <a:rPr lang="zh-CN" altLang="en-US" dirty="0"/>
              <a:t> </a:t>
            </a:r>
            <a:r>
              <a:rPr lang="en-US" altLang="zh-CN" dirty="0"/>
              <a:t>showing</a:t>
            </a:r>
            <a:r>
              <a:rPr lang="zh-CN" altLang="en-US" dirty="0"/>
              <a:t> </a:t>
            </a:r>
            <a:r>
              <a:rPr lang="en-US" altLang="zh-CN" dirty="0"/>
              <a:t>the</a:t>
            </a:r>
            <a:r>
              <a:rPr lang="zh-CN" altLang="en-US" dirty="0"/>
              <a:t> </a:t>
            </a:r>
            <a:r>
              <a:rPr lang="en-US" altLang="zh-CN" dirty="0"/>
              <a:t>topic/main</a:t>
            </a:r>
            <a:r>
              <a:rPr lang="zh-CN" altLang="en-US" dirty="0"/>
              <a:t> </a:t>
            </a:r>
            <a:r>
              <a:rPr lang="en-US" altLang="zh-CN" dirty="0"/>
              <a:t>point</a:t>
            </a:r>
            <a:r>
              <a:rPr lang="zh-CN" altLang="en-US" dirty="0"/>
              <a:t> </a:t>
            </a:r>
            <a:r>
              <a:rPr lang="en-US" altLang="zh-CN" dirty="0"/>
              <a:t>you</a:t>
            </a:r>
            <a:r>
              <a:rPr lang="zh-CN" altLang="en-US" dirty="0"/>
              <a:t> </a:t>
            </a:r>
            <a:r>
              <a:rPr lang="en-US" altLang="zh-CN" dirty="0"/>
              <a:t>are</a:t>
            </a:r>
            <a:r>
              <a:rPr lang="zh-CN" altLang="en-US" dirty="0"/>
              <a:t> </a:t>
            </a:r>
            <a:r>
              <a:rPr lang="en-US" altLang="zh-CN" dirty="0"/>
              <a:t>going</a:t>
            </a:r>
            <a:r>
              <a:rPr lang="zh-CN" altLang="en-US" dirty="0"/>
              <a:t> </a:t>
            </a:r>
            <a:r>
              <a:rPr lang="en-US" altLang="zh-CN" dirty="0"/>
              <a:t>to</a:t>
            </a:r>
            <a:r>
              <a:rPr lang="zh-CN" altLang="en-US" dirty="0"/>
              <a:t> </a:t>
            </a:r>
            <a:r>
              <a:rPr lang="en-US" altLang="zh-CN" dirty="0"/>
              <a:t>explore</a:t>
            </a:r>
            <a:r>
              <a:rPr lang="zh-CN" altLang="en-US" dirty="0"/>
              <a:t> </a:t>
            </a:r>
            <a:r>
              <a:rPr lang="en-US" altLang="zh-CN" dirty="0"/>
              <a:t>in</a:t>
            </a:r>
            <a:r>
              <a:rPr lang="zh-CN" altLang="en-US" dirty="0"/>
              <a:t> </a:t>
            </a:r>
            <a:r>
              <a:rPr lang="en-US" altLang="zh-CN" dirty="0"/>
              <a:t>this</a:t>
            </a:r>
            <a:r>
              <a:rPr lang="zh-CN" altLang="en-US" dirty="0"/>
              <a:t> </a:t>
            </a:r>
            <a:r>
              <a:rPr lang="en-US" altLang="zh-CN" dirty="0"/>
              <a:t>section</a:t>
            </a:r>
          </a:p>
          <a:p>
            <a:pPr lvl="1"/>
            <a:r>
              <a:rPr lang="en-US" altLang="zh-CN" dirty="0"/>
              <a:t>Explain,</a:t>
            </a:r>
            <a:r>
              <a:rPr lang="zh-CN" altLang="en-US" dirty="0"/>
              <a:t> </a:t>
            </a:r>
            <a:r>
              <a:rPr lang="en-US" altLang="zh-CN" dirty="0"/>
              <a:t>analysis</a:t>
            </a:r>
            <a:r>
              <a:rPr lang="zh-CN" altLang="en-US" dirty="0"/>
              <a:t> </a:t>
            </a:r>
            <a:r>
              <a:rPr lang="en-US" altLang="zh-CN" dirty="0"/>
              <a:t>and</a:t>
            </a:r>
            <a:r>
              <a:rPr lang="zh-CN" altLang="en-US" dirty="0"/>
              <a:t> </a:t>
            </a:r>
            <a:r>
              <a:rPr lang="en-US" altLang="zh-CN" dirty="0"/>
              <a:t>support</a:t>
            </a:r>
            <a:r>
              <a:rPr lang="zh-CN" altLang="en-US" dirty="0"/>
              <a:t> </a:t>
            </a:r>
            <a:r>
              <a:rPr lang="en-US" altLang="zh-CN" dirty="0"/>
              <a:t>with</a:t>
            </a:r>
            <a:r>
              <a:rPr lang="zh-CN" altLang="en-US" dirty="0"/>
              <a:t> </a:t>
            </a:r>
            <a:r>
              <a:rPr lang="en-US" altLang="zh-CN" dirty="0"/>
              <a:t>evidence</a:t>
            </a:r>
            <a:r>
              <a:rPr lang="zh-CN" altLang="en-US" dirty="0"/>
              <a:t> </a:t>
            </a:r>
            <a:r>
              <a:rPr lang="en-US" altLang="zh-CN" dirty="0"/>
              <a:t>and</a:t>
            </a:r>
            <a:r>
              <a:rPr lang="zh-CN" altLang="en-US" dirty="0"/>
              <a:t> </a:t>
            </a:r>
            <a:r>
              <a:rPr lang="en-US" altLang="zh-CN" dirty="0"/>
              <a:t>examples</a:t>
            </a:r>
          </a:p>
          <a:p>
            <a:pPr lvl="1"/>
            <a:r>
              <a:rPr lang="en-US" altLang="zh-CN" dirty="0"/>
              <a:t>Concluding</a:t>
            </a:r>
            <a:r>
              <a:rPr lang="zh-CN" altLang="en-US" dirty="0"/>
              <a:t> </a:t>
            </a:r>
            <a:r>
              <a:rPr lang="en-US" altLang="zh-CN" dirty="0"/>
              <a:t>sentence</a:t>
            </a:r>
            <a:r>
              <a:rPr lang="zh-CN" altLang="en-US" dirty="0"/>
              <a:t> </a:t>
            </a:r>
            <a:r>
              <a:rPr lang="en-US" altLang="zh-CN" dirty="0"/>
              <a:t>and</a:t>
            </a:r>
            <a:r>
              <a:rPr lang="zh-CN" altLang="en-US" dirty="0"/>
              <a:t> </a:t>
            </a:r>
            <a:r>
              <a:rPr lang="en-US" altLang="zh-CN" dirty="0"/>
              <a:t>link</a:t>
            </a:r>
            <a:r>
              <a:rPr lang="zh-CN" altLang="en-US" dirty="0"/>
              <a:t> </a:t>
            </a:r>
            <a:r>
              <a:rPr lang="en-US" altLang="zh-CN" dirty="0"/>
              <a:t>to</a:t>
            </a:r>
            <a:r>
              <a:rPr lang="zh-CN" altLang="en-US" dirty="0"/>
              <a:t> </a:t>
            </a:r>
            <a:r>
              <a:rPr lang="en-US" altLang="zh-CN" dirty="0"/>
              <a:t>next</a:t>
            </a:r>
            <a:r>
              <a:rPr lang="zh-CN" altLang="en-US" dirty="0"/>
              <a:t> </a:t>
            </a:r>
            <a:r>
              <a:rPr lang="en-US" altLang="zh-CN" dirty="0"/>
              <a:t>section</a:t>
            </a:r>
          </a:p>
          <a:p>
            <a:pPr lvl="1"/>
            <a:endParaRPr lang="en-US" altLang="zh-CN" dirty="0"/>
          </a:p>
          <a:p>
            <a:pPr lvl="1"/>
            <a:endParaRPr lang="en-US" altLang="zh-CN" dirty="0"/>
          </a:p>
          <a:p>
            <a:pPr marL="0" indent="0">
              <a:buNone/>
            </a:pPr>
            <a:endParaRPr lang="en-US" dirty="0"/>
          </a:p>
        </p:txBody>
      </p:sp>
    </p:spTree>
    <p:extLst>
      <p:ext uri="{BB962C8B-B14F-4D97-AF65-F5344CB8AC3E}">
        <p14:creationId xmlns:p14="http://schemas.microsoft.com/office/powerpoint/2010/main" val="155340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40115-8BEA-EF40-9DA5-4061C59B04D5}"/>
              </a:ext>
            </a:extLst>
          </p:cNvPr>
          <p:cNvSpPr>
            <a:spLocks noGrp="1"/>
          </p:cNvSpPr>
          <p:nvPr>
            <p:ph type="title"/>
          </p:nvPr>
        </p:nvSpPr>
        <p:spPr/>
        <p:txBody>
          <a:bodyPr/>
          <a:lstStyle/>
          <a:p>
            <a:r>
              <a:rPr lang="en-US" altLang="zh-CN" dirty="0"/>
              <a:t>Main</a:t>
            </a:r>
            <a:r>
              <a:rPr lang="zh-CN" altLang="en-US" dirty="0"/>
              <a:t> </a:t>
            </a:r>
            <a:r>
              <a:rPr lang="en-US" altLang="zh-CN" dirty="0"/>
              <a:t>Body</a:t>
            </a:r>
            <a:endParaRPr lang="en-US" dirty="0"/>
          </a:p>
        </p:txBody>
      </p:sp>
      <p:pic>
        <p:nvPicPr>
          <p:cNvPr id="4" name="Content Placeholder 3">
            <a:extLst>
              <a:ext uri="{FF2B5EF4-FFF2-40B4-BE49-F238E27FC236}">
                <a16:creationId xmlns:a16="http://schemas.microsoft.com/office/drawing/2014/main" id="{0960F910-6797-5545-8A19-9DCF6E56F86B}"/>
              </a:ext>
            </a:extLst>
          </p:cNvPr>
          <p:cNvPicPr>
            <a:picLocks noGrp="1" noChangeAspect="1"/>
          </p:cNvPicPr>
          <p:nvPr>
            <p:ph idx="1"/>
          </p:nvPr>
        </p:nvPicPr>
        <p:blipFill>
          <a:blip r:embed="rId2"/>
          <a:stretch>
            <a:fillRect/>
          </a:stretch>
        </p:blipFill>
        <p:spPr>
          <a:xfrm>
            <a:off x="3354609" y="4160"/>
            <a:ext cx="7260424" cy="6853840"/>
          </a:xfrm>
        </p:spPr>
      </p:pic>
      <p:sp>
        <p:nvSpPr>
          <p:cNvPr id="5" name="TextBox 4">
            <a:extLst>
              <a:ext uri="{FF2B5EF4-FFF2-40B4-BE49-F238E27FC236}">
                <a16:creationId xmlns:a16="http://schemas.microsoft.com/office/drawing/2014/main" id="{1A1E1924-7ACF-6844-A53B-3DAC8D336B5B}"/>
              </a:ext>
            </a:extLst>
          </p:cNvPr>
          <p:cNvSpPr txBox="1"/>
          <p:nvPr/>
        </p:nvSpPr>
        <p:spPr>
          <a:xfrm>
            <a:off x="559904" y="6392175"/>
            <a:ext cx="4598505" cy="461665"/>
          </a:xfrm>
          <a:prstGeom prst="rect">
            <a:avLst/>
          </a:prstGeom>
          <a:noFill/>
        </p:spPr>
        <p:txBody>
          <a:bodyPr wrap="square" rtlCol="0">
            <a:spAutoFit/>
          </a:bodyPr>
          <a:lstStyle/>
          <a:p>
            <a:r>
              <a:rPr lang="en-US" altLang="zh-CN" sz="1200" dirty="0"/>
              <a:t>(</a:t>
            </a:r>
            <a:r>
              <a:rPr lang="en-US" sz="1200" dirty="0"/>
              <a:t>https://</a:t>
            </a:r>
            <a:r>
              <a:rPr lang="en-US" sz="1200" dirty="0" err="1"/>
              <a:t>www.sheffield.ac.uk</a:t>
            </a:r>
            <a:r>
              <a:rPr lang="en-US" sz="1200" dirty="0"/>
              <a:t>/</a:t>
            </a:r>
            <a:r>
              <a:rPr lang="en-US" sz="1200" dirty="0" err="1"/>
              <a:t>ssid</a:t>
            </a:r>
            <a:r>
              <a:rPr lang="en-US" sz="1200" dirty="0"/>
              <a:t>/301/study-skills/writing/academic-writing/paragraph-flow-connectivity</a:t>
            </a:r>
            <a:r>
              <a:rPr lang="en-US" altLang="zh-CN" sz="1200" dirty="0"/>
              <a:t>)</a:t>
            </a:r>
            <a:endParaRPr lang="en-US" sz="1200" dirty="0"/>
          </a:p>
        </p:txBody>
      </p:sp>
    </p:spTree>
    <p:extLst>
      <p:ext uri="{BB962C8B-B14F-4D97-AF65-F5344CB8AC3E}">
        <p14:creationId xmlns:p14="http://schemas.microsoft.com/office/powerpoint/2010/main" val="2064246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2809-CA38-5D40-9DB4-D18515B2DF0C}"/>
              </a:ext>
            </a:extLst>
          </p:cNvPr>
          <p:cNvSpPr>
            <a:spLocks noGrp="1"/>
          </p:cNvSpPr>
          <p:nvPr>
            <p:ph type="title"/>
          </p:nvPr>
        </p:nvSpPr>
        <p:spPr/>
        <p:txBody>
          <a:bodyPr/>
          <a:lstStyle/>
          <a:p>
            <a:r>
              <a:rPr lang="en-US" altLang="zh-CN" dirty="0"/>
              <a:t>Connectivity</a:t>
            </a:r>
            <a:endParaRPr lang="en-US" dirty="0"/>
          </a:p>
        </p:txBody>
      </p:sp>
      <p:sp>
        <p:nvSpPr>
          <p:cNvPr id="3" name="Content Placeholder 2">
            <a:extLst>
              <a:ext uri="{FF2B5EF4-FFF2-40B4-BE49-F238E27FC236}">
                <a16:creationId xmlns:a16="http://schemas.microsoft.com/office/drawing/2014/main" id="{91B827D7-BBF3-3241-9B49-AD5D29BAD4F9}"/>
              </a:ext>
            </a:extLst>
          </p:cNvPr>
          <p:cNvSpPr>
            <a:spLocks noGrp="1"/>
          </p:cNvSpPr>
          <p:nvPr>
            <p:ph idx="1"/>
          </p:nvPr>
        </p:nvSpPr>
        <p:spPr/>
        <p:txBody>
          <a:bodyPr/>
          <a:lstStyle/>
          <a:p>
            <a:pPr marL="0" indent="0">
              <a:buNone/>
            </a:pPr>
            <a:r>
              <a:rPr lang="en-US" altLang="zh-CN" dirty="0"/>
              <a:t>Use</a:t>
            </a:r>
            <a:r>
              <a:rPr lang="zh-CN" altLang="en-US" dirty="0"/>
              <a:t> </a:t>
            </a:r>
            <a:r>
              <a:rPr lang="en-US" altLang="zh-CN" dirty="0"/>
              <a:t>linking/transition</a:t>
            </a:r>
            <a:r>
              <a:rPr lang="zh-CN" altLang="en-US" dirty="0"/>
              <a:t> </a:t>
            </a:r>
            <a:r>
              <a:rPr lang="en-US" altLang="zh-CN" dirty="0"/>
              <a:t>words</a:t>
            </a:r>
            <a:r>
              <a:rPr lang="zh-CN" altLang="en-US" dirty="0"/>
              <a:t> </a:t>
            </a:r>
            <a:r>
              <a:rPr lang="en-US" altLang="zh-CN" dirty="0"/>
              <a:t>and</a:t>
            </a:r>
            <a:r>
              <a:rPr lang="zh-CN" altLang="en-US" dirty="0"/>
              <a:t> </a:t>
            </a:r>
            <a:r>
              <a:rPr lang="en-US" altLang="zh-CN" dirty="0"/>
              <a:t>phrases</a:t>
            </a:r>
            <a:r>
              <a:rPr lang="zh-CN" altLang="en-US" dirty="0"/>
              <a:t> </a:t>
            </a:r>
            <a:r>
              <a:rPr lang="en-US" altLang="zh-CN" dirty="0"/>
              <a:t>to</a:t>
            </a:r>
            <a:r>
              <a:rPr lang="zh-CN" altLang="en-US" dirty="0"/>
              <a:t> </a:t>
            </a:r>
            <a:r>
              <a:rPr lang="en-US" altLang="zh-CN" dirty="0"/>
              <a:t>help</a:t>
            </a:r>
            <a:r>
              <a:rPr lang="zh-CN" altLang="en-US" dirty="0"/>
              <a:t> </a:t>
            </a:r>
            <a:r>
              <a:rPr lang="en-US" altLang="zh-CN" dirty="0"/>
              <a:t>your</a:t>
            </a:r>
            <a:r>
              <a:rPr lang="zh-CN" altLang="en-US" dirty="0"/>
              <a:t> </a:t>
            </a:r>
            <a:r>
              <a:rPr lang="en-US" altLang="zh-CN" dirty="0"/>
              <a:t>structure</a:t>
            </a:r>
            <a:r>
              <a:rPr lang="zh-CN" altLang="en-US" dirty="0"/>
              <a:t> </a:t>
            </a:r>
            <a:r>
              <a:rPr lang="en-US" altLang="zh-CN" dirty="0"/>
              <a:t>and</a:t>
            </a:r>
            <a:r>
              <a:rPr lang="zh-CN" altLang="en-US" dirty="0"/>
              <a:t> </a:t>
            </a:r>
            <a:r>
              <a:rPr lang="en-US" altLang="zh-CN" dirty="0"/>
              <a:t>flow.</a:t>
            </a:r>
          </a:p>
          <a:p>
            <a:pPr marL="0" indent="0">
              <a:buNone/>
            </a:pPr>
            <a:r>
              <a:rPr lang="en-US" altLang="zh-CN" dirty="0"/>
              <a:t>Linking/</a:t>
            </a:r>
            <a:r>
              <a:rPr lang="en-US" altLang="zh-CN" dirty="0" err="1"/>
              <a:t>trasition</a:t>
            </a:r>
            <a:r>
              <a:rPr lang="zh-CN" altLang="en-US" dirty="0"/>
              <a:t> </a:t>
            </a:r>
            <a:r>
              <a:rPr lang="en-US" altLang="zh-CN" dirty="0"/>
              <a:t>words</a:t>
            </a:r>
            <a:r>
              <a:rPr lang="zh-CN" altLang="en-US" dirty="0"/>
              <a:t> </a:t>
            </a:r>
            <a:r>
              <a:rPr lang="en-US" altLang="zh-CN" dirty="0"/>
              <a:t>and</a:t>
            </a:r>
            <a:r>
              <a:rPr lang="zh-CN" altLang="en-US" dirty="0"/>
              <a:t> </a:t>
            </a:r>
            <a:r>
              <a:rPr lang="en-US" altLang="zh-CN" dirty="0"/>
              <a:t>phrases</a:t>
            </a:r>
            <a:r>
              <a:rPr lang="zh-CN" altLang="en-US" dirty="0"/>
              <a:t> </a:t>
            </a:r>
            <a:r>
              <a:rPr lang="en-US" altLang="zh-CN" dirty="0"/>
              <a:t>help</a:t>
            </a:r>
            <a:r>
              <a:rPr lang="zh-CN" altLang="en-US" dirty="0"/>
              <a:t> </a:t>
            </a:r>
            <a:r>
              <a:rPr lang="en-US" altLang="zh-CN" dirty="0"/>
              <a:t>you</a:t>
            </a:r>
            <a:r>
              <a:rPr lang="zh-CN" altLang="en-US" dirty="0"/>
              <a:t> </a:t>
            </a:r>
            <a:r>
              <a:rPr lang="en-US" altLang="zh-CN" dirty="0"/>
              <a:t>join</a:t>
            </a:r>
            <a:r>
              <a:rPr lang="zh-CN" altLang="en-US" dirty="0"/>
              <a:t> </a:t>
            </a:r>
            <a:r>
              <a:rPr lang="en-US" altLang="zh-CN" dirty="0"/>
              <a:t>ideas,</a:t>
            </a:r>
            <a:r>
              <a:rPr lang="zh-CN" altLang="en-US" dirty="0"/>
              <a:t> </a:t>
            </a:r>
            <a:r>
              <a:rPr lang="en-US" altLang="zh-CN" dirty="0"/>
              <a:t>sentences</a:t>
            </a:r>
            <a:r>
              <a:rPr lang="zh-CN" altLang="en-US" dirty="0"/>
              <a:t> </a:t>
            </a:r>
            <a:r>
              <a:rPr lang="en-US" altLang="zh-CN" dirty="0"/>
              <a:t>and</a:t>
            </a:r>
            <a:r>
              <a:rPr lang="zh-CN" altLang="en-US" dirty="0"/>
              <a:t> </a:t>
            </a:r>
            <a:r>
              <a:rPr lang="en-US" altLang="zh-CN" dirty="0"/>
              <a:t>paragraphs</a:t>
            </a:r>
            <a:r>
              <a:rPr lang="zh-CN" altLang="en-US" dirty="0"/>
              <a:t> </a:t>
            </a:r>
            <a:r>
              <a:rPr lang="en-US" altLang="zh-CN" dirty="0"/>
              <a:t>together,</a:t>
            </a:r>
            <a:r>
              <a:rPr lang="zh-CN" altLang="en-US" dirty="0"/>
              <a:t> </a:t>
            </a:r>
            <a:r>
              <a:rPr lang="en-US" altLang="zh-CN" dirty="0"/>
              <a:t>strengthen</a:t>
            </a:r>
            <a:r>
              <a:rPr lang="zh-CN" altLang="en-US" dirty="0"/>
              <a:t> </a:t>
            </a:r>
            <a:r>
              <a:rPr lang="en-US" altLang="zh-CN" dirty="0"/>
              <a:t>the</a:t>
            </a:r>
            <a:r>
              <a:rPr lang="zh-CN" altLang="en-US" dirty="0"/>
              <a:t> </a:t>
            </a:r>
            <a:r>
              <a:rPr lang="en-US" altLang="zh-CN" dirty="0"/>
              <a:t>structure</a:t>
            </a:r>
            <a:r>
              <a:rPr lang="zh-CN" altLang="en-US" dirty="0"/>
              <a:t> </a:t>
            </a:r>
            <a:r>
              <a:rPr lang="en-US" altLang="zh-CN" dirty="0"/>
              <a:t>of</a:t>
            </a:r>
            <a:r>
              <a:rPr lang="zh-CN" altLang="en-US" dirty="0"/>
              <a:t> </a:t>
            </a:r>
            <a:r>
              <a:rPr lang="en-US" altLang="zh-CN" dirty="0"/>
              <a:t>your</a:t>
            </a:r>
            <a:r>
              <a:rPr lang="zh-CN" altLang="en-US" dirty="0"/>
              <a:t> </a:t>
            </a:r>
            <a:r>
              <a:rPr lang="en-US" altLang="zh-CN" dirty="0"/>
              <a:t>work,</a:t>
            </a:r>
            <a:r>
              <a:rPr lang="zh-CN" altLang="en-US" dirty="0"/>
              <a:t> </a:t>
            </a:r>
            <a:r>
              <a:rPr lang="en-US" altLang="zh-CN" dirty="0"/>
              <a:t>and</a:t>
            </a:r>
            <a:r>
              <a:rPr lang="zh-CN" altLang="en-US" dirty="0"/>
              <a:t> </a:t>
            </a:r>
            <a:r>
              <a:rPr lang="en-US" altLang="zh-CN" dirty="0"/>
              <a:t>indicate</a:t>
            </a:r>
            <a:r>
              <a:rPr lang="zh-CN" altLang="en-US" dirty="0"/>
              <a:t> </a:t>
            </a:r>
            <a:r>
              <a:rPr lang="en-US" altLang="zh-CN" dirty="0"/>
              <a:t>direction,</a:t>
            </a:r>
            <a:r>
              <a:rPr lang="zh-CN" altLang="en-US" dirty="0"/>
              <a:t> </a:t>
            </a:r>
            <a:r>
              <a:rPr lang="en-US" altLang="zh-CN" dirty="0"/>
              <a:t>order</a:t>
            </a:r>
            <a:r>
              <a:rPr lang="zh-CN" altLang="en-US" dirty="0"/>
              <a:t> </a:t>
            </a:r>
            <a:r>
              <a:rPr lang="en-US" altLang="zh-CN" dirty="0"/>
              <a:t>and</a:t>
            </a:r>
            <a:r>
              <a:rPr lang="zh-CN" altLang="en-US" dirty="0"/>
              <a:t> </a:t>
            </a:r>
            <a:r>
              <a:rPr lang="en-US" altLang="zh-CN" dirty="0"/>
              <a:t>flow</a:t>
            </a:r>
            <a:r>
              <a:rPr lang="zh-CN" altLang="en-US" dirty="0"/>
              <a:t> </a:t>
            </a:r>
            <a:r>
              <a:rPr lang="en-US" altLang="zh-CN" dirty="0"/>
              <a:t>of</a:t>
            </a:r>
            <a:r>
              <a:rPr lang="zh-CN" altLang="en-US" dirty="0"/>
              <a:t> </a:t>
            </a:r>
            <a:r>
              <a:rPr lang="en-US" altLang="zh-CN" dirty="0"/>
              <a:t>ideas</a:t>
            </a:r>
          </a:p>
          <a:p>
            <a:pPr marL="0" indent="0">
              <a:buNone/>
            </a:pPr>
            <a:endParaRPr lang="en-US" altLang="zh-CN" dirty="0"/>
          </a:p>
          <a:p>
            <a:pPr marL="0" indent="0">
              <a:buNone/>
            </a:pPr>
            <a:r>
              <a:rPr lang="en-US" altLang="zh-CN" dirty="0"/>
              <a:t>Here</a:t>
            </a:r>
            <a:r>
              <a:rPr lang="zh-CN" altLang="en-US" dirty="0"/>
              <a:t> </a:t>
            </a:r>
            <a:r>
              <a:rPr lang="en-US" altLang="zh-CN" dirty="0"/>
              <a:t>are</a:t>
            </a:r>
            <a:r>
              <a:rPr lang="zh-CN" altLang="en-US" dirty="0"/>
              <a:t> </a:t>
            </a:r>
            <a:r>
              <a:rPr lang="en-US" altLang="zh-CN" dirty="0"/>
              <a:t>some</a:t>
            </a:r>
            <a:r>
              <a:rPr lang="zh-CN" altLang="en-US" dirty="0"/>
              <a:t> </a:t>
            </a:r>
            <a:r>
              <a:rPr lang="en-US" altLang="zh-CN" dirty="0"/>
              <a:t>examples</a:t>
            </a:r>
            <a:r>
              <a:rPr lang="zh-CN" altLang="en-US" dirty="0"/>
              <a:t> </a:t>
            </a:r>
            <a:r>
              <a:rPr lang="en-US" altLang="zh-CN" dirty="0"/>
              <a:t>of</a:t>
            </a:r>
            <a:r>
              <a:rPr lang="zh-CN" altLang="en-US" dirty="0"/>
              <a:t> </a:t>
            </a:r>
            <a:r>
              <a:rPr lang="en-US" altLang="zh-CN" dirty="0"/>
              <a:t>the</a:t>
            </a:r>
            <a:r>
              <a:rPr lang="zh-CN" altLang="en-US" dirty="0"/>
              <a:t> </a:t>
            </a:r>
            <a:r>
              <a:rPr lang="en-US" altLang="zh-CN" dirty="0"/>
              <a:t>Linking</a:t>
            </a:r>
            <a:r>
              <a:rPr lang="zh-CN" altLang="en-US" dirty="0"/>
              <a:t> </a:t>
            </a:r>
            <a:r>
              <a:rPr lang="en-US" altLang="zh-CN" dirty="0"/>
              <a:t>words</a:t>
            </a:r>
            <a:r>
              <a:rPr lang="zh-CN" altLang="en-US" dirty="0"/>
              <a:t> </a:t>
            </a:r>
            <a:r>
              <a:rPr lang="en-US" altLang="zh-CN" dirty="0"/>
              <a:t>and</a:t>
            </a:r>
            <a:r>
              <a:rPr lang="zh-CN" altLang="en-US" dirty="0"/>
              <a:t> </a:t>
            </a:r>
            <a:r>
              <a:rPr lang="en-US" altLang="zh-CN" dirty="0"/>
              <a:t>phrases:</a:t>
            </a:r>
          </a:p>
          <a:p>
            <a:pPr marL="0" indent="0">
              <a:buNone/>
            </a:pPr>
            <a:r>
              <a:rPr lang="en-GB" altLang="zh-CN" dirty="0">
                <a:hlinkClick r:id="rId2"/>
              </a:rPr>
              <a:t>https://libguides.staffs.ac.uk/academic_writing/linking</a:t>
            </a:r>
            <a:endParaRPr lang="en-GB" altLang="zh-CN" dirty="0"/>
          </a:p>
          <a:p>
            <a:pPr marL="0" indent="0">
              <a:buNone/>
            </a:pPr>
            <a:endParaRPr lang="en-GB" altLang="zh-CN" dirty="0"/>
          </a:p>
        </p:txBody>
      </p:sp>
    </p:spTree>
    <p:extLst>
      <p:ext uri="{BB962C8B-B14F-4D97-AF65-F5344CB8AC3E}">
        <p14:creationId xmlns:p14="http://schemas.microsoft.com/office/powerpoint/2010/main" val="800501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D0D93-976E-4E4A-93D0-6A10DB34E321}"/>
              </a:ext>
            </a:extLst>
          </p:cNvPr>
          <p:cNvSpPr>
            <a:spLocks noGrp="1"/>
          </p:cNvSpPr>
          <p:nvPr>
            <p:ph type="title"/>
          </p:nvPr>
        </p:nvSpPr>
        <p:spPr/>
        <p:txBody>
          <a:bodyPr/>
          <a:lstStyle/>
          <a:p>
            <a:r>
              <a:rPr lang="en-US" altLang="zh-CN" dirty="0"/>
              <a:t>Conclusion</a:t>
            </a:r>
            <a:endParaRPr lang="en-US" dirty="0"/>
          </a:p>
        </p:txBody>
      </p:sp>
      <p:sp>
        <p:nvSpPr>
          <p:cNvPr id="3" name="Content Placeholder 2">
            <a:extLst>
              <a:ext uri="{FF2B5EF4-FFF2-40B4-BE49-F238E27FC236}">
                <a16:creationId xmlns:a16="http://schemas.microsoft.com/office/drawing/2014/main" id="{0AD5B994-6A4E-9F45-8879-FEA63E2411F2}"/>
              </a:ext>
            </a:extLst>
          </p:cNvPr>
          <p:cNvSpPr>
            <a:spLocks noGrp="1"/>
          </p:cNvSpPr>
          <p:nvPr>
            <p:ph idx="1"/>
          </p:nvPr>
        </p:nvSpPr>
        <p:spPr/>
        <p:txBody>
          <a:bodyPr>
            <a:normAutofit/>
          </a:bodyPr>
          <a:lstStyle/>
          <a:p>
            <a:pPr marL="0" indent="0">
              <a:buNone/>
            </a:pPr>
            <a:r>
              <a:rPr lang="en-US" altLang="zh-CN" dirty="0"/>
              <a:t>A</a:t>
            </a:r>
            <a:r>
              <a:rPr lang="zh-CN" altLang="en-US" dirty="0"/>
              <a:t> </a:t>
            </a:r>
            <a:r>
              <a:rPr lang="en-US" altLang="zh-CN" dirty="0"/>
              <a:t>reminder</a:t>
            </a:r>
            <a:r>
              <a:rPr lang="zh-CN" altLang="en-US" dirty="0"/>
              <a:t> </a:t>
            </a:r>
            <a:r>
              <a:rPr lang="en-US" altLang="zh-CN" dirty="0"/>
              <a:t>of</a:t>
            </a:r>
            <a:r>
              <a:rPr lang="zh-CN" altLang="en-US" dirty="0"/>
              <a:t> </a:t>
            </a:r>
            <a:r>
              <a:rPr lang="en-US" altLang="zh-CN" dirty="0"/>
              <a:t>what</a:t>
            </a:r>
            <a:r>
              <a:rPr lang="zh-CN" altLang="en-US" dirty="0"/>
              <a:t> </a:t>
            </a:r>
            <a:r>
              <a:rPr lang="en-US" altLang="zh-CN" dirty="0"/>
              <a:t>you</a:t>
            </a:r>
            <a:r>
              <a:rPr lang="zh-CN" altLang="en-US" dirty="0"/>
              <a:t> </a:t>
            </a:r>
            <a:r>
              <a:rPr lang="en-US" altLang="zh-CN" dirty="0"/>
              <a:t>have</a:t>
            </a:r>
            <a:r>
              <a:rPr lang="zh-CN" altLang="en-US" dirty="0"/>
              <a:t> </a:t>
            </a:r>
            <a:r>
              <a:rPr lang="en-US" altLang="zh-CN" dirty="0"/>
              <a:t>covered</a:t>
            </a:r>
            <a:r>
              <a:rPr lang="zh-CN" altLang="en-US" dirty="0"/>
              <a:t> </a:t>
            </a:r>
            <a:r>
              <a:rPr lang="en-US" altLang="zh-CN" dirty="0"/>
              <a:t>in</a:t>
            </a:r>
            <a:r>
              <a:rPr lang="zh-CN" altLang="en-US" dirty="0"/>
              <a:t> </a:t>
            </a:r>
            <a:r>
              <a:rPr lang="en-US" altLang="zh-CN" dirty="0"/>
              <a:t>this</a:t>
            </a:r>
            <a:r>
              <a:rPr lang="zh-CN" altLang="en-US" dirty="0"/>
              <a:t> </a:t>
            </a:r>
            <a:r>
              <a:rPr lang="en-US" altLang="zh-CN" dirty="0"/>
              <a:t>essay.</a:t>
            </a:r>
          </a:p>
          <a:p>
            <a:pPr marL="0" indent="0">
              <a:buNone/>
            </a:pPr>
            <a:endParaRPr lang="en-US" altLang="zh-CN" dirty="0"/>
          </a:p>
          <a:p>
            <a:r>
              <a:rPr lang="en-US" altLang="zh-CN" dirty="0"/>
              <a:t>Refer</a:t>
            </a:r>
            <a:r>
              <a:rPr lang="zh-CN" altLang="en-US" dirty="0"/>
              <a:t> </a:t>
            </a:r>
            <a:r>
              <a:rPr lang="en-US" altLang="zh-CN" dirty="0"/>
              <a:t>back</a:t>
            </a:r>
            <a:r>
              <a:rPr lang="zh-CN" altLang="en-US" dirty="0"/>
              <a:t> </a:t>
            </a:r>
            <a:r>
              <a:rPr lang="en-US" altLang="zh-CN" dirty="0"/>
              <a:t>to</a:t>
            </a:r>
            <a:r>
              <a:rPr lang="zh-CN" altLang="en-US" dirty="0"/>
              <a:t> </a:t>
            </a:r>
            <a:r>
              <a:rPr lang="en-US" altLang="zh-CN" dirty="0"/>
              <a:t>the</a:t>
            </a:r>
            <a:r>
              <a:rPr lang="zh-CN" altLang="en-US" dirty="0"/>
              <a:t> </a:t>
            </a:r>
            <a:r>
              <a:rPr lang="en-US" altLang="zh-CN" dirty="0"/>
              <a:t>title/essay</a:t>
            </a:r>
            <a:r>
              <a:rPr lang="zh-CN" altLang="en-US" dirty="0"/>
              <a:t> </a:t>
            </a:r>
            <a:r>
              <a:rPr lang="en-US" altLang="zh-CN" dirty="0"/>
              <a:t>question</a:t>
            </a:r>
          </a:p>
          <a:p>
            <a:r>
              <a:rPr lang="en-US" altLang="zh-CN" dirty="0" err="1"/>
              <a:t>Summarise</a:t>
            </a:r>
            <a:r>
              <a:rPr lang="zh-CN" altLang="en-US" dirty="0"/>
              <a:t> </a:t>
            </a:r>
            <a:r>
              <a:rPr lang="en-US" altLang="zh-CN" dirty="0"/>
              <a:t>the</a:t>
            </a:r>
            <a:r>
              <a:rPr lang="zh-CN" altLang="en-US" dirty="0"/>
              <a:t> </a:t>
            </a:r>
            <a:r>
              <a:rPr lang="en-US" altLang="zh-CN" dirty="0"/>
              <a:t>main</a:t>
            </a:r>
            <a:r>
              <a:rPr lang="zh-CN" altLang="en-US" dirty="0"/>
              <a:t> </a:t>
            </a:r>
            <a:r>
              <a:rPr lang="en-US" altLang="zh-CN" dirty="0"/>
              <a:t>points</a:t>
            </a:r>
            <a:r>
              <a:rPr lang="zh-CN" altLang="en-US" dirty="0"/>
              <a:t> </a:t>
            </a:r>
            <a:r>
              <a:rPr lang="en-US" altLang="zh-CN" dirty="0"/>
              <a:t>of</a:t>
            </a:r>
            <a:r>
              <a:rPr lang="zh-CN" altLang="en-US" dirty="0"/>
              <a:t> </a:t>
            </a:r>
            <a:r>
              <a:rPr lang="en-US" altLang="zh-CN" dirty="0"/>
              <a:t>your</a:t>
            </a:r>
            <a:r>
              <a:rPr lang="zh-CN" altLang="en-US" dirty="0"/>
              <a:t> </a:t>
            </a:r>
            <a:r>
              <a:rPr lang="en-US" altLang="zh-CN" dirty="0"/>
              <a:t>argument</a:t>
            </a:r>
          </a:p>
          <a:p>
            <a:r>
              <a:rPr lang="en-US" altLang="zh-CN" dirty="0"/>
              <a:t>Your</a:t>
            </a:r>
            <a:r>
              <a:rPr lang="zh-CN" altLang="en-US" dirty="0"/>
              <a:t> </a:t>
            </a:r>
            <a:r>
              <a:rPr lang="en-US" altLang="zh-CN" dirty="0"/>
              <a:t>decision</a:t>
            </a:r>
            <a:r>
              <a:rPr lang="zh-CN" altLang="en-US" dirty="0"/>
              <a:t> </a:t>
            </a:r>
            <a:r>
              <a:rPr lang="en-US" altLang="zh-CN" dirty="0"/>
              <a:t>or</a:t>
            </a:r>
            <a:r>
              <a:rPr lang="zh-CN" altLang="en-US" dirty="0"/>
              <a:t> </a:t>
            </a:r>
            <a:r>
              <a:rPr lang="en-US" altLang="zh-CN" dirty="0"/>
              <a:t>judgement</a:t>
            </a:r>
            <a:r>
              <a:rPr lang="zh-CN" altLang="en-US" dirty="0"/>
              <a:t> </a:t>
            </a:r>
            <a:r>
              <a:rPr lang="en-US" altLang="zh-CN" dirty="0"/>
              <a:t>about</a:t>
            </a:r>
            <a:r>
              <a:rPr lang="zh-CN" altLang="en-US" dirty="0"/>
              <a:t> </a:t>
            </a:r>
            <a:r>
              <a:rPr lang="en-US" altLang="zh-CN" dirty="0"/>
              <a:t>the</a:t>
            </a:r>
            <a:r>
              <a:rPr lang="zh-CN" altLang="en-US" dirty="0"/>
              <a:t> </a:t>
            </a:r>
            <a:r>
              <a:rPr lang="en-US" altLang="zh-CN" dirty="0"/>
              <a:t>topic</a:t>
            </a:r>
            <a:r>
              <a:rPr lang="zh-CN" altLang="en-US" dirty="0"/>
              <a:t> </a:t>
            </a:r>
            <a:r>
              <a:rPr lang="en-US" altLang="zh-CN" dirty="0"/>
              <a:t>if</a:t>
            </a:r>
            <a:r>
              <a:rPr lang="zh-CN" altLang="en-US" dirty="0"/>
              <a:t> </a:t>
            </a:r>
            <a:r>
              <a:rPr lang="en-US" altLang="zh-CN" dirty="0"/>
              <a:t>appropriate</a:t>
            </a:r>
          </a:p>
          <a:p>
            <a:r>
              <a:rPr lang="en-US" altLang="zh-CN" dirty="0"/>
              <a:t>Show</a:t>
            </a:r>
            <a:r>
              <a:rPr lang="zh-CN" altLang="en-US" dirty="0"/>
              <a:t> </a:t>
            </a:r>
            <a:r>
              <a:rPr lang="en-US" altLang="zh-CN" dirty="0"/>
              <a:t>the</a:t>
            </a:r>
            <a:r>
              <a:rPr lang="zh-CN" altLang="en-US" dirty="0"/>
              <a:t> </a:t>
            </a:r>
            <a:r>
              <a:rPr lang="en-US" altLang="zh-CN" dirty="0"/>
              <a:t>reader</a:t>
            </a:r>
            <a:r>
              <a:rPr lang="zh-CN" altLang="en-US" dirty="0"/>
              <a:t> </a:t>
            </a:r>
            <a:r>
              <a:rPr lang="en-US" altLang="zh-CN" dirty="0"/>
              <a:t>that</a:t>
            </a:r>
            <a:r>
              <a:rPr lang="zh-CN" altLang="en-US" dirty="0"/>
              <a:t> </a:t>
            </a:r>
            <a:r>
              <a:rPr lang="en-US" altLang="zh-CN" dirty="0"/>
              <a:t>you</a:t>
            </a:r>
            <a:r>
              <a:rPr lang="zh-CN" altLang="en-US" dirty="0"/>
              <a:t> </a:t>
            </a:r>
            <a:r>
              <a:rPr lang="en-US" altLang="zh-CN" dirty="0"/>
              <a:t>have</a:t>
            </a:r>
            <a:r>
              <a:rPr lang="zh-CN" altLang="en-US" dirty="0"/>
              <a:t> </a:t>
            </a:r>
            <a:r>
              <a:rPr lang="en-US" altLang="zh-CN" dirty="0"/>
              <a:t>thoroughly</a:t>
            </a:r>
            <a:r>
              <a:rPr lang="zh-CN" altLang="en-US" dirty="0"/>
              <a:t> </a:t>
            </a:r>
            <a:r>
              <a:rPr lang="en-US" altLang="zh-CN" dirty="0"/>
              <a:t>answered</a:t>
            </a:r>
            <a:r>
              <a:rPr lang="zh-CN" altLang="en-US" dirty="0"/>
              <a:t> </a:t>
            </a:r>
            <a:r>
              <a:rPr lang="en-US" altLang="zh-CN" dirty="0"/>
              <a:t>the</a:t>
            </a:r>
            <a:r>
              <a:rPr lang="zh-CN" altLang="en-US" dirty="0"/>
              <a:t> </a:t>
            </a:r>
            <a:r>
              <a:rPr lang="en-US" altLang="zh-CN" dirty="0"/>
              <a:t>essay</a:t>
            </a:r>
            <a:r>
              <a:rPr lang="zh-CN" altLang="en-US" dirty="0"/>
              <a:t> </a:t>
            </a:r>
            <a:r>
              <a:rPr lang="en-US" altLang="zh-CN" dirty="0"/>
              <a:t>question</a:t>
            </a:r>
          </a:p>
          <a:p>
            <a:r>
              <a:rPr lang="en-US" altLang="zh-CN" dirty="0"/>
              <a:t>Do</a:t>
            </a:r>
            <a:r>
              <a:rPr lang="zh-CN" altLang="en-US" dirty="0"/>
              <a:t> </a:t>
            </a:r>
            <a:r>
              <a:rPr lang="en-US" altLang="zh-CN" dirty="0"/>
              <a:t>not</a:t>
            </a:r>
            <a:r>
              <a:rPr lang="zh-CN" altLang="en-US" dirty="0"/>
              <a:t> </a:t>
            </a:r>
            <a:r>
              <a:rPr lang="en-US" altLang="zh-CN" dirty="0"/>
              <a:t>introduce</a:t>
            </a:r>
            <a:r>
              <a:rPr lang="zh-CN" altLang="en-US" dirty="0"/>
              <a:t> </a:t>
            </a:r>
            <a:r>
              <a:rPr lang="en-US" altLang="zh-CN" dirty="0"/>
              <a:t>any</a:t>
            </a:r>
            <a:r>
              <a:rPr lang="zh-CN" altLang="en-US" dirty="0"/>
              <a:t> </a:t>
            </a:r>
            <a:r>
              <a:rPr lang="en-US" altLang="zh-CN" dirty="0"/>
              <a:t>new</a:t>
            </a:r>
            <a:r>
              <a:rPr lang="zh-CN" altLang="en-US" dirty="0"/>
              <a:t> </a:t>
            </a:r>
            <a:r>
              <a:rPr lang="en-US" altLang="zh-CN" dirty="0"/>
              <a:t>ideas</a:t>
            </a:r>
            <a:r>
              <a:rPr lang="zh-CN" altLang="en-US" dirty="0"/>
              <a:t> </a:t>
            </a:r>
            <a:r>
              <a:rPr lang="en-US" altLang="zh-CN" dirty="0"/>
              <a:t>here</a:t>
            </a:r>
            <a:endParaRPr lang="en-US" dirty="0"/>
          </a:p>
        </p:txBody>
      </p:sp>
    </p:spTree>
    <p:extLst>
      <p:ext uri="{BB962C8B-B14F-4D97-AF65-F5344CB8AC3E}">
        <p14:creationId xmlns:p14="http://schemas.microsoft.com/office/powerpoint/2010/main" val="3567784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8907-F97A-7F49-8538-FD0075F65B3D}"/>
              </a:ext>
            </a:extLst>
          </p:cNvPr>
          <p:cNvSpPr>
            <a:spLocks noGrp="1"/>
          </p:cNvSpPr>
          <p:nvPr>
            <p:ph type="title"/>
          </p:nvPr>
        </p:nvSpPr>
        <p:spPr/>
        <p:txBody>
          <a:bodyPr/>
          <a:lstStyle/>
          <a:p>
            <a:r>
              <a:rPr lang="en-US" altLang="zh-CN" dirty="0"/>
              <a:t>An</a:t>
            </a:r>
            <a:r>
              <a:rPr lang="zh-CN" altLang="en-US" dirty="0"/>
              <a:t> </a:t>
            </a:r>
            <a:r>
              <a:rPr lang="en-US" altLang="zh-CN" dirty="0"/>
              <a:t>Example</a:t>
            </a:r>
            <a:r>
              <a:rPr lang="zh-CN" altLang="en-US" dirty="0"/>
              <a:t> </a:t>
            </a:r>
            <a:r>
              <a:rPr lang="en-US" altLang="zh-CN" dirty="0"/>
              <a:t>of</a:t>
            </a:r>
            <a:r>
              <a:rPr lang="zh-CN" altLang="en-US" dirty="0"/>
              <a:t> </a:t>
            </a:r>
            <a:r>
              <a:rPr lang="en-US" altLang="zh-CN" dirty="0"/>
              <a:t>a</a:t>
            </a:r>
            <a:r>
              <a:rPr lang="zh-CN" altLang="en-US" dirty="0"/>
              <a:t> </a:t>
            </a:r>
            <a:r>
              <a:rPr lang="en-US" altLang="zh-CN" dirty="0"/>
              <a:t>Conclusion</a:t>
            </a:r>
            <a:endParaRPr lang="en-US" dirty="0"/>
          </a:p>
        </p:txBody>
      </p:sp>
      <p:sp>
        <p:nvSpPr>
          <p:cNvPr id="3" name="Content Placeholder 2">
            <a:extLst>
              <a:ext uri="{FF2B5EF4-FFF2-40B4-BE49-F238E27FC236}">
                <a16:creationId xmlns:a16="http://schemas.microsoft.com/office/drawing/2014/main" id="{EC0E0497-AE49-FC42-9F17-CF97F9486A96}"/>
              </a:ext>
            </a:extLst>
          </p:cNvPr>
          <p:cNvSpPr>
            <a:spLocks noGrp="1"/>
          </p:cNvSpPr>
          <p:nvPr>
            <p:ph idx="1"/>
          </p:nvPr>
        </p:nvSpPr>
        <p:spPr/>
        <p:txBody>
          <a:bodyPr/>
          <a:lstStyle/>
          <a:p>
            <a:pPr marL="0" indent="0">
              <a:buNone/>
            </a:pPr>
            <a:r>
              <a:rPr lang="en-GB" dirty="0"/>
              <a:t>Here an example of an essay conclusion:</a:t>
            </a:r>
          </a:p>
          <a:p>
            <a:pPr marL="0" indent="0">
              <a:buNone/>
            </a:pPr>
            <a:endParaRPr lang="en-GB" i="1" dirty="0"/>
          </a:p>
          <a:p>
            <a:pPr marL="0" indent="0">
              <a:buNone/>
            </a:pPr>
            <a:r>
              <a:rPr lang="en-GB" i="1" dirty="0"/>
              <a:t>Overall, whilst it is certainly true that the characters, plots and settings of Gothic fiction seem firmly intended to break normal moral and social codes, the great incidence within the genre of the depiction of the supernatural, and in particular its insistent reference to social injustice and hypocrisy might suggest that in fact its main purpose was the criticism and reform of society.</a:t>
            </a:r>
            <a:endParaRPr lang="en-GB" dirty="0"/>
          </a:p>
          <a:p>
            <a:pPr marL="0" indent="0" algn="r">
              <a:buNone/>
            </a:pPr>
            <a:r>
              <a:rPr lang="en-US" altLang="zh-CN" sz="1800" dirty="0"/>
              <a:t>(https://</a:t>
            </a:r>
            <a:r>
              <a:rPr lang="en-US" altLang="zh-CN" sz="1800" dirty="0" err="1"/>
              <a:t>www.oxbridgeessays.com</a:t>
            </a:r>
            <a:r>
              <a:rPr lang="en-US" altLang="zh-CN" sz="1800" dirty="0"/>
              <a:t>/blog/how-to-structure-an-essay/)</a:t>
            </a:r>
            <a:endParaRPr lang="en-US" sz="1800" dirty="0"/>
          </a:p>
        </p:txBody>
      </p:sp>
    </p:spTree>
    <p:extLst>
      <p:ext uri="{BB962C8B-B14F-4D97-AF65-F5344CB8AC3E}">
        <p14:creationId xmlns:p14="http://schemas.microsoft.com/office/powerpoint/2010/main" val="2143134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latin typeface="Arial Black" panose="020B0A04020102020204" pitchFamily="34" charset="0"/>
              </a:rPr>
              <a:t>BASICS OF STRUCTURE</a:t>
            </a:r>
          </a:p>
        </p:txBody>
      </p:sp>
      <p:sp>
        <p:nvSpPr>
          <p:cNvPr id="3" name="Content Placeholder 2"/>
          <p:cNvSpPr>
            <a:spLocks noGrp="1"/>
          </p:cNvSpPr>
          <p:nvPr>
            <p:ph idx="1"/>
          </p:nvPr>
        </p:nvSpPr>
        <p:spPr>
          <a:xfrm>
            <a:off x="304800" y="1825624"/>
            <a:ext cx="7429500" cy="4852761"/>
          </a:xfrm>
        </p:spPr>
        <p:txBody>
          <a:bodyPr/>
          <a:lstStyle/>
          <a:p>
            <a:r>
              <a:rPr lang="en-GB" dirty="0">
                <a:solidFill>
                  <a:srgbClr val="FF0000"/>
                </a:solidFill>
              </a:rPr>
              <a:t>Introduction</a:t>
            </a:r>
            <a:r>
              <a:rPr lang="en-GB" dirty="0"/>
              <a:t> – indicates direction your document will take (your thesis)</a:t>
            </a:r>
          </a:p>
          <a:p>
            <a:r>
              <a:rPr lang="en-GB" dirty="0">
                <a:solidFill>
                  <a:srgbClr val="0070C0"/>
                </a:solidFill>
              </a:rPr>
              <a:t>Mid section </a:t>
            </a:r>
            <a:r>
              <a:rPr lang="en-GB" dirty="0"/>
              <a:t>– paragraphs detailing argument in sequence, with evidence</a:t>
            </a:r>
          </a:p>
          <a:p>
            <a:r>
              <a:rPr lang="en-GB" dirty="0">
                <a:solidFill>
                  <a:srgbClr val="7030A0"/>
                </a:solidFill>
              </a:rPr>
              <a:t>Conclusion</a:t>
            </a:r>
            <a:r>
              <a:rPr lang="en-GB" dirty="0"/>
              <a:t> – final section that winds up, reasserts or </a:t>
            </a:r>
            <a:r>
              <a:rPr lang="en-GB" dirty="0" err="1"/>
              <a:t>rearticules</a:t>
            </a:r>
            <a:r>
              <a:rPr lang="en-GB" dirty="0"/>
              <a:t> your argument (TRY TO AVOID INTRODUCING </a:t>
            </a:r>
            <a:r>
              <a:rPr lang="en-GB" i="1" dirty="0"/>
              <a:t>NEW INFORMATION HERE</a:t>
            </a:r>
            <a:r>
              <a:rPr lang="en-GB" dirty="0"/>
              <a:t>)</a:t>
            </a:r>
          </a:p>
          <a:p>
            <a:r>
              <a:rPr lang="en-GB" dirty="0">
                <a:solidFill>
                  <a:srgbClr val="00B050"/>
                </a:solidFill>
              </a:rPr>
              <a:t>Bibliography</a:t>
            </a:r>
          </a:p>
        </p:txBody>
      </p:sp>
    </p:spTree>
    <p:extLst>
      <p:ext uri="{BB962C8B-B14F-4D97-AF65-F5344CB8AC3E}">
        <p14:creationId xmlns:p14="http://schemas.microsoft.com/office/powerpoint/2010/main" val="708630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4AA4D-AC3E-AF46-B514-5B70424BC75C}"/>
              </a:ext>
            </a:extLst>
          </p:cNvPr>
          <p:cNvSpPr>
            <a:spLocks noGrp="1"/>
          </p:cNvSpPr>
          <p:nvPr>
            <p:ph type="title"/>
          </p:nvPr>
        </p:nvSpPr>
        <p:spPr/>
        <p:txBody>
          <a:bodyPr/>
          <a:lstStyle/>
          <a:p>
            <a:r>
              <a:rPr lang="en-US" altLang="zh-CN" dirty="0"/>
              <a:t>Key</a:t>
            </a:r>
            <a:r>
              <a:rPr lang="zh-CN" altLang="en-US" dirty="0"/>
              <a:t> </a:t>
            </a:r>
            <a:r>
              <a:rPr lang="en-US" altLang="zh-CN" dirty="0"/>
              <a:t>Points</a:t>
            </a:r>
            <a:endParaRPr lang="en-US" dirty="0"/>
          </a:p>
        </p:txBody>
      </p:sp>
      <p:sp>
        <p:nvSpPr>
          <p:cNvPr id="3" name="Content Placeholder 2">
            <a:extLst>
              <a:ext uri="{FF2B5EF4-FFF2-40B4-BE49-F238E27FC236}">
                <a16:creationId xmlns:a16="http://schemas.microsoft.com/office/drawing/2014/main" id="{F3181FDD-9B84-B443-9C0F-D7581321D4FF}"/>
              </a:ext>
            </a:extLst>
          </p:cNvPr>
          <p:cNvSpPr>
            <a:spLocks noGrp="1"/>
          </p:cNvSpPr>
          <p:nvPr>
            <p:ph idx="1"/>
          </p:nvPr>
        </p:nvSpPr>
        <p:spPr/>
        <p:txBody>
          <a:bodyPr>
            <a:normAutofit/>
          </a:bodyPr>
          <a:lstStyle/>
          <a:p>
            <a:pPr marL="0" indent="0">
              <a:buNone/>
            </a:pPr>
            <a:r>
              <a:rPr lang="en-US" altLang="zh-CN" dirty="0"/>
              <a:t>Cautions:</a:t>
            </a:r>
          </a:p>
          <a:p>
            <a:pPr marL="457200" lvl="1" indent="0">
              <a:buNone/>
            </a:pPr>
            <a:r>
              <a:rPr lang="en-GB" altLang="zh-CN" dirty="0"/>
              <a:t>Express </a:t>
            </a:r>
            <a:r>
              <a:rPr lang="en-US" altLang="zh-CN" dirty="0"/>
              <a:t>absolute</a:t>
            </a:r>
            <a:r>
              <a:rPr lang="zh-CN" altLang="en-US" dirty="0"/>
              <a:t> </a:t>
            </a:r>
            <a:r>
              <a:rPr lang="en-US" altLang="zh-CN" dirty="0"/>
              <a:t>certainty?</a:t>
            </a:r>
          </a:p>
          <a:p>
            <a:pPr marL="457200" lvl="1" indent="0">
              <a:buNone/>
            </a:pPr>
            <a:r>
              <a:rPr lang="en-US" altLang="zh-CN" dirty="0"/>
              <a:t>Making </a:t>
            </a:r>
            <a:r>
              <a:rPr lang="en-US" altLang="zh-CN" dirty="0" err="1"/>
              <a:t>generalisations</a:t>
            </a:r>
            <a:r>
              <a:rPr lang="en-US" altLang="zh-CN" dirty="0"/>
              <a:t>?</a:t>
            </a:r>
          </a:p>
          <a:p>
            <a:pPr marL="457200" lvl="1" indent="0">
              <a:buNone/>
            </a:pPr>
            <a:r>
              <a:rPr lang="en-US" altLang="zh-CN" dirty="0"/>
              <a:t>No. Even</a:t>
            </a:r>
            <a:r>
              <a:rPr lang="zh-CN" altLang="en-US" dirty="0"/>
              <a:t> </a:t>
            </a:r>
            <a:r>
              <a:rPr lang="en-US" altLang="zh-CN" dirty="0"/>
              <a:t>though</a:t>
            </a:r>
            <a:r>
              <a:rPr lang="zh-CN" altLang="en-US" dirty="0"/>
              <a:t> </a:t>
            </a:r>
            <a:r>
              <a:rPr lang="en-US" altLang="zh-CN" dirty="0"/>
              <a:t>you’ve</a:t>
            </a:r>
            <a:r>
              <a:rPr lang="zh-CN" altLang="en-US" dirty="0"/>
              <a:t> </a:t>
            </a:r>
            <a:r>
              <a:rPr lang="en-US" altLang="zh-CN" dirty="0"/>
              <a:t>made</a:t>
            </a:r>
            <a:r>
              <a:rPr lang="zh-CN" altLang="en-US" dirty="0"/>
              <a:t> </a:t>
            </a:r>
            <a:r>
              <a:rPr lang="en-US" altLang="zh-CN" dirty="0"/>
              <a:t>a</a:t>
            </a:r>
            <a:r>
              <a:rPr lang="zh-CN" altLang="en-US" dirty="0"/>
              <a:t> </a:t>
            </a:r>
            <a:r>
              <a:rPr lang="en-US" altLang="zh-CN" dirty="0"/>
              <a:t>decision.</a:t>
            </a:r>
            <a:r>
              <a:rPr lang="zh-CN" altLang="en-US" dirty="0"/>
              <a:t> </a:t>
            </a:r>
            <a:endParaRPr lang="en-GB" altLang="zh-CN" dirty="0"/>
          </a:p>
          <a:p>
            <a:pPr marL="457200" lvl="1" indent="0">
              <a:buNone/>
            </a:pPr>
            <a:r>
              <a:rPr lang="en-US" altLang="zh-CN" dirty="0"/>
              <a:t>Do</a:t>
            </a:r>
            <a:r>
              <a:rPr lang="zh-CN" altLang="en-US" dirty="0"/>
              <a:t> </a:t>
            </a:r>
            <a:r>
              <a:rPr lang="en-US" altLang="zh-CN" dirty="0"/>
              <a:t>not</a:t>
            </a:r>
            <a:r>
              <a:rPr lang="zh-CN" altLang="en-US" dirty="0"/>
              <a:t> </a:t>
            </a:r>
            <a:r>
              <a:rPr lang="en-US" altLang="zh-CN" dirty="0"/>
              <a:t>be</a:t>
            </a:r>
            <a:r>
              <a:rPr lang="zh-CN" altLang="en-US" dirty="0"/>
              <a:t> </a:t>
            </a:r>
            <a:r>
              <a:rPr lang="en-US" altLang="zh-CN" dirty="0"/>
              <a:t>overly</a:t>
            </a:r>
            <a:r>
              <a:rPr lang="zh-CN" altLang="en-US" dirty="0"/>
              <a:t> </a:t>
            </a:r>
            <a:r>
              <a:rPr lang="en-US" altLang="zh-CN" dirty="0"/>
              <a:t>confident.</a:t>
            </a:r>
            <a:r>
              <a:rPr lang="zh-CN" altLang="en-US" dirty="0"/>
              <a:t> </a:t>
            </a:r>
            <a:r>
              <a:rPr lang="en-US" altLang="zh-CN" dirty="0"/>
              <a:t>You</a:t>
            </a:r>
            <a:r>
              <a:rPr lang="zh-CN" altLang="en-US" dirty="0"/>
              <a:t> </a:t>
            </a:r>
            <a:r>
              <a:rPr lang="en-US" altLang="zh-CN" dirty="0"/>
              <a:t>need</a:t>
            </a:r>
            <a:r>
              <a:rPr lang="zh-CN" altLang="en-US" dirty="0"/>
              <a:t> </a:t>
            </a:r>
            <a:r>
              <a:rPr lang="en-US" altLang="zh-CN" dirty="0"/>
              <a:t>to</a:t>
            </a:r>
            <a:r>
              <a:rPr lang="zh-CN" altLang="en-US" dirty="0"/>
              <a:t> </a:t>
            </a:r>
            <a:r>
              <a:rPr lang="en-US" altLang="zh-CN" dirty="0"/>
              <a:t>acknowledge</a:t>
            </a:r>
            <a:r>
              <a:rPr lang="zh-CN" altLang="en-US" dirty="0"/>
              <a:t> </a:t>
            </a:r>
            <a:r>
              <a:rPr lang="en-US" altLang="zh-CN" dirty="0"/>
              <a:t>that</a:t>
            </a:r>
            <a:r>
              <a:rPr lang="zh-CN" altLang="en-US" dirty="0"/>
              <a:t> </a:t>
            </a:r>
            <a:r>
              <a:rPr lang="en-US" altLang="zh-CN" dirty="0"/>
              <a:t>there</a:t>
            </a:r>
            <a:r>
              <a:rPr lang="zh-CN" altLang="en-US" dirty="0"/>
              <a:t> </a:t>
            </a:r>
            <a:r>
              <a:rPr lang="en-US" altLang="zh-CN" dirty="0"/>
              <a:t>could</a:t>
            </a:r>
            <a:r>
              <a:rPr lang="zh-CN" altLang="en-US" dirty="0"/>
              <a:t> </a:t>
            </a:r>
            <a:r>
              <a:rPr lang="en-US" altLang="zh-CN" dirty="0"/>
              <a:t>be</a:t>
            </a:r>
            <a:r>
              <a:rPr lang="zh-CN" altLang="en-US" dirty="0"/>
              <a:t> </a:t>
            </a:r>
            <a:r>
              <a:rPr lang="en-US" altLang="zh-CN" dirty="0"/>
              <a:t>weaknesses</a:t>
            </a:r>
            <a:r>
              <a:rPr lang="zh-CN" altLang="en-US" dirty="0"/>
              <a:t> </a:t>
            </a:r>
            <a:r>
              <a:rPr lang="en-US" altLang="zh-CN" dirty="0"/>
              <a:t>in</a:t>
            </a:r>
            <a:r>
              <a:rPr lang="zh-CN" altLang="en-US" dirty="0"/>
              <a:t> </a:t>
            </a:r>
            <a:r>
              <a:rPr lang="en-US" altLang="zh-CN" dirty="0"/>
              <a:t>your</a:t>
            </a:r>
            <a:r>
              <a:rPr lang="zh-CN" altLang="en-US" dirty="0"/>
              <a:t> </a:t>
            </a:r>
            <a:r>
              <a:rPr lang="en-US" altLang="zh-CN" dirty="0"/>
              <a:t>research,</a:t>
            </a:r>
            <a:r>
              <a:rPr lang="zh-CN" altLang="en-US" dirty="0"/>
              <a:t> </a:t>
            </a:r>
            <a:r>
              <a:rPr lang="en-US" altLang="zh-CN" dirty="0"/>
              <a:t>and</a:t>
            </a:r>
            <a:r>
              <a:rPr lang="zh-CN" altLang="en-US" dirty="0"/>
              <a:t> </a:t>
            </a:r>
            <a:r>
              <a:rPr lang="en-US" altLang="zh-CN" dirty="0"/>
              <a:t>that</a:t>
            </a:r>
            <a:r>
              <a:rPr lang="zh-CN" altLang="en-US" dirty="0"/>
              <a:t> </a:t>
            </a:r>
            <a:r>
              <a:rPr lang="en-US" altLang="zh-CN" dirty="0"/>
              <a:t>there</a:t>
            </a:r>
            <a:r>
              <a:rPr lang="zh-CN" altLang="en-US" dirty="0"/>
              <a:t> </a:t>
            </a:r>
            <a:r>
              <a:rPr lang="en-US" altLang="zh-CN" dirty="0"/>
              <a:t>may</a:t>
            </a:r>
            <a:r>
              <a:rPr lang="zh-CN" altLang="en-US" dirty="0"/>
              <a:t> </a:t>
            </a:r>
            <a:r>
              <a:rPr lang="en-US" altLang="zh-CN" dirty="0"/>
              <a:t>not</a:t>
            </a:r>
            <a:r>
              <a:rPr lang="zh-CN" altLang="en-US" dirty="0"/>
              <a:t> </a:t>
            </a:r>
            <a:r>
              <a:rPr lang="en-US" altLang="zh-CN" dirty="0"/>
              <a:t>be</a:t>
            </a:r>
            <a:r>
              <a:rPr lang="zh-CN" altLang="en-US" dirty="0"/>
              <a:t> </a:t>
            </a:r>
            <a:r>
              <a:rPr lang="en-US" altLang="zh-CN" dirty="0"/>
              <a:t>clear-cut</a:t>
            </a:r>
            <a:r>
              <a:rPr lang="zh-CN" altLang="en-US" dirty="0"/>
              <a:t> </a:t>
            </a:r>
            <a:r>
              <a:rPr lang="en-US" altLang="zh-CN" dirty="0"/>
              <a:t>answers.</a:t>
            </a:r>
            <a:endParaRPr lang="en-GB" altLang="zh-CN" dirty="0"/>
          </a:p>
          <a:p>
            <a:pPr marL="0" indent="0">
              <a:buNone/>
            </a:pPr>
            <a:r>
              <a:rPr lang="en-GB" dirty="0"/>
              <a:t>Emotionally Neutral:</a:t>
            </a:r>
          </a:p>
          <a:p>
            <a:pPr marL="457200" lvl="1" indent="0">
              <a:buNone/>
            </a:pPr>
            <a:r>
              <a:rPr lang="en-US" altLang="zh-CN" dirty="0"/>
              <a:t>No</a:t>
            </a:r>
            <a:r>
              <a:rPr lang="zh-CN" altLang="en-US" dirty="0"/>
              <a:t> </a:t>
            </a:r>
            <a:r>
              <a:rPr lang="en-US" altLang="zh-CN" dirty="0"/>
              <a:t>emotional</a:t>
            </a:r>
            <a:r>
              <a:rPr lang="zh-CN" altLang="en-US" dirty="0"/>
              <a:t> </a:t>
            </a:r>
            <a:r>
              <a:rPr lang="en-US" altLang="zh-CN" dirty="0"/>
              <a:t>involvement</a:t>
            </a:r>
          </a:p>
          <a:p>
            <a:pPr marL="457200" lvl="1" indent="0">
              <a:buNone/>
            </a:pPr>
            <a:r>
              <a:rPr lang="en-GB" dirty="0"/>
              <a:t>Be objective</a:t>
            </a:r>
            <a:r>
              <a:rPr lang="zh-CN" altLang="en-US" dirty="0"/>
              <a:t> </a:t>
            </a:r>
            <a:r>
              <a:rPr lang="en-US" altLang="zh-CN" dirty="0"/>
              <a:t>and</a:t>
            </a:r>
            <a:r>
              <a:rPr lang="zh-CN" altLang="en-US" dirty="0"/>
              <a:t> </a:t>
            </a:r>
            <a:r>
              <a:rPr lang="en-US" altLang="zh-CN" dirty="0" err="1"/>
              <a:t>analyse</a:t>
            </a:r>
            <a:endParaRPr lang="en-GB" dirty="0"/>
          </a:p>
          <a:p>
            <a:pPr marL="457200" lvl="1" indent="0">
              <a:buNone/>
            </a:pPr>
            <a:r>
              <a:rPr lang="en-GB" dirty="0"/>
              <a:t>Always base your argument on research rather than appealing it emotionally</a:t>
            </a:r>
            <a:endParaRPr lang="en-US" dirty="0"/>
          </a:p>
        </p:txBody>
      </p:sp>
    </p:spTree>
    <p:extLst>
      <p:ext uri="{BB962C8B-B14F-4D97-AF65-F5344CB8AC3E}">
        <p14:creationId xmlns:p14="http://schemas.microsoft.com/office/powerpoint/2010/main" val="772728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714F2-E66E-784E-88AD-ABC56AE8CC98}"/>
              </a:ext>
            </a:extLst>
          </p:cNvPr>
          <p:cNvSpPr>
            <a:spLocks noGrp="1"/>
          </p:cNvSpPr>
          <p:nvPr>
            <p:ph type="title"/>
          </p:nvPr>
        </p:nvSpPr>
        <p:spPr/>
        <p:txBody>
          <a:bodyPr/>
          <a:lstStyle/>
          <a:p>
            <a:r>
              <a:rPr lang="en-US" altLang="zh-CN" dirty="0"/>
              <a:t>Key</a:t>
            </a:r>
            <a:r>
              <a:rPr lang="zh-CN" altLang="en-US" dirty="0"/>
              <a:t> </a:t>
            </a:r>
            <a:r>
              <a:rPr lang="en-US" altLang="zh-CN" dirty="0"/>
              <a:t>Points</a:t>
            </a:r>
            <a:endParaRPr lang="en-US" dirty="0"/>
          </a:p>
        </p:txBody>
      </p:sp>
      <p:sp>
        <p:nvSpPr>
          <p:cNvPr id="3" name="Content Placeholder 2">
            <a:extLst>
              <a:ext uri="{FF2B5EF4-FFF2-40B4-BE49-F238E27FC236}">
                <a16:creationId xmlns:a16="http://schemas.microsoft.com/office/drawing/2014/main" id="{AC8B2E32-C7AE-6544-B403-A0E19CB02F33}"/>
              </a:ext>
            </a:extLst>
          </p:cNvPr>
          <p:cNvSpPr>
            <a:spLocks noGrp="1"/>
          </p:cNvSpPr>
          <p:nvPr>
            <p:ph idx="1"/>
          </p:nvPr>
        </p:nvSpPr>
        <p:spPr/>
        <p:txBody>
          <a:bodyPr/>
          <a:lstStyle/>
          <a:p>
            <a:pPr marL="0" indent="0">
              <a:buNone/>
            </a:pPr>
            <a:r>
              <a:rPr lang="en-US" altLang="zh-CN" dirty="0"/>
              <a:t>Formal:</a:t>
            </a:r>
          </a:p>
          <a:p>
            <a:pPr marL="457200" lvl="1" indent="0">
              <a:buNone/>
            </a:pPr>
            <a:r>
              <a:rPr lang="en-US" altLang="zh-CN" dirty="0"/>
              <a:t>Write</a:t>
            </a:r>
            <a:r>
              <a:rPr lang="zh-CN" altLang="en-US" dirty="0"/>
              <a:t> </a:t>
            </a:r>
            <a:r>
              <a:rPr lang="en-US" altLang="zh-CN" dirty="0"/>
              <a:t>in</a:t>
            </a:r>
            <a:r>
              <a:rPr lang="zh-CN" altLang="en-US" dirty="0"/>
              <a:t> </a:t>
            </a:r>
            <a:r>
              <a:rPr lang="en-US" altLang="zh-CN" dirty="0"/>
              <a:t>the</a:t>
            </a:r>
            <a:r>
              <a:rPr lang="zh-CN" altLang="en-US" dirty="0"/>
              <a:t> </a:t>
            </a:r>
            <a:r>
              <a:rPr lang="en-US" altLang="zh-CN" dirty="0"/>
              <a:t>third</a:t>
            </a:r>
            <a:r>
              <a:rPr lang="zh-CN" altLang="en-US" dirty="0"/>
              <a:t> </a:t>
            </a:r>
            <a:r>
              <a:rPr lang="en-US" altLang="zh-CN" dirty="0"/>
              <a:t>person,</a:t>
            </a:r>
            <a:r>
              <a:rPr lang="zh-CN" altLang="en-US" dirty="0"/>
              <a:t> </a:t>
            </a:r>
            <a:r>
              <a:rPr lang="en-US" altLang="zh-CN" dirty="0"/>
              <a:t>unless</a:t>
            </a:r>
            <a:r>
              <a:rPr lang="zh-CN" altLang="en-US" dirty="0"/>
              <a:t> </a:t>
            </a:r>
            <a:r>
              <a:rPr lang="en-US" altLang="zh-CN" dirty="0"/>
              <a:t>it</a:t>
            </a:r>
            <a:r>
              <a:rPr lang="zh-CN" altLang="en-US" dirty="0"/>
              <a:t> </a:t>
            </a:r>
            <a:r>
              <a:rPr lang="en-US" altLang="zh-CN" dirty="0"/>
              <a:t>is</a:t>
            </a:r>
            <a:r>
              <a:rPr lang="zh-CN" altLang="en-US" dirty="0"/>
              <a:t> </a:t>
            </a:r>
            <a:r>
              <a:rPr lang="en-US" altLang="zh-CN" dirty="0"/>
              <a:t>an</a:t>
            </a:r>
            <a:r>
              <a:rPr lang="zh-CN" altLang="en-US" dirty="0"/>
              <a:t> </a:t>
            </a:r>
            <a:r>
              <a:rPr lang="en-US" altLang="zh-CN" dirty="0"/>
              <a:t>assignment</a:t>
            </a:r>
            <a:r>
              <a:rPr lang="zh-CN" altLang="en-US" dirty="0"/>
              <a:t> </a:t>
            </a:r>
            <a:r>
              <a:rPr lang="en-US" altLang="zh-CN" dirty="0"/>
              <a:t>on</a:t>
            </a:r>
            <a:r>
              <a:rPr lang="zh-CN" altLang="en-US" dirty="0"/>
              <a:t> </a:t>
            </a:r>
            <a:r>
              <a:rPr lang="en-US" altLang="zh-CN" dirty="0"/>
              <a:t>talking</a:t>
            </a:r>
            <a:r>
              <a:rPr lang="zh-CN" altLang="en-US" dirty="0"/>
              <a:t> </a:t>
            </a:r>
            <a:r>
              <a:rPr lang="en-US" altLang="zh-CN" dirty="0"/>
              <a:t>about</a:t>
            </a:r>
            <a:r>
              <a:rPr lang="zh-CN" altLang="en-US" dirty="0"/>
              <a:t> </a:t>
            </a:r>
            <a:r>
              <a:rPr lang="en-US" altLang="zh-CN" dirty="0"/>
              <a:t>your</a:t>
            </a:r>
            <a:r>
              <a:rPr lang="zh-CN" altLang="en-US" dirty="0"/>
              <a:t> </a:t>
            </a:r>
            <a:r>
              <a:rPr lang="en-US" altLang="zh-CN" dirty="0"/>
              <a:t>own</a:t>
            </a:r>
            <a:r>
              <a:rPr lang="zh-CN" altLang="en-US" dirty="0"/>
              <a:t> </a:t>
            </a:r>
            <a:r>
              <a:rPr lang="en-US" altLang="zh-CN" dirty="0"/>
              <a:t>views</a:t>
            </a:r>
            <a:r>
              <a:rPr lang="zh-CN" altLang="en-US" dirty="0"/>
              <a:t> </a:t>
            </a:r>
            <a:r>
              <a:rPr lang="en-US" altLang="zh-CN" dirty="0"/>
              <a:t>(reflective).</a:t>
            </a:r>
            <a:r>
              <a:rPr lang="zh-CN" altLang="en-US" dirty="0"/>
              <a:t> </a:t>
            </a:r>
            <a:r>
              <a:rPr lang="en-US" altLang="zh-CN" dirty="0"/>
              <a:t>For</a:t>
            </a:r>
            <a:r>
              <a:rPr lang="zh-CN" altLang="en-US" dirty="0"/>
              <a:t> </a:t>
            </a:r>
            <a:r>
              <a:rPr lang="en-US" altLang="zh-CN" dirty="0"/>
              <a:t>example:</a:t>
            </a:r>
            <a:r>
              <a:rPr lang="zh-CN" altLang="en-US" dirty="0"/>
              <a:t> </a:t>
            </a:r>
            <a:r>
              <a:rPr lang="en-US" altLang="zh-CN" dirty="0"/>
              <a:t>‘This</a:t>
            </a:r>
            <a:r>
              <a:rPr lang="zh-CN" altLang="en-US" dirty="0"/>
              <a:t> </a:t>
            </a:r>
            <a:r>
              <a:rPr lang="en-US" altLang="zh-CN" dirty="0"/>
              <a:t>essay</a:t>
            </a:r>
            <a:r>
              <a:rPr lang="zh-CN" altLang="en-US" dirty="0"/>
              <a:t> </a:t>
            </a:r>
            <a:r>
              <a:rPr lang="en-US" altLang="zh-CN" dirty="0"/>
              <a:t>will</a:t>
            </a:r>
            <a:r>
              <a:rPr lang="zh-CN" altLang="en-US" dirty="0"/>
              <a:t> </a:t>
            </a:r>
            <a:r>
              <a:rPr lang="en-US" altLang="zh-CN" dirty="0"/>
              <a:t>argue’</a:t>
            </a:r>
            <a:r>
              <a:rPr lang="zh-CN" altLang="en-US" dirty="0"/>
              <a:t> </a:t>
            </a:r>
            <a:r>
              <a:rPr lang="en-US" altLang="zh-CN" dirty="0"/>
              <a:t>not</a:t>
            </a:r>
            <a:r>
              <a:rPr lang="zh-CN" altLang="en-US" dirty="0"/>
              <a:t> </a:t>
            </a:r>
            <a:r>
              <a:rPr lang="en-US" altLang="zh-CN" dirty="0"/>
              <a:t>‘I</a:t>
            </a:r>
            <a:r>
              <a:rPr lang="zh-CN" altLang="en-US" dirty="0"/>
              <a:t> </a:t>
            </a:r>
            <a:r>
              <a:rPr lang="en-US" altLang="zh-CN" dirty="0"/>
              <a:t>will</a:t>
            </a:r>
            <a:r>
              <a:rPr lang="zh-CN" altLang="en-US" dirty="0"/>
              <a:t> </a:t>
            </a:r>
            <a:r>
              <a:rPr lang="en-US" altLang="zh-CN" dirty="0"/>
              <a:t>argue’</a:t>
            </a:r>
          </a:p>
          <a:p>
            <a:pPr marL="457200" lvl="1" indent="0">
              <a:buNone/>
            </a:pPr>
            <a:r>
              <a:rPr lang="en-US" dirty="0"/>
              <a:t>Don’t</a:t>
            </a:r>
            <a:r>
              <a:rPr lang="zh-CN" altLang="en-US" dirty="0"/>
              <a:t> </a:t>
            </a:r>
            <a:r>
              <a:rPr lang="en-US" altLang="zh-CN" dirty="0"/>
              <a:t>use</a:t>
            </a:r>
            <a:r>
              <a:rPr lang="zh-CN" altLang="en-US" dirty="0"/>
              <a:t> </a:t>
            </a:r>
            <a:r>
              <a:rPr lang="en-US" altLang="zh-CN" dirty="0"/>
              <a:t>contractions</a:t>
            </a:r>
            <a:r>
              <a:rPr lang="zh-CN" altLang="en-US" dirty="0"/>
              <a:t> </a:t>
            </a:r>
            <a:r>
              <a:rPr lang="en-US" altLang="zh-CN" dirty="0"/>
              <a:t>(couldn’t),</a:t>
            </a:r>
            <a:r>
              <a:rPr lang="zh-CN" altLang="en-US" dirty="0"/>
              <a:t> </a:t>
            </a:r>
            <a:r>
              <a:rPr lang="en-US" altLang="zh-CN" dirty="0"/>
              <a:t>or</a:t>
            </a:r>
            <a:r>
              <a:rPr lang="zh-CN" altLang="en-US" dirty="0"/>
              <a:t> </a:t>
            </a:r>
            <a:r>
              <a:rPr lang="en-US" altLang="zh-CN" dirty="0"/>
              <a:t>use</a:t>
            </a:r>
            <a:r>
              <a:rPr lang="zh-CN" altLang="en-US" dirty="0"/>
              <a:t> </a:t>
            </a:r>
            <a:r>
              <a:rPr lang="en-US" altLang="zh-CN" dirty="0"/>
              <a:t>slang</a:t>
            </a:r>
          </a:p>
          <a:p>
            <a:pPr marL="0" indent="0">
              <a:buNone/>
            </a:pPr>
            <a:r>
              <a:rPr lang="en-US" altLang="zh-CN" dirty="0"/>
              <a:t>Clarity:</a:t>
            </a:r>
          </a:p>
          <a:p>
            <a:pPr marL="457200" lvl="1" indent="0">
              <a:buNone/>
            </a:pPr>
            <a:r>
              <a:rPr lang="en-US" altLang="zh-CN" dirty="0"/>
              <a:t>Is</a:t>
            </a:r>
            <a:r>
              <a:rPr lang="zh-CN" altLang="en-US" dirty="0"/>
              <a:t> </a:t>
            </a:r>
            <a:r>
              <a:rPr lang="en-US" altLang="zh-CN" dirty="0"/>
              <a:t>the</a:t>
            </a:r>
            <a:r>
              <a:rPr lang="zh-CN" altLang="en-US" dirty="0"/>
              <a:t> </a:t>
            </a:r>
            <a:r>
              <a:rPr lang="en-US" altLang="zh-CN" dirty="0"/>
              <a:t>writing</a:t>
            </a:r>
            <a:r>
              <a:rPr lang="zh-CN" altLang="en-US" dirty="0"/>
              <a:t> </a:t>
            </a:r>
            <a:r>
              <a:rPr lang="en-US" altLang="zh-CN" dirty="0"/>
              <a:t>easy</a:t>
            </a:r>
            <a:r>
              <a:rPr lang="zh-CN" altLang="en-US" dirty="0"/>
              <a:t> </a:t>
            </a:r>
            <a:r>
              <a:rPr lang="en-US" altLang="zh-CN" dirty="0"/>
              <a:t>to</a:t>
            </a:r>
            <a:r>
              <a:rPr lang="zh-CN" altLang="en-US" dirty="0"/>
              <a:t> </a:t>
            </a:r>
            <a:r>
              <a:rPr lang="en-US" altLang="zh-CN" dirty="0"/>
              <a:t>read?</a:t>
            </a:r>
          </a:p>
          <a:p>
            <a:pPr marL="457200" lvl="1" indent="0">
              <a:buNone/>
            </a:pPr>
            <a:r>
              <a:rPr lang="en-US" altLang="zh-CN" dirty="0"/>
              <a:t>Does</a:t>
            </a:r>
            <a:r>
              <a:rPr lang="zh-CN" altLang="en-US" dirty="0"/>
              <a:t> </a:t>
            </a:r>
            <a:r>
              <a:rPr lang="en-US" altLang="zh-CN" dirty="0"/>
              <a:t>the</a:t>
            </a:r>
            <a:r>
              <a:rPr lang="zh-CN" altLang="en-US" dirty="0"/>
              <a:t> </a:t>
            </a:r>
            <a:r>
              <a:rPr lang="en-US" altLang="zh-CN" dirty="0"/>
              <a:t>sentence/paragraph</a:t>
            </a:r>
            <a:r>
              <a:rPr lang="zh-CN" altLang="en-US" dirty="0"/>
              <a:t> </a:t>
            </a:r>
            <a:r>
              <a:rPr lang="en-US" altLang="zh-CN" dirty="0"/>
              <a:t>make</a:t>
            </a:r>
            <a:r>
              <a:rPr lang="zh-CN" altLang="en-US" dirty="0"/>
              <a:t> </a:t>
            </a:r>
            <a:r>
              <a:rPr lang="en-US" altLang="zh-CN" dirty="0"/>
              <a:t>sense</a:t>
            </a:r>
            <a:r>
              <a:rPr lang="zh-CN" altLang="en-US" dirty="0"/>
              <a:t> </a:t>
            </a:r>
            <a:r>
              <a:rPr lang="en-US" altLang="zh-CN" dirty="0"/>
              <a:t>to</a:t>
            </a:r>
            <a:r>
              <a:rPr lang="zh-CN" altLang="en-US" dirty="0"/>
              <a:t> </a:t>
            </a:r>
            <a:r>
              <a:rPr lang="en-US" altLang="zh-CN" dirty="0"/>
              <a:t>you</a:t>
            </a:r>
            <a:r>
              <a:rPr lang="zh-CN" altLang="en-US" dirty="0"/>
              <a:t> </a:t>
            </a:r>
            <a:r>
              <a:rPr lang="en-US" altLang="zh-CN" dirty="0"/>
              <a:t>and</a:t>
            </a:r>
            <a:r>
              <a:rPr lang="zh-CN" altLang="en-US" dirty="0"/>
              <a:t> </a:t>
            </a:r>
            <a:r>
              <a:rPr lang="en-US" altLang="zh-CN" dirty="0"/>
              <a:t>your</a:t>
            </a:r>
            <a:r>
              <a:rPr lang="zh-CN" altLang="en-US" dirty="0"/>
              <a:t> </a:t>
            </a:r>
            <a:r>
              <a:rPr lang="en-US" altLang="zh-CN" dirty="0"/>
              <a:t>peer?</a:t>
            </a:r>
          </a:p>
          <a:p>
            <a:pPr marL="457200" lvl="1" indent="0">
              <a:buNone/>
            </a:pPr>
            <a:r>
              <a:rPr lang="en-US" altLang="zh-CN" dirty="0"/>
              <a:t>Use</a:t>
            </a:r>
            <a:r>
              <a:rPr lang="zh-CN" altLang="en-US" dirty="0"/>
              <a:t> </a:t>
            </a:r>
            <a:r>
              <a:rPr lang="en-US" altLang="zh-CN" dirty="0"/>
              <a:t>shorter</a:t>
            </a:r>
            <a:r>
              <a:rPr lang="zh-CN" altLang="en-US" dirty="0"/>
              <a:t> </a:t>
            </a:r>
            <a:r>
              <a:rPr lang="en-US" altLang="zh-CN" dirty="0"/>
              <a:t>sentences</a:t>
            </a:r>
            <a:r>
              <a:rPr lang="zh-CN" altLang="en-US" dirty="0"/>
              <a:t> </a:t>
            </a:r>
            <a:r>
              <a:rPr lang="en-US" altLang="zh-CN" dirty="0"/>
              <a:t>-</a:t>
            </a:r>
            <a:r>
              <a:rPr lang="zh-CN" altLang="en-US" dirty="0"/>
              <a:t> </a:t>
            </a:r>
            <a:r>
              <a:rPr lang="en-US" altLang="zh-CN" dirty="0"/>
              <a:t>break</a:t>
            </a:r>
            <a:r>
              <a:rPr lang="zh-CN" altLang="en-US" dirty="0"/>
              <a:t> </a:t>
            </a:r>
            <a:r>
              <a:rPr lang="en-US" altLang="zh-CN" dirty="0"/>
              <a:t>up</a:t>
            </a:r>
            <a:r>
              <a:rPr lang="zh-CN" altLang="en-US" dirty="0"/>
              <a:t> </a:t>
            </a:r>
            <a:r>
              <a:rPr lang="en-US" altLang="zh-CN" dirty="0"/>
              <a:t>sentences</a:t>
            </a:r>
            <a:r>
              <a:rPr lang="zh-CN" altLang="en-US" dirty="0"/>
              <a:t> </a:t>
            </a:r>
            <a:r>
              <a:rPr lang="en-US" altLang="zh-CN" dirty="0"/>
              <a:t>with</a:t>
            </a:r>
            <a:r>
              <a:rPr lang="zh-CN" altLang="en-US" dirty="0"/>
              <a:t> </a:t>
            </a:r>
            <a:r>
              <a:rPr lang="en-US" altLang="zh-CN" dirty="0"/>
              <a:t>too</a:t>
            </a:r>
            <a:r>
              <a:rPr lang="zh-CN" altLang="en-US" dirty="0"/>
              <a:t> </a:t>
            </a:r>
            <a:r>
              <a:rPr lang="en-US" altLang="zh-CN" dirty="0"/>
              <a:t>many</a:t>
            </a:r>
            <a:r>
              <a:rPr lang="zh-CN" altLang="en-US" dirty="0"/>
              <a:t> </a:t>
            </a:r>
            <a:r>
              <a:rPr lang="en-US" altLang="zh-CN" dirty="0"/>
              <a:t>clauses</a:t>
            </a:r>
          </a:p>
          <a:p>
            <a:pPr marL="457200" lvl="1" indent="0">
              <a:buNone/>
            </a:pPr>
            <a:r>
              <a:rPr lang="en-US" altLang="zh-CN" dirty="0"/>
              <a:t>Use</a:t>
            </a:r>
            <a:r>
              <a:rPr lang="zh-CN" altLang="en-US" dirty="0"/>
              <a:t> </a:t>
            </a:r>
            <a:r>
              <a:rPr lang="en-US" altLang="zh-CN" dirty="0"/>
              <a:t>simpler</a:t>
            </a:r>
            <a:r>
              <a:rPr lang="zh-CN" altLang="en-US" dirty="0"/>
              <a:t> </a:t>
            </a:r>
            <a:r>
              <a:rPr lang="en-US" altLang="zh-CN" dirty="0"/>
              <a:t>words</a:t>
            </a:r>
            <a:r>
              <a:rPr lang="zh-CN" altLang="en-US" dirty="0"/>
              <a:t> </a:t>
            </a:r>
            <a:r>
              <a:rPr lang="en-US" altLang="zh-CN" dirty="0"/>
              <a:t>–</a:t>
            </a:r>
            <a:r>
              <a:rPr lang="zh-CN" altLang="en-US" dirty="0"/>
              <a:t> </a:t>
            </a:r>
            <a:r>
              <a:rPr lang="en-US" altLang="zh-CN" dirty="0"/>
              <a:t>write</a:t>
            </a:r>
            <a:r>
              <a:rPr lang="zh-CN" altLang="en-US" dirty="0"/>
              <a:t> </a:t>
            </a:r>
            <a:r>
              <a:rPr lang="en-US" altLang="zh-CN" dirty="0"/>
              <a:t>to</a:t>
            </a:r>
            <a:r>
              <a:rPr lang="zh-CN" altLang="en-US" dirty="0"/>
              <a:t> </a:t>
            </a:r>
            <a:r>
              <a:rPr lang="en-US" altLang="zh-CN" dirty="0"/>
              <a:t>express,</a:t>
            </a:r>
            <a:r>
              <a:rPr lang="zh-CN" altLang="en-US" dirty="0"/>
              <a:t> </a:t>
            </a:r>
            <a:r>
              <a:rPr lang="en-US" altLang="zh-CN" dirty="0"/>
              <a:t>not</a:t>
            </a:r>
            <a:r>
              <a:rPr lang="zh-CN" altLang="en-US" dirty="0"/>
              <a:t> </a:t>
            </a:r>
            <a:r>
              <a:rPr lang="en-US" altLang="zh-CN" dirty="0"/>
              <a:t>to</a:t>
            </a:r>
            <a:r>
              <a:rPr lang="zh-CN" altLang="en-US" dirty="0"/>
              <a:t> </a:t>
            </a:r>
            <a:r>
              <a:rPr lang="en-US" altLang="zh-CN" dirty="0"/>
              <a:t>impress</a:t>
            </a:r>
            <a:endParaRPr lang="en-US" dirty="0"/>
          </a:p>
        </p:txBody>
      </p:sp>
    </p:spTree>
    <p:extLst>
      <p:ext uri="{BB962C8B-B14F-4D97-AF65-F5344CB8AC3E}">
        <p14:creationId xmlns:p14="http://schemas.microsoft.com/office/powerpoint/2010/main" val="3818798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{E73C9592-21D9-9846-88F0-489ED00F3AFE}tf10001077</Template>
  <TotalTime>96</TotalTime>
  <Words>879</Words>
  <Application>Microsoft Macintosh PowerPoint</Application>
  <PresentationFormat>Widescreen</PresentationFormat>
  <Paragraphs>87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 Black</vt:lpstr>
      <vt:lpstr>Calibri</vt:lpstr>
      <vt:lpstr>Calibri Light</vt:lpstr>
      <vt:lpstr>Office Theme</vt:lpstr>
      <vt:lpstr>Essay Writing Revisited</vt:lpstr>
      <vt:lpstr>KEY FEATURES OF ESSAY WRITING</vt:lpstr>
      <vt:lpstr>STRUCTURING IDEAS</vt:lpstr>
      <vt:lpstr>Introduction</vt:lpstr>
      <vt:lpstr>Example of an Introduction </vt:lpstr>
      <vt:lpstr>Main Body</vt:lpstr>
      <vt:lpstr>Main Body</vt:lpstr>
      <vt:lpstr>Connectivity</vt:lpstr>
      <vt:lpstr>Conclusion</vt:lpstr>
      <vt:lpstr>An Example of a Conclusion</vt:lpstr>
      <vt:lpstr>BASICS OF STRUCTURE</vt:lpstr>
      <vt:lpstr>Key Points</vt:lpstr>
      <vt:lpstr>Key Points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Essay Writing Revisited</dc:title>
  <dc:creator>Yiying Jiao</dc:creator>
  <cp:lastModifiedBy>Yiying Jiao</cp:lastModifiedBy>
  <cp:revision>4</cp:revision>
  <dcterms:created xsi:type="dcterms:W3CDTF">2022-01-31T10:22:37Z</dcterms:created>
  <dcterms:modified xsi:type="dcterms:W3CDTF">2022-01-31T11:58:55Z</dcterms:modified>
</cp:coreProperties>
</file>