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8" r:id="rId6"/>
    <p:sldId id="259" r:id="rId7"/>
    <p:sldId id="260" r:id="rId8"/>
    <p:sldId id="263" r:id="rId9"/>
    <p:sldId id="267" r:id="rId10"/>
    <p:sldId id="265" r:id="rId11"/>
    <p:sldId id="266" r:id="rId12"/>
    <p:sldId id="261"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3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12575099-B3AD-44D7-919B-BCB6DC3E7F21}" type="datetimeFigureOut">
              <a:rPr lang="en-US" dirty="0"/>
              <a:t>4/16/26</a:t>
            </a:fld>
            <a:endParaRPr lang="en-US" dirty="0"/>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112357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A4BF121-2723-4D35-ADA9-215CD054C4BC}" type="datetimeFigureOut">
              <a:rPr lang="en-US" dirty="0"/>
              <a:t>4/16/26</a:t>
            </a:fld>
            <a:endParaRPr lang="en-US" dirty="0"/>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102748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C54F54BA-4BC6-480F-839C-951A49B248A9}" type="datetimeFigureOut">
              <a:rPr lang="en-US" dirty="0"/>
              <a:t>4/16/26</a:t>
            </a:fld>
            <a:endParaRPr lang="en-US" dirty="0"/>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432155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0F9DD0EA-4726-4440-BF9D-E88296FC3068}" type="datetimeFigureOut">
              <a:rPr lang="en-US" dirty="0"/>
              <a:t>4/16/26</a:t>
            </a:fld>
            <a:endParaRPr lang="en-US" dirty="0"/>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476685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19CAD10D-99D1-46B2-A85A-C16850FCF8CF}" type="datetimeFigureOut">
              <a:rPr lang="en-US" dirty="0"/>
              <a:t>4/16/26</a:t>
            </a:fld>
            <a:endParaRPr lang="en-US" dirty="0"/>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905022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48C67E51-34D6-4E3D-8F41-CC63EA446EDD}" type="datetimeFigureOut">
              <a:rPr lang="en-US" dirty="0"/>
              <a:t>4/16/26</a:t>
            </a:fld>
            <a:endParaRPr lang="en-US" dirty="0"/>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05437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8D49E550-CE3F-497F-B953-7DE0932F91C0}" type="datetimeFigureOut">
              <a:rPr lang="en-US" dirty="0"/>
              <a:t>4/16/26</a:t>
            </a:fld>
            <a:endParaRPr lang="en-US" dirty="0"/>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637153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17A0BF4-BAA0-4539-95F2-9C4277F97478}" type="datetimeFigureOut">
              <a:rPr lang="en-US" dirty="0"/>
              <a:t>4/16/26</a:t>
            </a:fld>
            <a:endParaRPr lang="en-US" dirty="0"/>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833547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noChangeAspect="1"/>
          </p:cNvSpPr>
          <p:nvPr>
            <p:ph type="pic" idx="1"/>
          </p:nvPr>
        </p:nvSpPr>
        <p:spPr>
          <a:xfrm>
            <a:off x="5183188" y="1066800"/>
            <a:ext cx="6172200" cy="47942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2E9884E-D945-496C-84BE-49C61F78F9EC}" type="datetimeFigureOut">
              <a:rPr lang="en-US" dirty="0"/>
              <a:t>4/16/26</a:t>
            </a:fld>
            <a:endParaRPr lang="en-US" dirty="0"/>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73742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F18115DA-6CBC-4AEF-A85F-371C66916CF8}" type="datetimeFigureOut">
              <a:rPr lang="en-US" dirty="0"/>
              <a:t>4/16/26</a:t>
            </a:fld>
            <a:endParaRPr lang="en-US" dirty="0"/>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022946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A6007E4-95E8-4ABC-B20B-51235318A487}" type="datetimeFigureOut">
              <a:rPr lang="en-US" dirty="0"/>
              <a:t>4/16/26</a:t>
            </a:fld>
            <a:endParaRPr lang="en-US" dirty="0"/>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103203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CD438618-DEE5-47CF-A8B2-A9E090D503CD}" type="datetimeFigureOut">
              <a:rPr lang="en-US" dirty="0"/>
              <a:t>4/16/26</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dirty="0"/>
              <a:t>
              </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E30AF5A0-43BB-4336-8627-9123B9144D80}" type="slidenum">
              <a:rPr lang="en-US" dirty="0"/>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45773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guide id="8" orient="horz" pos="45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584BA-2061-58AC-2E65-C3ED29D21493}"/>
              </a:ext>
            </a:extLst>
          </p:cNvPr>
          <p:cNvSpPr>
            <a:spLocks noGrp="1"/>
          </p:cNvSpPr>
          <p:nvPr>
            <p:ph type="title"/>
          </p:nvPr>
        </p:nvSpPr>
        <p:spPr>
          <a:xfrm>
            <a:off x="852577" y="695804"/>
            <a:ext cx="10515600" cy="3183618"/>
          </a:xfrm>
        </p:spPr>
        <p:txBody>
          <a:bodyPr>
            <a:normAutofit fontScale="90000"/>
          </a:bodyPr>
          <a:lstStyle/>
          <a:p>
            <a:r>
              <a:rPr kumimoji="0" lang="en-GB" sz="4400" b="1" i="0" u="none" strike="noStrike" kern="1200" cap="none" spc="0" normalizeH="0" baseline="0" noProof="0" dirty="0">
                <a:ln>
                  <a:noFill/>
                </a:ln>
                <a:effectLst/>
                <a:uLnTx/>
                <a:uFillTx/>
                <a:latin typeface="Aptos Display" panose="02110004020202020204"/>
                <a:ea typeface="+mj-ea"/>
                <a:cs typeface="+mj-cs"/>
              </a:rPr>
              <a:t>LCLM4003 Effective Teamwork and Communication</a:t>
            </a:r>
            <a:br>
              <a:rPr lang="en-GB" sz="4000" b="0" i="0" u="none" strike="noStrike" kern="1200" cap="none" spc="0" normalizeH="0" baseline="0" noProof="0" dirty="0">
                <a:ln>
                  <a:noFill/>
                </a:ln>
                <a:solidFill>
                  <a:srgbClr val="C00000"/>
                </a:solidFill>
                <a:effectLst/>
                <a:uLnTx/>
                <a:uFillTx/>
                <a:latin typeface="Aptos Display" panose="02110004020202020204"/>
              </a:rPr>
            </a:br>
            <a:br>
              <a:rPr kumimoji="0" lang="en-GB" sz="4000" b="0" i="0" u="none" strike="noStrike" kern="1200" cap="none" spc="0" normalizeH="0" baseline="0" noProof="0" dirty="0">
                <a:ln>
                  <a:noFill/>
                </a:ln>
                <a:solidFill>
                  <a:srgbClr val="C00000"/>
                </a:solidFill>
                <a:effectLst/>
                <a:uLnTx/>
                <a:uFillTx/>
                <a:latin typeface="Aptos Display" panose="02110004020202020204"/>
              </a:rPr>
            </a:br>
            <a:br>
              <a:rPr lang="en-GB" sz="4000" dirty="0">
                <a:solidFill>
                  <a:srgbClr val="C00000"/>
                </a:solidFill>
              </a:rPr>
            </a:br>
            <a:endParaRPr lang="en-GB" dirty="0">
              <a:solidFill>
                <a:srgbClr val="C00000"/>
              </a:solidFill>
            </a:endParaRPr>
          </a:p>
        </p:txBody>
      </p:sp>
      <p:sp>
        <p:nvSpPr>
          <p:cNvPr id="3" name="Content Placeholder 2">
            <a:extLst>
              <a:ext uri="{FF2B5EF4-FFF2-40B4-BE49-F238E27FC236}">
                <a16:creationId xmlns:a16="http://schemas.microsoft.com/office/drawing/2014/main" id="{071D03CD-7242-3EB9-6C43-809139857009}"/>
              </a:ext>
            </a:extLst>
          </p:cNvPr>
          <p:cNvSpPr>
            <a:spLocks noGrp="1"/>
          </p:cNvSpPr>
          <p:nvPr>
            <p:ph idx="1"/>
          </p:nvPr>
        </p:nvSpPr>
        <p:spPr>
          <a:xfrm>
            <a:off x="764744" y="1843675"/>
            <a:ext cx="10691265" cy="3636088"/>
          </a:xfrm>
        </p:spPr>
        <p:txBody>
          <a:bodyPr vert="horz" lIns="91440" tIns="45720" rIns="91440" bIns="45720" rtlCol="0" anchor="t">
            <a:noAutofit/>
          </a:bodyPr>
          <a:lstStyle/>
          <a:p>
            <a:pPr marL="0" indent="0">
              <a:buNone/>
            </a:pPr>
            <a:r>
              <a:rPr lang="en-GB" sz="3000" b="1" dirty="0"/>
              <a:t>ASSIGNMENT 2: Group Presentation</a:t>
            </a:r>
            <a:endParaRPr lang="en-US" sz="3000" b="1" dirty="0"/>
          </a:p>
          <a:p>
            <a:r>
              <a:rPr lang="en-GB" sz="3000" b="1" dirty="0"/>
              <a:t>Student</a:t>
            </a:r>
            <a:r>
              <a:rPr lang="en-GB" sz="3000" b="1" dirty="0">
                <a:ea typeface="+mn-lt"/>
                <a:cs typeface="+mn-lt"/>
              </a:rPr>
              <a:t> Stephen Otema              ID No. 2508302</a:t>
            </a:r>
          </a:p>
          <a:p>
            <a:r>
              <a:rPr lang="en-GB" sz="3000" b="1" dirty="0">
                <a:ea typeface="+mn-lt"/>
                <a:cs typeface="+mn-lt"/>
              </a:rPr>
              <a:t>Student Alexandru Zamfir       ID No.2427085</a:t>
            </a:r>
          </a:p>
          <a:p>
            <a:pPr>
              <a:defRPr/>
            </a:pPr>
            <a:r>
              <a:rPr lang="en-GB" sz="3000" b="1" dirty="0"/>
              <a:t>Student Sorin Petcu                   ID No.2511672</a:t>
            </a:r>
          </a:p>
          <a:p>
            <a:pPr>
              <a:defRPr/>
            </a:pPr>
            <a:r>
              <a:rPr lang="en-GB" sz="3000" b="1" dirty="0"/>
              <a:t>Student Kevin Alencastro        ID No.2512847</a:t>
            </a:r>
          </a:p>
          <a:p>
            <a:pPr>
              <a:defRPr/>
            </a:pPr>
            <a:r>
              <a:rPr lang="en-GB" sz="3000" b="1" dirty="0"/>
              <a:t>Student  Yonatan  Eskinder     ID No.2509538</a:t>
            </a:r>
          </a:p>
          <a:p>
            <a:pPr>
              <a:defRPr/>
            </a:pPr>
            <a:r>
              <a:rPr lang="en-GB" sz="3000" b="1" dirty="0"/>
              <a:t>Student Marcus Audain               ID No.2427085</a:t>
            </a:r>
          </a:p>
          <a:p>
            <a:pPr>
              <a:defRPr/>
            </a:pPr>
            <a:endParaRPr lang="en-GB" sz="3000" b="0" i="0" u="none" strike="noStrike" kern="1200" cap="none" spc="0" normalizeH="0" baseline="0" noProof="0" dirty="0">
              <a:ln>
                <a:noFill/>
              </a:ln>
              <a:effectLst/>
              <a:uLnTx/>
              <a:uFillTx/>
              <a:latin typeface="Aptos" panose="02110004020202020204"/>
            </a:endParaRPr>
          </a:p>
        </p:txBody>
      </p:sp>
    </p:spTree>
    <p:extLst>
      <p:ext uri="{BB962C8B-B14F-4D97-AF65-F5344CB8AC3E}">
        <p14:creationId xmlns:p14="http://schemas.microsoft.com/office/powerpoint/2010/main" val="3772741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C0925-C80D-03B2-9CB2-80754DE5343E}"/>
              </a:ext>
            </a:extLst>
          </p:cNvPr>
          <p:cNvSpPr>
            <a:spLocks noGrp="1"/>
          </p:cNvSpPr>
          <p:nvPr>
            <p:ph type="title"/>
          </p:nvPr>
        </p:nvSpPr>
        <p:spPr>
          <a:xfrm>
            <a:off x="788467" y="844605"/>
            <a:ext cx="10691265" cy="1371030"/>
          </a:xfrm>
        </p:spPr>
        <p:txBody>
          <a:bodyPr/>
          <a:lstStyle/>
          <a:p>
            <a:r>
              <a:rPr lang="en-GB" b="1" dirty="0"/>
              <a:t>Overview</a:t>
            </a:r>
          </a:p>
        </p:txBody>
      </p:sp>
      <p:sp>
        <p:nvSpPr>
          <p:cNvPr id="3" name="Content Placeholder 2">
            <a:extLst>
              <a:ext uri="{FF2B5EF4-FFF2-40B4-BE49-F238E27FC236}">
                <a16:creationId xmlns:a16="http://schemas.microsoft.com/office/drawing/2014/main" id="{C9472314-7F14-6FA9-891C-799657E55802}"/>
              </a:ext>
            </a:extLst>
          </p:cNvPr>
          <p:cNvSpPr>
            <a:spLocks noGrp="1"/>
          </p:cNvSpPr>
          <p:nvPr>
            <p:ph idx="1"/>
          </p:nvPr>
        </p:nvSpPr>
        <p:spPr>
          <a:xfrm>
            <a:off x="788467" y="1380722"/>
            <a:ext cx="10515600" cy="4802187"/>
          </a:xfrm>
        </p:spPr>
        <p:txBody>
          <a:bodyPr vert="horz" lIns="91440" tIns="45720" rIns="91440" bIns="45720" rtlCol="0" anchor="t">
            <a:noAutofit/>
          </a:bodyPr>
          <a:lstStyle/>
          <a:p>
            <a:pPr marL="0" indent="0">
              <a:buNone/>
            </a:pPr>
            <a:r>
              <a:rPr lang="en-GB" sz="3000" b="1" dirty="0"/>
              <a:t>1. Introduction                                                                       </a:t>
            </a:r>
          </a:p>
          <a:p>
            <a:pPr marL="0" indent="0">
              <a:buNone/>
            </a:pPr>
            <a:r>
              <a:rPr lang="en-GB" sz="3000" b="1" dirty="0"/>
              <a:t>2. Barrier and Solution  1 -   Student         S1 Stephen S1- S2-         </a:t>
            </a:r>
          </a:p>
          <a:p>
            <a:pPr marL="0" indent="0">
              <a:buNone/>
            </a:pPr>
            <a:r>
              <a:rPr lang="en-GB" sz="3000" b="1" dirty="0">
                <a:latin typeface="Aptos" panose="02110004020202020204"/>
              </a:rPr>
              <a:t>3</a:t>
            </a:r>
            <a:r>
              <a:rPr lang="en-GB" sz="3000" b="1" dirty="0"/>
              <a:t>. Barrier and Solution  2 -   Student  language – Marcus  S5</a:t>
            </a:r>
          </a:p>
          <a:p>
            <a:pPr marL="0" indent="0">
              <a:buNone/>
            </a:pPr>
            <a:r>
              <a:rPr lang="en-GB" sz="3000" b="1" dirty="0"/>
              <a:t>4. Barrier and Solution  3 -   Student  Environmental noise –Alex S4</a:t>
            </a:r>
          </a:p>
          <a:p>
            <a:pPr marL="0" indent="0">
              <a:buNone/>
            </a:pPr>
            <a:r>
              <a:rPr lang="en-GB" sz="3000" b="1" dirty="0"/>
              <a:t>5. Barrier and Solution  4-    Student   Age Kevin S6</a:t>
            </a:r>
          </a:p>
          <a:p>
            <a:pPr marL="0" indent="0">
              <a:buNone/>
            </a:pPr>
            <a:r>
              <a:rPr lang="en-GB" sz="3000" b="1" dirty="0"/>
              <a:t>6. Barrier and Solution  5 -    Student  Cultural  Sorin S7</a:t>
            </a:r>
          </a:p>
          <a:p>
            <a:pPr marL="0" indent="0">
              <a:buNone/>
            </a:pPr>
            <a:r>
              <a:rPr lang="en-GB" sz="3000" b="1" dirty="0"/>
              <a:t>7. Barrier and Solution 6 – Student Jonathan  Emotional -  S8</a:t>
            </a:r>
          </a:p>
          <a:p>
            <a:pPr marL="0" indent="0">
              <a:buNone/>
            </a:pPr>
            <a:endParaRPr lang="en-GB" sz="3000" b="1" dirty="0"/>
          </a:p>
          <a:p>
            <a:pPr marL="0" indent="0">
              <a:buNone/>
            </a:pPr>
            <a:endParaRPr lang="en-GB" sz="3000" b="1" dirty="0"/>
          </a:p>
        </p:txBody>
      </p:sp>
    </p:spTree>
    <p:extLst>
      <p:ext uri="{BB962C8B-B14F-4D97-AF65-F5344CB8AC3E}">
        <p14:creationId xmlns:p14="http://schemas.microsoft.com/office/powerpoint/2010/main" val="296211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69063-314A-2648-2FED-437387B9AAE9}"/>
              </a:ext>
            </a:extLst>
          </p:cNvPr>
          <p:cNvSpPr>
            <a:spLocks noGrp="1"/>
          </p:cNvSpPr>
          <p:nvPr>
            <p:ph type="title"/>
          </p:nvPr>
        </p:nvSpPr>
        <p:spPr/>
        <p:txBody>
          <a:bodyPr/>
          <a:lstStyle/>
          <a:p>
            <a:r>
              <a:rPr lang="en-GB" b="1" dirty="0"/>
              <a:t>1.Introduction</a:t>
            </a:r>
          </a:p>
        </p:txBody>
      </p:sp>
      <p:sp>
        <p:nvSpPr>
          <p:cNvPr id="3" name="Content Placeholder 2">
            <a:extLst>
              <a:ext uri="{FF2B5EF4-FFF2-40B4-BE49-F238E27FC236}">
                <a16:creationId xmlns:a16="http://schemas.microsoft.com/office/drawing/2014/main" id="{785EE665-D2CE-1368-82C7-E56C664231D0}"/>
              </a:ext>
            </a:extLst>
          </p:cNvPr>
          <p:cNvSpPr>
            <a:spLocks noGrp="1"/>
          </p:cNvSpPr>
          <p:nvPr>
            <p:ph idx="1"/>
          </p:nvPr>
        </p:nvSpPr>
        <p:spPr>
          <a:xfrm>
            <a:off x="700635" y="1622486"/>
            <a:ext cx="10691265" cy="3636088"/>
          </a:xfrm>
        </p:spPr>
        <p:txBody>
          <a:bodyPr vert="horz" lIns="91440" tIns="45720" rIns="91440" bIns="45720" rtlCol="0" anchor="t">
            <a:noAutofit/>
          </a:bodyPr>
          <a:lstStyle/>
          <a:p>
            <a:r>
              <a:rPr lang="en-GB" sz="3000" dirty="0"/>
              <a:t>Company: Flight Food Ltd.</a:t>
            </a:r>
          </a:p>
          <a:p>
            <a:r>
              <a:rPr lang="en-GB" sz="3000" dirty="0"/>
              <a:t>Nature of the Business: The manufacture and sale of ready meals to Airlines</a:t>
            </a:r>
          </a:p>
          <a:p>
            <a:r>
              <a:rPr lang="en-GB" sz="3000" dirty="0"/>
              <a:t>Problem: The business has been trying to  increase  market share but due to poor food standards it has been loosing money due to serious communications issues diverse workforce, age, noise pollution and ,consultancy firm has been hired to investigate the issues</a:t>
            </a:r>
          </a:p>
          <a:p>
            <a:pPr marL="0" indent="0">
              <a:buNone/>
            </a:pPr>
            <a:r>
              <a:rPr lang="en-GB" sz="3000" dirty="0"/>
              <a:t>A case study analysis presented by Group 6</a:t>
            </a:r>
          </a:p>
          <a:p>
            <a:pPr marL="0" indent="0">
              <a:buNone/>
            </a:pPr>
            <a:endParaRPr lang="en-GB" sz="3000" dirty="0"/>
          </a:p>
          <a:p>
            <a:pPr marL="0" indent="0">
              <a:buNone/>
            </a:pPr>
            <a:endParaRPr lang="en-GB" sz="3000" dirty="0"/>
          </a:p>
        </p:txBody>
      </p:sp>
      <p:sp>
        <p:nvSpPr>
          <p:cNvPr id="5" name="TextBox 4">
            <a:extLst>
              <a:ext uri="{FF2B5EF4-FFF2-40B4-BE49-F238E27FC236}">
                <a16:creationId xmlns:a16="http://schemas.microsoft.com/office/drawing/2014/main" id="{FA58E4EC-6E15-8B17-BF49-47987197006B}"/>
              </a:ext>
            </a:extLst>
          </p:cNvPr>
          <p:cNvSpPr txBox="1"/>
          <p:nvPr/>
        </p:nvSpPr>
        <p:spPr>
          <a:xfrm flipV="1">
            <a:off x="925902" y="4468244"/>
            <a:ext cx="3496574" cy="2241669"/>
          </a:xfrm>
          <a:prstGeom prst="rect">
            <a:avLst/>
          </a:prstGeom>
        </p:spPr>
        <p:txBody>
          <a:bodyPr>
            <a:normAutofit/>
          </a:bodyPr>
          <a:lstStyle/>
          <a:p>
            <a:endParaRPr lang="en-US" dirty="0"/>
          </a:p>
        </p:txBody>
      </p:sp>
    </p:spTree>
    <p:extLst>
      <p:ext uri="{BB962C8B-B14F-4D97-AF65-F5344CB8AC3E}">
        <p14:creationId xmlns:p14="http://schemas.microsoft.com/office/powerpoint/2010/main" val="1426741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213C4-C906-11C6-1048-937434CAE9F6}"/>
              </a:ext>
            </a:extLst>
          </p:cNvPr>
          <p:cNvSpPr>
            <a:spLocks noGrp="1"/>
          </p:cNvSpPr>
          <p:nvPr>
            <p:ph type="title"/>
          </p:nvPr>
        </p:nvSpPr>
        <p:spPr/>
        <p:txBody>
          <a:bodyPr/>
          <a:lstStyle/>
          <a:p>
            <a:r>
              <a:rPr lang="en-GB" b="1" dirty="0"/>
              <a:t>2. noise barrier</a:t>
            </a:r>
          </a:p>
        </p:txBody>
      </p:sp>
      <p:sp>
        <p:nvSpPr>
          <p:cNvPr id="3" name="Content Placeholder 2">
            <a:extLst>
              <a:ext uri="{FF2B5EF4-FFF2-40B4-BE49-F238E27FC236}">
                <a16:creationId xmlns:a16="http://schemas.microsoft.com/office/drawing/2014/main" id="{CA81A11B-6D7A-8804-EA78-C86B41DE1F0B}"/>
              </a:ext>
            </a:extLst>
          </p:cNvPr>
          <p:cNvSpPr>
            <a:spLocks noGrp="1"/>
          </p:cNvSpPr>
          <p:nvPr>
            <p:ph idx="1"/>
          </p:nvPr>
        </p:nvSpPr>
        <p:spPr>
          <a:xfrm>
            <a:off x="607645" y="1595702"/>
            <a:ext cx="10691265" cy="3636088"/>
          </a:xfrm>
        </p:spPr>
        <p:txBody>
          <a:bodyPr vert="horz" lIns="91440" tIns="45720" rIns="91440" bIns="45720" rtlCol="0" anchor="t">
            <a:noAutofit/>
          </a:bodyPr>
          <a:lstStyle/>
          <a:p>
            <a:r>
              <a:rPr lang="en-GB" sz="2300" dirty="0"/>
              <a:t>Environmental noise Barrier </a:t>
            </a:r>
          </a:p>
          <a:p>
            <a:r>
              <a:rPr lang="en-GB" sz="2300" dirty="0">
                <a:ea typeface="+mn-lt"/>
                <a:cs typeface="+mn-lt"/>
              </a:rPr>
              <a:t>Shannon and Weaver Communication Theory</a:t>
            </a:r>
            <a:endParaRPr lang="en-GB" sz="2300" dirty="0"/>
          </a:p>
          <a:p>
            <a:pPr marL="0" indent="0">
              <a:buNone/>
            </a:pPr>
            <a:r>
              <a:rPr lang="en-GB" sz="2300" dirty="0"/>
              <a:t>The factory floor is very noise due to old machinery,  constant sounds, clanking, banging, loud equipment</a:t>
            </a:r>
          </a:p>
          <a:p>
            <a:r>
              <a:rPr lang="en-GB" sz="2300" dirty="0"/>
              <a:t>Messages not clearly received </a:t>
            </a:r>
          </a:p>
          <a:p>
            <a:pPr marL="0" indent="0">
              <a:buNone/>
            </a:pPr>
            <a:r>
              <a:rPr lang="en-GB" sz="2300" dirty="0"/>
              <a:t>There is impact on operations, ineffective on the job training and work, increase risk on food safety errors and high stress </a:t>
            </a:r>
          </a:p>
          <a:p>
            <a:r>
              <a:rPr lang="en-GB" sz="2300" dirty="0"/>
              <a:t>Noise interferes with message transmission</a:t>
            </a:r>
          </a:p>
          <a:p>
            <a:pPr marL="0" indent="0">
              <a:buNone/>
            </a:pPr>
            <a:r>
              <a:rPr lang="en-GB" sz="2300" dirty="0"/>
              <a:t>Loud machinery creates constant background noises, increasing risk of mistakes and food safety issues</a:t>
            </a:r>
          </a:p>
          <a:p>
            <a:endParaRPr lang="en-GB" sz="2300" dirty="0"/>
          </a:p>
          <a:p>
            <a:r>
              <a:rPr lang="en-GB" sz="2300" dirty="0"/>
              <a:t>Solutions</a:t>
            </a:r>
          </a:p>
          <a:p>
            <a:pPr marL="0" indent="0">
              <a:buNone/>
            </a:pPr>
            <a:r>
              <a:rPr lang="en-GB" sz="2300" dirty="0"/>
              <a:t>Upgrade or maintain machinery, install sound isolations, provide hearing protection earplugs.</a:t>
            </a:r>
          </a:p>
          <a:p>
            <a:pPr marL="0" indent="0">
              <a:buNone/>
            </a:pPr>
            <a:r>
              <a:rPr lang="en-GB" sz="2300" dirty="0"/>
              <a:t>Provide posters, diagrams, color-coded signs</a:t>
            </a:r>
          </a:p>
          <a:p>
            <a:pPr marL="0" indent="0">
              <a:buNone/>
            </a:pPr>
            <a:r>
              <a:rPr lang="en-GB" sz="2300" dirty="0"/>
              <a:t>Provide structured training sessions in a quiet area </a:t>
            </a:r>
          </a:p>
          <a:p>
            <a:pPr marL="0" indent="0">
              <a:buNone/>
            </a:pPr>
            <a:endParaRPr lang="en-GB" sz="2300" dirty="0"/>
          </a:p>
        </p:txBody>
      </p:sp>
      <p:pic>
        <p:nvPicPr>
          <p:cNvPr id="4" name="Picture 3" descr="A lawn mower on grass&#10;&#10;AI-generated content may be incorrect.">
            <a:extLst>
              <a:ext uri="{FF2B5EF4-FFF2-40B4-BE49-F238E27FC236}">
                <a16:creationId xmlns:a16="http://schemas.microsoft.com/office/drawing/2014/main" id="{DADA882F-AC08-9C63-548F-21B7094DED18}"/>
              </a:ext>
            </a:extLst>
          </p:cNvPr>
          <p:cNvPicPr>
            <a:picLocks noChangeAspect="1"/>
          </p:cNvPicPr>
          <p:nvPr/>
        </p:nvPicPr>
        <p:blipFill>
          <a:blip r:embed="rId2"/>
          <a:stretch>
            <a:fillRect/>
          </a:stretch>
        </p:blipFill>
        <p:spPr>
          <a:xfrm>
            <a:off x="8490356" y="920150"/>
            <a:ext cx="3190721" cy="2113474"/>
          </a:xfrm>
          <a:prstGeom prst="rect">
            <a:avLst/>
          </a:prstGeom>
        </p:spPr>
      </p:pic>
    </p:spTree>
    <p:extLst>
      <p:ext uri="{BB962C8B-B14F-4D97-AF65-F5344CB8AC3E}">
        <p14:creationId xmlns:p14="http://schemas.microsoft.com/office/powerpoint/2010/main" val="3579173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ABC7E-7127-1FEB-CAC2-A8D57A368CAE}"/>
              </a:ext>
            </a:extLst>
          </p:cNvPr>
          <p:cNvSpPr>
            <a:spLocks noGrp="1"/>
          </p:cNvSpPr>
          <p:nvPr>
            <p:ph type="title"/>
          </p:nvPr>
        </p:nvSpPr>
        <p:spPr/>
        <p:txBody>
          <a:bodyPr>
            <a:normAutofit/>
          </a:bodyPr>
          <a:lstStyle/>
          <a:p>
            <a:r>
              <a:rPr lang="en-GB" sz="4400" b="1" cap="none" spc="0" dirty="0">
                <a:latin typeface="Aptos Display" panose="02110004020202020204"/>
              </a:rPr>
              <a:t>3.BARRIER language </a:t>
            </a:r>
          </a:p>
        </p:txBody>
      </p:sp>
      <p:sp>
        <p:nvSpPr>
          <p:cNvPr id="3" name="Content Placeholder 2">
            <a:extLst>
              <a:ext uri="{FF2B5EF4-FFF2-40B4-BE49-F238E27FC236}">
                <a16:creationId xmlns:a16="http://schemas.microsoft.com/office/drawing/2014/main" id="{9FAB9BB6-5A37-76F8-4317-A33209140E6C}"/>
              </a:ext>
            </a:extLst>
          </p:cNvPr>
          <p:cNvSpPr>
            <a:spLocks noGrp="1"/>
          </p:cNvSpPr>
          <p:nvPr>
            <p:ph idx="1"/>
          </p:nvPr>
        </p:nvSpPr>
        <p:spPr/>
        <p:txBody>
          <a:bodyPr vert="horz" lIns="91440" tIns="45720" rIns="91440" bIns="45720" rtlCol="0" anchor="t">
            <a:noAutofit/>
          </a:bodyPr>
          <a:lstStyle/>
          <a:p>
            <a:pPr>
              <a:buFont typeface="Calibri" panose="020B0604020202020204" pitchFamily="34" charset="0"/>
              <a:buChar char="-"/>
            </a:pPr>
            <a:r>
              <a:rPr lang="en-GB" sz="1400" dirty="0"/>
              <a:t>The Shannon Weaver Mathematical Model</a:t>
            </a:r>
          </a:p>
          <a:p>
            <a:pPr marL="0" indent="0">
              <a:buNone/>
            </a:pPr>
            <a:r>
              <a:rPr lang="en-GB" sz="1400" dirty="0"/>
              <a:t>     Language  &amp; Communication Barrier</a:t>
            </a:r>
          </a:p>
          <a:p>
            <a:r>
              <a:rPr lang="en-GB" sz="1400" dirty="0"/>
              <a:t>Gary says most of the team speak their own language with a few English words in</a:t>
            </a:r>
          </a:p>
          <a:p>
            <a:pPr>
              <a:buFont typeface="Calibri" panose="020B0604020202020204" pitchFamily="34" charset="0"/>
              <a:buChar char="-"/>
            </a:pPr>
            <a:r>
              <a:rPr lang="en-GB" sz="1400" dirty="0"/>
              <a:t>Limited English proficiency</a:t>
            </a:r>
          </a:p>
          <a:p>
            <a:r>
              <a:rPr lang="en-GB" sz="1400" dirty="0"/>
              <a:t>Workers come from 5 different cultural groups with multiple languages shared amongst them, Gary has to run around trying to explain basic instruction</a:t>
            </a:r>
          </a:p>
          <a:p>
            <a:pPr>
              <a:buFont typeface="Calibri" panose="020B0604020202020204" pitchFamily="34" charset="0"/>
              <a:buChar char="-"/>
            </a:pPr>
            <a:r>
              <a:rPr lang="en-GB" sz="1400" dirty="0"/>
              <a:t>Sender / Receiver skills affect  communication effectiveness</a:t>
            </a:r>
          </a:p>
          <a:p>
            <a:r>
              <a:rPr lang="en-GB" sz="1400" dirty="0"/>
              <a:t>There is a lack of a shared working language leading to multiple misunderstood instructions</a:t>
            </a:r>
          </a:p>
          <a:p>
            <a:r>
              <a:rPr lang="en-GB" sz="1400" dirty="0"/>
              <a:t>Poor food hygiene practices </a:t>
            </a:r>
          </a:p>
          <a:p>
            <a:r>
              <a:rPr lang="en-GB" sz="1400" dirty="0"/>
              <a:t>Safety and quality problems</a:t>
            </a:r>
          </a:p>
          <a:p>
            <a:r>
              <a:rPr lang="en-GB" sz="1400" dirty="0"/>
              <a:t>Operational confusion </a:t>
            </a:r>
          </a:p>
          <a:p>
            <a:endParaRPr lang="en-GB" sz="1400" dirty="0"/>
          </a:p>
          <a:p>
            <a:pPr>
              <a:buFont typeface="Calibri" panose="020B0604020202020204" pitchFamily="34" charset="0"/>
              <a:buChar char="-"/>
            </a:pPr>
            <a:r>
              <a:rPr lang="en-GB" sz="1400" dirty="0"/>
              <a:t>Solution</a:t>
            </a:r>
          </a:p>
          <a:p>
            <a:r>
              <a:rPr lang="en-GB" sz="1400" dirty="0"/>
              <a:t>Gary should provide multilingual training and translate visual instructions, with pictures, symbols and key rules in the worker's native language so all staff can understand food and hygiene practices </a:t>
            </a:r>
          </a:p>
          <a:p>
            <a:pPr>
              <a:buFont typeface="Calibri" panose="020B0604020202020204" pitchFamily="34" charset="0"/>
              <a:buChar char="-"/>
            </a:pPr>
            <a:endParaRPr lang="en-GB" sz="1400" dirty="0"/>
          </a:p>
        </p:txBody>
      </p:sp>
      <p:pic>
        <p:nvPicPr>
          <p:cNvPr id="4" name="Picture 3" descr="A person and person clapping hands&#10;&#10;AI-generated content may be incorrect.">
            <a:extLst>
              <a:ext uri="{FF2B5EF4-FFF2-40B4-BE49-F238E27FC236}">
                <a16:creationId xmlns:a16="http://schemas.microsoft.com/office/drawing/2014/main" id="{01AD07C7-7EE4-E034-EA73-6D6D0B29E95F}"/>
              </a:ext>
            </a:extLst>
          </p:cNvPr>
          <p:cNvPicPr>
            <a:picLocks noChangeAspect="1"/>
          </p:cNvPicPr>
          <p:nvPr/>
        </p:nvPicPr>
        <p:blipFill>
          <a:blip r:embed="rId2"/>
          <a:stretch>
            <a:fillRect/>
          </a:stretch>
        </p:blipFill>
        <p:spPr>
          <a:xfrm>
            <a:off x="8397026" y="1042296"/>
            <a:ext cx="3090930" cy="2065112"/>
          </a:xfrm>
          <a:prstGeom prst="rect">
            <a:avLst/>
          </a:prstGeom>
        </p:spPr>
      </p:pic>
    </p:spTree>
    <p:extLst>
      <p:ext uri="{BB962C8B-B14F-4D97-AF65-F5344CB8AC3E}">
        <p14:creationId xmlns:p14="http://schemas.microsoft.com/office/powerpoint/2010/main" val="2257127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wearing a bow tie and a hat&#10;&#10;AI-generated content may be incorrect.">
            <a:extLst>
              <a:ext uri="{FF2B5EF4-FFF2-40B4-BE49-F238E27FC236}">
                <a16:creationId xmlns:a16="http://schemas.microsoft.com/office/drawing/2014/main" id="{0077886D-0CDD-15E6-4753-1C9370FD5734}"/>
              </a:ext>
            </a:extLst>
          </p:cNvPr>
          <p:cNvPicPr>
            <a:picLocks noChangeAspect="1"/>
          </p:cNvPicPr>
          <p:nvPr/>
        </p:nvPicPr>
        <p:blipFill>
          <a:blip r:embed="rId2"/>
          <a:stretch>
            <a:fillRect/>
          </a:stretch>
        </p:blipFill>
        <p:spPr>
          <a:xfrm>
            <a:off x="8869373" y="402541"/>
            <a:ext cx="2823017" cy="1890585"/>
          </a:xfrm>
          <a:prstGeom prst="rect">
            <a:avLst/>
          </a:prstGeom>
        </p:spPr>
      </p:pic>
      <p:sp>
        <p:nvSpPr>
          <p:cNvPr id="2" name="Title 1">
            <a:extLst>
              <a:ext uri="{FF2B5EF4-FFF2-40B4-BE49-F238E27FC236}">
                <a16:creationId xmlns:a16="http://schemas.microsoft.com/office/drawing/2014/main" id="{64DAD89F-D76A-BB58-7BA7-FC528BB65F74}"/>
              </a:ext>
            </a:extLst>
          </p:cNvPr>
          <p:cNvSpPr>
            <a:spLocks noGrp="1"/>
          </p:cNvSpPr>
          <p:nvPr>
            <p:ph type="title"/>
          </p:nvPr>
        </p:nvSpPr>
        <p:spPr/>
        <p:txBody>
          <a:bodyPr/>
          <a:lstStyle/>
          <a:p>
            <a:r>
              <a:rPr lang="en-US" b="1" dirty="0"/>
              <a:t>Age Barrier</a:t>
            </a:r>
          </a:p>
        </p:txBody>
      </p:sp>
      <p:sp>
        <p:nvSpPr>
          <p:cNvPr id="3" name="Content Placeholder 2">
            <a:extLst>
              <a:ext uri="{FF2B5EF4-FFF2-40B4-BE49-F238E27FC236}">
                <a16:creationId xmlns:a16="http://schemas.microsoft.com/office/drawing/2014/main" id="{1BF84EFE-FE1D-6A17-2DC0-ABFFE9885484}"/>
              </a:ext>
            </a:extLst>
          </p:cNvPr>
          <p:cNvSpPr>
            <a:spLocks noGrp="1"/>
          </p:cNvSpPr>
          <p:nvPr>
            <p:ph idx="1"/>
          </p:nvPr>
        </p:nvSpPr>
        <p:spPr/>
        <p:txBody>
          <a:bodyPr vert="horz" lIns="91440" tIns="45720" rIns="91440" bIns="45720" rtlCol="0" anchor="t">
            <a:noAutofit/>
          </a:bodyPr>
          <a:lstStyle/>
          <a:p>
            <a:r>
              <a:rPr lang="en-US" sz="2400" dirty="0"/>
              <a:t>Age and generational gap amongst employee </a:t>
            </a:r>
            <a:r>
              <a:rPr lang="en-US" dirty="0"/>
              <a:t>The workforce ranges from 16 to 60 years old creating differences in communications  styles attitude and authority.</a:t>
            </a:r>
            <a:endParaRPr lang="en-US" sz="2400" dirty="0"/>
          </a:p>
          <a:p>
            <a:pPr marL="0" indent="0">
              <a:buNone/>
            </a:pPr>
            <a:r>
              <a:rPr lang="en-US" dirty="0">
                <a:latin typeface="Calibri"/>
                <a:ea typeface="Calibri"/>
                <a:cs typeface="Calibri"/>
              </a:rPr>
              <a:t>May often lead to misinterpretation of instructions and  could lead to conflicts in the workplace causing stress and frustrations both on the employers and  managers, there is a lack of consistency in how instructions are interpreted and followed </a:t>
            </a:r>
          </a:p>
          <a:p>
            <a:r>
              <a:rPr lang="en-US" sz="2400" dirty="0">
                <a:latin typeface="Aptos"/>
                <a:ea typeface="Calibri"/>
                <a:cs typeface="Calibri"/>
              </a:rPr>
              <a:t>Solutions</a:t>
            </a:r>
          </a:p>
          <a:p>
            <a:pPr marL="0" indent="0">
              <a:buNone/>
            </a:pPr>
            <a:r>
              <a:rPr lang="en-US" dirty="0">
                <a:latin typeface="Calibri"/>
                <a:ea typeface="Calibri"/>
                <a:cs typeface="Calibri"/>
              </a:rPr>
              <a:t>To reduce the communication gap Gary should provide a structured and cleat mandatory induction training for the staff, encourage interaction within the younger and older staff in the factory </a:t>
            </a:r>
          </a:p>
        </p:txBody>
      </p:sp>
    </p:spTree>
    <p:extLst>
      <p:ext uri="{BB962C8B-B14F-4D97-AF65-F5344CB8AC3E}">
        <p14:creationId xmlns:p14="http://schemas.microsoft.com/office/powerpoint/2010/main" val="2094096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F2821-B093-571E-C238-BC7E3675AE04}"/>
              </a:ext>
            </a:extLst>
          </p:cNvPr>
          <p:cNvSpPr>
            <a:spLocks noGrp="1"/>
          </p:cNvSpPr>
          <p:nvPr>
            <p:ph type="title"/>
          </p:nvPr>
        </p:nvSpPr>
        <p:spPr/>
        <p:txBody>
          <a:bodyPr/>
          <a:lstStyle/>
          <a:p>
            <a:r>
              <a:rPr lang="en-US" b="1" dirty="0"/>
              <a:t>Cultural Barrier</a:t>
            </a:r>
          </a:p>
        </p:txBody>
      </p:sp>
      <p:sp>
        <p:nvSpPr>
          <p:cNvPr id="3" name="Content Placeholder 2">
            <a:extLst>
              <a:ext uri="{FF2B5EF4-FFF2-40B4-BE49-F238E27FC236}">
                <a16:creationId xmlns:a16="http://schemas.microsoft.com/office/drawing/2014/main" id="{9B1A0814-66C7-6685-69AF-03C6C7291FBF}"/>
              </a:ext>
            </a:extLst>
          </p:cNvPr>
          <p:cNvSpPr>
            <a:spLocks noGrp="1"/>
          </p:cNvSpPr>
          <p:nvPr>
            <p:ph idx="1"/>
          </p:nvPr>
        </p:nvSpPr>
        <p:spPr/>
        <p:txBody>
          <a:bodyPr vert="horz" lIns="91440" tIns="45720" rIns="91440" bIns="45720" rtlCol="0" anchor="t">
            <a:normAutofit fontScale="55000" lnSpcReduction="20000"/>
          </a:bodyPr>
          <a:lstStyle/>
          <a:p>
            <a:r>
              <a:rPr lang="en-US" sz="3300" dirty="0">
                <a:latin typeface="Calibri"/>
                <a:ea typeface="Calibri"/>
                <a:cs typeface="Calibri"/>
              </a:rPr>
              <a:t>5 different cultural groups</a:t>
            </a:r>
          </a:p>
          <a:p>
            <a:pPr marL="0" indent="0">
              <a:buNone/>
            </a:pPr>
            <a:endParaRPr lang="en-US" sz="3200" dirty="0">
              <a:latin typeface="Calibri"/>
              <a:ea typeface="Calibri"/>
              <a:cs typeface="Calibri"/>
            </a:endParaRPr>
          </a:p>
          <a:p>
            <a:r>
              <a:rPr lang="en-US" sz="3200" dirty="0">
                <a:latin typeface="Calibri"/>
                <a:ea typeface="Calibri"/>
                <a:cs typeface="Calibri"/>
              </a:rPr>
              <a:t>Different hygiene standards and practices</a:t>
            </a:r>
          </a:p>
          <a:p>
            <a:pPr marL="0" indent="0">
              <a:buNone/>
            </a:pPr>
            <a:r>
              <a:rPr lang="en-US" sz="3200" dirty="0">
                <a:latin typeface="Calibri"/>
                <a:ea typeface="Calibri"/>
                <a:cs typeface="Calibri"/>
              </a:rPr>
              <a:t>May often lead to misinterpretation of instructions and  could lead to conflicts in the workplace causing stress and frustrations both on the employers and  managers</a:t>
            </a:r>
          </a:p>
          <a:p>
            <a:r>
              <a:rPr lang="en-US" sz="3200" dirty="0">
                <a:latin typeface="Calibri"/>
                <a:ea typeface="Calibri"/>
                <a:cs typeface="Calibri"/>
              </a:rPr>
              <a:t>Shared experience impacts understanding</a:t>
            </a:r>
          </a:p>
          <a:p>
            <a:pPr marL="0" indent="0">
              <a:buNone/>
            </a:pPr>
            <a:r>
              <a:rPr lang="en-US" sz="3200" dirty="0">
                <a:latin typeface="Calibri"/>
                <a:ea typeface="Calibri"/>
                <a:cs typeface="Calibri"/>
              </a:rPr>
              <a:t>Acknowledging the diverse backgrounds of the staff may help build trust and lower psychological barriers  </a:t>
            </a:r>
          </a:p>
          <a:p>
            <a:pPr marL="0" indent="0">
              <a:buNone/>
            </a:pPr>
            <a:endParaRPr lang="en-US" sz="3200" dirty="0">
              <a:latin typeface="Calibri"/>
              <a:ea typeface="Calibri"/>
              <a:cs typeface="Calibri"/>
            </a:endParaRPr>
          </a:p>
          <a:p>
            <a:r>
              <a:rPr lang="en-US" sz="3200" dirty="0">
                <a:latin typeface="Calibri"/>
                <a:ea typeface="Calibri"/>
                <a:cs typeface="Calibri"/>
              </a:rPr>
              <a:t>Solution</a:t>
            </a:r>
          </a:p>
          <a:p>
            <a:pPr marL="0" indent="0">
              <a:buNone/>
            </a:pPr>
            <a:r>
              <a:rPr lang="en-US" sz="3200" dirty="0">
                <a:latin typeface="Calibri"/>
                <a:ea typeface="Calibri"/>
                <a:cs typeface="Calibri"/>
              </a:rPr>
              <a:t>Practice active listening, encourage inclusivity, show empathy and understanding </a:t>
            </a:r>
          </a:p>
          <a:p>
            <a:endParaRPr lang="en-US" dirty="0">
              <a:solidFill>
                <a:srgbClr val="FF0000"/>
              </a:solidFill>
            </a:endParaRPr>
          </a:p>
        </p:txBody>
      </p:sp>
      <p:pic>
        <p:nvPicPr>
          <p:cNvPr id="4" name="Picture 3" descr="A group of people dancing in the grass&#10;&#10;AI-generated content may be incorrect.">
            <a:extLst>
              <a:ext uri="{FF2B5EF4-FFF2-40B4-BE49-F238E27FC236}">
                <a16:creationId xmlns:a16="http://schemas.microsoft.com/office/drawing/2014/main" id="{E9FDA0AD-E321-6BAF-7E46-8D1A9DEABDA5}"/>
              </a:ext>
            </a:extLst>
          </p:cNvPr>
          <p:cNvPicPr>
            <a:picLocks noChangeAspect="1"/>
          </p:cNvPicPr>
          <p:nvPr/>
        </p:nvPicPr>
        <p:blipFill>
          <a:blip r:embed="rId2"/>
          <a:stretch>
            <a:fillRect/>
          </a:stretch>
        </p:blipFill>
        <p:spPr>
          <a:xfrm>
            <a:off x="7673615" y="922096"/>
            <a:ext cx="3609151" cy="2355397"/>
          </a:xfrm>
          <a:prstGeom prst="rect">
            <a:avLst/>
          </a:prstGeom>
        </p:spPr>
      </p:pic>
    </p:spTree>
    <p:extLst>
      <p:ext uri="{BB962C8B-B14F-4D97-AF65-F5344CB8AC3E}">
        <p14:creationId xmlns:p14="http://schemas.microsoft.com/office/powerpoint/2010/main" val="3861416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9595C-E836-EA86-F4D3-7F72BBA1836E}"/>
              </a:ext>
            </a:extLst>
          </p:cNvPr>
          <p:cNvSpPr>
            <a:spLocks noGrp="1"/>
          </p:cNvSpPr>
          <p:nvPr>
            <p:ph type="title"/>
          </p:nvPr>
        </p:nvSpPr>
        <p:spPr/>
        <p:txBody>
          <a:bodyPr/>
          <a:lstStyle/>
          <a:p>
            <a:r>
              <a:rPr lang="en-US" b="1" dirty="0"/>
              <a:t>Emotional Barrier</a:t>
            </a:r>
          </a:p>
        </p:txBody>
      </p:sp>
      <p:sp>
        <p:nvSpPr>
          <p:cNvPr id="3" name="Content Placeholder 2">
            <a:extLst>
              <a:ext uri="{FF2B5EF4-FFF2-40B4-BE49-F238E27FC236}">
                <a16:creationId xmlns:a16="http://schemas.microsoft.com/office/drawing/2014/main" id="{C1D386AA-82BF-8654-5F53-725EFF03D2E1}"/>
              </a:ext>
            </a:extLst>
          </p:cNvPr>
          <p:cNvSpPr>
            <a:spLocks noGrp="1"/>
          </p:cNvSpPr>
          <p:nvPr>
            <p:ph idx="1"/>
          </p:nvPr>
        </p:nvSpPr>
        <p:spPr/>
        <p:txBody>
          <a:bodyPr vert="horz" lIns="91440" tIns="45720" rIns="91440" bIns="45720" rtlCol="0" anchor="t">
            <a:noAutofit/>
          </a:bodyPr>
          <a:lstStyle/>
          <a:p>
            <a:r>
              <a:rPr lang="en-US" sz="1400" b="1" dirty="0">
                <a:latin typeface="Aptos"/>
                <a:ea typeface="Calibri"/>
                <a:cs typeface="Calibri"/>
              </a:rPr>
              <a:t>Manager frustration and stress</a:t>
            </a:r>
          </a:p>
          <a:p>
            <a:pPr marL="0" indent="0">
              <a:buNone/>
            </a:pPr>
            <a:r>
              <a:rPr lang="en-US" sz="1200" dirty="0">
                <a:latin typeface="Aptos"/>
                <a:ea typeface="Calibri"/>
                <a:cs typeface="Calibri"/>
              </a:rPr>
              <a:t>The staff may feel anxious or intimidates by the Gary's shouting at the chaotic environment ,resulting into a culture blame instead of learning. </a:t>
            </a:r>
          </a:p>
          <a:p>
            <a:r>
              <a:rPr lang="en-US" sz="1200" dirty="0">
                <a:latin typeface="Aptos"/>
                <a:ea typeface="Calibri"/>
                <a:cs typeface="Calibri"/>
              </a:rPr>
              <a:t>Poor leadership example (hygiene issues)</a:t>
            </a:r>
          </a:p>
          <a:p>
            <a:pPr marL="0" indent="0">
              <a:buNone/>
            </a:pPr>
            <a:r>
              <a:rPr lang="en-US" sz="1200" dirty="0">
                <a:latin typeface="Aptos"/>
                <a:ea typeface="Calibri"/>
                <a:cs typeface="Calibri"/>
              </a:rPr>
              <a:t>Gary has arrived late to the factory due to being up until 2AM, being sleep deprived affects  clarity and emotional regulation</a:t>
            </a:r>
          </a:p>
          <a:p>
            <a:pPr marL="0" indent="0">
              <a:buNone/>
            </a:pPr>
            <a:endParaRPr lang="en-US" sz="1200" dirty="0">
              <a:latin typeface="Aptos"/>
              <a:ea typeface="Calibri"/>
              <a:cs typeface="Calibri"/>
            </a:endParaRPr>
          </a:p>
          <a:p>
            <a:r>
              <a:rPr lang="en-US" sz="1200" dirty="0">
                <a:latin typeface="Aptos"/>
                <a:ea typeface="Calibri"/>
                <a:cs typeface="Calibri"/>
              </a:rPr>
              <a:t> </a:t>
            </a:r>
            <a:r>
              <a:rPr lang="en-US" sz="1400" b="1" dirty="0">
                <a:latin typeface="Aptos"/>
                <a:ea typeface="Calibri"/>
                <a:cs typeface="Calibri"/>
              </a:rPr>
              <a:t>Impacts morale and communication effectiveness</a:t>
            </a:r>
          </a:p>
          <a:p>
            <a:pPr>
              <a:buNone/>
            </a:pPr>
            <a:r>
              <a:rPr lang="en-US" sz="1200" dirty="0">
                <a:latin typeface="Aptos"/>
                <a:ea typeface="Calibri"/>
                <a:cs typeface="Calibri"/>
              </a:rPr>
              <a:t>The manager described the factory as a madhouse and had and outburst of hanger leading to</a:t>
            </a:r>
          </a:p>
          <a:p>
            <a:pPr>
              <a:buNone/>
            </a:pPr>
            <a:r>
              <a:rPr lang="en-US" sz="1200" dirty="0">
                <a:latin typeface="Aptos"/>
                <a:ea typeface="Calibri"/>
                <a:cs typeface="Calibri"/>
              </a:rPr>
              <a:t>him calling the staff idiots, this creates hostile environment making staff less likely to listen to him or refrain from asking for help in the future </a:t>
            </a:r>
          </a:p>
          <a:p>
            <a:pPr>
              <a:buNone/>
            </a:pPr>
            <a:endParaRPr lang="en-US" sz="1200" dirty="0">
              <a:latin typeface="Aptos"/>
              <a:ea typeface="Calibri"/>
              <a:cs typeface="Calibri"/>
            </a:endParaRPr>
          </a:p>
          <a:p>
            <a:r>
              <a:rPr lang="en-US" sz="1400" b="1" dirty="0">
                <a:latin typeface="Aptos"/>
                <a:ea typeface="Calibri"/>
                <a:cs typeface="Calibri"/>
              </a:rPr>
              <a:t>Solutions</a:t>
            </a:r>
          </a:p>
          <a:p>
            <a:pPr marL="0" indent="0">
              <a:buNone/>
            </a:pPr>
            <a:r>
              <a:rPr lang="en-US" sz="1200" dirty="0">
                <a:latin typeface="Aptos"/>
                <a:ea typeface="Calibri"/>
                <a:cs typeface="Calibri"/>
              </a:rPr>
              <a:t>To improve the rations between manager and employee there is a need to have a shift on colure having a learning culture instead of a blame culture. Would drastically improve the overall quality of the products and hygiene within the workplace</a:t>
            </a:r>
          </a:p>
          <a:p>
            <a:pPr marL="0" indent="0">
              <a:buNone/>
            </a:pPr>
            <a:endParaRPr lang="en-US" sz="1600" b="1" dirty="0">
              <a:latin typeface="Aptos"/>
              <a:ea typeface="Calibri"/>
              <a:cs typeface="Calibri"/>
            </a:endParaRPr>
          </a:p>
          <a:p>
            <a:pPr>
              <a:buNone/>
            </a:pPr>
            <a:endParaRPr lang="en-US" sz="1200" dirty="0">
              <a:latin typeface="Aptos"/>
              <a:ea typeface="Calibri"/>
              <a:cs typeface="Calibri"/>
            </a:endParaRPr>
          </a:p>
          <a:p>
            <a:pPr marL="0" indent="0">
              <a:buNone/>
            </a:pPr>
            <a:endParaRPr lang="en-US" dirty="0">
              <a:latin typeface="Calibri"/>
              <a:ea typeface="Calibri"/>
              <a:cs typeface="Calibri"/>
            </a:endParaRPr>
          </a:p>
          <a:p>
            <a:endParaRPr lang="en-US" sz="1200" dirty="0">
              <a:latin typeface="Aptos" panose="02110004020202020204"/>
              <a:ea typeface="Calibri"/>
              <a:cs typeface="Calibri"/>
            </a:endParaRPr>
          </a:p>
        </p:txBody>
      </p:sp>
      <p:pic>
        <p:nvPicPr>
          <p:cNvPr id="4" name="Picture 3" descr="A person hugging a person&#10;&#10;AI-generated content may be incorrect.">
            <a:extLst>
              <a:ext uri="{FF2B5EF4-FFF2-40B4-BE49-F238E27FC236}">
                <a16:creationId xmlns:a16="http://schemas.microsoft.com/office/drawing/2014/main" id="{549D925D-4DCF-E844-9D1B-63FC3E4B84F5}"/>
              </a:ext>
            </a:extLst>
          </p:cNvPr>
          <p:cNvPicPr>
            <a:picLocks noChangeAspect="1"/>
          </p:cNvPicPr>
          <p:nvPr/>
        </p:nvPicPr>
        <p:blipFill>
          <a:blip r:embed="rId2"/>
          <a:stretch>
            <a:fillRect/>
          </a:stretch>
        </p:blipFill>
        <p:spPr>
          <a:xfrm>
            <a:off x="9358113" y="806037"/>
            <a:ext cx="2715067" cy="1868959"/>
          </a:xfrm>
          <a:prstGeom prst="rect">
            <a:avLst/>
          </a:prstGeom>
        </p:spPr>
      </p:pic>
    </p:spTree>
    <p:extLst>
      <p:ext uri="{BB962C8B-B14F-4D97-AF65-F5344CB8AC3E}">
        <p14:creationId xmlns:p14="http://schemas.microsoft.com/office/powerpoint/2010/main" val="195545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897CE-CCC0-A9AC-6C6B-9F6F833CC52C}"/>
              </a:ext>
            </a:extLst>
          </p:cNvPr>
          <p:cNvSpPr>
            <a:spLocks noGrp="1"/>
          </p:cNvSpPr>
          <p:nvPr>
            <p:ph type="title"/>
          </p:nvPr>
        </p:nvSpPr>
        <p:spPr/>
        <p:txBody>
          <a:bodyPr/>
          <a:lstStyle/>
          <a:p>
            <a:r>
              <a:rPr lang="en-GB" b="1" dirty="0"/>
              <a:t>6. CONCLUSION</a:t>
            </a:r>
          </a:p>
        </p:txBody>
      </p:sp>
      <p:sp>
        <p:nvSpPr>
          <p:cNvPr id="3" name="Content Placeholder 2">
            <a:extLst>
              <a:ext uri="{FF2B5EF4-FFF2-40B4-BE49-F238E27FC236}">
                <a16:creationId xmlns:a16="http://schemas.microsoft.com/office/drawing/2014/main" id="{DC26AFDF-A24E-F384-9DB0-BF740FEBD115}"/>
              </a:ext>
            </a:extLst>
          </p:cNvPr>
          <p:cNvSpPr>
            <a:spLocks noGrp="1"/>
          </p:cNvSpPr>
          <p:nvPr>
            <p:ph idx="1"/>
          </p:nvPr>
        </p:nvSpPr>
        <p:spPr/>
        <p:txBody>
          <a:bodyPr vert="horz" lIns="91440" tIns="45720" rIns="91440" bIns="45720" rtlCol="0" anchor="t">
            <a:normAutofit/>
          </a:bodyPr>
          <a:lstStyle/>
          <a:p>
            <a:pPr marL="0" indent="0">
              <a:buNone/>
            </a:pPr>
            <a:r>
              <a:rPr lang="en-GB" sz="3200" dirty="0">
                <a:latin typeface="Calibri"/>
                <a:ea typeface="Calibri"/>
                <a:cs typeface="Calibri"/>
              </a:rPr>
              <a:t>To improve the overall production of Flight Foods is necessary an improvement of staff training, using clear signs with pictures in different native languages enforcing hygiene rules affecting the company food quality and customer trust.</a:t>
            </a:r>
          </a:p>
          <a:p>
            <a:endParaRPr lang="en-GB" dirty="0"/>
          </a:p>
        </p:txBody>
      </p:sp>
    </p:spTree>
    <p:extLst>
      <p:ext uri="{BB962C8B-B14F-4D97-AF65-F5344CB8AC3E}">
        <p14:creationId xmlns:p14="http://schemas.microsoft.com/office/powerpoint/2010/main" val="4222689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FED0C-FBA8-6118-722A-CEE065D70330}"/>
              </a:ext>
            </a:extLst>
          </p:cNvPr>
          <p:cNvSpPr>
            <a:spLocks noGrp="1"/>
          </p:cNvSpPr>
          <p:nvPr>
            <p:ph type="title"/>
          </p:nvPr>
        </p:nvSpPr>
        <p:spPr/>
        <p:txBody>
          <a:bodyPr/>
          <a:lstStyle/>
          <a:p>
            <a:r>
              <a:rPr lang="en-GB" b="1" dirty="0"/>
              <a:t>7. REFERENCES</a:t>
            </a:r>
          </a:p>
        </p:txBody>
      </p:sp>
      <p:sp>
        <p:nvSpPr>
          <p:cNvPr id="3" name="Content Placeholder 2">
            <a:extLst>
              <a:ext uri="{FF2B5EF4-FFF2-40B4-BE49-F238E27FC236}">
                <a16:creationId xmlns:a16="http://schemas.microsoft.com/office/drawing/2014/main" id="{C01BDFE9-DFA5-654D-AFFA-365D4CAE0443}"/>
              </a:ext>
            </a:extLst>
          </p:cNvPr>
          <p:cNvSpPr>
            <a:spLocks noGrp="1"/>
          </p:cNvSpPr>
          <p:nvPr>
            <p:ph idx="1"/>
          </p:nvPr>
        </p:nvSpPr>
        <p:spPr/>
        <p:txBody>
          <a:bodyPr vert="horz" lIns="91440" tIns="45720" rIns="91440" bIns="45720" rtlCol="0" anchor="t">
            <a:normAutofit/>
          </a:bodyPr>
          <a:lstStyle/>
          <a:p>
            <a:r>
              <a:rPr lang="en-GB" sz="2800" dirty="0">
                <a:ea typeface="+mn-lt"/>
                <a:cs typeface="+mn-lt"/>
              </a:rPr>
              <a:t>Shannon, C.E. and Weaver, W. (1949) </a:t>
            </a:r>
            <a:r>
              <a:rPr lang="en-GB" sz="2800" i="1" dirty="0">
                <a:ea typeface="+mn-lt"/>
                <a:cs typeface="+mn-lt"/>
              </a:rPr>
              <a:t>The Mathematical Theory of Communication</a:t>
            </a:r>
            <a:r>
              <a:rPr lang="en-GB" sz="2800" dirty="0">
                <a:ea typeface="+mn-lt"/>
                <a:cs typeface="+mn-lt"/>
              </a:rPr>
              <a:t>. Urbana: University of Illinois Press. </a:t>
            </a:r>
            <a:endParaRPr lang="en-GB" sz="2800" dirty="0"/>
          </a:p>
          <a:p>
            <a:r>
              <a:rPr lang="en-GB" sz="2800" dirty="0">
                <a:ea typeface="+mn-lt"/>
                <a:cs typeface="+mn-lt"/>
              </a:rPr>
              <a:t>Schramm, W. (1954) </a:t>
            </a:r>
            <a:r>
              <a:rPr lang="en-GB" sz="2800" i="1" dirty="0">
                <a:ea typeface="+mn-lt"/>
                <a:cs typeface="+mn-lt"/>
              </a:rPr>
              <a:t>How Communication Works</a:t>
            </a:r>
            <a:r>
              <a:rPr lang="en-GB" sz="2800" dirty="0">
                <a:ea typeface="+mn-lt"/>
                <a:cs typeface="+mn-lt"/>
              </a:rPr>
              <a:t>. In: Schramm, W. (ed.) </a:t>
            </a:r>
            <a:r>
              <a:rPr lang="en-GB" sz="2800" i="1" dirty="0">
                <a:ea typeface="+mn-lt"/>
                <a:cs typeface="+mn-lt"/>
              </a:rPr>
              <a:t>The Process and Effects of Mass Communication</a:t>
            </a:r>
            <a:r>
              <a:rPr lang="en-GB" sz="2800" dirty="0">
                <a:ea typeface="+mn-lt"/>
                <a:cs typeface="+mn-lt"/>
              </a:rPr>
              <a:t>. Urbana: University of Illinois Press. </a:t>
            </a:r>
            <a:endParaRPr lang="en-GB" sz="2800" dirty="0"/>
          </a:p>
          <a:p>
            <a:r>
              <a:rPr lang="en-GB" sz="2800" dirty="0">
                <a:ea typeface="+mn-lt"/>
                <a:cs typeface="+mn-lt"/>
              </a:rPr>
              <a:t>Berlo, D.K. (1960) </a:t>
            </a:r>
            <a:r>
              <a:rPr lang="en-GB" sz="2800" i="1" dirty="0">
                <a:ea typeface="+mn-lt"/>
                <a:cs typeface="+mn-lt"/>
              </a:rPr>
              <a:t>The Process of Communication: An Introduction to Theory and Practice</a:t>
            </a:r>
            <a:r>
              <a:rPr lang="en-GB" sz="2800" dirty="0">
                <a:ea typeface="+mn-lt"/>
                <a:cs typeface="+mn-lt"/>
              </a:rPr>
              <a:t>. New York: Holt, Rinehart and Winston</a:t>
            </a:r>
            <a:endParaRPr lang="en-GB" sz="2800" dirty="0"/>
          </a:p>
          <a:p>
            <a:endParaRPr lang="en-GB" sz="2800" dirty="0"/>
          </a:p>
        </p:txBody>
      </p:sp>
    </p:spTree>
    <p:extLst>
      <p:ext uri="{BB962C8B-B14F-4D97-AF65-F5344CB8AC3E}">
        <p14:creationId xmlns:p14="http://schemas.microsoft.com/office/powerpoint/2010/main" val="3427848908"/>
      </p:ext>
    </p:extLst>
  </p:cSld>
  <p:clrMapOvr>
    <a:masterClrMapping/>
  </p:clrMapOvr>
</p:sld>
</file>

<file path=ppt/theme/theme1.xml><?xml version="1.0" encoding="utf-8"?>
<a:theme xmlns:a="http://schemas.openxmlformats.org/drawingml/2006/main" name="ChronicleVTI">
  <a:themeElements>
    <a:clrScheme name="ChronicleVTI">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ChronicleVTI">
      <a:majorFont>
        <a:latin typeface="Univers Condensed"/>
        <a:ea typeface=""/>
        <a:cs typeface=""/>
      </a:majorFont>
      <a:minorFont>
        <a:latin typeface="Calisto MT" panose="02040603050505030304"/>
        <a:ea typeface=""/>
        <a:cs typeface=""/>
      </a:minorFont>
    </a:fontScheme>
    <a:fmtScheme name="Chronicl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34FD3B1-53CD-4A5C-943C-C44DFF248C3E}" vid="{19A790DA-2E4D-4134-98A6-7DECB1A1B84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C7AA10F5A1D3A4F887C4BB63AD5C124" ma:contentTypeVersion="5" ma:contentTypeDescription="Create a new document." ma:contentTypeScope="" ma:versionID="4dc7b33100ec66b914ac67677a84a701">
  <xsd:schema xmlns:xsd="http://www.w3.org/2001/XMLSchema" xmlns:xs="http://www.w3.org/2001/XMLSchema" xmlns:p="http://schemas.microsoft.com/office/2006/metadata/properties" xmlns:ns3="716bca3a-9bc9-4129-a185-7ea87f9d73cc" targetNamespace="http://schemas.microsoft.com/office/2006/metadata/properties" ma:root="true" ma:fieldsID="599bdde4709ab0cb260ace0524008734" ns3:_="">
    <xsd:import namespace="716bca3a-9bc9-4129-a185-7ea87f9d73c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6bca3a-9bc9-4129-a185-7ea87f9d73c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716bca3a-9bc9-4129-a185-7ea87f9d73cc" xsi:nil="true"/>
  </documentManagement>
</p:properties>
</file>

<file path=customXml/itemProps1.xml><?xml version="1.0" encoding="utf-8"?>
<ds:datastoreItem xmlns:ds="http://schemas.openxmlformats.org/officeDocument/2006/customXml" ds:itemID="{A0DB481A-7E75-4856-A562-C675B57B6B76}">
  <ds:schemaRefs>
    <ds:schemaRef ds:uri="http://schemas.microsoft.com/sharepoint/v3/contenttype/forms"/>
  </ds:schemaRefs>
</ds:datastoreItem>
</file>

<file path=customXml/itemProps2.xml><?xml version="1.0" encoding="utf-8"?>
<ds:datastoreItem xmlns:ds="http://schemas.openxmlformats.org/officeDocument/2006/customXml" ds:itemID="{86C1FFAE-0237-46EE-BE94-AF9C162FE0C0}">
  <ds:schemaRefs>
    <ds:schemaRef ds:uri="http://schemas.microsoft.com/office/2006/metadata/contentType"/>
    <ds:schemaRef ds:uri="http://schemas.microsoft.com/office/2006/metadata/properties/metaAttributes"/>
    <ds:schemaRef ds:uri="http://www.w3.org/2000/xmlns/"/>
    <ds:schemaRef ds:uri="http://www.w3.org/2001/XMLSchema"/>
    <ds:schemaRef ds:uri="716bca3a-9bc9-4129-a185-7ea87f9d73cc"/>
  </ds:schemaRefs>
</ds:datastoreItem>
</file>

<file path=customXml/itemProps3.xml><?xml version="1.0" encoding="utf-8"?>
<ds:datastoreItem xmlns:ds="http://schemas.openxmlformats.org/officeDocument/2006/customXml" ds:itemID="{1134874B-9347-4950-A1F7-44714D6E0382}">
  <ds:schemaRefs>
    <ds:schemaRef ds:uri="http://schemas.microsoft.com/office/2006/metadata/properties"/>
    <ds:schemaRef ds:uri="http://www.w3.org/2000/xmlns/"/>
    <ds:schemaRef ds:uri="716bca3a-9bc9-4129-a185-7ea87f9d73cc"/>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7</TotalTime>
  <Words>993</Words>
  <Application>Microsoft Office PowerPoint</Application>
  <PresentationFormat>Widescreen</PresentationFormat>
  <Paragraphs>83</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ChronicleVTI</vt:lpstr>
      <vt:lpstr>LCLM4003 Effective Teamwork and Communication   </vt:lpstr>
      <vt:lpstr>Overview</vt:lpstr>
      <vt:lpstr>1.Introduction</vt:lpstr>
      <vt:lpstr>2. noise barrier</vt:lpstr>
      <vt:lpstr>3.BARRIER language </vt:lpstr>
      <vt:lpstr>Age Barrier</vt:lpstr>
      <vt:lpstr>Cultural Barrier</vt:lpstr>
      <vt:lpstr>Emotional Barrier</vt:lpstr>
      <vt:lpstr>6. CONCLUSION</vt:lpstr>
      <vt:lpstr>7.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LCLM4003 Effective Teamwork and Communication</dc:title>
  <dc:creator>Lloyd Beharry</dc:creator>
  <cp:lastModifiedBy>kevin medina</cp:lastModifiedBy>
  <cp:revision>4</cp:revision>
  <dcterms:created xsi:type="dcterms:W3CDTF">2025-03-30T08:53:31Z</dcterms:created>
  <dcterms:modified xsi:type="dcterms:W3CDTF">2026-04-16T08:35:04Z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0x010100EC7AA10F5A1D3A4F887C4BB63AD5C124</vt:lpwstr>
  </property>
</Properties>
</file>