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80" r:id="rId5"/>
    <p:sldId id="278" r:id="rId6"/>
    <p:sldId id="268" r:id="rId7"/>
    <p:sldId id="269" r:id="rId8"/>
    <p:sldId id="263" r:id="rId9"/>
    <p:sldId id="264" r:id="rId10"/>
    <p:sldId id="266" r:id="rId11"/>
    <p:sldId id="270" r:id="rId12"/>
    <p:sldId id="274" r:id="rId13"/>
    <p:sldId id="267" r:id="rId14"/>
    <p:sldId id="272" r:id="rId15"/>
    <p:sldId id="275" r:id="rId16"/>
    <p:sldId id="276" r:id="rId17"/>
    <p:sldId id="277" r:id="rId18"/>
    <p:sldId id="27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668" autoAdjust="0"/>
    <p:restoredTop sz="67463" autoAdjust="0"/>
  </p:normalViewPr>
  <p:slideViewPr>
    <p:cSldViewPr snapToGrid="0">
      <p:cViewPr varScale="1">
        <p:scale>
          <a:sx n="67" d="100"/>
          <a:sy n="67" d="100"/>
        </p:scale>
        <p:origin x="312" y="44"/>
      </p:cViewPr>
      <p:guideLst/>
    </p:cSldViewPr>
  </p:slideViewPr>
  <p:notesTextViewPr>
    <p:cViewPr>
      <p:scale>
        <a:sx n="1" d="1"/>
        <a:sy n="1" d="1"/>
      </p:scale>
      <p:origin x="0" y="0"/>
    </p:cViewPr>
  </p:notesTextViewPr>
  <p:notesViewPr>
    <p:cSldViewPr snapToGrid="0">
      <p:cViewPr varScale="1">
        <p:scale>
          <a:sx n="60" d="100"/>
          <a:sy n="60" d="100"/>
        </p:scale>
        <p:origin x="167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7/20/2020</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7/20/2020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3</a:t>
            </a:fld>
            <a:endParaRPr lang="en-US" dirty="0"/>
          </a:p>
        </p:txBody>
      </p:sp>
    </p:spTree>
    <p:extLst>
      <p:ext uri="{BB962C8B-B14F-4D97-AF65-F5344CB8AC3E}">
        <p14:creationId xmlns:p14="http://schemas.microsoft.com/office/powerpoint/2010/main" val="4192102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4</a:t>
            </a:fld>
            <a:endParaRPr lang="en-US" dirty="0"/>
          </a:p>
        </p:txBody>
      </p:sp>
    </p:spTree>
    <p:extLst>
      <p:ext uri="{BB962C8B-B14F-4D97-AF65-F5344CB8AC3E}">
        <p14:creationId xmlns:p14="http://schemas.microsoft.com/office/powerpoint/2010/main" val="3871000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Now, that you have narrowed your topic, you will want to organize your research in a structure that works.  There are some common organizational patterns based on the kind of research you are doing.  </a:t>
            </a:r>
          </a:p>
          <a:p>
            <a:endParaRPr lang="en-US" dirty="0">
              <a:latin typeface="Segoe UI" panose="020B0502040204020203" pitchFamily="34" charset="0"/>
              <a:cs typeface="Segoe UI" panose="020B0502040204020203" pitchFamily="34" charset="0"/>
            </a:endParaRPr>
          </a:p>
          <a:p>
            <a:r>
              <a:rPr lang="en-US" b="1" dirty="0">
                <a:latin typeface="Segoe UI" panose="020B0502040204020203" pitchFamily="34" charset="0"/>
                <a:cs typeface="Segoe UI" panose="020B0502040204020203" pitchFamily="34" charset="0"/>
              </a:rPr>
              <a:t>Organizational Structures: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Cause and Effect- this kind of structure is great for explaining the causes and effects of a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Compare and Contrast- in this pattern you highlight the similarities and differences of the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Explain process- this structure is great for outlining a series of steps to follow;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Definition- if you want to make sure your audience understands what something is using illustrations, meanings, clarifying misconceptions, you may want to use this structure</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Classification- a common organizational structure is grouping like topics or facts from the research together.  For instance, in the internet safety about social media apps, you may organize the research where you look at each social media app one at a time</a:t>
            </a:r>
          </a:p>
        </p:txBody>
      </p:sp>
      <p:sp>
        <p:nvSpPr>
          <p:cNvPr id="4" name="Slide Number Placeholder 3"/>
          <p:cNvSpPr>
            <a:spLocks noGrp="1"/>
          </p:cNvSpPr>
          <p:nvPr>
            <p:ph type="sldNum" sz="quarter" idx="10"/>
          </p:nvPr>
        </p:nvSpPr>
        <p:spPr/>
        <p:txBody>
          <a:bodyPr/>
          <a:lstStyle/>
          <a:p>
            <a:fld id="{BC849E9A-41F7-4779-A581-48A7C374A227}" type="slidenum">
              <a:rPr lang="en-US" smtClean="0"/>
              <a:t>5</a:t>
            </a:fld>
            <a:endParaRPr lang="en-US" dirty="0"/>
          </a:p>
        </p:txBody>
      </p:sp>
    </p:spTree>
    <p:extLst>
      <p:ext uri="{BB962C8B-B14F-4D97-AF65-F5344CB8AC3E}">
        <p14:creationId xmlns:p14="http://schemas.microsoft.com/office/powerpoint/2010/main" val="1825341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You can use this slide as your opening or closing slide.  Should you choose to use it as a closing, make sure you review the main points of your presentation.  One creative way to do that is by adding animations to the various graphics on a slide.  This slide has 4 different graphics, and, when you view the slideshow, you will see that you can click to reveal the next graphic.  Similarly, as you review the main topics in your presentation, you may want each point to show up when you are addressing that topic. </a:t>
            </a:r>
          </a:p>
          <a:p>
            <a:endParaRPr lang="en-US" dirty="0">
              <a:latin typeface="Segoe UI" panose="020B0502040204020203" pitchFamily="34" charset="0"/>
              <a:cs typeface="Segoe UI" panose="020B0502040204020203" pitchFamily="34" charset="0"/>
            </a:endParaRPr>
          </a:p>
          <a:p>
            <a:r>
              <a:rPr lang="en-US" b="1" dirty="0">
                <a:latin typeface="Segoe UI" panose="020B0502040204020203" pitchFamily="34" charset="0"/>
                <a:cs typeface="Segoe UI" panose="020B0502040204020203" pitchFamily="34" charset="0"/>
              </a:rPr>
              <a:t>Add animation to images and graphics: </a:t>
            </a:r>
          </a:p>
          <a:p>
            <a:pPr marL="228600" indent="-228600">
              <a:buAutoNum type="arabicPeriod"/>
            </a:pPr>
            <a:r>
              <a:rPr lang="en-US" dirty="0">
                <a:latin typeface="Segoe UI" panose="020B0502040204020203" pitchFamily="34" charset="0"/>
                <a:cs typeface="Segoe UI" panose="020B0502040204020203" pitchFamily="34" charset="0"/>
              </a:rPr>
              <a:t>Select your image or graphic.</a:t>
            </a:r>
          </a:p>
          <a:p>
            <a:pPr marL="228600" indent="-228600">
              <a:buAutoNum type="arabicPeriod"/>
            </a:pPr>
            <a:r>
              <a:rPr lang="en-US" dirty="0">
                <a:latin typeface="Segoe UI" panose="020B0502040204020203" pitchFamily="34" charset="0"/>
                <a:cs typeface="Segoe UI" panose="020B0502040204020203" pitchFamily="34" charset="0"/>
              </a:rPr>
              <a:t>Click on the Animations tab.</a:t>
            </a:r>
          </a:p>
          <a:p>
            <a:pPr marL="228600" indent="-228600">
              <a:buAutoNum type="arabicPeriod"/>
            </a:pPr>
            <a:r>
              <a:rPr lang="en-US" dirty="0">
                <a:latin typeface="Segoe UI" panose="020B0502040204020203" pitchFamily="34" charset="0"/>
                <a:cs typeface="Segoe UI" panose="020B0502040204020203" pitchFamily="34" charset="0"/>
              </a:rPr>
              <a:t>Choose from the options.  The animation for this slide is “Split”.  The drop-down menu in the Animation section gives even more animations you can use.</a:t>
            </a:r>
          </a:p>
          <a:p>
            <a:pPr marL="228600" indent="-228600">
              <a:buAutoNum type="arabicPeriod"/>
            </a:pPr>
            <a:r>
              <a:rPr lang="en-US" dirty="0">
                <a:latin typeface="Segoe UI" panose="020B0502040204020203" pitchFamily="34" charset="0"/>
                <a:cs typeface="Segoe UI" panose="020B0502040204020203" pitchFamily="34" charset="0"/>
              </a:rPr>
              <a:t>If you have multiple graphics or images, you will see a number appear next to it that notes the order of the animations.</a:t>
            </a:r>
          </a:p>
          <a:p>
            <a:pPr marL="228600" indent="-228600">
              <a:buAutoNum type="arabicPeriod"/>
            </a:pPr>
            <a:endParaRPr lang="en-US" b="1" dirty="0">
              <a:latin typeface="Segoe UI" panose="020B0502040204020203" pitchFamily="34" charset="0"/>
              <a:cs typeface="Segoe UI" panose="020B0502040204020203" pitchFamily="34" charset="0"/>
            </a:endParaRPr>
          </a:p>
          <a:p>
            <a:pPr marL="0" indent="0">
              <a:buNone/>
            </a:pPr>
            <a:r>
              <a:rPr lang="en-US" b="1" dirty="0">
                <a:latin typeface="Segoe UI" panose="020B0502040204020203" pitchFamily="34" charset="0"/>
                <a:cs typeface="Segoe UI" panose="020B0502040204020203" pitchFamily="34" charset="0"/>
              </a:rPr>
              <a:t>Note: You will want to choose the animations carefully.  You do not want to make your audience dizzy from your presentation.</a:t>
            </a:r>
          </a:p>
        </p:txBody>
      </p:sp>
      <p:sp>
        <p:nvSpPr>
          <p:cNvPr id="4" name="Slide Number Placeholder 3"/>
          <p:cNvSpPr>
            <a:spLocks noGrp="1"/>
          </p:cNvSpPr>
          <p:nvPr>
            <p:ph type="sldNum" sz="quarter" idx="10"/>
          </p:nvPr>
        </p:nvSpPr>
        <p:spPr/>
        <p:txBody>
          <a:bodyPr/>
          <a:lstStyle/>
          <a:p>
            <a:fld id="{BC849E9A-41F7-4779-A581-48A7C374A227}" type="slidenum">
              <a:rPr lang="en-US" smtClean="0"/>
              <a:t>6</a:t>
            </a:fld>
            <a:endParaRPr lang="en-US" dirty="0"/>
          </a:p>
        </p:txBody>
      </p:sp>
    </p:spTree>
    <p:extLst>
      <p:ext uri="{BB962C8B-B14F-4D97-AF65-F5344CB8AC3E}">
        <p14:creationId xmlns:p14="http://schemas.microsoft.com/office/powerpoint/2010/main" val="644202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When conducting research, it is easy to go to one source: Wikipedia.  However, you need to include a variety of sources in your research. Consider the following sources: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Who can I interview to get more information on the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Is the topic current and will it be relevant to my audience?</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articles, blogs, and magazines may have something related to my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Is there a YouTube video on the topic? If so, what is it about?</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images can I find related to the topic?</a:t>
            </a:r>
          </a:p>
        </p:txBody>
      </p:sp>
      <p:sp>
        <p:nvSpPr>
          <p:cNvPr id="4" name="Slide Number Placeholder 3"/>
          <p:cNvSpPr>
            <a:spLocks noGrp="1"/>
          </p:cNvSpPr>
          <p:nvPr>
            <p:ph type="sldNum" sz="quarter" idx="10"/>
          </p:nvPr>
        </p:nvSpPr>
        <p:spPr/>
        <p:txBody>
          <a:bodyPr/>
          <a:lstStyle/>
          <a:p>
            <a:fld id="{BC849E9A-41F7-4779-A581-48A7C374A227}" type="slidenum">
              <a:rPr lang="en-US" smtClean="0"/>
              <a:t>7</a:t>
            </a:fld>
            <a:endParaRPr lang="en-US" dirty="0"/>
          </a:p>
        </p:txBody>
      </p:sp>
    </p:spTree>
    <p:extLst>
      <p:ext uri="{BB962C8B-B14F-4D97-AF65-F5344CB8AC3E}">
        <p14:creationId xmlns:p14="http://schemas.microsoft.com/office/powerpoint/2010/main" val="2295961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0" dirty="0">
                <a:latin typeface="Segoe UI" panose="020B0502040204020203" pitchFamily="34" charset="0"/>
                <a:cs typeface="Segoe UI" panose="020B0502040204020203" pitchFamily="34" charset="0"/>
              </a:rPr>
              <a:t>Once you find your sources, you will want to evaluate your sources using the following questions: </a:t>
            </a:r>
          </a:p>
          <a:p>
            <a:endParaRPr lang="en-US" i="0" dirty="0">
              <a:latin typeface="Segoe UI" panose="020B0502040204020203" pitchFamily="34" charset="0"/>
              <a:cs typeface="Segoe UI" panose="020B0502040204020203" pitchFamily="34" charset="0"/>
            </a:endParaRPr>
          </a:p>
          <a:p>
            <a:r>
              <a:rPr lang="en-US" b="1" i="0" dirty="0">
                <a:latin typeface="Segoe UI" panose="020B0502040204020203" pitchFamily="34" charset="0"/>
                <a:cs typeface="Segoe UI" panose="020B0502040204020203" pitchFamily="34" charset="0"/>
              </a:rPr>
              <a:t>Author: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Who is the author?</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Why should I believe what he or she has to say on the topic?</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author seen as an expert on the topic? How do you know?</a:t>
            </a:r>
          </a:p>
          <a:p>
            <a:pPr marL="171450" indent="-171450">
              <a:buFont typeface="Arial" panose="020B0604020202020204" pitchFamily="34" charset="0"/>
              <a:buChar char="•"/>
            </a:pPr>
            <a:endParaRPr lang="en-US" i="0" dirty="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dirty="0">
                <a:latin typeface="Segoe UI" panose="020B0502040204020203" pitchFamily="34" charset="0"/>
                <a:cs typeface="Segoe UI" panose="020B0502040204020203" pitchFamily="34" charset="0"/>
              </a:rPr>
              <a:t>Current: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How current is the information in the source?</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When was the source published?</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information out-of-date?</a:t>
            </a:r>
          </a:p>
          <a:p>
            <a:pPr marL="171450" indent="-171450">
              <a:buFont typeface="Arial" panose="020B0604020202020204" pitchFamily="34" charset="0"/>
              <a:buChar char="•"/>
            </a:pPr>
            <a:endParaRPr lang="en-US" b="1" i="0" dirty="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dirty="0">
                <a:latin typeface="Segoe UI" panose="020B0502040204020203" pitchFamily="34" charset="0"/>
                <a:cs typeface="Segoe UI" panose="020B0502040204020203" pitchFamily="34" charset="0"/>
              </a:rPr>
              <a:t>Accuracy: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content accurate?</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information presented objectively?  Do they share the pros and cons?</a:t>
            </a:r>
          </a:p>
        </p:txBody>
      </p:sp>
      <p:sp>
        <p:nvSpPr>
          <p:cNvPr id="4" name="Slide Number Placeholder 3"/>
          <p:cNvSpPr>
            <a:spLocks noGrp="1"/>
          </p:cNvSpPr>
          <p:nvPr>
            <p:ph type="sldNum" sz="quarter" idx="10"/>
          </p:nvPr>
        </p:nvSpPr>
        <p:spPr/>
        <p:txBody>
          <a:bodyPr/>
          <a:lstStyle/>
          <a:p>
            <a:fld id="{BC849E9A-41F7-4779-A581-48A7C374A227}" type="slidenum">
              <a:rPr lang="en-US" smtClean="0"/>
              <a:t>8</a:t>
            </a:fld>
            <a:endParaRPr lang="en-US" dirty="0"/>
          </a:p>
        </p:txBody>
      </p:sp>
    </p:spTree>
    <p:extLst>
      <p:ext uri="{BB962C8B-B14F-4D97-AF65-F5344CB8AC3E}">
        <p14:creationId xmlns:p14="http://schemas.microsoft.com/office/powerpoint/2010/main" val="898123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latin typeface="Segoe UI" panose="020B0502040204020203" pitchFamily="34" charset="0"/>
                <a:cs typeface="Segoe UI" panose="020B0502040204020203" pitchFamily="34" charset="0"/>
              </a:rPr>
              <a:t>After consulting a variety of sources, you will need to narrow your topic.  For example, the topic of internet safety is huge, but you could narrow that topic to include internet safety in regards to social media apps that teenagers are using heavily.  A topic like that is more specific and will be relevant to your peers.  Some questions to think about to help you narrow your topic: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topics of the research interest me the most?</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topics of the research will interest my audience the most?</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topics will the audience find more engaging? Shocking? Inspiring?</a:t>
            </a:r>
          </a:p>
          <a:p>
            <a:pPr marL="0" indent="0">
              <a:buFont typeface="Arial" panose="020B0604020202020204" pitchFamily="34" charset="0"/>
              <a:buNone/>
            </a:pPr>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10</a:t>
            </a:fld>
            <a:endParaRPr lang="en-US" dirty="0"/>
          </a:p>
        </p:txBody>
      </p:sp>
    </p:spTree>
    <p:extLst>
      <p:ext uri="{BB962C8B-B14F-4D97-AF65-F5344CB8AC3E}">
        <p14:creationId xmlns:p14="http://schemas.microsoft.com/office/powerpoint/2010/main" val="4224310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7/20/2020</a:t>
            </a:fld>
            <a:endParaRPr lang="en-US" dirty="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0.svg"/><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3.jpg"/><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8.xml"/><Relationship Id="rId4" Type="http://schemas.openxmlformats.org/officeDocument/2006/relationships/image" Target="../media/image24.JPG"/></Relationships>
</file>

<file path=ppt/slides/_rels/slide1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8C24F90-557B-4A77-80C6-783253D38735}"/>
              </a:ext>
            </a:extLst>
          </p:cNvPr>
          <p:cNvSpPr>
            <a:spLocks noGrp="1"/>
          </p:cNvSpPr>
          <p:nvPr>
            <p:ph type="body" idx="1"/>
          </p:nvPr>
        </p:nvSpPr>
        <p:spPr>
          <a:xfrm>
            <a:off x="1524000" y="2130476"/>
            <a:ext cx="9144000" cy="2550930"/>
          </a:xfrm>
        </p:spPr>
        <p:txBody>
          <a:bodyPr vert="horz" lIns="91440" tIns="45720" rIns="91440" bIns="45720" rtlCol="0">
            <a:normAutofit/>
          </a:bodyPr>
          <a:lstStyle/>
          <a:p>
            <a:r>
              <a:rPr lang="en-US" sz="2000" b="1" kern="1200" dirty="0">
                <a:solidFill>
                  <a:schemeClr val="tx1"/>
                </a:solidFill>
                <a:latin typeface="Arial" panose="020B0604020202020204" pitchFamily="34" charset="0"/>
                <a:cs typeface="Arial" panose="020B0604020202020204" pitchFamily="34" charset="0"/>
              </a:rPr>
              <a:t> </a:t>
            </a:r>
            <a:endParaRPr lang="en-US" sz="2000" kern="1200" dirty="0">
              <a:solidFill>
                <a:schemeClr val="tx1"/>
              </a:solidFill>
              <a:latin typeface="Arial" panose="020B0604020202020204" pitchFamily="34" charset="0"/>
              <a:cs typeface="Arial" panose="020B0604020202020204" pitchFamily="34" charset="0"/>
            </a:endParaRPr>
          </a:p>
          <a:p>
            <a:r>
              <a:rPr lang="en-US" sz="2000" b="1" kern="1200" dirty="0">
                <a:solidFill>
                  <a:schemeClr val="tx1"/>
                </a:solidFill>
                <a:latin typeface="Arial" panose="020B0604020202020204" pitchFamily="34" charset="0"/>
                <a:cs typeface="Arial" panose="020B0604020202020204" pitchFamily="34" charset="0"/>
              </a:rPr>
              <a:t>Student Name: Gabriel Berchiu                                                                           Student Number: 1813615</a:t>
            </a:r>
            <a:br>
              <a:rPr lang="en-US" sz="2000" b="1" kern="1200" dirty="0">
                <a:solidFill>
                  <a:schemeClr val="tx1"/>
                </a:solidFill>
                <a:latin typeface="Arial" panose="020B0604020202020204" pitchFamily="34" charset="0"/>
                <a:cs typeface="Arial" panose="020B0604020202020204" pitchFamily="34" charset="0"/>
              </a:rPr>
            </a:br>
            <a:r>
              <a:rPr lang="en-US" sz="2000" b="1" kern="1200" dirty="0" err="1">
                <a:solidFill>
                  <a:schemeClr val="tx1"/>
                </a:solidFill>
                <a:latin typeface="Arial" panose="020B0604020202020204" pitchFamily="34" charset="0"/>
                <a:cs typeface="Arial" panose="020B0604020202020204" pitchFamily="34" charset="0"/>
              </a:rPr>
              <a:t>Programmes</a:t>
            </a:r>
            <a:r>
              <a:rPr lang="en-US" sz="2000" b="1" kern="1200" dirty="0">
                <a:solidFill>
                  <a:schemeClr val="tx1"/>
                </a:solidFill>
                <a:latin typeface="Arial" panose="020B0604020202020204" pitchFamily="34" charset="0"/>
                <a:cs typeface="Arial" panose="020B0604020202020204" pitchFamily="34" charset="0"/>
              </a:rPr>
              <a:t>: BA International Hotel Management </a:t>
            </a:r>
            <a:br>
              <a:rPr lang="en-US" sz="2000" b="1" kern="1200" dirty="0">
                <a:solidFill>
                  <a:schemeClr val="tx1"/>
                </a:solidFill>
                <a:latin typeface="Arial" panose="020B0604020202020204" pitchFamily="34" charset="0"/>
                <a:cs typeface="Arial" panose="020B0604020202020204" pitchFamily="34" charset="0"/>
              </a:rPr>
            </a:br>
            <a:r>
              <a:rPr lang="en-US" sz="2000" b="1" kern="1200" dirty="0">
                <a:solidFill>
                  <a:schemeClr val="tx1"/>
                </a:solidFill>
                <a:latin typeface="Arial" panose="020B0604020202020204" pitchFamily="34" charset="0"/>
                <a:cs typeface="Arial" panose="020B0604020202020204" pitchFamily="34" charset="0"/>
              </a:rPr>
              <a:t>Module: Contemporary Themes in the Hotel and Hospitality Sector                                                                                    Assignment Title: Research Paper Presentation</a:t>
            </a:r>
            <a:br>
              <a:rPr lang="en-US" sz="2000" b="1" kern="1200" dirty="0">
                <a:solidFill>
                  <a:schemeClr val="tx1"/>
                </a:solidFill>
                <a:latin typeface="Arial" panose="020B0604020202020204" pitchFamily="34" charset="0"/>
                <a:cs typeface="Arial" panose="020B0604020202020204" pitchFamily="34" charset="0"/>
              </a:rPr>
            </a:br>
            <a:r>
              <a:rPr lang="en-US" sz="2000" b="1" kern="1200" dirty="0">
                <a:solidFill>
                  <a:schemeClr val="tx1"/>
                </a:solidFill>
                <a:latin typeface="Arial" panose="020B0604020202020204" pitchFamily="34" charset="0"/>
                <a:cs typeface="Arial" panose="020B0604020202020204" pitchFamily="34" charset="0"/>
              </a:rPr>
              <a:t>Module Code: M6X01931</a:t>
            </a:r>
            <a:br>
              <a:rPr lang="en-US" sz="2000" b="1" kern="1200" dirty="0">
                <a:solidFill>
                  <a:schemeClr val="tx1"/>
                </a:solidFill>
                <a:latin typeface="Arial" panose="020B0604020202020204" pitchFamily="34" charset="0"/>
                <a:cs typeface="Arial" panose="020B0604020202020204" pitchFamily="34" charset="0"/>
              </a:rPr>
            </a:br>
            <a:r>
              <a:rPr lang="en-US" sz="2000" b="1" kern="1200" dirty="0">
                <a:solidFill>
                  <a:schemeClr val="tx1"/>
                </a:solidFill>
                <a:latin typeface="Arial" panose="020B0604020202020204" pitchFamily="34" charset="0"/>
                <a:cs typeface="Arial" panose="020B0604020202020204" pitchFamily="34" charset="0"/>
              </a:rPr>
              <a:t>Lecturer: Abdi Rahman</a:t>
            </a:r>
            <a:endParaRPr lang="en-US" sz="2000" kern="1200" dirty="0">
              <a:solidFill>
                <a:schemeClr val="tx1"/>
              </a:solidFill>
              <a:latin typeface="Arial" panose="020B0604020202020204" pitchFamily="34" charset="0"/>
              <a:cs typeface="Arial" panose="020B0604020202020204" pitchFamily="34" charset="0"/>
            </a:endParaRPr>
          </a:p>
          <a:p>
            <a:endParaRPr lang="en-US" sz="2000" kern="1200" dirty="0">
              <a:solidFill>
                <a:schemeClr val="tx1"/>
              </a:solidFill>
              <a:latin typeface="Arial" panose="020B0604020202020204" pitchFamily="34" charset="0"/>
              <a:cs typeface="Arial" panose="020B0604020202020204" pitchFamily="34" charset="0"/>
            </a:endParaRPr>
          </a:p>
        </p:txBody>
      </p:sp>
      <p:sp>
        <p:nvSpPr>
          <p:cNvPr id="54" name="Freeform 31">
            <a:extLst>
              <a:ext uri="{FF2B5EF4-FFF2-40B4-BE49-F238E27FC236}">
                <a16:creationId xmlns:a16="http://schemas.microsoft.com/office/drawing/2014/main" id="{A2AEA782-0EA4-42E9-871D-7401D6A09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75140" cy="2130951"/>
          </a:xfrm>
          <a:custGeom>
            <a:avLst/>
            <a:gdLst>
              <a:gd name="connsiteX0" fmla="*/ 0 w 4475140"/>
              <a:gd name="connsiteY0" fmla="*/ 0 h 2130951"/>
              <a:gd name="connsiteX1" fmla="*/ 1074821 w 4475140"/>
              <a:gd name="connsiteY1" fmla="*/ 0 h 2130951"/>
              <a:gd name="connsiteX2" fmla="*/ 1074821 w 4475140"/>
              <a:gd name="connsiteY2" fmla="*/ 478 h 2130951"/>
              <a:gd name="connsiteX3" fmla="*/ 4475140 w 4475140"/>
              <a:gd name="connsiteY3" fmla="*/ 478 h 2130951"/>
              <a:gd name="connsiteX4" fmla="*/ 3488452 w 4475140"/>
              <a:gd name="connsiteY4" fmla="*/ 2130951 h 2130951"/>
              <a:gd name="connsiteX5" fmla="*/ 0 w 4475140"/>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5140" h="2130951">
                <a:moveTo>
                  <a:pt x="0" y="0"/>
                </a:moveTo>
                <a:lnTo>
                  <a:pt x="1074821" y="0"/>
                </a:lnTo>
                <a:lnTo>
                  <a:pt x="1074821" y="478"/>
                </a:lnTo>
                <a:lnTo>
                  <a:pt x="4475140" y="478"/>
                </a:lnTo>
                <a:lnTo>
                  <a:pt x="3488452" y="2130951"/>
                </a:lnTo>
                <a:lnTo>
                  <a:pt x="0" y="2130951"/>
                </a:lnTo>
                <a:close/>
              </a:path>
            </a:pathLst>
          </a:custGeom>
          <a:solidFill>
            <a:srgbClr val="224E5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screenshot of a cell phone&#10;&#10;Description automatically generated">
            <a:extLst>
              <a:ext uri="{FF2B5EF4-FFF2-40B4-BE49-F238E27FC236}">
                <a16:creationId xmlns:a16="http://schemas.microsoft.com/office/drawing/2014/main" id="{F3DE70D0-FE17-4542-AF54-CA17237A7043}"/>
              </a:ext>
            </a:extLst>
          </p:cNvPr>
          <p:cNvPicPr>
            <a:picLocks noChangeAspect="1"/>
          </p:cNvPicPr>
          <p:nvPr/>
        </p:nvPicPr>
        <p:blipFill rotWithShape="1">
          <a:blip r:embed="rId2">
            <a:extLst>
              <a:ext uri="{28A0092B-C50C-407E-A947-70E740481C1C}">
                <a14:useLocalDpi xmlns:a14="http://schemas.microsoft.com/office/drawing/2010/main" val="0"/>
              </a:ext>
            </a:extLst>
          </a:blip>
          <a:srcRect t="17936" r="1" b="17936"/>
          <a:stretch/>
        </p:blipFill>
        <p:spPr>
          <a:xfrm>
            <a:off x="3649318" y="2"/>
            <a:ext cx="8542682" cy="2130473"/>
          </a:xfrm>
          <a:custGeom>
            <a:avLst/>
            <a:gdLst/>
            <a:ahLst/>
            <a:cxnLst/>
            <a:rect l="l" t="t" r="r" b="b"/>
            <a:pathLst>
              <a:path w="8542682" h="2130473">
                <a:moveTo>
                  <a:pt x="986689" y="0"/>
                </a:moveTo>
                <a:lnTo>
                  <a:pt x="8542682" y="0"/>
                </a:lnTo>
                <a:lnTo>
                  <a:pt x="8542682" y="2130473"/>
                </a:lnTo>
                <a:lnTo>
                  <a:pt x="0" y="2130473"/>
                </a:lnTo>
                <a:close/>
              </a:path>
            </a:pathLst>
          </a:custGeom>
        </p:spPr>
      </p:pic>
      <p:sp>
        <p:nvSpPr>
          <p:cNvPr id="56" name="Freeform 34">
            <a:extLst>
              <a:ext uri="{FF2B5EF4-FFF2-40B4-BE49-F238E27FC236}">
                <a16:creationId xmlns:a16="http://schemas.microsoft.com/office/drawing/2014/main" id="{B0992639-1CDA-4FE6-BB95-E13221490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716860" y="4682362"/>
            <a:ext cx="4475140" cy="2174680"/>
          </a:xfrm>
          <a:custGeom>
            <a:avLst/>
            <a:gdLst>
              <a:gd name="connsiteX0" fmla="*/ 3468199 w 4475140"/>
              <a:gd name="connsiteY0" fmla="*/ 2174680 h 2174680"/>
              <a:gd name="connsiteX1" fmla="*/ 0 w 4475140"/>
              <a:gd name="connsiteY1" fmla="*/ 2174680 h 2174680"/>
              <a:gd name="connsiteX2" fmla="*/ 0 w 4475140"/>
              <a:gd name="connsiteY2" fmla="*/ 0 h 2174680"/>
              <a:gd name="connsiteX3" fmla="*/ 1074821 w 4475140"/>
              <a:gd name="connsiteY3" fmla="*/ 0 h 2174680"/>
              <a:gd name="connsiteX4" fmla="*/ 1074821 w 4475140"/>
              <a:gd name="connsiteY4" fmla="*/ 478 h 2174680"/>
              <a:gd name="connsiteX5" fmla="*/ 4475140 w 4475140"/>
              <a:gd name="connsiteY5" fmla="*/ 478 h 2174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5140" h="2174680">
                <a:moveTo>
                  <a:pt x="3468199" y="2174680"/>
                </a:moveTo>
                <a:lnTo>
                  <a:pt x="0" y="2174680"/>
                </a:lnTo>
                <a:lnTo>
                  <a:pt x="0" y="0"/>
                </a:lnTo>
                <a:lnTo>
                  <a:pt x="1074821" y="0"/>
                </a:lnTo>
                <a:lnTo>
                  <a:pt x="1074821" y="478"/>
                </a:lnTo>
                <a:lnTo>
                  <a:pt x="4475140" y="478"/>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D416CA11-F6B2-456B-A4AD-4622F75BA450}"/>
              </a:ext>
            </a:extLst>
          </p:cNvPr>
          <p:cNvPicPr>
            <a:picLocks noChangeAspect="1"/>
          </p:cNvPicPr>
          <p:nvPr/>
        </p:nvPicPr>
        <p:blipFill rotWithShape="1">
          <a:blip r:embed="rId3">
            <a:extLst>
              <a:ext uri="{28A0092B-C50C-407E-A947-70E740481C1C}">
                <a14:useLocalDpi xmlns:a14="http://schemas.microsoft.com/office/drawing/2010/main" val="0"/>
              </a:ext>
            </a:extLst>
          </a:blip>
          <a:srcRect t="17482" r="2" b="37160"/>
          <a:stretch/>
        </p:blipFill>
        <p:spPr>
          <a:xfrm>
            <a:off x="20" y="4682838"/>
            <a:ext cx="8563356" cy="2175160"/>
          </a:xfrm>
          <a:custGeom>
            <a:avLst/>
            <a:gdLst/>
            <a:ahLst/>
            <a:cxnLst/>
            <a:rect l="l" t="t" r="r" b="b"/>
            <a:pathLst>
              <a:path w="8563376" h="2175160">
                <a:moveTo>
                  <a:pt x="0" y="0"/>
                </a:moveTo>
                <a:lnTo>
                  <a:pt x="8563376" y="0"/>
                </a:lnTo>
                <a:lnTo>
                  <a:pt x="7555992" y="2175160"/>
                </a:lnTo>
                <a:lnTo>
                  <a:pt x="0" y="2175160"/>
                </a:lnTo>
                <a:close/>
              </a:path>
            </a:pathLst>
          </a:custGeom>
        </p:spPr>
      </p:pic>
    </p:spTree>
    <p:extLst>
      <p:ext uri="{BB962C8B-B14F-4D97-AF65-F5344CB8AC3E}">
        <p14:creationId xmlns:p14="http://schemas.microsoft.com/office/powerpoint/2010/main" val="31110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0354608-2C0B-45C8-8C8B-8E3ED2EF5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andy beach next to a palm tree&#10;&#10;Description automatically generated">
            <a:extLst>
              <a:ext uri="{FF2B5EF4-FFF2-40B4-BE49-F238E27FC236}">
                <a16:creationId xmlns:a16="http://schemas.microsoft.com/office/drawing/2014/main" id="{E29943B1-C841-4E19-9F97-592814E75EF2}"/>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444"/>
          <a:stretch/>
        </p:blipFill>
        <p:spPr>
          <a:xfrm>
            <a:off x="20" y="10"/>
            <a:ext cx="12191980" cy="6857990"/>
          </a:xfrm>
          <a:prstGeom prst="rect">
            <a:avLst/>
          </a:prstGeom>
        </p:spPr>
      </p:pic>
      <p:sp>
        <p:nvSpPr>
          <p:cNvPr id="2" name="Title 1">
            <a:extLst>
              <a:ext uri="{FF2B5EF4-FFF2-40B4-BE49-F238E27FC236}">
                <a16:creationId xmlns:a16="http://schemas.microsoft.com/office/drawing/2014/main" id="{AD1BEB1C-39A0-43A9-A33C-879F86C95BFC}"/>
              </a:ext>
            </a:extLst>
          </p:cNvPr>
          <p:cNvSpPr>
            <a:spLocks noGrp="1"/>
          </p:cNvSpPr>
          <p:nvPr>
            <p:ph type="ctrTitle"/>
          </p:nvPr>
        </p:nvSpPr>
        <p:spPr>
          <a:xfrm>
            <a:off x="4809351" y="547728"/>
            <a:ext cx="3356326" cy="1079032"/>
          </a:xfrm>
        </p:spPr>
        <p:txBody>
          <a:bodyPr vert="horz" lIns="91440" tIns="45720" rIns="91440" bIns="45720" rtlCol="0">
            <a:normAutofit/>
          </a:bodyPr>
          <a:lstStyle/>
          <a:p>
            <a:r>
              <a:rPr lang="en-US" sz="4000" dirty="0">
                <a:latin typeface="Arial" panose="020B0604020202020204" pitchFamily="34" charset="0"/>
                <a:cs typeface="Arial" panose="020B0604020202020204" pitchFamily="34" charset="0"/>
              </a:rPr>
              <a:t>Content</a:t>
            </a:r>
          </a:p>
        </p:txBody>
      </p:sp>
      <p:sp>
        <p:nvSpPr>
          <p:cNvPr id="3" name="Subtitle 2">
            <a:extLst>
              <a:ext uri="{FF2B5EF4-FFF2-40B4-BE49-F238E27FC236}">
                <a16:creationId xmlns:a16="http://schemas.microsoft.com/office/drawing/2014/main" id="{4718C7D6-0F51-40B2-807D-C454F8B8B162}"/>
              </a:ext>
            </a:extLst>
          </p:cNvPr>
          <p:cNvSpPr>
            <a:spLocks noGrp="1"/>
          </p:cNvSpPr>
          <p:nvPr>
            <p:ph type="subTitle" idx="1"/>
          </p:nvPr>
        </p:nvSpPr>
        <p:spPr>
          <a:xfrm>
            <a:off x="2982505" y="2174478"/>
            <a:ext cx="7010018" cy="4471649"/>
          </a:xfrm>
        </p:spPr>
        <p:txBody>
          <a:bodyPr vert="horz" lIns="91440" tIns="45720" rIns="91440" bIns="45720" rtlCol="0">
            <a:normAutofit/>
          </a:bodyPr>
          <a:lstStyle/>
          <a:p>
            <a:pPr algn="l"/>
            <a:r>
              <a:rPr lang="en-GB" sz="2000" b="1" i="1" dirty="0">
                <a:latin typeface="Arial" panose="020B0604020202020204" pitchFamily="34" charset="0"/>
                <a:cs typeface="Arial" panose="020B0604020202020204" pitchFamily="34" charset="0"/>
              </a:rPr>
              <a:t>Objectives                                                                                                 About </a:t>
            </a:r>
            <a:r>
              <a:rPr lang="en-GB" sz="2000" b="1" i="1" dirty="0" err="1">
                <a:latin typeface="Arial" panose="020B0604020202020204" pitchFamily="34" charset="0"/>
                <a:cs typeface="Arial" panose="020B0604020202020204" pitchFamily="34" charset="0"/>
              </a:rPr>
              <a:t>Roa</a:t>
            </a:r>
            <a:r>
              <a:rPr lang="en-GB" sz="2000" b="1" i="1" dirty="0">
                <a:latin typeface="Arial" panose="020B0604020202020204" pitchFamily="34" charset="0"/>
                <a:cs typeface="Arial" panose="020B0604020202020204" pitchFamily="34" charset="0"/>
              </a:rPr>
              <a:t> Island                                                                    </a:t>
            </a:r>
            <a:r>
              <a:rPr lang="en-US" sz="2000" b="1" i="1" dirty="0">
                <a:latin typeface="Arial" panose="020B0604020202020204" pitchFamily="34" charset="0"/>
                <a:cs typeface="Arial" panose="020B0604020202020204" pitchFamily="34" charset="0"/>
              </a:rPr>
              <a:t>Researches</a:t>
            </a:r>
            <a:r>
              <a:rPr lang="en-GB" sz="2000" b="1" i="1" dirty="0">
                <a:latin typeface="Arial" panose="020B0604020202020204" pitchFamily="34" charset="0"/>
                <a:cs typeface="Arial" panose="020B0604020202020204" pitchFamily="34" charset="0"/>
              </a:rPr>
              <a:t>                                                                           </a:t>
            </a:r>
            <a:r>
              <a:rPr lang="en-US" sz="2000" b="1" i="1" dirty="0">
                <a:latin typeface="Arial" panose="020B0604020202020204" pitchFamily="34" charset="0"/>
                <a:cs typeface="Arial" panose="020B0604020202020204" pitchFamily="34" charset="0"/>
              </a:rPr>
              <a:t>SWOT Analysis                                                                   </a:t>
            </a:r>
            <a:r>
              <a:rPr lang="en-GB" sz="2000" b="1" i="1" dirty="0">
                <a:latin typeface="Arial" panose="020B0604020202020204" pitchFamily="34" charset="0"/>
                <a:cs typeface="Arial" panose="020B0604020202020204" pitchFamily="34" charset="0"/>
              </a:rPr>
              <a:t>Sustainable Development                                            </a:t>
            </a:r>
            <a:r>
              <a:rPr lang="en-US" sz="2000" b="1" i="1" dirty="0">
                <a:latin typeface="Arial" panose="020B0604020202020204" pitchFamily="34" charset="0"/>
                <a:cs typeface="Arial" panose="020B0604020202020204" pitchFamily="34" charset="0"/>
              </a:rPr>
              <a:t>Economic Activity                                                                     </a:t>
            </a:r>
            <a:r>
              <a:rPr lang="en-GB" sz="2000" b="1" i="1" dirty="0">
                <a:latin typeface="Arial" panose="020B0604020202020204" pitchFamily="34" charset="0"/>
                <a:cs typeface="Arial" panose="020B0604020202020204" pitchFamily="34" charset="0"/>
              </a:rPr>
              <a:t>Economic Efficiency                                                          Globalisation                                                                              </a:t>
            </a:r>
            <a:r>
              <a:rPr lang="en-US" sz="2000" b="1" i="1" dirty="0">
                <a:latin typeface="Arial" panose="020B0604020202020204" pitchFamily="34" charset="0"/>
                <a:cs typeface="Arial" panose="020B0604020202020204" pitchFamily="34" charset="0"/>
              </a:rPr>
              <a:t>Socio-Efficiency                                                                          Tourism and </a:t>
            </a:r>
            <a:r>
              <a:rPr lang="en-US" sz="2000" b="1" i="1" dirty="0" err="1">
                <a:latin typeface="Arial" panose="020B0604020202020204" pitchFamily="34" charset="0"/>
                <a:cs typeface="Arial" panose="020B0604020202020204" pitchFamily="34" charset="0"/>
              </a:rPr>
              <a:t>Errorism</a:t>
            </a:r>
            <a:r>
              <a:rPr lang="en-US" sz="2000" b="1" i="1" dirty="0">
                <a:latin typeface="Arial" panose="020B0604020202020204" pitchFamily="34" charset="0"/>
                <a:cs typeface="Arial" panose="020B0604020202020204" pitchFamily="34" charset="0"/>
              </a:rPr>
              <a:t>                                                                                    Aspects                                                                                     </a:t>
            </a:r>
            <a:r>
              <a:rPr lang="en-GB" sz="2000" b="1" i="1" dirty="0">
                <a:latin typeface="Arial" panose="020B0604020202020204" pitchFamily="34" charset="0"/>
                <a:cs typeface="Arial" panose="020B0604020202020204" pitchFamily="34" charset="0"/>
              </a:rPr>
              <a:t>Conclusion                                                                </a:t>
            </a:r>
            <a:r>
              <a:rPr lang="en-IN" sz="2000" b="1" i="1" dirty="0">
                <a:latin typeface="Arial" panose="020B0604020202020204" pitchFamily="34" charset="0"/>
                <a:cs typeface="Arial" panose="020B0604020202020204" pitchFamily="34" charset="0"/>
              </a:rPr>
              <a:t>References</a:t>
            </a:r>
            <a:br>
              <a:rPr lang="en-GB" sz="2000" b="1" i="1" dirty="0">
                <a:latin typeface="Arial" panose="020B0604020202020204" pitchFamily="34" charset="0"/>
                <a:cs typeface="Arial" panose="020B0604020202020204" pitchFamily="34" charset="0"/>
              </a:rPr>
            </a:br>
            <a:endParaRPr lang="en-US" sz="2000" b="1" i="1" dirty="0">
              <a:latin typeface="Arial" panose="020B0604020202020204" pitchFamily="34" charset="0"/>
              <a:cs typeface="Arial" panose="020B0604020202020204" pitchFamily="34" charset="0"/>
            </a:endParaRPr>
          </a:p>
        </p:txBody>
      </p:sp>
      <p:sp>
        <p:nvSpPr>
          <p:cNvPr id="17" name="Freeform 5">
            <a:extLst>
              <a:ext uri="{FF2B5EF4-FFF2-40B4-BE49-F238E27FC236}">
                <a16:creationId xmlns:a16="http://schemas.microsoft.com/office/drawing/2014/main" id="{A69EB637-CEDE-43AD-8B65-DDD63C08F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5">
            <a:extLst>
              <a:ext uri="{FF2B5EF4-FFF2-40B4-BE49-F238E27FC236}">
                <a16:creationId xmlns:a16="http://schemas.microsoft.com/office/drawing/2014/main" id="{CDD7DB09-290B-4A1F-BFC1-51ED7C978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1" name="Freeform 5">
            <a:extLst>
              <a:ext uri="{FF2B5EF4-FFF2-40B4-BE49-F238E27FC236}">
                <a16:creationId xmlns:a16="http://schemas.microsoft.com/office/drawing/2014/main" id="{B0FAED46-1BF7-48DB-980D-571CD2A30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133095394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C824B-4279-4D47-92DD-71F5353FAA23}"/>
              </a:ext>
            </a:extLst>
          </p:cNvPr>
          <p:cNvSpPr>
            <a:spLocks noGrp="1"/>
          </p:cNvSpPr>
          <p:nvPr>
            <p:ph type="title"/>
          </p:nvPr>
        </p:nvSpPr>
        <p:spPr>
          <a:xfrm>
            <a:off x="6465034" y="97366"/>
            <a:ext cx="5565042" cy="971014"/>
          </a:xfrm>
        </p:spPr>
        <p:txBody>
          <a:bodyPr/>
          <a:lstStyle/>
          <a:p>
            <a:pPr algn="ctr"/>
            <a:r>
              <a:rPr lang="en-GB" b="1" i="1" dirty="0">
                <a:latin typeface="Arial" panose="020B0604020202020204" pitchFamily="34" charset="0"/>
                <a:cs typeface="Arial" panose="020B0604020202020204" pitchFamily="34" charset="0"/>
              </a:rPr>
              <a:t> </a:t>
            </a:r>
            <a:r>
              <a:rPr lang="en-GB" b="1" i="1" dirty="0" err="1">
                <a:latin typeface="Arial" panose="020B0604020202020204" pitchFamily="34" charset="0"/>
                <a:cs typeface="Arial" panose="020B0604020202020204" pitchFamily="34" charset="0"/>
              </a:rPr>
              <a:t>Roa</a:t>
            </a:r>
            <a:r>
              <a:rPr lang="en-GB" b="1" i="1" dirty="0">
                <a:latin typeface="Arial" panose="020B0604020202020204" pitchFamily="34" charset="0"/>
                <a:cs typeface="Arial" panose="020B0604020202020204" pitchFamily="34" charset="0"/>
              </a:rPr>
              <a:t> Island</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5AD4F61-E023-4530-BF03-8BC2D825D0BF}"/>
              </a:ext>
            </a:extLst>
          </p:cNvPr>
          <p:cNvSpPr txBox="1"/>
          <p:nvPr/>
        </p:nvSpPr>
        <p:spPr>
          <a:xfrm>
            <a:off x="123825" y="4272677"/>
            <a:ext cx="6570695" cy="2585323"/>
          </a:xfrm>
          <a:prstGeom prst="rect">
            <a:avLst/>
          </a:prstGeom>
          <a:noFill/>
        </p:spPr>
        <p:txBody>
          <a:bodyPr wrap="square" rtlCol="0">
            <a:spAutoFit/>
          </a:bodyPr>
          <a:lstStyle/>
          <a:p>
            <a:r>
              <a:rPr lang="en-GB" dirty="0"/>
              <a:t>- of the research are to define the concept of the image of the tourist village, critical analysis of the literature addressing, the subject of promoting rural settlements and the descriptions, examining the position of choices for promoting leisure industry and their level of information on their preferment and vacation industry, analysing tourist perceptions or expectations regarding the promotion of the tourist village in the UK and identifying the determinants that help increase the efficiency of promotion (</a:t>
            </a:r>
            <a:r>
              <a:rPr lang="en-GB" b="1" dirty="0"/>
              <a:t>CORE, 2020</a:t>
            </a:r>
            <a:r>
              <a:rPr lang="en-GB" dirty="0"/>
              <a:t>).</a:t>
            </a:r>
          </a:p>
        </p:txBody>
      </p:sp>
      <p:sp>
        <p:nvSpPr>
          <p:cNvPr id="7" name="TextBox 6">
            <a:extLst>
              <a:ext uri="{FF2B5EF4-FFF2-40B4-BE49-F238E27FC236}">
                <a16:creationId xmlns:a16="http://schemas.microsoft.com/office/drawing/2014/main" id="{E5564556-59F0-4D0A-A6CD-ADF8F4D7428B}"/>
              </a:ext>
            </a:extLst>
          </p:cNvPr>
          <p:cNvSpPr txBox="1"/>
          <p:nvPr/>
        </p:nvSpPr>
        <p:spPr>
          <a:xfrm>
            <a:off x="6838049" y="4319730"/>
            <a:ext cx="4963181" cy="2308324"/>
          </a:xfrm>
          <a:prstGeom prst="rect">
            <a:avLst/>
          </a:prstGeom>
          <a:noFill/>
        </p:spPr>
        <p:txBody>
          <a:bodyPr wrap="square" rtlCol="0">
            <a:spAutoFit/>
          </a:bodyPr>
          <a:lstStyle/>
          <a:p>
            <a:r>
              <a:rPr lang="en-GB" dirty="0"/>
              <a:t>- it is a popular tourist destination in Northern England, but not exploited at its true value. This English village is an amalgam of culture, faith, traditions, and authentic customs, deeply rooted in the souls of the inhabitants, often being considered another land, rich in cultural, ethno-folkloric and religious values (</a:t>
            </a:r>
            <a:r>
              <a:rPr lang="en-GB" b="1" dirty="0" err="1"/>
              <a:t>EnglishRevealed</a:t>
            </a:r>
            <a:r>
              <a:rPr lang="en-GB" b="1" dirty="0"/>
              <a:t>, 2020</a:t>
            </a:r>
            <a:r>
              <a:rPr lang="en-GB" dirty="0"/>
              <a:t>).</a:t>
            </a:r>
            <a:endParaRPr lang="en-US" dirty="0">
              <a:latin typeface="Segoe UI" panose="020B0502040204020203" pitchFamily="34" charset="0"/>
              <a:cs typeface="Segoe UI" panose="020B0502040204020203" pitchFamily="34" charset="0"/>
            </a:endParaRPr>
          </a:p>
        </p:txBody>
      </p:sp>
      <p:sp>
        <p:nvSpPr>
          <p:cNvPr id="8" name="Oval 7">
            <a:extLst>
              <a:ext uri="{FF2B5EF4-FFF2-40B4-BE49-F238E27FC236}">
                <a16:creationId xmlns:a16="http://schemas.microsoft.com/office/drawing/2014/main" id="{E5585411-DE61-42EC-8DAB-BA853F129791}"/>
              </a:ext>
            </a:extLst>
          </p:cNvPr>
          <p:cNvSpPr/>
          <p:nvPr/>
        </p:nvSpPr>
        <p:spPr>
          <a:xfrm>
            <a:off x="363331" y="1495136"/>
            <a:ext cx="586154" cy="5759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Segoe UI" panose="020B0502040204020203" pitchFamily="34" charset="0"/>
                <a:cs typeface="Segoe UI" panose="020B0502040204020203" pitchFamily="34" charset="0"/>
              </a:rPr>
              <a:t>1</a:t>
            </a:r>
          </a:p>
        </p:txBody>
      </p:sp>
      <p:sp>
        <p:nvSpPr>
          <p:cNvPr id="9" name="Oval 8">
            <a:extLst>
              <a:ext uri="{FF2B5EF4-FFF2-40B4-BE49-F238E27FC236}">
                <a16:creationId xmlns:a16="http://schemas.microsoft.com/office/drawing/2014/main" id="{6D1E12A6-FA7A-477F-8C87-308C5B84B139}"/>
              </a:ext>
            </a:extLst>
          </p:cNvPr>
          <p:cNvSpPr/>
          <p:nvPr/>
        </p:nvSpPr>
        <p:spPr>
          <a:xfrm>
            <a:off x="5739867" y="1225926"/>
            <a:ext cx="586154" cy="5759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Segoe UI" panose="020B0502040204020203" pitchFamily="34" charset="0"/>
                <a:cs typeface="Segoe UI" panose="020B0502040204020203" pitchFamily="34" charset="0"/>
              </a:rPr>
              <a:t>2</a:t>
            </a:r>
          </a:p>
        </p:txBody>
      </p:sp>
      <p:pic>
        <p:nvPicPr>
          <p:cNvPr id="10" name="Picture 9">
            <a:extLst>
              <a:ext uri="{FF2B5EF4-FFF2-40B4-BE49-F238E27FC236}">
                <a16:creationId xmlns:a16="http://schemas.microsoft.com/office/drawing/2014/main" id="{1769E8B3-2CE6-465E-977F-C807CCADD98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694520" y="1140587"/>
            <a:ext cx="5250237" cy="2987675"/>
          </a:xfrm>
          <a:prstGeom prst="rect">
            <a:avLst/>
          </a:prstGeom>
          <a:noFill/>
          <a:ln>
            <a:noFill/>
          </a:ln>
        </p:spPr>
      </p:pic>
      <p:pic>
        <p:nvPicPr>
          <p:cNvPr id="13" name="Picture 12" descr="A tree with a mountain in the background&#10;&#10;Description automatically generated">
            <a:extLst>
              <a:ext uri="{FF2B5EF4-FFF2-40B4-BE49-F238E27FC236}">
                <a16:creationId xmlns:a16="http://schemas.microsoft.com/office/drawing/2014/main" id="{FC44786C-9962-4383-8A49-71569103B02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17984" y="1766062"/>
            <a:ext cx="3796491" cy="2362200"/>
          </a:xfrm>
          <a:prstGeom prst="rect">
            <a:avLst/>
          </a:prstGeom>
        </p:spPr>
      </p:pic>
      <p:sp>
        <p:nvSpPr>
          <p:cNvPr id="14" name="Title 1">
            <a:extLst>
              <a:ext uri="{FF2B5EF4-FFF2-40B4-BE49-F238E27FC236}">
                <a16:creationId xmlns:a16="http://schemas.microsoft.com/office/drawing/2014/main" id="{15B47CF7-B00C-472C-8673-BCA732D9C83D}"/>
              </a:ext>
            </a:extLst>
          </p:cNvPr>
          <p:cNvSpPr txBox="1">
            <a:spLocks/>
          </p:cNvSpPr>
          <p:nvPr/>
        </p:nvSpPr>
        <p:spPr>
          <a:xfrm>
            <a:off x="1317984" y="593744"/>
            <a:ext cx="3796491" cy="9710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Arial" panose="020B0604020202020204" pitchFamily="34" charset="0"/>
                <a:cs typeface="Arial" panose="020B0604020202020204" pitchFamily="34" charset="0"/>
              </a:rPr>
              <a:t>Objectives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491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08F965-B293-47B3-B684-4631A57C9685}"/>
              </a:ext>
            </a:extLst>
          </p:cNvPr>
          <p:cNvSpPr txBox="1"/>
          <p:nvPr/>
        </p:nvSpPr>
        <p:spPr>
          <a:xfrm>
            <a:off x="316500" y="4598534"/>
            <a:ext cx="7293263" cy="1807197"/>
          </a:xfrm>
          <a:prstGeom prst="rect">
            <a:avLst/>
          </a:prstGeom>
        </p:spPr>
        <p:txBody>
          <a:bodyPr vert="horz" lIns="91440" tIns="45720" rIns="91440" bIns="45720" rtlCol="0" anchor="t">
            <a:normAutofit lnSpcReduction="10000"/>
          </a:bodyPr>
          <a:lstStyle/>
          <a:p>
            <a:pPr indent="-228600">
              <a:lnSpc>
                <a:spcPct val="90000"/>
              </a:lnSpc>
              <a:spcAft>
                <a:spcPts val="600"/>
              </a:spcAft>
              <a:buFont typeface="Arial" panose="020B0604020202020204" pitchFamily="34" charset="0"/>
              <a:buChar char="•"/>
            </a:pPr>
            <a:r>
              <a:rPr lang="en-US" dirty="0"/>
              <a:t>In order to achieve these objectives we used the following methods:                                                                                                                  1. Documentary study on the current state of research in the field;                                                                                                                         2. Qualitative research, interviewing for identifying the thoughts of verdicts on advertising the region;                                                                                                             3. Quantitative research, to identify the opinions of locals from </a:t>
            </a:r>
            <a:r>
              <a:rPr lang="en-US" dirty="0" err="1"/>
              <a:t>Roa</a:t>
            </a:r>
            <a:r>
              <a:rPr lang="en-US" dirty="0"/>
              <a:t> Island;                                                                                                                                           4. Identifying the motivations from tourists behind the trips, as well as the sources of information used (</a:t>
            </a:r>
            <a:r>
              <a:rPr lang="en-US" b="1" dirty="0" err="1"/>
              <a:t>Haradhan</a:t>
            </a:r>
            <a:r>
              <a:rPr lang="en-US" b="1" dirty="0"/>
              <a:t>, 2018</a:t>
            </a:r>
            <a:r>
              <a:rPr lang="en-US" dirty="0"/>
              <a:t>).</a:t>
            </a:r>
          </a:p>
        </p:txBody>
      </p:sp>
      <p:sp>
        <p:nvSpPr>
          <p:cNvPr id="18" name="Freeform: Shape 17">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A body of water&#10;&#10;Description automatically generated">
            <a:extLst>
              <a:ext uri="{FF2B5EF4-FFF2-40B4-BE49-F238E27FC236}">
                <a16:creationId xmlns:a16="http://schemas.microsoft.com/office/drawing/2014/main" id="{CA556431-CCB4-4347-9DF3-C254DF3AEFD4}"/>
              </a:ext>
            </a:extLst>
          </p:cNvPr>
          <p:cNvPicPr>
            <a:picLocks noChangeAspect="1"/>
          </p:cNvPicPr>
          <p:nvPr/>
        </p:nvPicPr>
        <p:blipFill rotWithShape="1">
          <a:blip r:embed="rId3">
            <a:extLst>
              <a:ext uri="{28A0092B-C50C-407E-A947-70E740481C1C}">
                <a14:useLocalDpi xmlns:a14="http://schemas.microsoft.com/office/drawing/2010/main" val="0"/>
              </a:ext>
            </a:extLst>
          </a:blip>
          <a:srcRect l="1985"/>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0" name="Freeform: Shape 19">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 person sitting on a boat&#10;&#10;Description automatically generated">
            <a:extLst>
              <a:ext uri="{FF2B5EF4-FFF2-40B4-BE49-F238E27FC236}">
                <a16:creationId xmlns:a16="http://schemas.microsoft.com/office/drawing/2014/main" id="{B374BA1B-DE73-4F0B-8BB7-FAEB3334743E}"/>
              </a:ext>
            </a:extLst>
          </p:cNvPr>
          <p:cNvPicPr>
            <a:picLocks noChangeAspect="1"/>
          </p:cNvPicPr>
          <p:nvPr/>
        </p:nvPicPr>
        <p:blipFill rotWithShape="1">
          <a:blip r:embed="rId4">
            <a:extLst>
              <a:ext uri="{28A0092B-C50C-407E-A947-70E740481C1C}">
                <a14:useLocalDpi xmlns:a14="http://schemas.microsoft.com/office/drawing/2010/main" val="0"/>
              </a:ext>
            </a:extLst>
          </a:blip>
          <a:srcRect l="7057" r="5271"/>
          <a:stretch/>
        </p:blipFill>
        <p:spPr>
          <a:xfrm>
            <a:off x="8768827"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5" name="Title 4" hidden="1">
            <a:extLst>
              <a:ext uri="{FF2B5EF4-FFF2-40B4-BE49-F238E27FC236}">
                <a16:creationId xmlns:a16="http://schemas.microsoft.com/office/drawing/2014/main" id="{64BD0A42-B011-4DBF-B5CD-6718A97E3C70}"/>
              </a:ext>
            </a:extLst>
          </p:cNvPr>
          <p:cNvSpPr>
            <a:spLocks noGrp="1"/>
          </p:cNvSpPr>
          <p:nvPr>
            <p:ph type="title"/>
          </p:nvPr>
        </p:nvSpPr>
        <p:spPr/>
        <p:txBody>
          <a:bodyPr/>
          <a:lstStyle/>
          <a:p>
            <a:r>
              <a:rPr lang="en-US" dirty="0"/>
              <a:t>Slide 3</a:t>
            </a:r>
          </a:p>
        </p:txBody>
      </p:sp>
      <p:sp>
        <p:nvSpPr>
          <p:cNvPr id="9" name="Rectangle 8">
            <a:extLst>
              <a:ext uri="{FF2B5EF4-FFF2-40B4-BE49-F238E27FC236}">
                <a16:creationId xmlns:a16="http://schemas.microsoft.com/office/drawing/2014/main" id="{5B99B451-8692-4401-95BE-1A434BAA41B5}"/>
              </a:ext>
            </a:extLst>
          </p:cNvPr>
          <p:cNvSpPr/>
          <p:nvPr/>
        </p:nvSpPr>
        <p:spPr>
          <a:xfrm>
            <a:off x="95250" y="452269"/>
            <a:ext cx="7093438" cy="2862322"/>
          </a:xfrm>
          <a:prstGeom prst="rect">
            <a:avLst/>
          </a:prstGeom>
        </p:spPr>
        <p:txBody>
          <a:bodyPr wrap="square">
            <a:spAutoFit/>
          </a:bodyPr>
          <a:lstStyle/>
          <a:p>
            <a:pPr>
              <a:spcAft>
                <a:spcPts val="600"/>
              </a:spcAft>
            </a:pPr>
            <a:r>
              <a:rPr lang="en-GB" dirty="0">
                <a:latin typeface="Arial" panose="020B0604020202020204" pitchFamily="34" charset="0"/>
                <a:ea typeface="Calibri" panose="020F0502020204030204" pitchFamily="34" charset="0"/>
              </a:rPr>
              <a:t>The island has a small number of inhabitants, even with its modest region, the island has a boats private club, since 1849 there is a hotel, and a cafe shop. Surveying the maritime side along we can find a place called Villa Marina which has developed as a holiday residence. Over time functioned as a fish inspection research laboratory and as military base for the period of the second World War, now serves as a motel. Additional fascinating structures enter Trinity Terrace, it is a household constructed to deliver space to sleep, the Watch Tower, most of the buildings are from 1847 (</a:t>
            </a:r>
            <a:r>
              <a:rPr lang="en-GB" b="1" dirty="0">
                <a:latin typeface="Arial" panose="020B0604020202020204" pitchFamily="34" charset="0"/>
                <a:ea typeface="Calibri" panose="020F0502020204030204" pitchFamily="34" charset="0"/>
              </a:rPr>
              <a:t>British Outdoors, 2020</a:t>
            </a:r>
            <a:r>
              <a:rPr lang="en-GB" dirty="0">
                <a:latin typeface="Arial" panose="020B0604020202020204" pitchFamily="34" charset="0"/>
                <a:ea typeface="Calibri" panose="020F0502020204030204" pitchFamily="34" charset="0"/>
              </a:rPr>
              <a:t>).</a:t>
            </a:r>
            <a:endParaRPr lang="en-GB" dirty="0"/>
          </a:p>
        </p:txBody>
      </p:sp>
    </p:spTree>
    <p:extLst>
      <p:ext uri="{BB962C8B-B14F-4D97-AF65-F5344CB8AC3E}">
        <p14:creationId xmlns:p14="http://schemas.microsoft.com/office/powerpoint/2010/main" val="212758090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Graphic 3" descr="Blackboard">
            <a:extLst>
              <a:ext uri="{FF2B5EF4-FFF2-40B4-BE49-F238E27FC236}">
                <a16:creationId xmlns:a16="http://schemas.microsoft.com/office/drawing/2014/main" id="{A4298283-DDB8-4365-95A1-90935E16BE2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19539" y="1272722"/>
            <a:ext cx="1097280" cy="1097280"/>
          </a:xfrm>
          <a:prstGeom prst="rect">
            <a:avLst/>
          </a:prstGeom>
        </p:spPr>
      </p:pic>
      <p:sp>
        <p:nvSpPr>
          <p:cNvPr id="2" name="Title 1">
            <a:extLst>
              <a:ext uri="{FF2B5EF4-FFF2-40B4-BE49-F238E27FC236}">
                <a16:creationId xmlns:a16="http://schemas.microsoft.com/office/drawing/2014/main" id="{DD648CF1-C72A-4313-8FC7-BF6DD4642AFE}"/>
              </a:ext>
            </a:extLst>
          </p:cNvPr>
          <p:cNvSpPr>
            <a:spLocks noGrp="1"/>
          </p:cNvSpPr>
          <p:nvPr>
            <p:ph type="title"/>
          </p:nvPr>
        </p:nvSpPr>
        <p:spPr>
          <a:xfrm>
            <a:off x="1935480" y="1086380"/>
            <a:ext cx="5406902" cy="1469965"/>
          </a:xfrm>
        </p:spPr>
        <p:txBody>
          <a:bodyPr anchor="ctr">
            <a:normAutofit/>
          </a:bodyPr>
          <a:lstStyle/>
          <a:p>
            <a:r>
              <a:rPr lang="en-US" dirty="0">
                <a:latin typeface="Franklin Gothic Book" panose="020B0503020102020204" pitchFamily="34" charset="0"/>
                <a:cs typeface="Segoe UI" panose="020B0502040204020203" pitchFamily="34" charset="0"/>
              </a:rPr>
              <a:t>Researches</a:t>
            </a:r>
          </a:p>
        </p:txBody>
      </p:sp>
      <p:sp>
        <p:nvSpPr>
          <p:cNvPr id="6" name="Content Placeholder 5">
            <a:extLst>
              <a:ext uri="{FF2B5EF4-FFF2-40B4-BE49-F238E27FC236}">
                <a16:creationId xmlns:a16="http://schemas.microsoft.com/office/drawing/2014/main" id="{C856D755-2374-40B4-B692-603C5E927388}"/>
              </a:ext>
            </a:extLst>
          </p:cNvPr>
          <p:cNvSpPr>
            <a:spLocks noGrp="1"/>
          </p:cNvSpPr>
          <p:nvPr>
            <p:ph idx="1"/>
          </p:nvPr>
        </p:nvSpPr>
        <p:spPr>
          <a:xfrm>
            <a:off x="457200" y="2826389"/>
            <a:ext cx="6184231" cy="3350574"/>
          </a:xfrm>
        </p:spPr>
        <p:txBody>
          <a:bodyPr vert="horz" lIns="91440" tIns="45720" rIns="91440" bIns="45720" rtlCol="0" anchor="t">
            <a:normAutofit fontScale="92500" lnSpcReduction="20000"/>
          </a:bodyPr>
          <a:lstStyle/>
          <a:p>
            <a:r>
              <a:rPr lang="en-GB" b="1" i="1" u="sng" dirty="0"/>
              <a:t>Exploratory Investigation</a:t>
            </a:r>
            <a:r>
              <a:rPr lang="en-GB" dirty="0"/>
              <a:t> - the objective of this investigation was a phase to define the decision problems that the research beneficiary is facing, as well as the possible ways to solve this problem.                                                                                         </a:t>
            </a:r>
          </a:p>
          <a:p>
            <a:r>
              <a:rPr lang="en-GB" b="1" i="1" u="sng" dirty="0"/>
              <a:t>Confirmatory Research</a:t>
            </a:r>
            <a:r>
              <a:rPr lang="en-GB" dirty="0"/>
              <a:t> - studies carried out in the exploratory phase can help us to identify solutions for the beneficiary problem, but they cannot tell us which of these solutions is the best. Exploratory research is predominantly qualitative.</a:t>
            </a:r>
            <a:endParaRPr lang="en-US" dirty="0">
              <a:latin typeface="Segoe UI" panose="020B0502040204020203" pitchFamily="34" charset="0"/>
              <a:cs typeface="Segoe UI" panose="020B0502040204020203" pitchFamily="34" charset="0"/>
            </a:endParaRPr>
          </a:p>
        </p:txBody>
      </p:sp>
      <p:pic>
        <p:nvPicPr>
          <p:cNvPr id="8" name="Graphic 7">
            <a:extLst>
              <a:ext uri="{FF2B5EF4-FFF2-40B4-BE49-F238E27FC236}">
                <a16:creationId xmlns:a16="http://schemas.microsoft.com/office/drawing/2014/main" id="{B6C7BDF7-D7AC-4209-A6A9-11B953F882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41431" y="816337"/>
            <a:ext cx="5225327" cy="5225327"/>
          </a:xfrm>
          <a:prstGeom prst="rect">
            <a:avLst/>
          </a:prstGeom>
        </p:spPr>
      </p:pic>
      <p:sp>
        <p:nvSpPr>
          <p:cNvPr id="3" name="Rectangle 2">
            <a:extLst>
              <a:ext uri="{FF2B5EF4-FFF2-40B4-BE49-F238E27FC236}">
                <a16:creationId xmlns:a16="http://schemas.microsoft.com/office/drawing/2014/main" id="{82576E83-B543-49F0-A4B8-04D09979D4F2}"/>
              </a:ext>
            </a:extLst>
          </p:cNvPr>
          <p:cNvSpPr/>
          <p:nvPr/>
        </p:nvSpPr>
        <p:spPr>
          <a:xfrm>
            <a:off x="10405934" y="6550223"/>
            <a:ext cx="1786066" cy="307777"/>
          </a:xfrm>
          <a:prstGeom prst="rect">
            <a:avLst/>
          </a:prstGeom>
        </p:spPr>
        <p:txBody>
          <a:bodyPr wrap="none">
            <a:spAutoFit/>
          </a:bodyPr>
          <a:lstStyle/>
          <a:p>
            <a:r>
              <a:rPr lang="en-GB" sz="1400" b="1" dirty="0">
                <a:latin typeface="Arial" panose="020B0604020202020204" pitchFamily="34" charset="0"/>
                <a:cs typeface="Arial" panose="020B0604020202020204" pitchFamily="34" charset="0"/>
              </a:rPr>
              <a:t>Edward, 2008-2020</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4892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DFDA47BC-3069-47F5-8257-24B3B1F76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2927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42B920A-73AD-402A-8EEF-B88E1A9398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68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0C9EB70-BC82-414A-BF8D-AD7FC6727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609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7AE95D8F-9825-4222-8846-E3461598C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527538" y="4756638"/>
            <a:ext cx="11139854" cy="930447"/>
          </a:xfrm>
        </p:spPr>
        <p:txBody>
          <a:bodyPr>
            <a:normAutofit/>
          </a:bodyPr>
          <a:lstStyle/>
          <a:p>
            <a:r>
              <a:rPr lang="en-US" sz="5400" dirty="0">
                <a:solidFill>
                  <a:srgbClr val="FFFFFF"/>
                </a:solidFill>
                <a:latin typeface="Franklin Gothic Book" panose="020B0503020102020204" pitchFamily="34" charset="0"/>
                <a:cs typeface="Segoe UI" panose="020B0502040204020203" pitchFamily="34" charset="0"/>
              </a:rPr>
              <a:t>SWOT Analysis</a:t>
            </a:r>
          </a:p>
        </p:txBody>
      </p:sp>
      <p:cxnSp>
        <p:nvCxnSpPr>
          <p:cNvPr id="24" name="Straight Connector 23">
            <a:extLst>
              <a:ext uri="{FF2B5EF4-FFF2-40B4-BE49-F238E27FC236}">
                <a16:creationId xmlns:a16="http://schemas.microsoft.com/office/drawing/2014/main" id="{3217665F-0036-444A-8D4A-33AF36A36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E99D1769-C95E-492E-B151-CE72B8DC93D8}"/>
              </a:ext>
            </a:extLst>
          </p:cNvPr>
          <p:cNvSpPr/>
          <p:nvPr/>
        </p:nvSpPr>
        <p:spPr>
          <a:xfrm>
            <a:off x="861681" y="195532"/>
            <a:ext cx="1326004" cy="369332"/>
          </a:xfrm>
          <a:prstGeom prst="rect">
            <a:avLst/>
          </a:prstGeom>
        </p:spPr>
        <p:txBody>
          <a:bodyPr wrap="none">
            <a:spAutoFit/>
          </a:bodyPr>
          <a:lstStyle/>
          <a:p>
            <a:r>
              <a:rPr lang="en-GB" b="1" dirty="0">
                <a:latin typeface="Arial" panose="020B0604020202020204" pitchFamily="34" charset="0"/>
                <a:cs typeface="Arial" panose="020B0604020202020204" pitchFamily="34" charset="0"/>
              </a:rPr>
              <a:t>Strengths </a:t>
            </a:r>
          </a:p>
        </p:txBody>
      </p:sp>
      <p:sp>
        <p:nvSpPr>
          <p:cNvPr id="6" name="Rectangle 5">
            <a:extLst>
              <a:ext uri="{FF2B5EF4-FFF2-40B4-BE49-F238E27FC236}">
                <a16:creationId xmlns:a16="http://schemas.microsoft.com/office/drawing/2014/main" id="{319E1F56-4403-464C-8DEB-138AC627FAB5}"/>
              </a:ext>
            </a:extLst>
          </p:cNvPr>
          <p:cNvSpPr/>
          <p:nvPr/>
        </p:nvSpPr>
        <p:spPr>
          <a:xfrm>
            <a:off x="3161342" y="713387"/>
            <a:ext cx="2840134" cy="3046988"/>
          </a:xfrm>
          <a:prstGeom prst="rect">
            <a:avLst/>
          </a:prstGeom>
        </p:spPr>
        <p:txBody>
          <a:bodyPr wrap="square">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Lack of system expansion aimed at accessible farmers;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Lack of capitalization of local assets;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Absence of data for organic farming;</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Opportunities but also poor local market infrastructure;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Poor marketing board to promote the local area.</a:t>
            </a:r>
          </a:p>
        </p:txBody>
      </p:sp>
      <p:sp>
        <p:nvSpPr>
          <p:cNvPr id="5" name="Rectangle 4">
            <a:extLst>
              <a:ext uri="{FF2B5EF4-FFF2-40B4-BE49-F238E27FC236}">
                <a16:creationId xmlns:a16="http://schemas.microsoft.com/office/drawing/2014/main" id="{1A6FDE5D-961E-43AF-8B2E-EF1F4F2905B7}"/>
              </a:ext>
            </a:extLst>
          </p:cNvPr>
          <p:cNvSpPr/>
          <p:nvPr/>
        </p:nvSpPr>
        <p:spPr>
          <a:xfrm>
            <a:off x="3946696" y="195532"/>
            <a:ext cx="1565493" cy="369332"/>
          </a:xfrm>
          <a:prstGeom prst="rect">
            <a:avLst/>
          </a:prstGeom>
        </p:spPr>
        <p:txBody>
          <a:bodyPr wrap="none">
            <a:spAutoFit/>
          </a:bodyPr>
          <a:lstStyle/>
          <a:p>
            <a:r>
              <a:rPr lang="en-GB" b="1" dirty="0">
                <a:latin typeface="Arial" panose="020B0604020202020204" pitchFamily="34" charset="0"/>
                <a:cs typeface="Arial" panose="020B0604020202020204" pitchFamily="34" charset="0"/>
              </a:rPr>
              <a:t>Weaknesses</a:t>
            </a:r>
          </a:p>
        </p:txBody>
      </p:sp>
      <p:sp>
        <p:nvSpPr>
          <p:cNvPr id="7" name="Rectangle 6">
            <a:extLst>
              <a:ext uri="{FF2B5EF4-FFF2-40B4-BE49-F238E27FC236}">
                <a16:creationId xmlns:a16="http://schemas.microsoft.com/office/drawing/2014/main" id="{1FD20F32-DFFA-41C8-9044-C9A691E8D8E6}"/>
              </a:ext>
            </a:extLst>
          </p:cNvPr>
          <p:cNvSpPr/>
          <p:nvPr/>
        </p:nvSpPr>
        <p:spPr>
          <a:xfrm>
            <a:off x="6161831" y="662821"/>
            <a:ext cx="2840126" cy="3785652"/>
          </a:xfrm>
          <a:prstGeom prst="rect">
            <a:avLst/>
          </a:prstGeom>
        </p:spPr>
        <p:txBody>
          <a:bodyPr wrap="square">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Management of farms for food straight from the source and distribution;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Construction industry;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Waste circular economy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Sustainable homes;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Private water supplies;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Re-use of existing; entertaining buildings;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Support for re-use of listed buildings;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Policy framework for rural life;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Articulating environmental opportunities.</a:t>
            </a:r>
          </a:p>
        </p:txBody>
      </p:sp>
      <p:sp>
        <p:nvSpPr>
          <p:cNvPr id="9" name="Rectangle 8">
            <a:extLst>
              <a:ext uri="{FF2B5EF4-FFF2-40B4-BE49-F238E27FC236}">
                <a16:creationId xmlns:a16="http://schemas.microsoft.com/office/drawing/2014/main" id="{EFEA50A3-E5C6-45AB-8368-48F3C7937BFF}"/>
              </a:ext>
            </a:extLst>
          </p:cNvPr>
          <p:cNvSpPr/>
          <p:nvPr/>
        </p:nvSpPr>
        <p:spPr>
          <a:xfrm>
            <a:off x="6717516" y="195532"/>
            <a:ext cx="1697901" cy="369332"/>
          </a:xfrm>
          <a:prstGeom prst="rect">
            <a:avLst/>
          </a:prstGeom>
        </p:spPr>
        <p:txBody>
          <a:bodyPr wrap="none">
            <a:spAutoFit/>
          </a:bodyPr>
          <a:lstStyle/>
          <a:p>
            <a:r>
              <a:rPr lang="en-GB" b="1" dirty="0">
                <a:latin typeface="Arial" panose="020B0604020202020204" pitchFamily="34" charset="0"/>
                <a:cs typeface="Arial" panose="020B0604020202020204" pitchFamily="34" charset="0"/>
              </a:rPr>
              <a:t>Opportunities</a:t>
            </a:r>
          </a:p>
        </p:txBody>
      </p:sp>
      <p:sp>
        <p:nvSpPr>
          <p:cNvPr id="10" name="Rectangle 9">
            <a:extLst>
              <a:ext uri="{FF2B5EF4-FFF2-40B4-BE49-F238E27FC236}">
                <a16:creationId xmlns:a16="http://schemas.microsoft.com/office/drawing/2014/main" id="{5DCE2241-7CF1-4D8B-81A8-60AAAE176343}"/>
              </a:ext>
            </a:extLst>
          </p:cNvPr>
          <p:cNvSpPr/>
          <p:nvPr/>
        </p:nvSpPr>
        <p:spPr>
          <a:xfrm>
            <a:off x="32065" y="662821"/>
            <a:ext cx="2967229" cy="3539430"/>
          </a:xfrm>
          <a:prstGeom prst="rect">
            <a:avLst/>
          </a:prstGeom>
        </p:spPr>
        <p:txBody>
          <a:bodyPr wrap="square">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area owns a cultural heritage with young farmers able to use and manage local resources. A community with active resilience and creativity in the rural community with the natural environment and tourist potential in a marine environment with ports. An area with community agriculture and the sense of community as well very well established.</a:t>
            </a:r>
          </a:p>
        </p:txBody>
      </p:sp>
      <p:sp>
        <p:nvSpPr>
          <p:cNvPr id="11" name="Rectangle 10">
            <a:extLst>
              <a:ext uri="{FF2B5EF4-FFF2-40B4-BE49-F238E27FC236}">
                <a16:creationId xmlns:a16="http://schemas.microsoft.com/office/drawing/2014/main" id="{3D6876E8-064F-4FB1-9795-D43DA9D08ACF}"/>
              </a:ext>
            </a:extLst>
          </p:cNvPr>
          <p:cNvSpPr/>
          <p:nvPr/>
        </p:nvSpPr>
        <p:spPr>
          <a:xfrm>
            <a:off x="9164005" y="564864"/>
            <a:ext cx="3027995" cy="3785652"/>
          </a:xfrm>
          <a:prstGeom prst="rect">
            <a:avLst/>
          </a:prstGeom>
        </p:spPr>
        <p:txBody>
          <a:bodyPr wrap="square">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Rural areas being forgotten;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Retaining skills and promoting careers;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Flood risk;</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Employment opportunities and equality;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Aging population - isolation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Protection of non-designated areas;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Land banking, landowners are not bringing forward sites for development;</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Brexit, including the influence of Irish ports and connection with Europe.</a:t>
            </a:r>
          </a:p>
        </p:txBody>
      </p:sp>
      <p:sp>
        <p:nvSpPr>
          <p:cNvPr id="12" name="Rectangle 11">
            <a:extLst>
              <a:ext uri="{FF2B5EF4-FFF2-40B4-BE49-F238E27FC236}">
                <a16:creationId xmlns:a16="http://schemas.microsoft.com/office/drawing/2014/main" id="{45622C6B-2226-4FDF-AB72-8467F150438A}"/>
              </a:ext>
            </a:extLst>
          </p:cNvPr>
          <p:cNvSpPr/>
          <p:nvPr/>
        </p:nvSpPr>
        <p:spPr>
          <a:xfrm>
            <a:off x="10196194" y="195532"/>
            <a:ext cx="1018227" cy="369332"/>
          </a:xfrm>
          <a:prstGeom prst="rect">
            <a:avLst/>
          </a:prstGeom>
        </p:spPr>
        <p:txBody>
          <a:bodyPr wrap="none">
            <a:spAutoFit/>
          </a:bodyPr>
          <a:lstStyle/>
          <a:p>
            <a:r>
              <a:rPr lang="en-GB" b="1" dirty="0">
                <a:latin typeface="Arial" panose="020B0604020202020204" pitchFamily="34" charset="0"/>
                <a:cs typeface="Arial" panose="020B0604020202020204" pitchFamily="34" charset="0"/>
              </a:rPr>
              <a:t>Threats</a:t>
            </a:r>
          </a:p>
        </p:txBody>
      </p:sp>
      <p:sp>
        <p:nvSpPr>
          <p:cNvPr id="13" name="Rectangle 12">
            <a:extLst>
              <a:ext uri="{FF2B5EF4-FFF2-40B4-BE49-F238E27FC236}">
                <a16:creationId xmlns:a16="http://schemas.microsoft.com/office/drawing/2014/main" id="{C41A1B66-D332-4D3B-8D68-EF3EF290E593}"/>
              </a:ext>
            </a:extLst>
          </p:cNvPr>
          <p:cNvSpPr/>
          <p:nvPr/>
        </p:nvSpPr>
        <p:spPr>
          <a:xfrm>
            <a:off x="8842144" y="5782477"/>
            <a:ext cx="1090363" cy="307777"/>
          </a:xfrm>
          <a:prstGeom prst="rect">
            <a:avLst/>
          </a:prstGeom>
        </p:spPr>
        <p:txBody>
          <a:bodyPr wrap="none">
            <a:spAutoFit/>
          </a:bodyPr>
          <a:lstStyle/>
          <a:p>
            <a:r>
              <a:rPr lang="en-GB" sz="1400" dirty="0">
                <a:solidFill>
                  <a:schemeClr val="bg1"/>
                </a:solidFill>
                <a:latin typeface="Arial" panose="020B0604020202020204" pitchFamily="34" charset="0"/>
                <a:cs typeface="Arial" panose="020B0604020202020204" pitchFamily="34" charset="0"/>
              </a:rPr>
              <a:t>Bush, 2020</a:t>
            </a:r>
            <a:endParaRPr lang="en-GB" sz="1400" dirty="0">
              <a:solidFill>
                <a:schemeClr val="bg1"/>
              </a:solidFill>
            </a:endParaRPr>
          </a:p>
        </p:txBody>
      </p:sp>
    </p:spTree>
    <p:extLst>
      <p:ext uri="{BB962C8B-B14F-4D97-AF65-F5344CB8AC3E}">
        <p14:creationId xmlns:p14="http://schemas.microsoft.com/office/powerpoint/2010/main" val="2372968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3">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EA0D9B4E-C292-45AA-8116-562703040382}"/>
              </a:ext>
            </a:extLst>
          </p:cNvPr>
          <p:cNvSpPr>
            <a:spLocks noGrp="1"/>
          </p:cNvSpPr>
          <p:nvPr>
            <p:ph type="title"/>
          </p:nvPr>
        </p:nvSpPr>
        <p:spPr>
          <a:xfrm>
            <a:off x="193040" y="857596"/>
            <a:ext cx="5902960" cy="668812"/>
          </a:xfrm>
        </p:spPr>
        <p:txBody>
          <a:bodyPr anchor="b">
            <a:normAutofit/>
          </a:bodyPr>
          <a:lstStyle/>
          <a:p>
            <a:r>
              <a:rPr lang="en-GB" sz="3600" b="1" i="1" dirty="0">
                <a:solidFill>
                  <a:schemeClr val="bg1"/>
                </a:solidFill>
                <a:latin typeface="Arial" panose="020B0604020202020204" pitchFamily="34" charset="0"/>
                <a:cs typeface="Arial" panose="020B0604020202020204" pitchFamily="34" charset="0"/>
              </a:rPr>
              <a:t>Sustainable Development</a:t>
            </a:r>
            <a:r>
              <a:rPr lang="en-GB" sz="3600" dirty="0">
                <a:solidFill>
                  <a:schemeClr val="bg1"/>
                </a:solidFill>
                <a:latin typeface="Arial" panose="020B0604020202020204" pitchFamily="34" charset="0"/>
                <a:cs typeface="Arial" panose="020B0604020202020204" pitchFamily="34" charset="0"/>
              </a:rPr>
              <a:t> </a:t>
            </a:r>
          </a:p>
        </p:txBody>
      </p:sp>
      <p:cxnSp>
        <p:nvCxnSpPr>
          <p:cNvPr id="16" name="Straight Connector 15">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072FAC-EEE9-4F26-A784-BC07EACCBE9F}"/>
              </a:ext>
            </a:extLst>
          </p:cNvPr>
          <p:cNvSpPr>
            <a:spLocks noGrp="1"/>
          </p:cNvSpPr>
          <p:nvPr>
            <p:ph idx="1"/>
          </p:nvPr>
        </p:nvSpPr>
        <p:spPr>
          <a:xfrm>
            <a:off x="193040" y="2288833"/>
            <a:ext cx="5902960" cy="3711571"/>
          </a:xfrm>
        </p:spPr>
        <p:txBody>
          <a:bodyPr vert="horz" lIns="91440" tIns="45720" rIns="91440" bIns="45720" rtlCol="0">
            <a:normAutofit/>
          </a:bodyPr>
          <a:lstStyle/>
          <a:p>
            <a:r>
              <a:rPr lang="en-GB" sz="2000" dirty="0">
                <a:solidFill>
                  <a:schemeClr val="bg1"/>
                </a:solidFill>
                <a:latin typeface="Arial" panose="020B0604020202020204" pitchFamily="34" charset="0"/>
                <a:cs typeface="Arial" panose="020B0604020202020204" pitchFamily="34" charset="0"/>
              </a:rPr>
              <a:t>Sustainability in </a:t>
            </a:r>
            <a:r>
              <a:rPr lang="en-GB" sz="2000" dirty="0" err="1">
                <a:solidFill>
                  <a:schemeClr val="bg1"/>
                </a:solidFill>
                <a:latin typeface="Arial" panose="020B0604020202020204" pitchFamily="34" charset="0"/>
                <a:cs typeface="Arial" panose="020B0604020202020204" pitchFamily="34" charset="0"/>
              </a:rPr>
              <a:t>Roa</a:t>
            </a:r>
            <a:r>
              <a:rPr lang="en-GB" sz="2000" dirty="0">
                <a:solidFill>
                  <a:schemeClr val="bg1"/>
                </a:solidFill>
                <a:latin typeface="Arial" panose="020B0604020202020204" pitchFamily="34" charset="0"/>
                <a:cs typeface="Arial" panose="020B0604020202020204" pitchFamily="34" charset="0"/>
              </a:rPr>
              <a:t> Island identified as improvement that assembles existing requirements with no negotiating the capability of potential creations to connect their demands. Environmental expansion is intended to resolve the financial system and the natural environment, as a fresh path of growth that supports social development not simply in a limited areas and for not many days, but on the whole earth and for the nearby possibilities. Environmental safety is on of the important aspects of international safety measures.</a:t>
            </a:r>
            <a:endParaRPr lang="en-US" sz="2000" dirty="0">
              <a:solidFill>
                <a:schemeClr val="bg1"/>
              </a:solidFill>
              <a:latin typeface="Arial" panose="020B0604020202020204" pitchFamily="34" charset="0"/>
              <a:cs typeface="Arial" panose="020B0604020202020204" pitchFamily="34" charset="0"/>
            </a:endParaRPr>
          </a:p>
        </p:txBody>
      </p:sp>
      <p:pic>
        <p:nvPicPr>
          <p:cNvPr id="5" name="Graphic 4" descr="Open Book">
            <a:extLst>
              <a:ext uri="{FF2B5EF4-FFF2-40B4-BE49-F238E27FC236}">
                <a16:creationId xmlns:a16="http://schemas.microsoft.com/office/drawing/2014/main" id="{DEFE964D-9F1C-4F69-ADD3-0E1AB324E1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47247" y="369913"/>
            <a:ext cx="2784532" cy="2784532"/>
          </a:xfrm>
          <a:prstGeom prst="rect">
            <a:avLst/>
          </a:prstGeom>
        </p:spPr>
      </p:pic>
      <p:sp>
        <p:nvSpPr>
          <p:cNvPr id="18" name="Rectangle 17">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clouds on a grassy hill&#10;&#10;Description automatically generated">
            <a:extLst>
              <a:ext uri="{FF2B5EF4-FFF2-40B4-BE49-F238E27FC236}">
                <a16:creationId xmlns:a16="http://schemas.microsoft.com/office/drawing/2014/main" id="{117C540A-527F-4623-A8C1-368EEEF2B2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38661" y="3816268"/>
            <a:ext cx="3588640" cy="2612529"/>
          </a:xfrm>
          <a:prstGeom prst="rect">
            <a:avLst/>
          </a:prstGeom>
        </p:spPr>
      </p:pic>
      <p:sp>
        <p:nvSpPr>
          <p:cNvPr id="20" name="Rectangle 19">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46108EC-E592-433D-820D-A92BC2FE73F1}"/>
              </a:ext>
            </a:extLst>
          </p:cNvPr>
          <p:cNvSpPr/>
          <p:nvPr/>
        </p:nvSpPr>
        <p:spPr>
          <a:xfrm>
            <a:off x="-1" y="6528524"/>
            <a:ext cx="2508764" cy="307777"/>
          </a:xfrm>
          <a:prstGeom prst="rect">
            <a:avLst/>
          </a:prstGeom>
        </p:spPr>
        <p:txBody>
          <a:bodyPr wrap="none">
            <a:spAutoFit/>
          </a:bodyPr>
          <a:lstStyle/>
          <a:p>
            <a:r>
              <a:rPr lang="en-GB" sz="1400" b="1" dirty="0">
                <a:solidFill>
                  <a:schemeClr val="bg1"/>
                </a:solidFill>
                <a:latin typeface="Arial" panose="020B0604020202020204" pitchFamily="34" charset="0"/>
                <a:cs typeface="Arial" panose="020B0604020202020204" pitchFamily="34" charset="0"/>
              </a:rPr>
              <a:t>University of London, 2011</a:t>
            </a:r>
            <a:r>
              <a:rPr lang="en-GB" sz="1400" dirty="0">
                <a:solidFill>
                  <a:schemeClr val="bg1"/>
                </a:solidFill>
                <a:latin typeface="Arial" panose="020B0604020202020204" pitchFamily="34" charset="0"/>
                <a:cs typeface="Arial" panose="020B0604020202020204" pitchFamily="34" charset="0"/>
              </a:rPr>
              <a:t> </a:t>
            </a:r>
            <a:endParaRPr lang="en-GB" sz="1400" dirty="0"/>
          </a:p>
        </p:txBody>
      </p:sp>
    </p:spTree>
    <p:extLst>
      <p:ext uri="{BB962C8B-B14F-4D97-AF65-F5344CB8AC3E}">
        <p14:creationId xmlns:p14="http://schemas.microsoft.com/office/powerpoint/2010/main" val="381659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Scales of Justice">
            <a:extLst>
              <a:ext uri="{FF2B5EF4-FFF2-40B4-BE49-F238E27FC236}">
                <a16:creationId xmlns:a16="http://schemas.microsoft.com/office/drawing/2014/main" id="{53025FED-9BCD-4BE9-B74C-707E5FD7402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49045" y="1472476"/>
            <a:ext cx="3789988" cy="3789988"/>
          </a:xfrm>
          <a:prstGeom prst="rect">
            <a:avLst/>
          </a:prstGeom>
        </p:spPr>
      </p:pic>
      <p:sp>
        <p:nvSpPr>
          <p:cNvPr id="46" name="Freeform: Shape 45">
            <a:extLst>
              <a:ext uri="{FF2B5EF4-FFF2-40B4-BE49-F238E27FC236}">
                <a16:creationId xmlns:a16="http://schemas.microsoft.com/office/drawing/2014/main" id="{AB8B8498-A488-40AF-99EB-F622ED9AD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Freeform: Shape 47">
            <a:extLst>
              <a:ext uri="{FF2B5EF4-FFF2-40B4-BE49-F238E27FC236}">
                <a16:creationId xmlns:a16="http://schemas.microsoft.com/office/drawing/2014/main" id="{2F033D07-FE42-4E5C-A00A-FFE1D42C0F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129031" y="2000839"/>
            <a:ext cx="6852793" cy="2486991"/>
          </a:xfrm>
        </p:spPr>
        <p:txBody>
          <a:bodyPr vert="horz" lIns="91440" tIns="45720" rIns="91440" bIns="45720" rtlCol="0" anchor="b">
            <a:noAutofit/>
          </a:bodyPr>
          <a:lstStyle/>
          <a:p>
            <a:pPr marL="342900" indent="-342900">
              <a:buFont typeface="Arial" panose="020B0604020202020204" pitchFamily="34" charset="0"/>
              <a:buChar char="•"/>
            </a:pPr>
            <a:r>
              <a:rPr lang="en-US" sz="2000" kern="1200" dirty="0">
                <a:solidFill>
                  <a:schemeClr val="tx1"/>
                </a:solidFill>
                <a:latin typeface="Arial" panose="020B0604020202020204" pitchFamily="34" charset="0"/>
                <a:cs typeface="Arial" panose="020B0604020202020204" pitchFamily="34" charset="0"/>
              </a:rPr>
              <a:t>There is a very small growth in the effectiveness financial movement in </a:t>
            </a:r>
            <a:r>
              <a:rPr lang="en-US" sz="2000" kern="1200" dirty="0" err="1">
                <a:solidFill>
                  <a:schemeClr val="tx1"/>
                </a:solidFill>
                <a:latin typeface="Arial" panose="020B0604020202020204" pitchFamily="34" charset="0"/>
                <a:cs typeface="Arial" panose="020B0604020202020204" pitchFamily="34" charset="0"/>
              </a:rPr>
              <a:t>Roa</a:t>
            </a:r>
            <a:r>
              <a:rPr lang="en-US" sz="2000" kern="1200" dirty="0">
                <a:solidFill>
                  <a:schemeClr val="tx1"/>
                </a:solidFill>
                <a:latin typeface="Arial" panose="020B0604020202020204" pitchFamily="34" charset="0"/>
                <a:cs typeface="Arial" panose="020B0604020202020204" pitchFamily="34" charset="0"/>
              </a:rPr>
              <a:t> Island due to free move of investment, machinery, and </a:t>
            </a:r>
            <a:r>
              <a:rPr lang="en-US" sz="2000" kern="1200" dirty="0" err="1">
                <a:solidFill>
                  <a:schemeClr val="tx1"/>
                </a:solidFill>
                <a:latin typeface="Arial" panose="020B0604020202020204" pitchFamily="34" charset="0"/>
                <a:cs typeface="Arial" panose="020B0604020202020204" pitchFamily="34" charset="0"/>
              </a:rPr>
              <a:t>labour</a:t>
            </a:r>
            <a:r>
              <a:rPr lang="en-US" sz="2000" kern="1200" dirty="0">
                <a:solidFill>
                  <a:schemeClr val="tx1"/>
                </a:solidFill>
                <a:latin typeface="Arial" panose="020B0604020202020204" pitchFamily="34" charset="0"/>
                <a:cs typeface="Arial" panose="020B0604020202020204" pitchFamily="34" charset="0"/>
              </a:rPr>
              <a:t>. Rivals of globalisation use and at times outright the destructive effects of abolishing the nation and the federal government by reducing vacancies for developed nations like UK.</a:t>
            </a:r>
            <a:br>
              <a:rPr lang="en-US" sz="2000" kern="1200" dirty="0">
                <a:solidFill>
                  <a:schemeClr val="tx1"/>
                </a:solidFill>
                <a:latin typeface="Arial" panose="020B0604020202020204" pitchFamily="34" charset="0"/>
                <a:cs typeface="Arial" panose="020B0604020202020204" pitchFamily="34" charset="0"/>
              </a:rPr>
            </a:br>
            <a:endParaRPr lang="en-US" sz="2000" kern="1200" dirty="0">
              <a:solidFill>
                <a:schemeClr val="tx1"/>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6B38F7FE-C990-44D4-BB14-E2C70DE1F630}"/>
              </a:ext>
            </a:extLst>
          </p:cNvPr>
          <p:cNvSpPr/>
          <p:nvPr/>
        </p:nvSpPr>
        <p:spPr>
          <a:xfrm>
            <a:off x="0" y="6550223"/>
            <a:ext cx="2857962" cy="307777"/>
          </a:xfrm>
          <a:prstGeom prst="rect">
            <a:avLst/>
          </a:prstGeom>
        </p:spPr>
        <p:txBody>
          <a:bodyPr wrap="none">
            <a:spAutoFit/>
          </a:bodyPr>
          <a:lstStyle/>
          <a:p>
            <a:r>
              <a:rPr lang="en-US" sz="1400" b="1" dirty="0">
                <a:latin typeface="Arial" panose="020B0604020202020204" pitchFamily="34" charset="0"/>
                <a:cs typeface="Arial" panose="020B0604020202020204" pitchFamily="34" charset="0"/>
              </a:rPr>
              <a:t>Cumbria Coastal Strategy, 2018</a:t>
            </a:r>
            <a:endParaRPr lang="en-GB" sz="1400" dirty="0"/>
          </a:p>
        </p:txBody>
      </p:sp>
      <p:sp>
        <p:nvSpPr>
          <p:cNvPr id="6" name="Rectangle 5">
            <a:extLst>
              <a:ext uri="{FF2B5EF4-FFF2-40B4-BE49-F238E27FC236}">
                <a16:creationId xmlns:a16="http://schemas.microsoft.com/office/drawing/2014/main" id="{E9ADE273-817E-405D-BFCA-76A1299A44E1}"/>
              </a:ext>
            </a:extLst>
          </p:cNvPr>
          <p:cNvSpPr/>
          <p:nvPr/>
        </p:nvSpPr>
        <p:spPr>
          <a:xfrm>
            <a:off x="1023731" y="424209"/>
            <a:ext cx="4979504" cy="646331"/>
          </a:xfrm>
          <a:prstGeom prst="rect">
            <a:avLst/>
          </a:prstGeom>
        </p:spPr>
        <p:txBody>
          <a:bodyPr wrap="square">
            <a:spAutoFit/>
          </a:bodyPr>
          <a:lstStyle/>
          <a:p>
            <a:r>
              <a:rPr lang="en-US" sz="3600" b="1" i="1" dirty="0">
                <a:latin typeface="Arial" panose="020B0604020202020204" pitchFamily="34" charset="0"/>
                <a:cs typeface="Arial" panose="020B0604020202020204" pitchFamily="34" charset="0"/>
              </a:rPr>
              <a:t>Economic Activity</a:t>
            </a:r>
            <a:endParaRPr lang="en-GB" sz="3600" dirty="0"/>
          </a:p>
        </p:txBody>
      </p:sp>
    </p:spTree>
    <p:extLst>
      <p:ext uri="{BB962C8B-B14F-4D97-AF65-F5344CB8AC3E}">
        <p14:creationId xmlns:p14="http://schemas.microsoft.com/office/powerpoint/2010/main" val="88263048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A2F05-AA62-4452-8913-A8760C91E401}"/>
              </a:ext>
            </a:extLst>
          </p:cNvPr>
          <p:cNvSpPr>
            <a:spLocks noGrp="1"/>
          </p:cNvSpPr>
          <p:nvPr>
            <p:ph type="title"/>
          </p:nvPr>
        </p:nvSpPr>
        <p:spPr>
          <a:xfrm>
            <a:off x="3599656" y="101502"/>
            <a:ext cx="4992688" cy="1581150"/>
          </a:xfrm>
        </p:spPr>
        <p:txBody>
          <a:bodyPr>
            <a:noAutofit/>
          </a:bodyPr>
          <a:lstStyle/>
          <a:p>
            <a:r>
              <a:rPr lang="en-GB" sz="3600" b="1" i="1" dirty="0">
                <a:latin typeface="Arial" panose="020B0604020202020204" pitchFamily="34" charset="0"/>
                <a:cs typeface="Arial" panose="020B0604020202020204" pitchFamily="34" charset="0"/>
              </a:rPr>
              <a:t>Economic Efficiency</a:t>
            </a:r>
            <a:br>
              <a:rPr lang="en-GB" sz="3600" dirty="0">
                <a:latin typeface="Arial" panose="020B0604020202020204" pitchFamily="34" charset="0"/>
                <a:cs typeface="Arial" panose="020B0604020202020204" pitchFamily="34" charset="0"/>
              </a:rPr>
            </a:br>
            <a:endParaRPr lang="en-GB" sz="3600" dirty="0"/>
          </a:p>
        </p:txBody>
      </p:sp>
      <p:sp>
        <p:nvSpPr>
          <p:cNvPr id="3" name="Content Placeholder 2">
            <a:extLst>
              <a:ext uri="{FF2B5EF4-FFF2-40B4-BE49-F238E27FC236}">
                <a16:creationId xmlns:a16="http://schemas.microsoft.com/office/drawing/2014/main" id="{33A6E75F-1399-40AF-A3CF-2A8CEA2325A8}"/>
              </a:ext>
            </a:extLst>
          </p:cNvPr>
          <p:cNvSpPr>
            <a:spLocks noGrp="1"/>
          </p:cNvSpPr>
          <p:nvPr>
            <p:ph idx="1"/>
          </p:nvPr>
        </p:nvSpPr>
        <p:spPr>
          <a:xfrm>
            <a:off x="5535613" y="1790701"/>
            <a:ext cx="6172200" cy="4543424"/>
          </a:xfrm>
        </p:spPr>
        <p:txBody>
          <a:bodyPr>
            <a:normAutofit/>
          </a:bodyPr>
          <a:lstStyle/>
          <a:p>
            <a:r>
              <a:rPr lang="en-GB" sz="2000" dirty="0">
                <a:latin typeface="Arial" panose="020B0604020202020204" pitchFamily="34" charset="0"/>
                <a:cs typeface="Arial" panose="020B0604020202020204" pitchFamily="34" charset="0"/>
              </a:rPr>
              <a:t>Production and consumption, including in the fields of energy, transport, housing, mobility, establishes methodological instructions, implements, and evaluates national strategies for sustainable development. There is practically, a unanimity among specialists regarding the opinion according to which the science of sustainability is based on the need for complex system to approach the dynamics of the  relationship, from the perspective of interdependence of financial, societal, environmental and educational pillars of expansion and is based on complexity, which has its origins in the theory of chaos, first reported and formalized in the nineteenth century.</a:t>
            </a:r>
            <a:endParaRPr lang="en-GB" sz="2000" dirty="0"/>
          </a:p>
        </p:txBody>
      </p:sp>
      <p:sp>
        <p:nvSpPr>
          <p:cNvPr id="5" name="Rectangle 4">
            <a:extLst>
              <a:ext uri="{FF2B5EF4-FFF2-40B4-BE49-F238E27FC236}">
                <a16:creationId xmlns:a16="http://schemas.microsoft.com/office/drawing/2014/main" id="{B821B48E-C239-4928-A5BD-713BB214D57A}"/>
              </a:ext>
            </a:extLst>
          </p:cNvPr>
          <p:cNvSpPr/>
          <p:nvPr/>
        </p:nvSpPr>
        <p:spPr>
          <a:xfrm>
            <a:off x="8488742" y="6550223"/>
            <a:ext cx="3703258" cy="307777"/>
          </a:xfrm>
          <a:prstGeom prst="rect">
            <a:avLst/>
          </a:prstGeom>
        </p:spPr>
        <p:txBody>
          <a:bodyPr wrap="none">
            <a:spAutoFit/>
          </a:bodyPr>
          <a:lstStyle/>
          <a:p>
            <a:r>
              <a:rPr lang="en-GB" sz="1400" b="1" dirty="0">
                <a:latin typeface="Arial" panose="020B0604020202020204" pitchFamily="34" charset="0"/>
                <a:cs typeface="Arial" panose="020B0604020202020204" pitchFamily="34" charset="0"/>
              </a:rPr>
              <a:t>arrow-in-Furness Borough Council, 2014</a:t>
            </a:r>
            <a:endParaRPr lang="en-GB" sz="1400" dirty="0">
              <a:latin typeface="Arial" panose="020B0604020202020204" pitchFamily="34" charset="0"/>
              <a:cs typeface="Arial" panose="020B0604020202020204" pitchFamily="34" charset="0"/>
            </a:endParaRPr>
          </a:p>
        </p:txBody>
      </p:sp>
      <p:pic>
        <p:nvPicPr>
          <p:cNvPr id="7" name="Picture 6" descr="A picture containing indoor, bicycle, sitting, metal&#10;&#10;Description automatically generated">
            <a:extLst>
              <a:ext uri="{FF2B5EF4-FFF2-40B4-BE49-F238E27FC236}">
                <a16:creationId xmlns:a16="http://schemas.microsoft.com/office/drawing/2014/main" id="{45378787-F4F1-46E9-9866-08469A0353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4387" y="2043113"/>
            <a:ext cx="4529138" cy="3419474"/>
          </a:xfrm>
          <a:prstGeom prst="rect">
            <a:avLst/>
          </a:prstGeom>
        </p:spPr>
      </p:pic>
    </p:spTree>
    <p:extLst>
      <p:ext uri="{BB962C8B-B14F-4D97-AF65-F5344CB8AC3E}">
        <p14:creationId xmlns:p14="http://schemas.microsoft.com/office/powerpoint/2010/main" val="3107166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raphic 3" descr="Books on Shelf">
            <a:extLst>
              <a:ext uri="{FF2B5EF4-FFF2-40B4-BE49-F238E27FC236}">
                <a16:creationId xmlns:a16="http://schemas.microsoft.com/office/drawing/2014/main" id="{3DE94ADA-0031-43D4-A79A-B89B959930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0782" y="3565564"/>
            <a:ext cx="3425957" cy="3425957"/>
          </a:xfrm>
          <a:prstGeom prst="rect">
            <a:avLst/>
          </a:prstGeom>
        </p:spPr>
      </p:pic>
      <p:sp>
        <p:nvSpPr>
          <p:cNvPr id="3" name="Content Placeholder 2">
            <a:extLst>
              <a:ext uri="{FF2B5EF4-FFF2-40B4-BE49-F238E27FC236}">
                <a16:creationId xmlns:a16="http://schemas.microsoft.com/office/drawing/2014/main" id="{31EFD88C-EC41-4850-9D1D-676D6AEE0358}"/>
              </a:ext>
            </a:extLst>
          </p:cNvPr>
          <p:cNvSpPr>
            <a:spLocks noGrp="1"/>
          </p:cNvSpPr>
          <p:nvPr>
            <p:ph idx="1"/>
          </p:nvPr>
        </p:nvSpPr>
        <p:spPr>
          <a:xfrm>
            <a:off x="4655761" y="528638"/>
            <a:ext cx="5189280" cy="593522"/>
          </a:xfrm>
        </p:spPr>
        <p:txBody>
          <a:bodyPr vert="horz" lIns="91440" tIns="45720" rIns="91440" bIns="45720" rtlCol="0">
            <a:normAutofit/>
          </a:bodyPr>
          <a:lstStyle/>
          <a:p>
            <a:pPr marL="0" indent="0" algn="ctr">
              <a:buNone/>
            </a:pPr>
            <a:r>
              <a:rPr lang="en-GB" sz="3600" b="1" i="1" dirty="0">
                <a:latin typeface="Arial" panose="020B0604020202020204" pitchFamily="34" charset="0"/>
                <a:cs typeface="Arial" panose="020B0604020202020204" pitchFamily="34" charset="0"/>
              </a:rPr>
              <a:t>Globalisation</a:t>
            </a:r>
            <a:r>
              <a:rPr lang="en-GB" sz="3600" i="1" dirty="0">
                <a:latin typeface="Arial" panose="020B0604020202020204" pitchFamily="34" charset="0"/>
                <a:cs typeface="Arial" panose="020B0604020202020204" pitchFamily="34" charset="0"/>
              </a:rPr>
              <a:t> </a:t>
            </a:r>
          </a:p>
        </p:txBody>
      </p:sp>
      <p:sp>
        <p:nvSpPr>
          <p:cNvPr id="33" name="Content Placeholder 2">
            <a:extLst>
              <a:ext uri="{FF2B5EF4-FFF2-40B4-BE49-F238E27FC236}">
                <a16:creationId xmlns:a16="http://schemas.microsoft.com/office/drawing/2014/main" id="{337EC0E0-A06E-423A-A174-01A565C90FA4}"/>
              </a:ext>
            </a:extLst>
          </p:cNvPr>
          <p:cNvSpPr txBox="1">
            <a:spLocks/>
          </p:cNvSpPr>
          <p:nvPr/>
        </p:nvSpPr>
        <p:spPr>
          <a:xfrm>
            <a:off x="3373223" y="1650798"/>
            <a:ext cx="8273451" cy="25659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local economic and commercial factors that influence the local market Has become an objective, relentless process, unfolding at an often-dizzying rate, encompassing in its sphere almost all the states from the planet. As a rigorously commercial viewpoint, of the effectiveness of the distribution and usage of resources, global commercial seems like a sensible fact, efficient of providing a great number of supplies and essential services with less resources.</a:t>
            </a:r>
          </a:p>
          <a:p>
            <a:pPr marL="0" indent="0">
              <a:buFont typeface="Arial" panose="020B0604020202020204" pitchFamily="34" charset="0"/>
              <a:buNone/>
            </a:pPr>
            <a:endParaRPr lang="en-GB" sz="20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20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C8B8B1F-FFA8-4548-9745-1A99538F36A9}"/>
              </a:ext>
            </a:extLst>
          </p:cNvPr>
          <p:cNvSpPr/>
          <p:nvPr/>
        </p:nvSpPr>
        <p:spPr>
          <a:xfrm>
            <a:off x="9322230" y="6518542"/>
            <a:ext cx="2856551" cy="307777"/>
          </a:xfrm>
          <a:prstGeom prst="rect">
            <a:avLst/>
          </a:prstGeom>
        </p:spPr>
        <p:txBody>
          <a:bodyPr wrap="none">
            <a:spAutoFit/>
          </a:bodyPr>
          <a:lstStyle/>
          <a:p>
            <a:r>
              <a:rPr lang="en-GB" sz="1400" b="1" dirty="0">
                <a:latin typeface="Arial" panose="020B0604020202020204" pitchFamily="34" charset="0"/>
                <a:cs typeface="Arial" panose="020B0604020202020204" pitchFamily="34" charset="0"/>
              </a:rPr>
              <a:t>World Trade Organization, 2020</a:t>
            </a:r>
            <a:endParaRPr lang="en-GB" sz="1400" dirty="0"/>
          </a:p>
        </p:txBody>
      </p:sp>
      <p:sp>
        <p:nvSpPr>
          <p:cNvPr id="11" name="Rectangle 10">
            <a:extLst>
              <a:ext uri="{FF2B5EF4-FFF2-40B4-BE49-F238E27FC236}">
                <a16:creationId xmlns:a16="http://schemas.microsoft.com/office/drawing/2014/main" id="{135D0DD7-E395-44B7-A373-579CE61DAC09}"/>
              </a:ext>
            </a:extLst>
          </p:cNvPr>
          <p:cNvSpPr/>
          <p:nvPr/>
        </p:nvSpPr>
        <p:spPr>
          <a:xfrm>
            <a:off x="4267167" y="4616822"/>
            <a:ext cx="7924833" cy="1631216"/>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1. Liberalisation of commerce in the field of networks, protection and finance;</a:t>
            </a:r>
          </a:p>
          <a:p>
            <a:r>
              <a:rPr lang="en-GB" sz="2000" dirty="0">
                <a:latin typeface="Arial" panose="020B0604020202020204" pitchFamily="34" charset="0"/>
                <a:cs typeface="Arial" panose="020B0604020202020204" pitchFamily="34" charset="0"/>
              </a:rPr>
              <a:t>2. Liberalisation of investment in marketplaces as a cause of the slow elimination;                                                                                                    3. Liberalisation of transcontinental investments.</a:t>
            </a:r>
          </a:p>
        </p:txBody>
      </p:sp>
    </p:spTree>
    <p:extLst>
      <p:ext uri="{BB962C8B-B14F-4D97-AF65-F5344CB8AC3E}">
        <p14:creationId xmlns:p14="http://schemas.microsoft.com/office/powerpoint/2010/main" val="39707251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small boat in a body of water&#10;&#10;Description automatically generated">
            <a:extLst>
              <a:ext uri="{FF2B5EF4-FFF2-40B4-BE49-F238E27FC236}">
                <a16:creationId xmlns:a16="http://schemas.microsoft.com/office/drawing/2014/main" id="{4F709384-0C42-47A4-B134-8EB03B80866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665" r="26108"/>
          <a:stretch/>
        </p:blipFill>
        <p:spPr>
          <a:xfrm>
            <a:off x="4117521" y="10"/>
            <a:ext cx="8074479" cy="6857990"/>
          </a:xfrm>
          <a:prstGeom prst="rect">
            <a:avLst/>
          </a:prstGeom>
        </p:spPr>
      </p:pic>
      <p:sp>
        <p:nvSpPr>
          <p:cNvPr id="15" name="Freeform: Shape 1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FEB0251-E71B-4E3B-9C76-AE8747ABF346}"/>
              </a:ext>
            </a:extLst>
          </p:cNvPr>
          <p:cNvSpPr>
            <a:spLocks noGrp="1"/>
          </p:cNvSpPr>
          <p:nvPr>
            <p:ph type="title"/>
          </p:nvPr>
        </p:nvSpPr>
        <p:spPr>
          <a:xfrm>
            <a:off x="804672" y="365125"/>
            <a:ext cx="5266155" cy="1325563"/>
          </a:xfrm>
        </p:spPr>
        <p:txBody>
          <a:bodyPr vert="horz" lIns="91440" tIns="45720" rIns="91440" bIns="45720" rtlCol="0" anchor="ctr">
            <a:normAutofit/>
          </a:bodyPr>
          <a:lstStyle/>
          <a:p>
            <a:r>
              <a:rPr lang="en-US" sz="3600" b="1" dirty="0">
                <a:latin typeface="Arial" panose="020B0604020202020204" pitchFamily="34" charset="0"/>
                <a:cs typeface="Arial" panose="020B0604020202020204" pitchFamily="34" charset="0"/>
              </a:rPr>
              <a:t>Socio-Efficiency</a:t>
            </a:r>
            <a:br>
              <a:rPr lang="en-US"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DAC23D7C-CCC6-4C91-9ED4-8D5EE63F1148}"/>
              </a:ext>
            </a:extLst>
          </p:cNvPr>
          <p:cNvSpPr>
            <a:spLocks noGrp="1"/>
          </p:cNvSpPr>
          <p:nvPr>
            <p:ph type="body" sz="half" idx="2"/>
          </p:nvPr>
        </p:nvSpPr>
        <p:spPr>
          <a:xfrm>
            <a:off x="142240" y="1595881"/>
            <a:ext cx="4897120" cy="4591559"/>
          </a:xfrm>
        </p:spPr>
        <p:txBody>
          <a:bodyPr vert="horz" lIns="91440" tIns="45720" rIns="91440" bIns="45720" rtlCol="0">
            <a:noAutofit/>
          </a:bodyPr>
          <a:lstStyle/>
          <a:p>
            <a:pPr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Regarding the category of non-renewable resources, specialists recommend using them as little time as possible to last until scientific and technological progress finds a renewable substitute for them, as an example, solar energy. For renewable resources, it is essential to set up a sustainable connection among the pace of their natural recovery and the dynamics of different categories of consumption. Any breach of these fundamental requirements leads to major environmental imbalances with often unpredictable effects in the medium and long term.</a:t>
            </a:r>
          </a:p>
        </p:txBody>
      </p:sp>
      <p:sp>
        <p:nvSpPr>
          <p:cNvPr id="7" name="Rectangle 6">
            <a:extLst>
              <a:ext uri="{FF2B5EF4-FFF2-40B4-BE49-F238E27FC236}">
                <a16:creationId xmlns:a16="http://schemas.microsoft.com/office/drawing/2014/main" id="{BE217920-DEBF-461F-967E-0C76E8B6C87E}"/>
              </a:ext>
            </a:extLst>
          </p:cNvPr>
          <p:cNvSpPr/>
          <p:nvPr/>
        </p:nvSpPr>
        <p:spPr>
          <a:xfrm>
            <a:off x="0" y="6537523"/>
            <a:ext cx="1090363" cy="307777"/>
          </a:xfrm>
          <a:prstGeom prst="rect">
            <a:avLst/>
          </a:prstGeom>
        </p:spPr>
        <p:txBody>
          <a:bodyPr wrap="none">
            <a:spAutoFit/>
          </a:bodyPr>
          <a:lstStyle/>
          <a:p>
            <a:r>
              <a:rPr lang="en-GB" sz="1400" b="1" dirty="0">
                <a:latin typeface="Arial" panose="020B0604020202020204" pitchFamily="34" charset="0"/>
                <a:ea typeface="Calibri" panose="020F0502020204030204" pitchFamily="34" charset="0"/>
              </a:rPr>
              <a:t>Aran, 2012</a:t>
            </a:r>
            <a:endParaRPr lang="en-GB" sz="1400" dirty="0"/>
          </a:p>
        </p:txBody>
      </p:sp>
    </p:spTree>
    <p:extLst>
      <p:ext uri="{BB962C8B-B14F-4D97-AF65-F5344CB8AC3E}">
        <p14:creationId xmlns:p14="http://schemas.microsoft.com/office/powerpoint/2010/main" val="364464430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04BB-3669-445F-B224-8741F61C1348}"/>
              </a:ext>
            </a:extLst>
          </p:cNvPr>
          <p:cNvSpPr>
            <a:spLocks noGrp="1"/>
          </p:cNvSpPr>
          <p:nvPr>
            <p:ph type="title"/>
          </p:nvPr>
        </p:nvSpPr>
        <p:spPr>
          <a:xfrm>
            <a:off x="242298" y="268529"/>
            <a:ext cx="4691007" cy="1325563"/>
          </a:xfrm>
        </p:spPr>
        <p:txBody>
          <a:bodyPr vert="horz" lIns="91440" tIns="45720" rIns="91440" bIns="45720" rtlCol="0" anchor="ctr">
            <a:normAutofit/>
          </a:bodyPr>
          <a:lstStyle/>
          <a:p>
            <a:r>
              <a:rPr lang="en-US" b="1" i="1" kern="1200" dirty="0">
                <a:solidFill>
                  <a:schemeClr val="tx1"/>
                </a:solidFill>
                <a:latin typeface="Arial" panose="020B0604020202020204" pitchFamily="34" charset="0"/>
                <a:cs typeface="Arial" panose="020B0604020202020204" pitchFamily="34" charset="0"/>
              </a:rPr>
              <a:t>Tourism and </a:t>
            </a:r>
            <a:r>
              <a:rPr lang="en-US" b="1" i="1" dirty="0" err="1">
                <a:latin typeface="Arial" panose="020B0604020202020204" pitchFamily="34" charset="0"/>
                <a:cs typeface="Arial" panose="020B0604020202020204" pitchFamily="34" charset="0"/>
              </a:rPr>
              <a:t>E</a:t>
            </a:r>
            <a:r>
              <a:rPr lang="en-US" b="1" i="1" kern="1200" dirty="0" err="1">
                <a:solidFill>
                  <a:schemeClr val="tx1"/>
                </a:solidFill>
                <a:latin typeface="Arial" panose="020B0604020202020204" pitchFamily="34" charset="0"/>
                <a:cs typeface="Arial" panose="020B0604020202020204" pitchFamily="34" charset="0"/>
              </a:rPr>
              <a:t>rrorism</a:t>
            </a:r>
            <a:br>
              <a:rPr lang="en-US" kern="1200" dirty="0">
                <a:solidFill>
                  <a:schemeClr val="tx1"/>
                </a:solidFill>
                <a:latin typeface="Arial" panose="020B0604020202020204" pitchFamily="34" charset="0"/>
                <a:cs typeface="Arial" panose="020B0604020202020204" pitchFamily="34" charset="0"/>
              </a:rPr>
            </a:br>
            <a:endParaRPr lang="en-US" kern="12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4CD72C-24FD-44D7-937E-23C168B402D0}"/>
              </a:ext>
            </a:extLst>
          </p:cNvPr>
          <p:cNvSpPr>
            <a:spLocks noGrp="1"/>
          </p:cNvSpPr>
          <p:nvPr>
            <p:ph idx="1"/>
          </p:nvPr>
        </p:nvSpPr>
        <p:spPr>
          <a:xfrm>
            <a:off x="65769" y="2030511"/>
            <a:ext cx="6230255" cy="4673600"/>
          </a:xfrm>
        </p:spPr>
        <p:txBody>
          <a:bodyPr vert="horz" lIns="91440" tIns="45720" rIns="91440" bIns="45720" rtlCol="0" anchor="t">
            <a:noAutofit/>
          </a:bodyPr>
          <a:lstStyle/>
          <a:p>
            <a:r>
              <a:rPr lang="en-US" sz="2000" dirty="0">
                <a:latin typeface="Arial" panose="020B0604020202020204" pitchFamily="34" charset="0"/>
                <a:cs typeface="Arial" panose="020B0604020202020204" pitchFamily="34" charset="0"/>
              </a:rPr>
              <a:t>On the rural level, tourism is drastically declining, and this is the Government's fault. Chaos is considered very complicated information and this region shelters historical vestiges, but because of the extremist outbreaks which happened, the most important tourist centers suffer. Following these terrorist attacks in England, many tourists are not advancing in lesser-known and insecure areas and they agree to go in different parts of England like London and other major cities, but the media, together with the Government, can help and can debate and implement projects to maintain public safety, but all depends on political stability and economic interests.</a:t>
            </a:r>
          </a:p>
        </p:txBody>
      </p:sp>
      <p:sp>
        <p:nvSpPr>
          <p:cNvPr id="35" name="Freeform: Shape 34">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a:extLst>
              <a:ext uri="{FF2B5EF4-FFF2-40B4-BE49-F238E27FC236}">
                <a16:creationId xmlns:a16="http://schemas.microsoft.com/office/drawing/2014/main" id="{E27F8849-3808-4BCF-8711-0ED58AF13074}"/>
              </a:ext>
            </a:extLst>
          </p:cNvPr>
          <p:cNvPicPr>
            <a:picLocks noChangeAspect="1"/>
          </p:cNvPicPr>
          <p:nvPr/>
        </p:nvPicPr>
        <p:blipFill rotWithShape="1">
          <a:blip r:embed="rId2">
            <a:extLst>
              <a:ext uri="{28A0092B-C50C-407E-A947-70E740481C1C}">
                <a14:useLocalDpi xmlns:a14="http://schemas.microsoft.com/office/drawing/2010/main" val="0"/>
              </a:ext>
            </a:extLst>
          </a:blip>
          <a:srcRect t="12885" r="3" b="18163"/>
          <a:stretch/>
        </p:blipFill>
        <p:spPr>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37" name="Freeform: Shape 36">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lot of smoke around it&#10;&#10;Description automatically generated">
            <a:extLst>
              <a:ext uri="{FF2B5EF4-FFF2-40B4-BE49-F238E27FC236}">
                <a16:creationId xmlns:a16="http://schemas.microsoft.com/office/drawing/2014/main" id="{1BA4227A-F53C-4FBE-BFD9-8C86EF2AF85D}"/>
              </a:ext>
            </a:extLst>
          </p:cNvPr>
          <p:cNvPicPr>
            <a:picLocks noChangeAspect="1"/>
          </p:cNvPicPr>
          <p:nvPr/>
        </p:nvPicPr>
        <p:blipFill rotWithShape="1">
          <a:blip r:embed="rId3">
            <a:extLst>
              <a:ext uri="{28A0092B-C50C-407E-A947-70E740481C1C}">
                <a14:useLocalDpi xmlns:a14="http://schemas.microsoft.com/office/drawing/2010/main" val="0"/>
              </a:ext>
            </a:extLst>
          </a:blip>
          <a:srcRect l="2899" r="3" b="3"/>
          <a:stretch/>
        </p:blipFill>
        <p:spPr>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
        <p:nvSpPr>
          <p:cNvPr id="5" name="Rectangle 4">
            <a:extLst>
              <a:ext uri="{FF2B5EF4-FFF2-40B4-BE49-F238E27FC236}">
                <a16:creationId xmlns:a16="http://schemas.microsoft.com/office/drawing/2014/main" id="{1EC399F8-4ECD-4639-891B-28914FB4A6D3}"/>
              </a:ext>
            </a:extLst>
          </p:cNvPr>
          <p:cNvSpPr/>
          <p:nvPr/>
        </p:nvSpPr>
        <p:spPr>
          <a:xfrm>
            <a:off x="5834695" y="6550223"/>
            <a:ext cx="1159292" cy="307777"/>
          </a:xfrm>
          <a:prstGeom prst="rect">
            <a:avLst/>
          </a:prstGeom>
        </p:spPr>
        <p:txBody>
          <a:bodyPr wrap="none">
            <a:spAutoFit/>
          </a:bodyPr>
          <a:lstStyle/>
          <a:p>
            <a:pPr>
              <a:spcAft>
                <a:spcPts val="600"/>
              </a:spcAft>
            </a:pPr>
            <a:r>
              <a:rPr lang="en-GB" sz="1400" b="1" dirty="0">
                <a:latin typeface="Arial" panose="020B0604020202020204" pitchFamily="34" charset="0"/>
                <a:ea typeface="Calibri" panose="020F0502020204030204" pitchFamily="34" charset="0"/>
              </a:rPr>
              <a:t>Elena, 2016</a:t>
            </a:r>
            <a:endParaRPr lang="en-GB" sz="1400" dirty="0"/>
          </a:p>
        </p:txBody>
      </p:sp>
    </p:spTree>
    <p:extLst>
      <p:ext uri="{BB962C8B-B14F-4D97-AF65-F5344CB8AC3E}">
        <p14:creationId xmlns:p14="http://schemas.microsoft.com/office/powerpoint/2010/main" val="373675319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D4D6CE2-C4FB-4B4D-991A-84C9705CD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22A490-62AA-41CA-AC11-2F98A05CC69F}"/>
              </a:ext>
            </a:extLst>
          </p:cNvPr>
          <p:cNvSpPr>
            <a:spLocks noGrp="1"/>
          </p:cNvSpPr>
          <p:nvPr>
            <p:ph type="title"/>
          </p:nvPr>
        </p:nvSpPr>
        <p:spPr>
          <a:xfrm>
            <a:off x="8698933" y="0"/>
            <a:ext cx="2210935" cy="1106424"/>
          </a:xfrm>
          <a:ln>
            <a:noFill/>
          </a:ln>
        </p:spPr>
        <p:txBody>
          <a:bodyPr vert="horz" lIns="91440" tIns="45720" rIns="91440" bIns="45720" rtlCol="0" anchor="b">
            <a:normAutofit/>
          </a:bodyPr>
          <a:lstStyle/>
          <a:p>
            <a:r>
              <a:rPr lang="en-US" sz="3600" b="1" i="1" kern="1200" dirty="0">
                <a:solidFill>
                  <a:schemeClr val="tx1"/>
                </a:solidFill>
                <a:latin typeface="Arial" panose="020B0604020202020204" pitchFamily="34" charset="0"/>
                <a:cs typeface="Arial" panose="020B0604020202020204" pitchFamily="34" charset="0"/>
              </a:rPr>
              <a:t>Aspects</a:t>
            </a:r>
            <a:br>
              <a:rPr lang="en-US" sz="2800" kern="1200" dirty="0">
                <a:solidFill>
                  <a:schemeClr val="tx1"/>
                </a:solidFill>
                <a:latin typeface="+mj-lt"/>
                <a:ea typeface="+mj-ea"/>
                <a:cs typeface="+mj-cs"/>
              </a:rPr>
            </a:br>
            <a:endParaRPr lang="en-US" sz="2800" kern="1200" dirty="0">
              <a:solidFill>
                <a:schemeClr val="tx1"/>
              </a:solidFill>
              <a:latin typeface="+mj-lt"/>
              <a:ea typeface="+mj-ea"/>
              <a:cs typeface="+mj-cs"/>
            </a:endParaRPr>
          </a:p>
        </p:txBody>
      </p:sp>
      <p:pic>
        <p:nvPicPr>
          <p:cNvPr id="21" name="Picture 20" descr="A bridge over a body of water&#10;&#10;Description automatically generated">
            <a:extLst>
              <a:ext uri="{FF2B5EF4-FFF2-40B4-BE49-F238E27FC236}">
                <a16:creationId xmlns:a16="http://schemas.microsoft.com/office/drawing/2014/main" id="{53A52571-F550-438A-B4FD-8C5A27B940C7}"/>
              </a:ext>
            </a:extLst>
          </p:cNvPr>
          <p:cNvPicPr>
            <a:picLocks noChangeAspect="1"/>
          </p:cNvPicPr>
          <p:nvPr/>
        </p:nvPicPr>
        <p:blipFill rotWithShape="1">
          <a:blip r:embed="rId2">
            <a:extLst>
              <a:ext uri="{28A0092B-C50C-407E-A947-70E740481C1C}">
                <a14:useLocalDpi xmlns:a14="http://schemas.microsoft.com/office/drawing/2010/main" val="0"/>
              </a:ext>
            </a:extLst>
          </a:blip>
          <a:srcRect t="18342"/>
          <a:stretch/>
        </p:blipFill>
        <p:spPr>
          <a:xfrm>
            <a:off x="313204" y="553212"/>
            <a:ext cx="3785616" cy="5495544"/>
          </a:xfrm>
          <a:prstGeom prst="rect">
            <a:avLst/>
          </a:prstGeom>
        </p:spPr>
      </p:pic>
      <p:pic>
        <p:nvPicPr>
          <p:cNvPr id="19" name="Picture 18" descr="A small boat in a body of water&#10;&#10;Description automatically generated">
            <a:extLst>
              <a:ext uri="{FF2B5EF4-FFF2-40B4-BE49-F238E27FC236}">
                <a16:creationId xmlns:a16="http://schemas.microsoft.com/office/drawing/2014/main" id="{CAFF0D78-2213-445A-87EE-C7E13CFE6B7E}"/>
              </a:ext>
            </a:extLst>
          </p:cNvPr>
          <p:cNvPicPr>
            <a:picLocks noChangeAspect="1"/>
          </p:cNvPicPr>
          <p:nvPr/>
        </p:nvPicPr>
        <p:blipFill rotWithShape="1">
          <a:blip r:embed="rId3">
            <a:extLst>
              <a:ext uri="{28A0092B-C50C-407E-A947-70E740481C1C}">
                <a14:useLocalDpi xmlns:a14="http://schemas.microsoft.com/office/drawing/2010/main" val="0"/>
              </a:ext>
            </a:extLst>
          </a:blip>
          <a:srcRect l="2813" r="41515" b="4"/>
          <a:stretch/>
        </p:blipFill>
        <p:spPr>
          <a:xfrm>
            <a:off x="4492893" y="553212"/>
            <a:ext cx="2651760" cy="2679192"/>
          </a:xfrm>
          <a:prstGeom prst="rect">
            <a:avLst/>
          </a:prstGeom>
        </p:spPr>
      </p:pic>
      <p:pic>
        <p:nvPicPr>
          <p:cNvPr id="11" name="Picture 10" descr="A boat sitting on top of a dirt field&#10;&#10;Description automatically generated">
            <a:extLst>
              <a:ext uri="{FF2B5EF4-FFF2-40B4-BE49-F238E27FC236}">
                <a16:creationId xmlns:a16="http://schemas.microsoft.com/office/drawing/2014/main" id="{8CB249F0-ECF1-41CC-8AA3-8A9FD5B19DC3}"/>
              </a:ext>
            </a:extLst>
          </p:cNvPr>
          <p:cNvPicPr>
            <a:picLocks noChangeAspect="1"/>
          </p:cNvPicPr>
          <p:nvPr/>
        </p:nvPicPr>
        <p:blipFill rotWithShape="1">
          <a:blip r:embed="rId4">
            <a:extLst>
              <a:ext uri="{28A0092B-C50C-407E-A947-70E740481C1C}">
                <a14:useLocalDpi xmlns:a14="http://schemas.microsoft.com/office/drawing/2010/main" val="0"/>
              </a:ext>
            </a:extLst>
          </a:blip>
          <a:srcRect t="41757" r="3" b="1413"/>
          <a:stretch/>
        </p:blipFill>
        <p:spPr>
          <a:xfrm>
            <a:off x="4492893" y="3364484"/>
            <a:ext cx="2651760" cy="2679192"/>
          </a:xfrm>
          <a:prstGeom prst="rect">
            <a:avLst/>
          </a:prstGeom>
        </p:spPr>
      </p:pic>
      <p:cxnSp>
        <p:nvCxnSpPr>
          <p:cNvPr id="33" name="Straight Connector 32">
            <a:extLst>
              <a:ext uri="{FF2B5EF4-FFF2-40B4-BE49-F238E27FC236}">
                <a16:creationId xmlns:a16="http://schemas.microsoft.com/office/drawing/2014/main" id="{11A9DAB5-E11B-41CA-85F3-20711F7902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51084"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66AA89E-5EE8-438A-9970-AAE0CA3218A9}"/>
              </a:ext>
            </a:extLst>
          </p:cNvPr>
          <p:cNvSpPr>
            <a:spLocks noGrp="1"/>
          </p:cNvSpPr>
          <p:nvPr>
            <p:ph idx="1"/>
          </p:nvPr>
        </p:nvSpPr>
        <p:spPr>
          <a:xfrm>
            <a:off x="7538727" y="803656"/>
            <a:ext cx="4531349" cy="5678424"/>
          </a:xfrm>
        </p:spPr>
        <p:txBody>
          <a:bodyPr vert="horz" lIns="91440" tIns="45720" rIns="91440" bIns="45720" rtlCol="0">
            <a:noAutofit/>
          </a:bodyPr>
          <a:lstStyle/>
          <a:p>
            <a:r>
              <a:rPr lang="en-US" sz="1800" dirty="0">
                <a:latin typeface="Arial" panose="020B0604020202020204" pitchFamily="34" charset="0"/>
                <a:cs typeface="Arial" panose="020B0604020202020204" pitchFamily="34" charset="0"/>
              </a:rPr>
              <a:t>In addition to the advantages and positive aspects of free market, competitive and private property mechanisms, economic has also </a:t>
            </a:r>
            <a:r>
              <a:rPr lang="en-US" sz="1800" dirty="0" err="1">
                <a:latin typeface="Arial" panose="020B0604020202020204" pitchFamily="34" charset="0"/>
                <a:cs typeface="Arial" panose="020B0604020202020204" pitchFamily="34" charset="0"/>
              </a:rPr>
              <a:t>analysed</a:t>
            </a:r>
            <a:r>
              <a:rPr lang="en-US" sz="1800" dirty="0">
                <a:latin typeface="Arial" panose="020B0604020202020204" pitchFamily="34" charset="0"/>
                <a:cs typeface="Arial" panose="020B0604020202020204" pitchFamily="34" charset="0"/>
              </a:rPr>
              <a:t> several failures, major disadvantages of this mechanism, including the inability to effectively manage environmental issues. The elaboration of systems of indicators and metrics of </a:t>
            </a:r>
            <a:r>
              <a:rPr lang="en-US" sz="1800" dirty="0" err="1">
                <a:latin typeface="Arial" panose="020B0604020202020204" pitchFamily="34" charset="0"/>
                <a:cs typeface="Arial" panose="020B0604020202020204" pitchFamily="34" charset="0"/>
              </a:rPr>
              <a:t>Roa</a:t>
            </a:r>
            <a:r>
              <a:rPr lang="en-US" sz="1800" dirty="0">
                <a:latin typeface="Arial" panose="020B0604020202020204" pitchFamily="34" charset="0"/>
                <a:cs typeface="Arial" panose="020B0604020202020204" pitchFamily="34" charset="0"/>
              </a:rPr>
              <a:t> Island development, needs fields of activity, at local, regional, national and international levels, including indicators of eco-economy, eco-efficiency and socio-efficiency, eco-innovation and eco-industries which can shape the path of transition to development  based on the implementation of sustainability governance strategies, through a better understanding of transition dynamics and the involvement of transforming the economic, social and technological configuration of all sectors and fields of activity.</a:t>
            </a:r>
          </a:p>
          <a:p>
            <a:endParaRPr lang="en-US" sz="18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3D0E154-315F-413D-8DF1-4533946461D7}"/>
              </a:ext>
            </a:extLst>
          </p:cNvPr>
          <p:cNvSpPr/>
          <p:nvPr/>
        </p:nvSpPr>
        <p:spPr>
          <a:xfrm>
            <a:off x="0" y="6623050"/>
            <a:ext cx="2860078" cy="307777"/>
          </a:xfrm>
          <a:prstGeom prst="rect">
            <a:avLst/>
          </a:prstGeom>
        </p:spPr>
        <p:txBody>
          <a:bodyPr wrap="none">
            <a:spAutoFit/>
          </a:bodyPr>
          <a:lstStyle/>
          <a:p>
            <a:pPr>
              <a:spcAft>
                <a:spcPts val="600"/>
              </a:spcAft>
            </a:pPr>
            <a:r>
              <a:rPr lang="en-GB" sz="1400" b="1">
                <a:latin typeface="Arial" panose="020B0604020202020204" pitchFamily="34" charset="0"/>
                <a:cs typeface="Arial" panose="020B0604020202020204" pitchFamily="34" charset="0"/>
              </a:rPr>
              <a:t>Barrow Borough Council, 2014</a:t>
            </a:r>
            <a:r>
              <a:rPr lang="en-GB" sz="140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86456202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8">
            <a:extLst>
              <a:ext uri="{FF2B5EF4-FFF2-40B4-BE49-F238E27FC236}">
                <a16:creationId xmlns:a16="http://schemas.microsoft.com/office/drawing/2014/main" id="{35C956CA-A8FB-4F91-A258-FBE459CD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boat is docked next to a body of water&#10;&#10;Description automatically generated">
            <a:extLst>
              <a:ext uri="{FF2B5EF4-FFF2-40B4-BE49-F238E27FC236}">
                <a16:creationId xmlns:a16="http://schemas.microsoft.com/office/drawing/2014/main" id="{B85021B4-7600-4BD6-92B4-0BF6648E830D}"/>
              </a:ext>
            </a:extLst>
          </p:cNvPr>
          <p:cNvPicPr>
            <a:picLocks noChangeAspect="1"/>
          </p:cNvPicPr>
          <p:nvPr/>
        </p:nvPicPr>
        <p:blipFill rotWithShape="1">
          <a:blip r:embed="rId2">
            <a:extLst>
              <a:ext uri="{28A0092B-C50C-407E-A947-70E740481C1C}">
                <a14:useLocalDpi xmlns:a14="http://schemas.microsoft.com/office/drawing/2010/main" val="0"/>
              </a:ext>
            </a:extLst>
          </a:blip>
          <a:srcRect t="35133" r="2" b="896"/>
          <a:stretch/>
        </p:blipFill>
        <p:spPr>
          <a:xfrm>
            <a:off x="5546558" y="-1"/>
            <a:ext cx="6645441" cy="2391331"/>
          </a:xfrm>
          <a:prstGeom prst="rect">
            <a:avLst/>
          </a:prstGeom>
        </p:spPr>
      </p:pic>
      <p:pic>
        <p:nvPicPr>
          <p:cNvPr id="7" name="Picture 6" descr="A picture containing grass, outdoor, nature, field&#10;&#10;Description automatically generated">
            <a:extLst>
              <a:ext uri="{FF2B5EF4-FFF2-40B4-BE49-F238E27FC236}">
                <a16:creationId xmlns:a16="http://schemas.microsoft.com/office/drawing/2014/main" id="{EF13451E-7C32-4C2F-8BEE-B7FD071CA6F0}"/>
              </a:ext>
            </a:extLst>
          </p:cNvPr>
          <p:cNvPicPr>
            <a:picLocks noChangeAspect="1"/>
          </p:cNvPicPr>
          <p:nvPr/>
        </p:nvPicPr>
        <p:blipFill rotWithShape="1">
          <a:blip r:embed="rId3">
            <a:extLst>
              <a:ext uri="{28A0092B-C50C-407E-A947-70E740481C1C}">
                <a14:useLocalDpi xmlns:a14="http://schemas.microsoft.com/office/drawing/2010/main" val="0"/>
              </a:ext>
            </a:extLst>
          </a:blip>
          <a:srcRect l="7385" r="-2" b="-2"/>
          <a:stretch/>
        </p:blipFill>
        <p:spPr>
          <a:xfrm>
            <a:off x="5546558" y="2391337"/>
            <a:ext cx="6645441" cy="4466657"/>
          </a:xfrm>
          <a:prstGeom prst="rect">
            <a:avLst/>
          </a:prstGeom>
        </p:spPr>
      </p:pic>
      <p:sp>
        <p:nvSpPr>
          <p:cNvPr id="25" name="Rectangle 20">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DE3843-240A-4EA5-B4EB-22B1C1A4F2BF}"/>
              </a:ext>
            </a:extLst>
          </p:cNvPr>
          <p:cNvSpPr>
            <a:spLocks noGrp="1"/>
          </p:cNvSpPr>
          <p:nvPr>
            <p:ph type="title"/>
          </p:nvPr>
        </p:nvSpPr>
        <p:spPr>
          <a:xfrm>
            <a:off x="1187668" y="910431"/>
            <a:ext cx="4641631" cy="1466455"/>
          </a:xfrm>
        </p:spPr>
        <p:txBody>
          <a:bodyPr anchor="b">
            <a:normAutofit/>
          </a:bodyPr>
          <a:lstStyle/>
          <a:p>
            <a:r>
              <a:rPr lang="en-GB" b="1" dirty="0">
                <a:solidFill>
                  <a:schemeClr val="bg1"/>
                </a:solidFill>
                <a:latin typeface="Arial" panose="020B0604020202020204" pitchFamily="34" charset="0"/>
                <a:cs typeface="Arial" panose="020B0604020202020204" pitchFamily="34" charset="0"/>
              </a:rPr>
              <a:t>Conclusion</a:t>
            </a:r>
            <a:br>
              <a:rPr lang="en-GB" dirty="0">
                <a:solidFill>
                  <a:schemeClr val="bg1"/>
                </a:solidFill>
                <a:latin typeface="Arial" panose="020B0604020202020204" pitchFamily="34" charset="0"/>
                <a:cs typeface="Arial" panose="020B0604020202020204" pitchFamily="34" charset="0"/>
              </a:rPr>
            </a:br>
            <a:endParaRPr lang="en-GB" dirty="0">
              <a:solidFill>
                <a:schemeClr val="bg1"/>
              </a:solidFill>
              <a:latin typeface="Arial" panose="020B0604020202020204" pitchFamily="34" charset="0"/>
              <a:cs typeface="Arial" panose="020B0604020202020204" pitchFamily="34" charset="0"/>
            </a:endParaRPr>
          </a:p>
        </p:txBody>
      </p:sp>
      <p:cxnSp>
        <p:nvCxnSpPr>
          <p:cNvPr id="23" name="Straight Connector 22">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87669" y="2397906"/>
            <a:ext cx="1100433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50AE95-4E10-421E-AAB9-E967782EE6B7}"/>
              </a:ext>
            </a:extLst>
          </p:cNvPr>
          <p:cNvSpPr>
            <a:spLocks noGrp="1"/>
          </p:cNvSpPr>
          <p:nvPr>
            <p:ph idx="1"/>
          </p:nvPr>
        </p:nvSpPr>
        <p:spPr>
          <a:xfrm>
            <a:off x="167268" y="2492079"/>
            <a:ext cx="5662031" cy="4209803"/>
          </a:xfrm>
        </p:spPr>
        <p:txBody>
          <a:bodyPr>
            <a:noAutofit/>
          </a:bodyPr>
          <a:lstStyle/>
          <a:p>
            <a:r>
              <a:rPr lang="en-GB" sz="1800" dirty="0">
                <a:solidFill>
                  <a:schemeClr val="bg1"/>
                </a:solidFill>
                <a:latin typeface="Arial" panose="020B0604020202020204" pitchFamily="34" charset="0"/>
                <a:cs typeface="Arial" panose="020B0604020202020204" pitchFamily="34" charset="0"/>
              </a:rPr>
              <a:t>In rural areas the tourism is a way to neutralize the troubles of the countryside situation, and best researchers say that the answer for commercial, societal, moral, and political improvement is to capitalize the real ability in the region. In the present research, has been analysed the image of the village and how to promote it to the world, due to its very rich natural and anthropogenic potential. In the current global context, we are seeing constant and quick change over in each aspect, especially financial and social. As the area is in this economic context, and the emphasis is increasingly on finding solutions to existing problems, it is necessary to study the existing potential for tourism activities.</a:t>
            </a:r>
          </a:p>
        </p:txBody>
      </p:sp>
    </p:spTree>
    <p:extLst>
      <p:ext uri="{BB962C8B-B14F-4D97-AF65-F5344CB8AC3E}">
        <p14:creationId xmlns:p14="http://schemas.microsoft.com/office/powerpoint/2010/main" val="1754776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78212-53DD-49E9-A33F-1FB9BDDD808C}"/>
              </a:ext>
            </a:extLst>
          </p:cNvPr>
          <p:cNvSpPr>
            <a:spLocks noGrp="1"/>
          </p:cNvSpPr>
          <p:nvPr>
            <p:ph type="title"/>
          </p:nvPr>
        </p:nvSpPr>
        <p:spPr/>
        <p:txBody>
          <a:bodyPr/>
          <a:lstStyle/>
          <a:p>
            <a:pPr algn="ctr"/>
            <a:r>
              <a:rPr lang="en-IN" b="1" dirty="0"/>
              <a:t>References</a:t>
            </a:r>
            <a:endParaRPr lang="en-GB" dirty="0"/>
          </a:p>
        </p:txBody>
      </p:sp>
      <p:sp>
        <p:nvSpPr>
          <p:cNvPr id="3" name="Content Placeholder 2">
            <a:extLst>
              <a:ext uri="{FF2B5EF4-FFF2-40B4-BE49-F238E27FC236}">
                <a16:creationId xmlns:a16="http://schemas.microsoft.com/office/drawing/2014/main" id="{81806FCE-30D2-485B-BBD5-5866614665A7}"/>
              </a:ext>
            </a:extLst>
          </p:cNvPr>
          <p:cNvSpPr>
            <a:spLocks noGrp="1"/>
          </p:cNvSpPr>
          <p:nvPr>
            <p:ph idx="1"/>
          </p:nvPr>
        </p:nvSpPr>
        <p:spPr>
          <a:xfrm>
            <a:off x="838200" y="1501775"/>
            <a:ext cx="10515600" cy="5251450"/>
          </a:xfrm>
        </p:spPr>
        <p:txBody>
          <a:bodyPr>
            <a:noAutofit/>
          </a:bodyPr>
          <a:lstStyle/>
          <a:p>
            <a:pPr marL="0" indent="0">
              <a:buNone/>
            </a:pPr>
            <a:endParaRPr lang="en-GB" sz="1050" dirty="0">
              <a:latin typeface="Arial" panose="020B0604020202020204" pitchFamily="34" charset="0"/>
              <a:cs typeface="Arial" panose="020B0604020202020204" pitchFamily="34" charset="0"/>
            </a:endParaRPr>
          </a:p>
          <a:p>
            <a:pPr lvl="0"/>
            <a:r>
              <a:rPr lang="en-GB" sz="1050" dirty="0" err="1">
                <a:latin typeface="Arial" panose="020B0604020202020204" pitchFamily="34" charset="0"/>
                <a:cs typeface="Arial" panose="020B0604020202020204" pitchFamily="34" charset="0"/>
              </a:rPr>
              <a:t>Albu</a:t>
            </a:r>
            <a:r>
              <a:rPr lang="en-GB" sz="1050" dirty="0">
                <a:latin typeface="Arial" panose="020B0604020202020204" pitchFamily="34" charset="0"/>
                <a:cs typeface="Arial" panose="020B0604020202020204" pitchFamily="34" charset="0"/>
              </a:rPr>
              <a:t>, Cristina Elena (2016) : Tourism and Terrorism: A Worldwide Perspective, CES Working Papers, ISSN 2067-7693, </a:t>
            </a:r>
            <a:r>
              <a:rPr lang="en-GB" sz="1050" dirty="0" err="1">
                <a:latin typeface="Arial" panose="020B0604020202020204" pitchFamily="34" charset="0"/>
                <a:cs typeface="Arial" panose="020B0604020202020204" pitchFamily="34" charset="0"/>
              </a:rPr>
              <a:t>Alexandru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Ioan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Cuza</a:t>
            </a:r>
            <a:r>
              <a:rPr lang="en-GB" sz="1050" dirty="0">
                <a:latin typeface="Arial" panose="020B0604020202020204" pitchFamily="34" charset="0"/>
                <a:cs typeface="Arial" panose="020B0604020202020204" pitchFamily="34" charset="0"/>
              </a:rPr>
              <a:t> University of Iasi, Centre for European Studies, Iasi, Vol. 8, </a:t>
            </a:r>
            <a:r>
              <a:rPr lang="en-GB" sz="1050" dirty="0" err="1">
                <a:latin typeface="Arial" panose="020B0604020202020204" pitchFamily="34" charset="0"/>
                <a:cs typeface="Arial" panose="020B0604020202020204" pitchFamily="34" charset="0"/>
              </a:rPr>
              <a:t>Iss</a:t>
            </a:r>
            <a:r>
              <a:rPr lang="en-GB" sz="1050" dirty="0">
                <a:latin typeface="Arial" panose="020B0604020202020204" pitchFamily="34" charset="0"/>
                <a:cs typeface="Arial" panose="020B0604020202020204" pitchFamily="34" charset="0"/>
              </a:rPr>
              <a:t>. 1, pp. 1-19;</a:t>
            </a:r>
          </a:p>
          <a:p>
            <a:pPr lvl="0"/>
            <a:r>
              <a:rPr lang="en-GB" sz="1050" dirty="0">
                <a:latin typeface="Arial" panose="020B0604020202020204" pitchFamily="34" charset="0"/>
                <a:cs typeface="Arial" panose="020B0604020202020204" pitchFamily="34" charset="0"/>
              </a:rPr>
              <a:t>Aran Eales (2012) The Sustainability and Engineering, Available at: http://www.energyenvoys.org.uk/sites/default/files/Non-renewable%20and%20renewable%20resources_0.pdf (Accessed: 16 July 2020);</a:t>
            </a:r>
          </a:p>
          <a:p>
            <a:pPr lvl="0"/>
            <a:r>
              <a:rPr lang="en-GB" sz="1050" dirty="0">
                <a:latin typeface="Arial" panose="020B0604020202020204" pitchFamily="34" charset="0"/>
                <a:cs typeface="Arial" panose="020B0604020202020204" pitchFamily="34" charset="0"/>
              </a:rPr>
              <a:t>arrow-in-Furness Borough Council (2014) Regeneration &amp; Built Environment, Available at: file:///C:/Users/berch/Downloads/Final%20Draft%20Local%20Plan%20Issues%20&amp;%20Options%20Sept%202014.pdf (Accessed: 15 July 2020);</a:t>
            </a:r>
          </a:p>
          <a:p>
            <a:pPr lvl="0"/>
            <a:r>
              <a:rPr lang="en-GB" sz="1050" dirty="0">
                <a:latin typeface="Arial" panose="020B0604020202020204" pitchFamily="34" charset="0"/>
                <a:cs typeface="Arial" panose="020B0604020202020204" pitchFamily="34" charset="0"/>
              </a:rPr>
              <a:t>Barrow Borough Council (2014) DEVELOPMENT DIVISION, Available at: file:///C:/Users/berch/Downloads/906-BLUEBOOK%2017JUNE14.pdf (Accessed: 14 July 2020);</a:t>
            </a:r>
          </a:p>
          <a:p>
            <a:r>
              <a:rPr lang="en-GB" sz="1050" dirty="0">
                <a:latin typeface="Arial" panose="020B0604020202020204" pitchFamily="34" charset="0"/>
                <a:cs typeface="Arial" panose="020B0604020202020204" pitchFamily="34" charset="0"/>
              </a:rPr>
              <a:t>Bush, T., 2020. </a:t>
            </a:r>
            <a:r>
              <a:rPr lang="en-GB" sz="1050" i="1" dirty="0">
                <a:latin typeface="Arial" panose="020B0604020202020204" pitchFamily="34" charset="0"/>
                <a:cs typeface="Arial" panose="020B0604020202020204" pitchFamily="34" charset="0"/>
              </a:rPr>
              <a:t>A SWOT Analysis Of The UK</a:t>
            </a:r>
            <a:r>
              <a:rPr lang="en-GB" sz="1050" dirty="0">
                <a:latin typeface="Arial" panose="020B0604020202020204" pitchFamily="34" charset="0"/>
                <a:cs typeface="Arial" panose="020B0604020202020204" pitchFamily="34" charset="0"/>
              </a:rPr>
              <a:t>. [online] PESTLE Analysis. Available at: &lt;https://pestleanalysis.com/swot-analysis-of-the-uk/&gt; [Accessed 20 July 2020].</a:t>
            </a:r>
          </a:p>
          <a:p>
            <a:pPr lvl="0"/>
            <a:r>
              <a:rPr lang="en-GB" sz="1050" dirty="0">
                <a:latin typeface="Arial" panose="020B0604020202020204" pitchFamily="34" charset="0"/>
                <a:cs typeface="Arial" panose="020B0604020202020204" pitchFamily="34" charset="0"/>
              </a:rPr>
              <a:t>Cumbria City Council (2018) Cumbria Coastal Strategy, Available at: https://www.cumbria.gov.uk/elibrary/Content/Internet/544/17312/17380/4341315546.pdf?timestamp=434470548 (Accessed: 12th July 2020);</a:t>
            </a:r>
          </a:p>
          <a:p>
            <a:pPr lvl="0"/>
            <a:r>
              <a:rPr lang="en-GB" sz="1050" dirty="0">
                <a:latin typeface="Arial" panose="020B0604020202020204" pitchFamily="34" charset="0"/>
                <a:cs typeface="Arial" panose="020B0604020202020204" pitchFamily="34" charset="0"/>
              </a:rPr>
              <a:t>Edward F. </a:t>
            </a:r>
            <a:r>
              <a:rPr lang="en-GB" sz="1050" dirty="0" err="1">
                <a:latin typeface="Arial" panose="020B0604020202020204" pitchFamily="34" charset="0"/>
                <a:cs typeface="Arial" panose="020B0604020202020204" pitchFamily="34" charset="0"/>
              </a:rPr>
              <a:t>Mcquarrie</a:t>
            </a:r>
            <a:r>
              <a:rPr lang="en-GB" sz="1050" dirty="0">
                <a:latin typeface="Arial" panose="020B0604020202020204" pitchFamily="34" charset="0"/>
                <a:cs typeface="Arial" panose="020B0604020202020204" pitchFamily="34" charset="0"/>
              </a:rPr>
              <a:t>, Barbara J. Phillips (2008-2020), Beyond Visual Metaphor: A New Typology of Visual Rhetoric in Advertising, Available at: https://www.researchgate.net/publication/235361038_Beyond_Visual_Metaphor_A_New_Typology_of_Visual_Rhetoric_in_Advertising (Accessed: 13 July 2020);</a:t>
            </a:r>
          </a:p>
          <a:p>
            <a:pPr lvl="0"/>
            <a:r>
              <a:rPr lang="en-GB" sz="1050" dirty="0">
                <a:latin typeface="Arial" panose="020B0604020202020204" pitchFamily="34" charset="0"/>
                <a:cs typeface="Arial" panose="020B0604020202020204" pitchFamily="34" charset="0"/>
              </a:rPr>
              <a:t>Englishrevealed.co.uk. 2020. </a:t>
            </a:r>
            <a:r>
              <a:rPr lang="en-GB" sz="1050" dirty="0" err="1">
                <a:latin typeface="Arial" panose="020B0604020202020204" pitchFamily="34" charset="0"/>
                <a:cs typeface="Arial" panose="020B0604020202020204" pitchFamily="34" charset="0"/>
              </a:rPr>
              <a:t>Englishrevealed</a:t>
            </a:r>
            <a:r>
              <a:rPr lang="en-GB" sz="1050" dirty="0">
                <a:latin typeface="Arial" panose="020B0604020202020204" pitchFamily="34" charset="0"/>
                <a:cs typeface="Arial" panose="020B0604020202020204" pitchFamily="34" charset="0"/>
              </a:rPr>
              <a:t> - Cambridge English Exam Preparation. [online] Available at: &lt;https://www.englishrevealed.co.uk/&gt; [Accessed 11 July 2020];</a:t>
            </a:r>
          </a:p>
          <a:p>
            <a:pPr lvl="0"/>
            <a:r>
              <a:rPr lang="en-GB" sz="1050" dirty="0">
                <a:latin typeface="Arial" panose="020B0604020202020204" pitchFamily="34" charset="0"/>
                <a:cs typeface="Arial" panose="020B0604020202020204" pitchFamily="34" charset="0"/>
              </a:rPr>
              <a:t>World Trade Organization (2020) The General Agreement on Trade in Services (GATS): objectives, coverage, and disciplines, Available at: https://www.wto.org/english/tratop_e/serv_e/gatsqa_e.htm (Accessed: 08 July 2020);</a:t>
            </a:r>
          </a:p>
          <a:p>
            <a:pPr lvl="0"/>
            <a:r>
              <a:rPr lang="en-GB" sz="1050" dirty="0">
                <a:latin typeface="Arial" panose="020B0604020202020204" pitchFamily="34" charset="0"/>
                <a:cs typeface="Arial" panose="020B0604020202020204" pitchFamily="34" charset="0"/>
              </a:rPr>
              <a:t>Firth, Stewart. (2000). The Pacific Islands and the Globalization Agenda. The Contemporary Pacific. 12. 10.1353/cp.2000.0009;</a:t>
            </a:r>
          </a:p>
          <a:p>
            <a:r>
              <a:rPr lang="en-GB" sz="1050" dirty="0" err="1">
                <a:latin typeface="Arial" panose="020B0604020202020204" pitchFamily="34" charset="0"/>
                <a:cs typeface="Arial" panose="020B0604020202020204" pitchFamily="34" charset="0"/>
              </a:rPr>
              <a:t>Mohajan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Haradhan</a:t>
            </a:r>
            <a:r>
              <a:rPr lang="en-GB" sz="1050" dirty="0">
                <a:latin typeface="Arial" panose="020B0604020202020204" pitchFamily="34" charset="0"/>
                <a:cs typeface="Arial" panose="020B0604020202020204" pitchFamily="34" charset="0"/>
              </a:rPr>
              <a:t> (2018) Qualitative Research Methodology in Social Sciences and Related Subjects, Available at: https://mpra.ub.uni-muenchen.de/85654/1/MPRA_paper_85654.pdf (Accessed: 07 July 2020);</a:t>
            </a:r>
          </a:p>
          <a:p>
            <a:pPr lvl="0"/>
            <a:r>
              <a:rPr lang="en-GB" sz="1050" dirty="0">
                <a:latin typeface="Arial" panose="020B0604020202020204" pitchFamily="34" charset="0"/>
                <a:cs typeface="Arial" panose="020B0604020202020204" pitchFamily="34" charset="0"/>
              </a:rPr>
              <a:t>Kcl.ac.uk. 2020. </a:t>
            </a:r>
            <a:r>
              <a:rPr lang="en-GB" sz="1050" dirty="0" err="1">
                <a:latin typeface="Arial" panose="020B0604020202020204" pitchFamily="34" charset="0"/>
                <a:cs typeface="Arial" panose="020B0604020202020204" pitchFamily="34" charset="0"/>
              </a:rPr>
              <a:t>Eresources</a:t>
            </a:r>
            <a:r>
              <a:rPr lang="en-GB" sz="1050" dirty="0">
                <a:latin typeface="Arial" panose="020B0604020202020204" pitchFamily="34" charset="0"/>
                <a:cs typeface="Arial" panose="020B0604020202020204" pitchFamily="34" charset="0"/>
              </a:rPr>
              <a:t> | Libraries &amp; Collections | </a:t>
            </a:r>
            <a:r>
              <a:rPr lang="en-GB" sz="1050" dirty="0" err="1">
                <a:latin typeface="Arial" panose="020B0604020202020204" pitchFamily="34" charset="0"/>
                <a:cs typeface="Arial" panose="020B0604020202020204" pitchFamily="34" charset="0"/>
              </a:rPr>
              <a:t>King’S</a:t>
            </a:r>
            <a:r>
              <a:rPr lang="en-GB" sz="1050" dirty="0">
                <a:latin typeface="Arial" panose="020B0604020202020204" pitchFamily="34" charset="0"/>
                <a:cs typeface="Arial" panose="020B0604020202020204" pitchFamily="34" charset="0"/>
              </a:rPr>
              <a:t> College London. [online] Available at: &lt;https://www.kcl.ac.uk/library/collections/eresources&gt; [Accessed 16 July 2020];</a:t>
            </a:r>
          </a:p>
          <a:p>
            <a:r>
              <a:rPr lang="en-GB" sz="1050" dirty="0">
                <a:latin typeface="Arial" panose="020B0604020202020204" pitchFamily="34" charset="0"/>
                <a:cs typeface="Arial" panose="020B0604020202020204" pitchFamily="34" charset="0"/>
              </a:rPr>
              <a:t>University of London (2011) Security in international relations, Available at: https://london.ac.uk/ (Accessed: 06 July 2020);</a:t>
            </a:r>
          </a:p>
        </p:txBody>
      </p:sp>
    </p:spTree>
    <p:extLst>
      <p:ext uri="{BB962C8B-B14F-4D97-AF65-F5344CB8AC3E}">
        <p14:creationId xmlns:p14="http://schemas.microsoft.com/office/powerpoint/2010/main" val="32928846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Research presentation_RVA_v3" id="{DF2794B4-2314-4F87-8639-5DCB9EEE28EE}" vid="{3B969E49-204F-4FF6-BD10-D26195B8D4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C7D9E6-B0D9-433E-BD46-EB60F64F4DA8}">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B2AB02E3-5ADF-4BF0-9C1B-35CDF3FE95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CA875DA-F9FD-4F83-A049-3B1027B542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64</TotalTime>
  <Words>2831</Words>
  <Application>Microsoft Office PowerPoint</Application>
  <PresentationFormat>Widescreen</PresentationFormat>
  <Paragraphs>136</Paragraphs>
  <Slides>15</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Franklin Gothic Book</vt:lpstr>
      <vt:lpstr>Segoe UI</vt:lpstr>
      <vt:lpstr>Office Theme</vt:lpstr>
      <vt:lpstr>PowerPoint Presentation</vt:lpstr>
      <vt:lpstr>Content</vt:lpstr>
      <vt:lpstr> Roa Island</vt:lpstr>
      <vt:lpstr>Slide 3</vt:lpstr>
      <vt:lpstr>Researches</vt:lpstr>
      <vt:lpstr>SWOT Analysis</vt:lpstr>
      <vt:lpstr>Sustainable Development </vt:lpstr>
      <vt:lpstr>There is a very small growth in the effectiveness financial movement in Roa Island due to free move of investment, machinery, and labour. Rivals of globalisation use and at times outright the destructive effects of abolishing the nation and the federal government by reducing vacancies for developed nations like UK. </vt:lpstr>
      <vt:lpstr>Economic Efficiency </vt:lpstr>
      <vt:lpstr>PowerPoint Presentation</vt:lpstr>
      <vt:lpstr>Socio-Efficiency </vt:lpstr>
      <vt:lpstr>Tourism and Errorism </vt:lpstr>
      <vt:lpstr>Aspects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Gabriel Berchiu</dc:creator>
  <cp:lastModifiedBy>Gabriel Berchiu</cp:lastModifiedBy>
  <cp:revision>41</cp:revision>
  <dcterms:created xsi:type="dcterms:W3CDTF">2020-07-20T14:12:18Z</dcterms:created>
  <dcterms:modified xsi:type="dcterms:W3CDTF">2020-07-20T15:30:08Z</dcterms:modified>
</cp:coreProperties>
</file>