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2"/>
  </p:notesMasterIdLst>
  <p:sldIdLst>
    <p:sldId id="256" r:id="rId2"/>
    <p:sldId id="262" r:id="rId3"/>
    <p:sldId id="295" r:id="rId4"/>
    <p:sldId id="296" r:id="rId5"/>
    <p:sldId id="297" r:id="rId6"/>
    <p:sldId id="294" r:id="rId7"/>
    <p:sldId id="264" r:id="rId8"/>
    <p:sldId id="261" r:id="rId9"/>
    <p:sldId id="266" r:id="rId10"/>
    <p:sldId id="267" r:id="rId11"/>
    <p:sldId id="298" r:id="rId12"/>
    <p:sldId id="302" r:id="rId13"/>
    <p:sldId id="303" r:id="rId14"/>
    <p:sldId id="268" r:id="rId15"/>
    <p:sldId id="299" r:id="rId16"/>
    <p:sldId id="271" r:id="rId17"/>
    <p:sldId id="269" r:id="rId18"/>
    <p:sldId id="300" r:id="rId19"/>
    <p:sldId id="292" r:id="rId20"/>
    <p:sldId id="293" r:id="rId21"/>
    <p:sldId id="270" r:id="rId22"/>
    <p:sldId id="272" r:id="rId23"/>
    <p:sldId id="273" r:id="rId24"/>
    <p:sldId id="274" r:id="rId25"/>
    <p:sldId id="275" r:id="rId26"/>
    <p:sldId id="288" r:id="rId27"/>
    <p:sldId id="277" r:id="rId28"/>
    <p:sldId id="278" r:id="rId29"/>
    <p:sldId id="285" r:id="rId30"/>
    <p:sldId id="301" r:id="rId31"/>
    <p:sldId id="276" r:id="rId32"/>
    <p:sldId id="279" r:id="rId33"/>
    <p:sldId id="280" r:id="rId34"/>
    <p:sldId id="281" r:id="rId35"/>
    <p:sldId id="286" r:id="rId36"/>
    <p:sldId id="282" r:id="rId37"/>
    <p:sldId id="283" r:id="rId38"/>
    <p:sldId id="287" r:id="rId39"/>
    <p:sldId id="289" r:id="rId40"/>
    <p:sldId id="258"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233" autoAdjust="0"/>
  </p:normalViewPr>
  <p:slideViewPr>
    <p:cSldViewPr snapToGrid="0" snapToObjects="1">
      <p:cViewPr varScale="1">
        <p:scale>
          <a:sx n="53" d="100"/>
          <a:sy n="53" d="100"/>
        </p:scale>
        <p:origin x="167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D7F07A-2C76-F046-9003-CA543E59CED6}" type="datetimeFigureOut">
              <a:rPr lang="en-US" smtClean="0"/>
              <a:pPr/>
              <a:t>10/26/2018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E5EA19-F367-044B-8302-CE49566C37FC}" type="slidenum">
              <a:rPr lang="en-US" smtClean="0"/>
              <a:pPr/>
              <a:t>‹#›</a:t>
            </a:fld>
            <a:endParaRPr lang="en-US"/>
          </a:p>
        </p:txBody>
      </p:sp>
    </p:spTree>
    <p:extLst>
      <p:ext uri="{BB962C8B-B14F-4D97-AF65-F5344CB8AC3E}">
        <p14:creationId xmlns:p14="http://schemas.microsoft.com/office/powerpoint/2010/main" val="221051303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Tanner</a:t>
            </a:r>
            <a:r>
              <a:rPr lang="en-US" baseline="0" dirty="0" smtClean="0"/>
              <a:t> scale (Tanner stages) is a scale of physical development in children, adolescents and adults.</a:t>
            </a:r>
            <a:endParaRPr lang="en-US" dirty="0"/>
          </a:p>
        </p:txBody>
      </p:sp>
      <p:sp>
        <p:nvSpPr>
          <p:cNvPr id="4" name="Slide Number Placeholder 3"/>
          <p:cNvSpPr>
            <a:spLocks noGrp="1"/>
          </p:cNvSpPr>
          <p:nvPr>
            <p:ph type="sldNum" sz="quarter" idx="10"/>
          </p:nvPr>
        </p:nvSpPr>
        <p:spPr/>
        <p:txBody>
          <a:bodyPr/>
          <a:lstStyle/>
          <a:p>
            <a:fld id="{99E5EA19-F367-044B-8302-CE49566C37FC}" type="slidenum">
              <a:rPr lang="en-US" smtClean="0"/>
              <a:pPr/>
              <a:t>7</a:t>
            </a:fld>
            <a:endParaRPr lang="en-US"/>
          </a:p>
        </p:txBody>
      </p:sp>
    </p:spTree>
    <p:extLst>
      <p:ext uri="{BB962C8B-B14F-4D97-AF65-F5344CB8AC3E}">
        <p14:creationId xmlns:p14="http://schemas.microsoft.com/office/powerpoint/2010/main" val="2450826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Windows of opportunity – the windows are always</a:t>
            </a:r>
            <a:r>
              <a:rPr lang="en-US" baseline="0" dirty="0" smtClean="0"/>
              <a:t> open – they can always be developed </a:t>
            </a:r>
            <a:endParaRPr lang="en-US" dirty="0"/>
          </a:p>
        </p:txBody>
      </p:sp>
      <p:sp>
        <p:nvSpPr>
          <p:cNvPr id="4" name="Slide Number Placeholder 3"/>
          <p:cNvSpPr>
            <a:spLocks noGrp="1"/>
          </p:cNvSpPr>
          <p:nvPr>
            <p:ph type="sldNum" sz="quarter" idx="10"/>
          </p:nvPr>
        </p:nvSpPr>
        <p:spPr/>
        <p:txBody>
          <a:bodyPr/>
          <a:lstStyle/>
          <a:p>
            <a:fld id="{99E5EA19-F367-044B-8302-CE49566C37FC}" type="slidenum">
              <a:rPr lang="en-US" smtClean="0"/>
              <a:pPr/>
              <a:t>8</a:t>
            </a:fld>
            <a:endParaRPr lang="en-US"/>
          </a:p>
        </p:txBody>
      </p:sp>
    </p:spTree>
    <p:extLst>
      <p:ext uri="{BB962C8B-B14F-4D97-AF65-F5344CB8AC3E}">
        <p14:creationId xmlns:p14="http://schemas.microsoft.com/office/powerpoint/2010/main" val="801211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b="0" kern="1200" dirty="0" smtClean="0">
                <a:solidFill>
                  <a:schemeClr val="tx1"/>
                </a:solidFill>
                <a:effectLst/>
                <a:latin typeface="+mn-lt"/>
                <a:ea typeface="+mn-ea"/>
                <a:cs typeface="+mn-cs"/>
              </a:rPr>
              <a:t>This means that a greater number of players born closer to the ‘cut-off’ date of 1 September participate and are selected for teams, clubs and competitions. </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b="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b="0" kern="1200" dirty="0" smtClean="0">
                <a:solidFill>
                  <a:schemeClr val="tx1"/>
                </a:solidFill>
                <a:effectLst/>
                <a:latin typeface="+mn-lt"/>
                <a:ea typeface="+mn-ea"/>
                <a:cs typeface="+mn-cs"/>
              </a:rPr>
              <a:t>However, being relatively older may not be an advantage for all sports, with no Relative Age Effect shown in golf, and reversed Relative Age Effects favoring the relatively younger individual apparent in sports such as gymnastics. </a:t>
            </a:r>
            <a:endParaRPr lang="en-US" dirty="0" smtClean="0"/>
          </a:p>
          <a:p>
            <a:endParaRPr lang="en-US" dirty="0"/>
          </a:p>
        </p:txBody>
      </p:sp>
      <p:sp>
        <p:nvSpPr>
          <p:cNvPr id="4" name="Slide Number Placeholder 3"/>
          <p:cNvSpPr>
            <a:spLocks noGrp="1"/>
          </p:cNvSpPr>
          <p:nvPr>
            <p:ph type="sldNum" sz="quarter" idx="10"/>
          </p:nvPr>
        </p:nvSpPr>
        <p:spPr/>
        <p:txBody>
          <a:bodyPr/>
          <a:lstStyle/>
          <a:p>
            <a:fld id="{99E5EA19-F367-044B-8302-CE49566C37FC}" type="slidenum">
              <a:rPr lang="en-US" smtClean="0"/>
              <a:pPr/>
              <a:t>9</a:t>
            </a:fld>
            <a:endParaRPr lang="en-US"/>
          </a:p>
        </p:txBody>
      </p:sp>
    </p:spTree>
    <p:extLst>
      <p:ext uri="{BB962C8B-B14F-4D97-AF65-F5344CB8AC3E}">
        <p14:creationId xmlns:p14="http://schemas.microsoft.com/office/powerpoint/2010/main" val="1075794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788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Calibri" charset="0"/>
                <a:ea typeface="ＭＳ Ｐゴシック" charset="0"/>
                <a:cs typeface="ＭＳ Ｐゴシック" charset="0"/>
              </a:defRPr>
            </a:lvl1pPr>
            <a:lvl2pPr marL="742950" indent="-285750">
              <a:defRPr sz="1200">
                <a:solidFill>
                  <a:schemeClr val="tx1"/>
                </a:solidFill>
                <a:latin typeface="Calibri" charset="0"/>
                <a:ea typeface="ＭＳ Ｐゴシック" charset="0"/>
              </a:defRPr>
            </a:lvl2pPr>
            <a:lvl3pPr marL="1143000" indent="-228600">
              <a:defRPr sz="1200">
                <a:solidFill>
                  <a:schemeClr val="tx1"/>
                </a:solidFill>
                <a:latin typeface="Calibri" charset="0"/>
                <a:ea typeface="ＭＳ Ｐゴシック" charset="0"/>
              </a:defRPr>
            </a:lvl3pPr>
            <a:lvl4pPr marL="1600200" indent="-228600">
              <a:defRPr sz="1200">
                <a:solidFill>
                  <a:schemeClr val="tx1"/>
                </a:solidFill>
                <a:latin typeface="Calibri" charset="0"/>
                <a:ea typeface="ＭＳ Ｐゴシック" charset="0"/>
              </a:defRPr>
            </a:lvl4pPr>
            <a:lvl5pPr marL="2057400" indent="-228600">
              <a:defRPr sz="1200">
                <a:solidFill>
                  <a:schemeClr val="tx1"/>
                </a:solidFill>
                <a:latin typeface="Calibri" charset="0"/>
                <a:ea typeface="ＭＳ Ｐゴシック" charset="0"/>
              </a:defRPr>
            </a:lvl5pPr>
            <a:lvl6pPr marL="2514600" indent="-228600" eaLnBrk="0" fontAlgn="base" hangingPunct="0">
              <a:spcBef>
                <a:spcPct val="30000"/>
              </a:spcBef>
              <a:spcAft>
                <a:spcPct val="0"/>
              </a:spcAft>
              <a:defRPr sz="1200">
                <a:solidFill>
                  <a:schemeClr val="tx1"/>
                </a:solidFill>
                <a:latin typeface="Calibri" charset="0"/>
                <a:ea typeface="ＭＳ Ｐゴシック" charset="0"/>
              </a:defRPr>
            </a:lvl6pPr>
            <a:lvl7pPr marL="2971800" indent="-228600" eaLnBrk="0" fontAlgn="base" hangingPunct="0">
              <a:spcBef>
                <a:spcPct val="30000"/>
              </a:spcBef>
              <a:spcAft>
                <a:spcPct val="0"/>
              </a:spcAft>
              <a:defRPr sz="1200">
                <a:solidFill>
                  <a:schemeClr val="tx1"/>
                </a:solidFill>
                <a:latin typeface="Calibri" charset="0"/>
                <a:ea typeface="ＭＳ Ｐゴシック" charset="0"/>
              </a:defRPr>
            </a:lvl7pPr>
            <a:lvl8pPr marL="3429000" indent="-228600" eaLnBrk="0" fontAlgn="base" hangingPunct="0">
              <a:spcBef>
                <a:spcPct val="30000"/>
              </a:spcBef>
              <a:spcAft>
                <a:spcPct val="0"/>
              </a:spcAft>
              <a:defRPr sz="1200">
                <a:solidFill>
                  <a:schemeClr val="tx1"/>
                </a:solidFill>
                <a:latin typeface="Calibri" charset="0"/>
                <a:ea typeface="ＭＳ Ｐゴシック" charset="0"/>
              </a:defRPr>
            </a:lvl8pPr>
            <a:lvl9pPr marL="3886200" indent="-228600" eaLnBrk="0" fontAlgn="base" hangingPunct="0">
              <a:spcBef>
                <a:spcPct val="30000"/>
              </a:spcBef>
              <a:spcAft>
                <a:spcPct val="0"/>
              </a:spcAft>
              <a:defRPr sz="1200">
                <a:solidFill>
                  <a:schemeClr val="tx1"/>
                </a:solidFill>
                <a:latin typeface="Calibri" charset="0"/>
                <a:ea typeface="ＭＳ Ｐゴシック" charset="0"/>
              </a:defRPr>
            </a:lvl9pPr>
          </a:lstStyle>
          <a:p>
            <a:fld id="{2B291D41-E76D-7245-B8FC-F5B0EF197CF6}" type="slidenum">
              <a:rPr lang="en-US">
                <a:latin typeface="Arial" charset="0"/>
              </a:rPr>
              <a:pPr/>
              <a:t>12</a:t>
            </a:fld>
            <a:endParaRPr lang="en-US">
              <a:latin typeface="Arial" charset="0"/>
            </a:endParaRPr>
          </a:p>
        </p:txBody>
      </p:sp>
    </p:spTree>
    <p:extLst>
      <p:ext uri="{BB962C8B-B14F-4D97-AF65-F5344CB8AC3E}">
        <p14:creationId xmlns:p14="http://schemas.microsoft.com/office/powerpoint/2010/main" val="172067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1</a:t>
            </a:r>
            <a:r>
              <a:rPr lang="en-US" baseline="30000" dirty="0" smtClean="0"/>
              <a:t>st</a:t>
            </a:r>
            <a:r>
              <a:rPr lang="en-US" dirty="0" smtClean="0"/>
              <a:t> thereby generating an experience advantage over non- selected and likely relatively younger peers. </a:t>
            </a:r>
          </a:p>
          <a:p>
            <a:endParaRPr lang="en-US" dirty="0"/>
          </a:p>
        </p:txBody>
      </p:sp>
      <p:sp>
        <p:nvSpPr>
          <p:cNvPr id="4" name="Slide Number Placeholder 3"/>
          <p:cNvSpPr>
            <a:spLocks noGrp="1"/>
          </p:cNvSpPr>
          <p:nvPr>
            <p:ph type="sldNum" sz="quarter" idx="10"/>
          </p:nvPr>
        </p:nvSpPr>
        <p:spPr/>
        <p:txBody>
          <a:bodyPr/>
          <a:lstStyle/>
          <a:p>
            <a:fld id="{99E5EA19-F367-044B-8302-CE49566C37FC}" type="slidenum">
              <a:rPr lang="en-US" smtClean="0"/>
              <a:pPr/>
              <a:t>24</a:t>
            </a:fld>
            <a:endParaRPr lang="en-US"/>
          </a:p>
        </p:txBody>
      </p:sp>
    </p:spTree>
    <p:extLst>
      <p:ext uri="{BB962C8B-B14F-4D97-AF65-F5344CB8AC3E}">
        <p14:creationId xmlns:p14="http://schemas.microsoft.com/office/powerpoint/2010/main" val="2368186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Paper</a:t>
            </a:r>
            <a:r>
              <a:rPr lang="en-US" baseline="0" dirty="0" smtClean="0"/>
              <a:t> on </a:t>
            </a:r>
            <a:r>
              <a:rPr lang="en-US" baseline="0" dirty="0" err="1" smtClean="0"/>
              <a:t>moodle</a:t>
            </a:r>
            <a:r>
              <a:rPr lang="en-US" baseline="0" dirty="0" smtClean="0"/>
              <a:t> – New Zealand model </a:t>
            </a:r>
            <a:endParaRPr lang="en-US" dirty="0"/>
          </a:p>
        </p:txBody>
      </p:sp>
      <p:sp>
        <p:nvSpPr>
          <p:cNvPr id="4" name="Slide Number Placeholder 3"/>
          <p:cNvSpPr>
            <a:spLocks noGrp="1"/>
          </p:cNvSpPr>
          <p:nvPr>
            <p:ph type="sldNum" sz="quarter" idx="10"/>
          </p:nvPr>
        </p:nvSpPr>
        <p:spPr/>
        <p:txBody>
          <a:bodyPr/>
          <a:lstStyle/>
          <a:p>
            <a:fld id="{99E5EA19-F367-044B-8302-CE49566C37FC}" type="slidenum">
              <a:rPr lang="en-US" smtClean="0"/>
              <a:pPr/>
              <a:t>27</a:t>
            </a:fld>
            <a:endParaRPr lang="en-US"/>
          </a:p>
        </p:txBody>
      </p:sp>
    </p:spTree>
    <p:extLst>
      <p:ext uri="{BB962C8B-B14F-4D97-AF65-F5344CB8AC3E}">
        <p14:creationId xmlns:p14="http://schemas.microsoft.com/office/powerpoint/2010/main" val="35095887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354B1C80-A3E5-C143-8F00-7C13D2ECC98F}" type="datetimeFigureOut">
              <a:rPr lang="en-US" smtClean="0"/>
              <a:pPr/>
              <a:t>10/26/2018</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354B1C80-A3E5-C143-8F00-7C13D2ECC98F}" type="datetimeFigureOut">
              <a:rPr lang="en-US" smtClean="0"/>
              <a:pPr/>
              <a:t>10/26/2018</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54B1C80-A3E5-C143-8F00-7C13D2ECC98F}" type="datetimeFigureOut">
              <a:rPr lang="en-US" smtClean="0"/>
              <a:pPr/>
              <a:t>10/26/2018</a:t>
            </a:fld>
            <a:endParaRPr lang="en-US"/>
          </a:p>
        </p:txBody>
      </p:sp>
      <p:sp>
        <p:nvSpPr>
          <p:cNvPr id="6" name="Slide Number Placeholder 5"/>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354B1C80-A3E5-C143-8F00-7C13D2ECC98F}" type="datetimeFigureOut">
              <a:rPr lang="en-US" smtClean="0"/>
              <a:pPr/>
              <a:t>10/26/2018</a:t>
            </a:fld>
            <a:endParaRPr lang="en-US"/>
          </a:p>
        </p:txBody>
      </p:sp>
      <p:sp>
        <p:nvSpPr>
          <p:cNvPr id="7" name="Slide Number Placeholder 6"/>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354B1C80-A3E5-C143-8F00-7C13D2ECC98F}" type="datetimeFigureOut">
              <a:rPr lang="en-US" smtClean="0"/>
              <a:pPr/>
              <a:t>10/26/2018</a:t>
            </a:fld>
            <a:endParaRPr lang="en-US"/>
          </a:p>
        </p:txBody>
      </p:sp>
      <p:sp>
        <p:nvSpPr>
          <p:cNvPr id="9" name="Slide Number Placeholder 8"/>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354B1C80-A3E5-C143-8F00-7C13D2ECC98F}" type="datetimeFigureOut">
              <a:rPr lang="en-US" smtClean="0"/>
              <a:pPr/>
              <a:t>10/26/2018</a:t>
            </a:fld>
            <a:endParaRPr lang="en-US"/>
          </a:p>
        </p:txBody>
      </p:sp>
      <p:sp>
        <p:nvSpPr>
          <p:cNvPr id="5" name="Slide Number Placeholder 4"/>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4B1C80-A3E5-C143-8F00-7C13D2ECC98F}" type="datetimeFigureOut">
              <a:rPr lang="en-US" smtClean="0"/>
              <a:pPr/>
              <a:t>10/26/2018</a:t>
            </a:fld>
            <a:endParaRPr lang="en-US"/>
          </a:p>
        </p:txBody>
      </p:sp>
      <p:sp>
        <p:nvSpPr>
          <p:cNvPr id="4" name="Slide Number Placeholder 3"/>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54B1C80-A3E5-C143-8F00-7C13D2ECC98F}" type="datetimeFigureOut">
              <a:rPr lang="en-US" smtClean="0"/>
              <a:pPr/>
              <a:t>10/26/2018</a:t>
            </a:fld>
            <a:endParaRPr lang="en-US"/>
          </a:p>
        </p:txBody>
      </p:sp>
      <p:sp>
        <p:nvSpPr>
          <p:cNvPr id="7" name="Slide Number Placeholder 6"/>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54B1C80-A3E5-C143-8F00-7C13D2ECC98F}" type="datetimeFigureOut">
              <a:rPr lang="en-US" smtClean="0"/>
              <a:pPr/>
              <a:t>10/26/2018</a:t>
            </a:fld>
            <a:endParaRPr lang="en-US"/>
          </a:p>
        </p:txBody>
      </p:sp>
      <p:sp>
        <p:nvSpPr>
          <p:cNvPr id="7" name="Slide Number Placeholder 6"/>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354B1C80-A3E5-C143-8F00-7C13D2ECC98F}" type="datetimeFigureOut">
              <a:rPr lang="en-US" smtClean="0"/>
              <a:pPr/>
              <a:t>10/26/2018</a:t>
            </a:fld>
            <a:endParaRPr lang="en-US"/>
          </a:p>
        </p:txBody>
      </p:sp>
      <p:sp>
        <p:nvSpPr>
          <p:cNvPr id="6" name="Slide Number Placeholder 5"/>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354B1C80-A3E5-C143-8F00-7C13D2ECC98F}" type="datetimeFigureOut">
              <a:rPr lang="en-US" smtClean="0"/>
              <a:pPr/>
              <a:t>10/26/2018</a:t>
            </a:fld>
            <a:endParaRPr lang="en-US"/>
          </a:p>
        </p:txBody>
      </p:sp>
      <p:sp>
        <p:nvSpPr>
          <p:cNvPr id="6" name="Slide Number Placeholder 5"/>
          <p:cNvSpPr>
            <a:spLocks noGrp="1"/>
          </p:cNvSpPr>
          <p:nvPr>
            <p:ph type="sldNum" sz="quarter" idx="12"/>
          </p:nvPr>
        </p:nvSpPr>
        <p:spPr/>
        <p:txBody>
          <a:bodyPr/>
          <a:lstStyle/>
          <a:p>
            <a:fld id="{1ECC9AB8-8691-9943-949F-42A6E8B97C7A}" type="slidenum">
              <a:rPr lang="en-US" smtClean="0"/>
              <a:pPr/>
              <a:t>‹#›</a:t>
            </a:fld>
            <a:endParaRPr lang="en-US"/>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54B1C80-A3E5-C143-8F00-7C13D2ECC98F}" type="datetimeFigureOut">
              <a:rPr lang="en-US" smtClean="0"/>
              <a:pPr/>
              <a:t>10/26/2018</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ECC9AB8-8691-9943-949F-42A6E8B97C7A}" type="slidenum">
              <a:rPr lang="en-US" smtClean="0"/>
              <a:pPr/>
              <a:t>‹#›</a:t>
            </a:fld>
            <a:endParaRPr lang="en-US"/>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taurus.usask.ca/growthutility/phv_ui.cfm?type=1"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i="1" dirty="0" smtClean="0">
                <a:solidFill>
                  <a:schemeClr val="bg1"/>
                </a:solidFill>
              </a:rPr>
              <a:t>Relative Age Effect </a:t>
            </a:r>
            <a:endParaRPr lang="en-US" i="1" dirty="0">
              <a:solidFill>
                <a:schemeClr val="bg1"/>
              </a:solidFill>
            </a:endParaRPr>
          </a:p>
        </p:txBody>
      </p:sp>
      <p:sp>
        <p:nvSpPr>
          <p:cNvPr id="3" name="Subtitle 2"/>
          <p:cNvSpPr>
            <a:spLocks noGrp="1"/>
          </p:cNvSpPr>
          <p:nvPr>
            <p:ph type="subTitle" idx="1"/>
          </p:nvPr>
        </p:nvSpPr>
        <p:spPr/>
        <p:txBody>
          <a:bodyPr/>
          <a:lstStyle/>
          <a:p>
            <a:r>
              <a:rPr lang="en-US" i="1" dirty="0" smtClean="0">
                <a:solidFill>
                  <a:srgbClr val="FFFFFF"/>
                </a:solidFill>
              </a:rPr>
              <a:t>Professional &amp; Elite Sports Management </a:t>
            </a:r>
            <a:endParaRPr lang="en-US" i="1" dirty="0">
              <a:solidFill>
                <a:srgbClr val="FFFFFF"/>
              </a:solidFill>
            </a:endParaRPr>
          </a:p>
        </p:txBody>
      </p:sp>
    </p:spTree>
    <p:extLst>
      <p:ext uri="{BB962C8B-B14F-4D97-AF65-F5344CB8AC3E}">
        <p14:creationId xmlns:p14="http://schemas.microsoft.com/office/powerpoint/2010/main" val="40048249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57250" y="883751"/>
            <a:ext cx="7334250" cy="4513749"/>
          </a:xfrm>
          <a:prstGeom prst="rect">
            <a:avLst/>
          </a:prstGeom>
        </p:spPr>
      </p:pic>
      <p:sp>
        <p:nvSpPr>
          <p:cNvPr id="3" name="TextBox 2"/>
          <p:cNvSpPr txBox="1"/>
          <p:nvPr/>
        </p:nvSpPr>
        <p:spPr>
          <a:xfrm>
            <a:off x="857250" y="190850"/>
            <a:ext cx="7334250" cy="707886"/>
          </a:xfrm>
          <a:prstGeom prst="rect">
            <a:avLst/>
          </a:prstGeom>
          <a:noFill/>
        </p:spPr>
        <p:txBody>
          <a:bodyPr wrap="square" rtlCol="0">
            <a:spAutoFit/>
          </a:bodyPr>
          <a:lstStyle/>
          <a:p>
            <a:pPr algn="ctr"/>
            <a:r>
              <a:rPr lang="en-US" sz="4000" dirty="0" smtClean="0"/>
              <a:t>Who is the eldest ?</a:t>
            </a:r>
            <a:endParaRPr lang="en-US" sz="4000" dirty="0"/>
          </a:p>
        </p:txBody>
      </p:sp>
    </p:spTree>
    <p:extLst>
      <p:ext uri="{BB962C8B-B14F-4D97-AF65-F5344CB8AC3E}">
        <p14:creationId xmlns:p14="http://schemas.microsoft.com/office/powerpoint/2010/main" val="23384497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RAE? </a:t>
            </a:r>
            <a:endParaRPr lang="en-GB" dirty="0"/>
          </a:p>
        </p:txBody>
      </p:sp>
      <p:sp>
        <p:nvSpPr>
          <p:cNvPr id="3" name="Content Placeholder 2"/>
          <p:cNvSpPr>
            <a:spLocks noGrp="1"/>
          </p:cNvSpPr>
          <p:nvPr>
            <p:ph idx="1"/>
          </p:nvPr>
        </p:nvSpPr>
        <p:spPr/>
        <p:txBody>
          <a:bodyPr/>
          <a:lstStyle/>
          <a:p>
            <a:pPr marL="0" indent="0" algn="just">
              <a:buNone/>
            </a:pPr>
            <a:r>
              <a:rPr lang="en-GB" dirty="0"/>
              <a:t>The Relative Age Effect (RAE) is a phenomenon that suggests that athletes at elite level are more likely to </a:t>
            </a:r>
            <a:r>
              <a:rPr lang="en-GB" dirty="0" smtClean="0"/>
              <a:t>be born </a:t>
            </a:r>
            <a:r>
              <a:rPr lang="en-GB" dirty="0"/>
              <a:t>in the first 3 months after the eligibility cut-off date for a particular age group in sports.</a:t>
            </a:r>
          </a:p>
        </p:txBody>
      </p:sp>
    </p:spTree>
    <p:extLst>
      <p:ext uri="{BB962C8B-B14F-4D97-AF65-F5344CB8AC3E}">
        <p14:creationId xmlns:p14="http://schemas.microsoft.com/office/powerpoint/2010/main" val="1328187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RAE and Physical Sport </a:t>
            </a:r>
            <a:endParaRPr lang="en-GB" dirty="0"/>
          </a:p>
        </p:txBody>
      </p:sp>
      <p:sp>
        <p:nvSpPr>
          <p:cNvPr id="3" name="Content Placeholder 2"/>
          <p:cNvSpPr>
            <a:spLocks noGrp="1"/>
          </p:cNvSpPr>
          <p:nvPr>
            <p:ph idx="1"/>
          </p:nvPr>
        </p:nvSpPr>
        <p:spPr/>
        <p:txBody>
          <a:bodyPr>
            <a:normAutofit/>
          </a:bodyPr>
          <a:lstStyle/>
          <a:p>
            <a:r>
              <a:rPr lang="en-GB" dirty="0"/>
              <a:t>It </a:t>
            </a:r>
            <a:r>
              <a:rPr lang="en-GB" dirty="0" smtClean="0"/>
              <a:t>has </a:t>
            </a:r>
            <a:r>
              <a:rPr lang="en-GB" dirty="0"/>
              <a:t>been shown that physical, more demanding sports are more susceptible to RAE than </a:t>
            </a:r>
            <a:r>
              <a:rPr lang="en-GB" dirty="0" smtClean="0"/>
              <a:t>non-contact sports </a:t>
            </a:r>
            <a:r>
              <a:rPr lang="en-GB" dirty="0"/>
              <a:t>and that male players exhibit the phenomenon more acutely than female players</a:t>
            </a:r>
            <a:r>
              <a:rPr lang="en-GB" dirty="0" smtClean="0"/>
              <a:t>.</a:t>
            </a:r>
          </a:p>
        </p:txBody>
      </p:sp>
    </p:spTree>
    <p:extLst>
      <p:ext uri="{BB962C8B-B14F-4D97-AF65-F5344CB8AC3E}">
        <p14:creationId xmlns:p14="http://schemas.microsoft.com/office/powerpoint/2010/main" val="39183617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Cont</a:t>
            </a:r>
            <a:r>
              <a:rPr lang="en-GB" dirty="0" smtClean="0"/>
              <a:t> …</a:t>
            </a:r>
            <a:endParaRPr lang="en-GB" dirty="0"/>
          </a:p>
        </p:txBody>
      </p:sp>
      <p:sp>
        <p:nvSpPr>
          <p:cNvPr id="3" name="Content Placeholder 2"/>
          <p:cNvSpPr>
            <a:spLocks noGrp="1"/>
          </p:cNvSpPr>
          <p:nvPr>
            <p:ph idx="1"/>
          </p:nvPr>
        </p:nvSpPr>
        <p:spPr/>
        <p:txBody>
          <a:bodyPr/>
          <a:lstStyle/>
          <a:p>
            <a:r>
              <a:rPr lang="en-GB" dirty="0" smtClean="0"/>
              <a:t>RAE </a:t>
            </a:r>
            <a:r>
              <a:rPr lang="en-GB" dirty="0"/>
              <a:t>tends to be more prevalent in circumstances where competition for places on teams is high, meaning that sports which are more popular in certain territories are more likely to exhibit an RAE.</a:t>
            </a:r>
          </a:p>
          <a:p>
            <a:endParaRPr lang="en-GB" dirty="0"/>
          </a:p>
        </p:txBody>
      </p:sp>
    </p:spTree>
    <p:extLst>
      <p:ext uri="{BB962C8B-B14F-4D97-AF65-F5344CB8AC3E}">
        <p14:creationId xmlns:p14="http://schemas.microsoft.com/office/powerpoint/2010/main" val="4432054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01375" y="1115536"/>
            <a:ext cx="7772400" cy="1470025"/>
          </a:xfrm>
        </p:spPr>
        <p:txBody>
          <a:bodyPr/>
          <a:lstStyle/>
          <a:p>
            <a:r>
              <a:rPr lang="en-GB" i="1" dirty="0" smtClean="0">
                <a:solidFill>
                  <a:schemeClr val="bg1"/>
                </a:solidFill>
              </a:rPr>
              <a:t>Group Task: </a:t>
            </a:r>
            <a:endParaRPr lang="en-GB" i="1" dirty="0">
              <a:solidFill>
                <a:schemeClr val="bg1"/>
              </a:solidFill>
            </a:endParaRPr>
          </a:p>
        </p:txBody>
      </p:sp>
      <p:sp>
        <p:nvSpPr>
          <p:cNvPr id="5" name="Subtitle 4"/>
          <p:cNvSpPr>
            <a:spLocks noGrp="1"/>
          </p:cNvSpPr>
          <p:nvPr>
            <p:ph type="subTitle" idx="1"/>
          </p:nvPr>
        </p:nvSpPr>
        <p:spPr>
          <a:xfrm>
            <a:off x="601375" y="2737748"/>
            <a:ext cx="7772400" cy="1752600"/>
          </a:xfrm>
        </p:spPr>
        <p:txBody>
          <a:bodyPr>
            <a:normAutofit/>
          </a:bodyPr>
          <a:lstStyle/>
          <a:p>
            <a:r>
              <a:rPr lang="en-GB" dirty="0" smtClean="0">
                <a:solidFill>
                  <a:schemeClr val="bg1"/>
                </a:solidFill>
              </a:rPr>
              <a:t>Research a professional Teams’ player/athlete DOB – Where do the birth dates fall – 1</a:t>
            </a:r>
            <a:r>
              <a:rPr lang="en-GB" baseline="30000" dirty="0" smtClean="0">
                <a:solidFill>
                  <a:schemeClr val="bg1"/>
                </a:solidFill>
              </a:rPr>
              <a:t>st</a:t>
            </a:r>
            <a:r>
              <a:rPr lang="en-GB" dirty="0" smtClean="0">
                <a:solidFill>
                  <a:schemeClr val="bg1"/>
                </a:solidFill>
              </a:rPr>
              <a:t> Q, 2</a:t>
            </a:r>
            <a:r>
              <a:rPr lang="en-GB" baseline="30000" dirty="0" smtClean="0">
                <a:solidFill>
                  <a:schemeClr val="bg1"/>
                </a:solidFill>
              </a:rPr>
              <a:t>nd</a:t>
            </a:r>
            <a:r>
              <a:rPr lang="en-GB" dirty="0" smtClean="0">
                <a:solidFill>
                  <a:schemeClr val="bg1"/>
                </a:solidFill>
              </a:rPr>
              <a:t> Q… </a:t>
            </a:r>
          </a:p>
        </p:txBody>
      </p:sp>
    </p:spTree>
    <p:extLst>
      <p:ext uri="{BB962C8B-B14F-4D97-AF65-F5344CB8AC3E}">
        <p14:creationId xmlns:p14="http://schemas.microsoft.com/office/powerpoint/2010/main" val="35684840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rotWithShape="1">
          <a:blip r:embed="rId3"/>
          <a:srcRect l="11301" t="13336" r="11539" b="13336"/>
          <a:stretch/>
        </p:blipFill>
        <p:spPr>
          <a:xfrm>
            <a:off x="0" y="0"/>
            <a:ext cx="9144000" cy="6857999"/>
          </a:xfrm>
        </p:spPr>
      </p:pic>
    </p:spTree>
    <p:extLst>
      <p:ext uri="{BB962C8B-B14F-4D97-AF65-F5344CB8AC3E}">
        <p14:creationId xmlns:p14="http://schemas.microsoft.com/office/powerpoint/2010/main" val="31233512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the Studies Say? </a:t>
            </a:r>
            <a:endParaRPr lang="en-GB" dirty="0"/>
          </a:p>
        </p:txBody>
      </p:sp>
      <p:sp>
        <p:nvSpPr>
          <p:cNvPr id="68610" name="Content Placeholder 2"/>
          <p:cNvSpPr>
            <a:spLocks noGrp="1"/>
          </p:cNvSpPr>
          <p:nvPr>
            <p:ph idx="1"/>
          </p:nvPr>
        </p:nvSpPr>
        <p:spPr/>
        <p:txBody>
          <a:bodyPr>
            <a:normAutofit fontScale="85000" lnSpcReduction="10000"/>
          </a:bodyPr>
          <a:lstStyle/>
          <a:p>
            <a:r>
              <a:rPr lang="en-US" dirty="0" err="1">
                <a:latin typeface="Calibri"/>
                <a:cs typeface="Calibri"/>
              </a:rPr>
              <a:t>Viru</a:t>
            </a:r>
            <a:r>
              <a:rPr lang="en-US" dirty="0">
                <a:latin typeface="Calibri"/>
                <a:cs typeface="Calibri"/>
              </a:rPr>
              <a:t> et al. identified that spurts in speed and endurance occurred before and around PHV, respectively, whereas accelerated gains in strength qualities occurred after PHV. </a:t>
            </a:r>
          </a:p>
          <a:p>
            <a:endParaRPr lang="en-US" dirty="0">
              <a:latin typeface="Calibri"/>
              <a:cs typeface="Calibri"/>
            </a:endParaRPr>
          </a:p>
          <a:p>
            <a:r>
              <a:rPr lang="en-US" dirty="0">
                <a:latin typeface="Calibri"/>
                <a:cs typeface="Calibri"/>
              </a:rPr>
              <a:t>Using PHV as a key reference marker of maturation, the LTAD model proposes that these periods of accelerated adaptation offer </a:t>
            </a:r>
            <a:r>
              <a:rPr lang="en-US" b="1" u="sng" dirty="0">
                <a:latin typeface="Calibri"/>
                <a:cs typeface="Calibri"/>
              </a:rPr>
              <a:t>windows of opportunity </a:t>
            </a:r>
            <a:r>
              <a:rPr lang="en-US" dirty="0">
                <a:latin typeface="Calibri"/>
                <a:cs typeface="Calibri"/>
              </a:rPr>
              <a:t>where training responses will be maximized.</a:t>
            </a:r>
          </a:p>
          <a:p>
            <a:endParaRPr lang="en-US" dirty="0">
              <a:latin typeface="Calibri"/>
              <a:cs typeface="Calibri"/>
            </a:endParaRPr>
          </a:p>
        </p:txBody>
      </p:sp>
    </p:spTree>
    <p:extLst>
      <p:ext uri="{BB962C8B-B14F-4D97-AF65-F5344CB8AC3E}">
        <p14:creationId xmlns:p14="http://schemas.microsoft.com/office/powerpoint/2010/main" val="20654026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68828"/>
            <a:ext cx="8229600" cy="4328920"/>
          </a:xfrm>
        </p:spPr>
        <p:txBody>
          <a:bodyPr>
            <a:normAutofit/>
          </a:bodyPr>
          <a:lstStyle/>
          <a:p>
            <a:r>
              <a:rPr lang="en-US" dirty="0" smtClean="0"/>
              <a:t>This structure leads to </a:t>
            </a:r>
            <a:r>
              <a:rPr lang="en-US" dirty="0"/>
              <a:t>some children being almost one year older than others within the same annual-age group (</a:t>
            </a:r>
            <a:r>
              <a:rPr lang="en-US" dirty="0" smtClean="0"/>
              <a:t>e.g. </a:t>
            </a:r>
            <a:r>
              <a:rPr lang="en-US" dirty="0"/>
              <a:t>a September birth compared to an August birth). </a:t>
            </a:r>
            <a:endParaRPr lang="en-US" dirty="0" smtClean="0"/>
          </a:p>
          <a:p>
            <a:endParaRPr lang="en-US" dirty="0"/>
          </a:p>
        </p:txBody>
      </p:sp>
    </p:spTree>
    <p:extLst>
      <p:ext uri="{BB962C8B-B14F-4D97-AF65-F5344CB8AC3E}">
        <p14:creationId xmlns:p14="http://schemas.microsoft.com/office/powerpoint/2010/main" val="327903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Relative Age Effects are evident in grass-roots sport from as early as the under-sevens age category through to the professional sporting arena </a:t>
            </a:r>
            <a:endParaRPr lang="en-US" dirty="0" smtClean="0"/>
          </a:p>
          <a:p>
            <a:endParaRPr lang="en-US" dirty="0"/>
          </a:p>
        </p:txBody>
      </p:sp>
    </p:spTree>
    <p:extLst>
      <p:ext uri="{BB962C8B-B14F-4D97-AF65-F5344CB8AC3E}">
        <p14:creationId xmlns:p14="http://schemas.microsoft.com/office/powerpoint/2010/main" val="39996981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the potential Consequence? </a:t>
            </a:r>
            <a:endParaRPr lang="en-GB" dirty="0"/>
          </a:p>
        </p:txBody>
      </p:sp>
      <p:sp>
        <p:nvSpPr>
          <p:cNvPr id="3" name="Content Placeholder 2"/>
          <p:cNvSpPr>
            <a:spLocks noGrp="1"/>
          </p:cNvSpPr>
          <p:nvPr>
            <p:ph idx="1"/>
          </p:nvPr>
        </p:nvSpPr>
        <p:spPr/>
        <p:txBody>
          <a:bodyPr/>
          <a:lstStyle/>
          <a:p>
            <a:r>
              <a:rPr lang="en-US" dirty="0"/>
              <a:t>The Relative Age Effect results in participation and selection differences favoring the relatively older participants and occurs in most youth sports, including football, rugby league, rugby union, basketball and tennis (</a:t>
            </a:r>
            <a:r>
              <a:rPr lang="en-US" dirty="0" err="1"/>
              <a:t>Cobley</a:t>
            </a:r>
            <a:r>
              <a:rPr lang="en-US" dirty="0"/>
              <a:t> et al, 2009). </a:t>
            </a:r>
          </a:p>
          <a:p>
            <a:endParaRPr lang="en-GB" dirty="0"/>
          </a:p>
        </p:txBody>
      </p:sp>
    </p:spTree>
    <p:extLst>
      <p:ext uri="{BB962C8B-B14F-4D97-AF65-F5344CB8AC3E}">
        <p14:creationId xmlns:p14="http://schemas.microsoft.com/office/powerpoint/2010/main" val="8814723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2700"/>
            <a:ext cx="8229600" cy="1158875"/>
          </a:xfrm>
        </p:spPr>
        <p:txBody>
          <a:bodyPr>
            <a:normAutofit fontScale="90000"/>
          </a:bodyPr>
          <a:lstStyle/>
          <a:p>
            <a:pPr>
              <a:defRPr/>
            </a:pPr>
            <a:r>
              <a:rPr lang="en-US" dirty="0">
                <a:latin typeface="Calibri (Headings)"/>
                <a:cs typeface="Calibri (Headings)"/>
              </a:rPr>
              <a:t>Early </a:t>
            </a:r>
            <a:r>
              <a:rPr lang="en-US" dirty="0" smtClean="0">
                <a:latin typeface="Calibri (Headings)"/>
                <a:cs typeface="Calibri (Headings)"/>
              </a:rPr>
              <a:t>Vs. </a:t>
            </a:r>
            <a:r>
              <a:rPr lang="en-US" dirty="0">
                <a:latin typeface="Calibri (Headings)"/>
                <a:cs typeface="Calibri (Headings)"/>
              </a:rPr>
              <a:t>Late Maturing Individuals </a:t>
            </a:r>
          </a:p>
        </p:txBody>
      </p:sp>
      <p:sp>
        <p:nvSpPr>
          <p:cNvPr id="64515" name="Content Placeholder 2"/>
          <p:cNvSpPr>
            <a:spLocks noGrp="1"/>
          </p:cNvSpPr>
          <p:nvPr>
            <p:ph idx="4294967295"/>
          </p:nvPr>
        </p:nvSpPr>
        <p:spPr>
          <a:xfrm>
            <a:off x="373525" y="894419"/>
            <a:ext cx="8229600" cy="5430838"/>
          </a:xfrm>
        </p:spPr>
        <p:txBody>
          <a:bodyPr>
            <a:noAutofit/>
          </a:bodyPr>
          <a:lstStyle/>
          <a:p>
            <a:r>
              <a:rPr lang="en-GB" sz="2800" dirty="0">
                <a:latin typeface="Calibri"/>
                <a:cs typeface="Calibri"/>
              </a:rPr>
              <a:t>What is Peak Height Velocity? </a:t>
            </a:r>
          </a:p>
          <a:p>
            <a:pPr lvl="1"/>
            <a:r>
              <a:rPr lang="en-GB" sz="2400" dirty="0">
                <a:latin typeface="Calibri"/>
                <a:cs typeface="Calibri"/>
              </a:rPr>
              <a:t>Is the fastest rate of growth during adolescent growth spurt</a:t>
            </a:r>
            <a:r>
              <a:rPr lang="en-US" sz="2400" dirty="0">
                <a:latin typeface="Calibri"/>
                <a:cs typeface="Calibri"/>
              </a:rPr>
              <a:t>. </a:t>
            </a:r>
          </a:p>
          <a:p>
            <a:r>
              <a:rPr lang="en-GB" sz="2800" dirty="0">
                <a:latin typeface="Calibri"/>
                <a:cs typeface="Calibri"/>
              </a:rPr>
              <a:t>What age and rate does it occur?</a:t>
            </a:r>
          </a:p>
          <a:p>
            <a:pPr lvl="1"/>
            <a:r>
              <a:rPr lang="en-GB" sz="2400" dirty="0">
                <a:latin typeface="Calibri"/>
                <a:cs typeface="Calibri"/>
              </a:rPr>
              <a:t>It occurs at average at 14 years of age, this can occur  2 or more years later or earlier. </a:t>
            </a:r>
          </a:p>
          <a:p>
            <a:pPr lvl="1"/>
            <a:r>
              <a:rPr lang="en-GB" sz="2400" dirty="0">
                <a:latin typeface="Calibri"/>
                <a:cs typeface="Calibri"/>
              </a:rPr>
              <a:t>Growth &amp; development is a natural process, the tempo of the maturation process can very greatly. </a:t>
            </a:r>
          </a:p>
          <a:p>
            <a:pPr marL="57150" indent="0">
              <a:buNone/>
            </a:pPr>
            <a:r>
              <a:rPr lang="en-GB" sz="2800" dirty="0" smtClean="0">
                <a:latin typeface="Calibri"/>
                <a:cs typeface="Calibri"/>
              </a:rPr>
              <a:t>“</a:t>
            </a:r>
            <a:r>
              <a:rPr lang="en-GB" sz="2800" dirty="0">
                <a:latin typeface="Calibri"/>
                <a:cs typeface="Calibri"/>
              </a:rPr>
              <a:t>A child with a chronological age of 12 years may posses a biological age of 9 or 15 years (</a:t>
            </a:r>
            <a:r>
              <a:rPr lang="en-GB" sz="2800" dirty="0" err="1">
                <a:latin typeface="Calibri"/>
                <a:cs typeface="Calibri"/>
              </a:rPr>
              <a:t>Borms</a:t>
            </a:r>
            <a:r>
              <a:rPr lang="en-GB" sz="2800" dirty="0">
                <a:latin typeface="Calibri"/>
                <a:cs typeface="Calibri"/>
              </a:rPr>
              <a:t>, 1986)	</a:t>
            </a:r>
          </a:p>
        </p:txBody>
      </p:sp>
    </p:spTree>
    <p:extLst>
      <p:ext uri="{BB962C8B-B14F-4D97-AF65-F5344CB8AC3E}">
        <p14:creationId xmlns:p14="http://schemas.microsoft.com/office/powerpoint/2010/main" val="29907937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5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451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45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Cont..</a:t>
            </a:r>
            <a:endParaRPr lang="en-US" dirty="0"/>
          </a:p>
        </p:txBody>
      </p:sp>
      <p:sp>
        <p:nvSpPr>
          <p:cNvPr id="3" name="Content Placeholder 2"/>
          <p:cNvSpPr>
            <a:spLocks noGrp="1"/>
          </p:cNvSpPr>
          <p:nvPr>
            <p:ph idx="1"/>
          </p:nvPr>
        </p:nvSpPr>
        <p:spPr/>
        <p:txBody>
          <a:bodyPr>
            <a:normAutofit/>
          </a:bodyPr>
          <a:lstStyle/>
          <a:p>
            <a:pPr lvl="1"/>
            <a:r>
              <a:rPr lang="en-GB" dirty="0" smtClean="0">
                <a:latin typeface="Calibri"/>
                <a:cs typeface="Calibri"/>
              </a:rPr>
              <a:t>At a rate of about 7cm in the first year and 9cm in the second year (Tanner, 1989)</a:t>
            </a:r>
          </a:p>
          <a:p>
            <a:pPr marL="457200" lvl="1" indent="0">
              <a:buNone/>
            </a:pPr>
            <a:endParaRPr lang="en-GB" dirty="0" smtClean="0">
              <a:latin typeface="Calibri"/>
              <a:cs typeface="Calibri"/>
            </a:endParaRPr>
          </a:p>
          <a:p>
            <a:r>
              <a:rPr lang="en-GB" dirty="0" smtClean="0">
                <a:latin typeface="Calibri"/>
                <a:cs typeface="Calibri"/>
              </a:rPr>
              <a:t>What are the consequences of PHV?</a:t>
            </a:r>
          </a:p>
          <a:p>
            <a:pPr lvl="1"/>
            <a:r>
              <a:rPr lang="en-GB" dirty="0" smtClean="0">
                <a:latin typeface="Calibri"/>
                <a:cs typeface="Calibri"/>
              </a:rPr>
              <a:t>Changes in leg length &amp; arm length results in:</a:t>
            </a:r>
          </a:p>
          <a:p>
            <a:pPr lvl="2"/>
            <a:r>
              <a:rPr lang="en-GB" dirty="0" smtClean="0">
                <a:latin typeface="Calibri"/>
                <a:cs typeface="Calibri"/>
              </a:rPr>
              <a:t>Loss in speed &amp; coordination due to the rapid growth </a:t>
            </a:r>
          </a:p>
          <a:p>
            <a:pPr lvl="2"/>
            <a:r>
              <a:rPr lang="en-GB" dirty="0" smtClean="0">
                <a:latin typeface="Calibri"/>
                <a:cs typeface="Calibri"/>
              </a:rPr>
              <a:t>More prone to injuries    </a:t>
            </a:r>
          </a:p>
          <a:p>
            <a:endParaRPr lang="en-US" dirty="0">
              <a:latin typeface="Calibri"/>
              <a:cs typeface="Calibri"/>
            </a:endParaRPr>
          </a:p>
        </p:txBody>
      </p:sp>
    </p:spTree>
    <p:extLst>
      <p:ext uri="{BB962C8B-B14F-4D97-AF65-F5344CB8AC3E}">
        <p14:creationId xmlns:p14="http://schemas.microsoft.com/office/powerpoint/2010/main" val="32733605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136"/>
            <a:ext cx="8229600" cy="1143000"/>
          </a:xfrm>
        </p:spPr>
        <p:txBody>
          <a:bodyPr/>
          <a:lstStyle/>
          <a:p>
            <a:r>
              <a:rPr lang="en-US" dirty="0" smtClean="0"/>
              <a:t>What the Studies Say?</a:t>
            </a:r>
            <a:endParaRPr lang="en-US" dirty="0"/>
          </a:p>
        </p:txBody>
      </p:sp>
      <p:sp>
        <p:nvSpPr>
          <p:cNvPr id="3" name="Content Placeholder 2"/>
          <p:cNvSpPr>
            <a:spLocks noGrp="1"/>
          </p:cNvSpPr>
          <p:nvPr>
            <p:ph idx="1"/>
          </p:nvPr>
        </p:nvSpPr>
        <p:spPr>
          <a:xfrm>
            <a:off x="533400" y="1073895"/>
            <a:ext cx="8229600" cy="4564905"/>
          </a:xfrm>
        </p:spPr>
        <p:txBody>
          <a:bodyPr>
            <a:normAutofit/>
          </a:bodyPr>
          <a:lstStyle/>
          <a:p>
            <a:r>
              <a:rPr lang="en-US" dirty="0" err="1"/>
              <a:t>Grondin</a:t>
            </a:r>
            <a:r>
              <a:rPr lang="en-US" dirty="0"/>
              <a:t> et </a:t>
            </a:r>
            <a:r>
              <a:rPr lang="en-US" dirty="0" smtClean="0"/>
              <a:t>al were </a:t>
            </a:r>
            <a:r>
              <a:rPr lang="en-US" dirty="0"/>
              <a:t>the first to assess the consequences of annual age-grouping in sports, following consistent reports of attainment differentials according to relative age in </a:t>
            </a:r>
            <a:r>
              <a:rPr lang="en-US" dirty="0" smtClean="0"/>
              <a:t>education.</a:t>
            </a:r>
            <a:endParaRPr lang="en-US" dirty="0"/>
          </a:p>
          <a:p>
            <a:pPr marL="0" indent="0">
              <a:buNone/>
            </a:pPr>
            <a:endParaRPr lang="en-US" dirty="0" smtClean="0"/>
          </a:p>
        </p:txBody>
      </p:sp>
    </p:spTree>
    <p:extLst>
      <p:ext uri="{BB962C8B-B14F-4D97-AF65-F5344CB8AC3E}">
        <p14:creationId xmlns:p14="http://schemas.microsoft.com/office/powerpoint/2010/main" val="502912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US" dirty="0"/>
              <a:t>They examined the birth-date distributions of Canadian ice-hockey and volleyball players, participating at recreational, competitive and senior professional levels for the 1981–2 season</a:t>
            </a:r>
            <a:endParaRPr lang="en-GB" dirty="0"/>
          </a:p>
        </p:txBody>
      </p:sp>
    </p:spTree>
    <p:extLst>
      <p:ext uri="{BB962C8B-B14F-4D97-AF65-F5344CB8AC3E}">
        <p14:creationId xmlns:p14="http://schemas.microsoft.com/office/powerpoint/2010/main" val="11513086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 </a:t>
            </a:r>
            <a:endParaRPr lang="en-US" dirty="0"/>
          </a:p>
        </p:txBody>
      </p:sp>
      <p:sp>
        <p:nvSpPr>
          <p:cNvPr id="3" name="Content Placeholder 2"/>
          <p:cNvSpPr>
            <a:spLocks noGrp="1"/>
          </p:cNvSpPr>
          <p:nvPr>
            <p:ph idx="1"/>
          </p:nvPr>
        </p:nvSpPr>
        <p:spPr/>
        <p:txBody>
          <a:bodyPr/>
          <a:lstStyle/>
          <a:p>
            <a:r>
              <a:rPr lang="en-US" dirty="0" smtClean="0"/>
              <a:t>Their results identified significant and repeated over-representations of ice-hockey players born in the first quartile (i.e. the 3 months after age-group cut-off dates).</a:t>
            </a:r>
          </a:p>
          <a:p>
            <a:endParaRPr lang="en-US" dirty="0"/>
          </a:p>
        </p:txBody>
      </p:sp>
    </p:spTree>
    <p:extLst>
      <p:ext uri="{BB962C8B-B14F-4D97-AF65-F5344CB8AC3E}">
        <p14:creationId xmlns:p14="http://schemas.microsoft.com/office/powerpoint/2010/main" val="38071315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err="1"/>
              <a:t>Barnsley</a:t>
            </a:r>
            <a:r>
              <a:rPr lang="en-US" dirty="0"/>
              <a:t> et </a:t>
            </a:r>
            <a:r>
              <a:rPr lang="en-US" dirty="0" smtClean="0"/>
              <a:t>al.</a:t>
            </a:r>
            <a:r>
              <a:rPr lang="en-US" dirty="0"/>
              <a:t> </a:t>
            </a:r>
            <a:r>
              <a:rPr lang="en-US" dirty="0" smtClean="0"/>
              <a:t>also </a:t>
            </a:r>
            <a:r>
              <a:rPr lang="en-US" dirty="0"/>
              <a:t>identified birth-date </a:t>
            </a:r>
            <a:r>
              <a:rPr lang="en-US" dirty="0" smtClean="0"/>
              <a:t>differentials </a:t>
            </a:r>
            <a:r>
              <a:rPr lang="en-US" dirty="0"/>
              <a:t>amongst ice-hockey players in the Canadian elite developmental leagues and </a:t>
            </a:r>
            <a:r>
              <a:rPr lang="en-US" dirty="0" smtClean="0"/>
              <a:t>National </a:t>
            </a:r>
            <a:r>
              <a:rPr lang="en-US" dirty="0"/>
              <a:t>Hockey League (NHL) for 1983–4, and later found similar inequalities in the junior representative leagues (at ages ‡11 years)</a:t>
            </a:r>
            <a:r>
              <a:rPr lang="en-US" dirty="0" smtClean="0"/>
              <a:t>. </a:t>
            </a:r>
          </a:p>
          <a:p>
            <a:endParaRPr lang="en-US" dirty="0"/>
          </a:p>
        </p:txBody>
      </p:sp>
    </p:spTree>
    <p:extLst>
      <p:ext uri="{BB962C8B-B14F-4D97-AF65-F5344CB8AC3E}">
        <p14:creationId xmlns:p14="http://schemas.microsoft.com/office/powerpoint/2010/main" val="218640740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Research by the Institute for Fiscal Studies two years ago found only 53% of girls and 47% of boys born in August reached the expected educational level at age seven in state primary schools in England, compared with 80% and 70% of those born in September. </a:t>
            </a:r>
          </a:p>
        </p:txBody>
      </p:sp>
    </p:spTree>
    <p:extLst>
      <p:ext uri="{BB962C8B-B14F-4D97-AF65-F5344CB8AC3E}">
        <p14:creationId xmlns:p14="http://schemas.microsoft.com/office/powerpoint/2010/main" val="2490660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EXAMINING RELATIVE AGE EFFECTS IN FUNDAMENTAL</a:t>
            </a:r>
            <a:br>
              <a:rPr lang="en-GB" sz="2000" dirty="0"/>
            </a:br>
            <a:r>
              <a:rPr lang="en-GB" sz="2000" dirty="0"/>
              <a:t>SKILL PROFICIENCY IN BRITISH CHILDREN AGED</a:t>
            </a:r>
            <a:br>
              <a:rPr lang="en-GB" sz="2000" dirty="0"/>
            </a:br>
            <a:r>
              <a:rPr lang="en-GB" sz="2000" dirty="0"/>
              <a:t>6–11 </a:t>
            </a:r>
            <a:r>
              <a:rPr lang="en-GB" sz="2000" dirty="0" smtClean="0"/>
              <a:t>YEARS </a:t>
            </a:r>
            <a:r>
              <a:rPr lang="en-GB" sz="2000" dirty="0"/>
              <a:t>VOLUME </a:t>
            </a:r>
            <a:r>
              <a:rPr lang="en-GB" sz="2000" dirty="0" smtClean="0"/>
              <a:t/>
            </a:r>
            <a:br>
              <a:rPr lang="en-GB" sz="2000" dirty="0" smtClean="0"/>
            </a:br>
            <a:r>
              <a:rPr lang="en-GB" sz="2000" dirty="0" smtClean="0"/>
              <a:t>30 </a:t>
            </a:r>
            <a:r>
              <a:rPr lang="en-GB" sz="2000" dirty="0"/>
              <a:t>| NUMBER 10 | OCTOBER 2016 | 2809</a:t>
            </a:r>
          </a:p>
        </p:txBody>
      </p:sp>
      <p:sp>
        <p:nvSpPr>
          <p:cNvPr id="3" name="Content Placeholder 2"/>
          <p:cNvSpPr>
            <a:spLocks noGrp="1"/>
          </p:cNvSpPr>
          <p:nvPr>
            <p:ph idx="1"/>
          </p:nvPr>
        </p:nvSpPr>
        <p:spPr>
          <a:xfrm>
            <a:off x="457200" y="2013735"/>
            <a:ext cx="8229600" cy="3503498"/>
          </a:xfrm>
        </p:spPr>
        <p:txBody>
          <a:bodyPr>
            <a:normAutofit fontScale="92500" lnSpcReduction="20000"/>
          </a:bodyPr>
          <a:lstStyle/>
          <a:p>
            <a:pPr marL="0" indent="0">
              <a:buNone/>
            </a:pPr>
            <a:r>
              <a:rPr lang="en-GB" dirty="0"/>
              <a:t>The aim of this study was </a:t>
            </a:r>
            <a:r>
              <a:rPr lang="en-GB" dirty="0" smtClean="0"/>
              <a:t>to assess </a:t>
            </a:r>
            <a:r>
              <a:rPr lang="en-GB" dirty="0"/>
              <a:t>whether there were differences in fundamental </a:t>
            </a:r>
            <a:r>
              <a:rPr lang="en-GB" dirty="0" smtClean="0"/>
              <a:t>movement skill </a:t>
            </a:r>
            <a:r>
              <a:rPr lang="en-GB" dirty="0"/>
              <a:t>(FMS) proficiency within children placed in </a:t>
            </a:r>
            <a:r>
              <a:rPr lang="en-GB" dirty="0" smtClean="0"/>
              <a:t>age groups </a:t>
            </a:r>
            <a:r>
              <a:rPr lang="en-GB" dirty="0"/>
              <a:t>according to the school year</a:t>
            </a:r>
            <a:r>
              <a:rPr lang="en-GB" dirty="0" smtClean="0"/>
              <a:t>.</a:t>
            </a:r>
            <a:r>
              <a:rPr lang="en-GB" dirty="0"/>
              <a:t> </a:t>
            </a:r>
            <a:endParaRPr lang="en-GB" dirty="0" smtClean="0"/>
          </a:p>
          <a:p>
            <a:pPr marL="0" indent="0">
              <a:buNone/>
            </a:pPr>
            <a:endParaRPr lang="en-GB" dirty="0" smtClean="0"/>
          </a:p>
          <a:p>
            <a:pPr marL="0" indent="0">
              <a:buNone/>
            </a:pPr>
            <a:r>
              <a:rPr lang="en-GB" dirty="0" smtClean="0"/>
              <a:t>We </a:t>
            </a:r>
            <a:r>
              <a:rPr lang="en-GB" dirty="0"/>
              <a:t>examined </a:t>
            </a:r>
            <a:r>
              <a:rPr lang="en-GB" dirty="0" smtClean="0"/>
              <a:t>differences in </a:t>
            </a:r>
            <a:r>
              <a:rPr lang="en-GB" dirty="0"/>
              <a:t>these FMS between gender groups and children born </a:t>
            </a:r>
            <a:r>
              <a:rPr lang="en-GB" dirty="0" smtClean="0"/>
              <a:t>in different </a:t>
            </a:r>
            <a:r>
              <a:rPr lang="en-GB" dirty="0"/>
              <a:t>quarters of the </a:t>
            </a:r>
            <a:r>
              <a:rPr lang="en-GB" dirty="0" smtClean="0"/>
              <a:t>year.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83866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a:t>
            </a:r>
            <a:endParaRPr lang="en-GB" dirty="0"/>
          </a:p>
        </p:txBody>
      </p:sp>
      <p:sp>
        <p:nvSpPr>
          <p:cNvPr id="3" name="Content Placeholder 2"/>
          <p:cNvSpPr>
            <a:spLocks noGrp="1"/>
          </p:cNvSpPr>
          <p:nvPr>
            <p:ph idx="1"/>
          </p:nvPr>
        </p:nvSpPr>
        <p:spPr>
          <a:xfrm>
            <a:off x="457200" y="1281702"/>
            <a:ext cx="8229600" cy="4338262"/>
          </a:xfrm>
        </p:spPr>
        <p:txBody>
          <a:bodyPr>
            <a:normAutofit fontScale="62500" lnSpcReduction="20000"/>
          </a:bodyPr>
          <a:lstStyle/>
          <a:p>
            <a:r>
              <a:rPr lang="en-GB" dirty="0"/>
              <a:t>For balance, chronological age was </a:t>
            </a:r>
            <a:r>
              <a:rPr lang="en-GB" dirty="0" smtClean="0"/>
              <a:t>significant - with </a:t>
            </a:r>
            <a:r>
              <a:rPr lang="en-GB" dirty="0"/>
              <a:t>increases in age associated </a:t>
            </a:r>
            <a:r>
              <a:rPr lang="en-GB" dirty="0" smtClean="0"/>
              <a:t>with increases </a:t>
            </a:r>
            <a:r>
              <a:rPr lang="en-GB" dirty="0"/>
              <a:t>in balance. </a:t>
            </a:r>
            <a:endParaRPr lang="en-GB" dirty="0" smtClean="0"/>
          </a:p>
          <a:p>
            <a:endParaRPr lang="en-GB" dirty="0" smtClean="0"/>
          </a:p>
          <a:p>
            <a:r>
              <a:rPr lang="en-GB" dirty="0" smtClean="0"/>
              <a:t>Boys </a:t>
            </a:r>
            <a:r>
              <a:rPr lang="en-GB" dirty="0"/>
              <a:t>had significantly higher sprint </a:t>
            </a:r>
            <a:r>
              <a:rPr lang="en-GB" dirty="0" smtClean="0"/>
              <a:t>mastery compared </a:t>
            </a:r>
            <a:r>
              <a:rPr lang="en-GB" dirty="0"/>
              <a:t>with girls </a:t>
            </a:r>
            <a:r>
              <a:rPr lang="en-GB" dirty="0" smtClean="0"/>
              <a:t>and </a:t>
            </a:r>
            <a:r>
              <a:rPr lang="en-GB" dirty="0"/>
              <a:t>increased BMI was </a:t>
            </a:r>
            <a:r>
              <a:rPr lang="en-GB" dirty="0" smtClean="0"/>
              <a:t>associated with </a:t>
            </a:r>
            <a:r>
              <a:rPr lang="en-GB" dirty="0"/>
              <a:t>poorer sprint mastery </a:t>
            </a:r>
            <a:endParaRPr lang="en-GB" dirty="0" smtClean="0"/>
          </a:p>
          <a:p>
            <a:endParaRPr lang="en-GB" dirty="0" smtClean="0"/>
          </a:p>
          <a:p>
            <a:r>
              <a:rPr lang="en-GB" dirty="0" smtClean="0"/>
              <a:t>Boys </a:t>
            </a:r>
            <a:r>
              <a:rPr lang="en-GB" dirty="0"/>
              <a:t>had </a:t>
            </a:r>
            <a:r>
              <a:rPr lang="en-GB" dirty="0" smtClean="0"/>
              <a:t>higher catching </a:t>
            </a:r>
            <a:r>
              <a:rPr lang="en-GB" dirty="0"/>
              <a:t>mastery than girls </a:t>
            </a:r>
            <a:endParaRPr lang="en-GB" dirty="0" smtClean="0"/>
          </a:p>
          <a:p>
            <a:endParaRPr lang="en-GB" dirty="0" smtClean="0"/>
          </a:p>
          <a:p>
            <a:r>
              <a:rPr lang="en-GB" dirty="0"/>
              <a:t>C</a:t>
            </a:r>
            <a:r>
              <a:rPr lang="en-GB" dirty="0" smtClean="0"/>
              <a:t>hildren </a:t>
            </a:r>
            <a:r>
              <a:rPr lang="en-GB" dirty="0"/>
              <a:t>born in </a:t>
            </a:r>
            <a:r>
              <a:rPr lang="en-GB" dirty="0" smtClean="0"/>
              <a:t>Q1 had </a:t>
            </a:r>
            <a:r>
              <a:rPr lang="en-GB" dirty="0"/>
              <a:t>significantly greater catching mastery than those born in </a:t>
            </a:r>
            <a:r>
              <a:rPr lang="en-GB" dirty="0" smtClean="0"/>
              <a:t>Q2</a:t>
            </a:r>
          </a:p>
          <a:p>
            <a:endParaRPr lang="en-GB" dirty="0" smtClean="0"/>
          </a:p>
          <a:p>
            <a:r>
              <a:rPr lang="en-GB" dirty="0" smtClean="0"/>
              <a:t>Results for throwing </a:t>
            </a:r>
            <a:r>
              <a:rPr lang="en-GB" dirty="0"/>
              <a:t>mastery also indicated higher mastery in boys </a:t>
            </a:r>
            <a:r>
              <a:rPr lang="en-GB" dirty="0" smtClean="0"/>
              <a:t>compared with </a:t>
            </a:r>
            <a:r>
              <a:rPr lang="en-GB" dirty="0"/>
              <a:t>girls </a:t>
            </a:r>
            <a:r>
              <a:rPr lang="en-GB" dirty="0" smtClean="0"/>
              <a:t>and </a:t>
            </a:r>
            <a:r>
              <a:rPr lang="en-GB" dirty="0"/>
              <a:t>that children born in Q1 </a:t>
            </a:r>
            <a:r>
              <a:rPr lang="en-GB" dirty="0" smtClean="0"/>
              <a:t>had higher </a:t>
            </a:r>
            <a:r>
              <a:rPr lang="en-GB" dirty="0"/>
              <a:t>throwing proficiency than those born in </a:t>
            </a:r>
            <a:r>
              <a:rPr lang="en-GB" dirty="0" smtClean="0"/>
              <a:t>Q4.</a:t>
            </a:r>
            <a:endParaRPr lang="en-GB" dirty="0"/>
          </a:p>
        </p:txBody>
      </p:sp>
    </p:spTree>
    <p:extLst>
      <p:ext uri="{BB962C8B-B14F-4D97-AF65-F5344CB8AC3E}">
        <p14:creationId xmlns:p14="http://schemas.microsoft.com/office/powerpoint/2010/main" val="3452389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6" end="6"/>
                                            </p:txEl>
                                          </p:spTgt>
                                        </p:tgtEl>
                                        <p:attrNameLst>
                                          <p:attrName>style.color</p:attrName>
                                        </p:attrNameLst>
                                      </p:cBhvr>
                                      <p:to>
                                        <a:srgbClr val="FF0000"/>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nodeType="clickEffect">
                                  <p:stCondLst>
                                    <p:cond delay="0"/>
                                  </p:stCondLst>
                                  <p:childTnLst>
                                    <p:animClr clrSpc="rgb" dir="cw">
                                      <p:cBhvr override="childStyle">
                                        <p:cTn id="10" dur="2000" fill="hold"/>
                                        <p:tgtEl>
                                          <p:spTgt spid="3">
                                            <p:txEl>
                                              <p:pRg st="8" end="8"/>
                                            </p:txEl>
                                          </p:spTgt>
                                        </p:tgtEl>
                                        <p:attrNameLst>
                                          <p:attrName>style.color</p:attrName>
                                        </p:attrNameLst>
                                      </p:cBhvr>
                                      <p:to>
                                        <a:srgbClr val="FF0000"/>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The </a:t>
            </a:r>
            <a:r>
              <a:rPr lang="en-US" dirty="0"/>
              <a:t>studies suggested that being </a:t>
            </a:r>
            <a:r>
              <a:rPr lang="en-US" dirty="0" smtClean="0"/>
              <a:t>relatively </a:t>
            </a:r>
            <a:r>
              <a:rPr lang="en-US" dirty="0"/>
              <a:t>older within an annual sporting cohort provided significant attainment advantages when compared with those who were relatively </a:t>
            </a:r>
            <a:r>
              <a:rPr lang="en-US" dirty="0" smtClean="0"/>
              <a:t>younger</a:t>
            </a:r>
            <a:r>
              <a:rPr lang="en-US" dirty="0"/>
              <a:t>. </a:t>
            </a:r>
          </a:p>
        </p:txBody>
      </p:sp>
    </p:spTree>
    <p:extLst>
      <p:ext uri="{BB962C8B-B14F-4D97-AF65-F5344CB8AC3E}">
        <p14:creationId xmlns:p14="http://schemas.microsoft.com/office/powerpoint/2010/main" val="351648812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7900"/>
            <a:ext cx="8229600" cy="6369537"/>
          </a:xfrm>
        </p:spPr>
        <p:txBody>
          <a:bodyPr>
            <a:normAutofit/>
          </a:bodyPr>
          <a:lstStyle/>
          <a:p>
            <a:r>
              <a:rPr lang="en-US" sz="2800" dirty="0"/>
              <a:t>In sports where body size, strength and power convey advantages, elite </a:t>
            </a:r>
            <a:r>
              <a:rPr lang="en-US" sz="2800" dirty="0" smtClean="0"/>
              <a:t>junior </a:t>
            </a:r>
            <a:r>
              <a:rPr lang="en-US" sz="2800" dirty="0"/>
              <a:t>athletes have been identified as above </a:t>
            </a:r>
            <a:r>
              <a:rPr lang="en-US" sz="2800" dirty="0" smtClean="0"/>
              <a:t>average </a:t>
            </a:r>
            <a:r>
              <a:rPr lang="en-US" sz="2800" dirty="0"/>
              <a:t>for height and weight when compared with age-matched normative data (e.g. </a:t>
            </a:r>
            <a:r>
              <a:rPr lang="en-US" sz="2800" dirty="0" smtClean="0"/>
              <a:t>soccer</a:t>
            </a:r>
            <a:r>
              <a:rPr lang="en-US" sz="2800" dirty="0"/>
              <a:t>)</a:t>
            </a:r>
            <a:r>
              <a:rPr lang="en-US" sz="2800" dirty="0" smtClean="0"/>
              <a:t>. </a:t>
            </a:r>
          </a:p>
          <a:p>
            <a:endParaRPr lang="en-US" sz="2800" dirty="0" smtClean="0"/>
          </a:p>
          <a:p>
            <a:r>
              <a:rPr lang="en-US" sz="2800" dirty="0" smtClean="0"/>
              <a:t>Likewise </a:t>
            </a:r>
            <a:r>
              <a:rPr lang="en-US" sz="2800" dirty="0"/>
              <a:t>in gymnastics, where height and mass gain impedes flexibility, rotational speed and the strength to mass ratio, maturational delay in more highly skilled gymnasts has been </a:t>
            </a:r>
            <a:r>
              <a:rPr lang="en-US" sz="2800" dirty="0" smtClean="0"/>
              <a:t>observed.</a:t>
            </a:r>
            <a:r>
              <a:rPr lang="en-US" sz="2800" dirty="0"/>
              <a:t> </a:t>
            </a:r>
            <a:endParaRPr lang="en-US" sz="2800" dirty="0" smtClean="0"/>
          </a:p>
        </p:txBody>
      </p:sp>
    </p:spTree>
    <p:extLst>
      <p:ext uri="{BB962C8B-B14F-4D97-AF65-F5344CB8AC3E}">
        <p14:creationId xmlns:p14="http://schemas.microsoft.com/office/powerpoint/2010/main" val="15398494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46388"/>
            <a:ext cx="8229600" cy="5779775"/>
          </a:xfrm>
        </p:spPr>
        <p:txBody>
          <a:bodyPr>
            <a:normAutofit/>
          </a:bodyPr>
          <a:lstStyle/>
          <a:p>
            <a:r>
              <a:rPr lang="en-US" dirty="0" smtClean="0"/>
              <a:t>Being </a:t>
            </a:r>
            <a:r>
              <a:rPr lang="en-US" dirty="0"/>
              <a:t>relatively older is more likely to provide a performance and selection </a:t>
            </a:r>
            <a:r>
              <a:rPr lang="en-US" dirty="0" smtClean="0"/>
              <a:t>advantage </a:t>
            </a:r>
            <a:r>
              <a:rPr lang="en-US" dirty="0"/>
              <a:t>when assessed or evaluated (by coaches) against annual age-group peers. </a:t>
            </a:r>
            <a:endParaRPr lang="en-US" dirty="0" smtClean="0"/>
          </a:p>
          <a:p>
            <a:endParaRPr lang="en-US" dirty="0" smtClean="0"/>
          </a:p>
          <a:p>
            <a:r>
              <a:rPr lang="en-US" dirty="0" smtClean="0"/>
              <a:t>This </a:t>
            </a:r>
            <a:r>
              <a:rPr lang="en-US" dirty="0"/>
              <a:t>selection advantage increases the likelihood of access to higher levels of competition, training and </a:t>
            </a:r>
            <a:r>
              <a:rPr lang="en-US" dirty="0" smtClean="0"/>
              <a:t>coaching.</a:t>
            </a:r>
            <a:r>
              <a:rPr lang="en-US" dirty="0"/>
              <a:t> </a:t>
            </a:r>
            <a:endParaRPr lang="en-US" dirty="0" smtClean="0"/>
          </a:p>
          <a:p>
            <a:pPr algn="ctr"/>
            <a:endParaRPr lang="en-US" dirty="0" smtClean="0"/>
          </a:p>
          <a:p>
            <a:pPr marL="0" indent="0" algn="ctr">
              <a:buNone/>
            </a:pPr>
            <a:r>
              <a:rPr lang="en-US" dirty="0" smtClean="0"/>
              <a:t>Q: How will this benefit the participants?</a:t>
            </a:r>
            <a:endParaRPr lang="en-US" dirty="0"/>
          </a:p>
        </p:txBody>
      </p:sp>
    </p:spTree>
    <p:extLst>
      <p:ext uri="{BB962C8B-B14F-4D97-AF65-F5344CB8AC3E}">
        <p14:creationId xmlns:p14="http://schemas.microsoft.com/office/powerpoint/2010/main" val="2875197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3412"/>
            <a:ext cx="8229600" cy="5722751"/>
          </a:xfrm>
        </p:spPr>
        <p:txBody>
          <a:bodyPr>
            <a:normAutofit/>
          </a:bodyPr>
          <a:lstStyle/>
          <a:p>
            <a:r>
              <a:rPr lang="en-US" dirty="0"/>
              <a:t>It is likely that such access will be accompanied by increases in volumes of practice, training load and competition </a:t>
            </a:r>
            <a:r>
              <a:rPr lang="en-US" dirty="0" smtClean="0"/>
              <a:t>frequency. </a:t>
            </a:r>
          </a:p>
          <a:p>
            <a:endParaRPr lang="en-US" dirty="0" smtClean="0"/>
          </a:p>
          <a:p>
            <a:r>
              <a:rPr lang="en-US" dirty="0" smtClean="0"/>
              <a:t>In </a:t>
            </a:r>
            <a:r>
              <a:rPr lang="en-US" dirty="0"/>
              <a:t>contrast, those not selected are considered less able to access practice and coaching expertise facilities, or higher levels of competition, </a:t>
            </a:r>
            <a:r>
              <a:rPr lang="en-US" dirty="0" smtClean="0"/>
              <a:t>constraining </a:t>
            </a:r>
            <a:r>
              <a:rPr lang="en-US" dirty="0"/>
              <a:t>their sporting involvement and </a:t>
            </a:r>
            <a:r>
              <a:rPr lang="en-US" dirty="0" smtClean="0"/>
              <a:t>development</a:t>
            </a:r>
            <a:r>
              <a:rPr lang="en-US" dirty="0"/>
              <a:t>. </a:t>
            </a:r>
            <a:endParaRPr lang="en-US" dirty="0" smtClean="0"/>
          </a:p>
          <a:p>
            <a:endParaRPr lang="en-US" dirty="0"/>
          </a:p>
        </p:txBody>
      </p:sp>
    </p:spTree>
    <p:extLst>
      <p:ext uri="{BB962C8B-B14F-4D97-AF65-F5344CB8AC3E}">
        <p14:creationId xmlns:p14="http://schemas.microsoft.com/office/powerpoint/2010/main" val="122664675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71231"/>
            <a:ext cx="8229600" cy="6291383"/>
          </a:xfrm>
        </p:spPr>
        <p:txBody>
          <a:bodyPr>
            <a:normAutofit/>
          </a:bodyPr>
          <a:lstStyle/>
          <a:p>
            <a:r>
              <a:rPr lang="en-US" dirty="0"/>
              <a:t>Linked with selection and experience differences according to relative age, psychological disparities have also been </a:t>
            </a:r>
            <a:r>
              <a:rPr lang="en-US" dirty="0" smtClean="0"/>
              <a:t>suggested.</a:t>
            </a:r>
            <a:endParaRPr lang="en-US" dirty="0"/>
          </a:p>
          <a:p>
            <a:pPr lvl="1"/>
            <a:r>
              <a:rPr lang="en-US" dirty="0" smtClean="0"/>
              <a:t>Relatively </a:t>
            </a:r>
            <a:r>
              <a:rPr lang="en-US" dirty="0"/>
              <a:t>older players may be more likely to develop higher perceptions of </a:t>
            </a:r>
            <a:r>
              <a:rPr lang="en-US" dirty="0" smtClean="0"/>
              <a:t>competence </a:t>
            </a:r>
            <a:r>
              <a:rPr lang="en-US" dirty="0"/>
              <a:t>and self-efficacy</a:t>
            </a:r>
            <a:r>
              <a:rPr lang="en-US" dirty="0" smtClean="0"/>
              <a:t>.</a:t>
            </a:r>
          </a:p>
          <a:p>
            <a:pPr lvl="1"/>
            <a:endParaRPr lang="en-US" dirty="0"/>
          </a:p>
          <a:p>
            <a:pPr marL="457200" lvl="1" indent="0" algn="ctr">
              <a:buNone/>
            </a:pPr>
            <a:r>
              <a:rPr lang="en-US" dirty="0" smtClean="0"/>
              <a:t>Q: how may this effect the younger members in the cohort?</a:t>
            </a:r>
            <a:endParaRPr lang="en-US" dirty="0"/>
          </a:p>
          <a:p>
            <a:endParaRPr lang="en-US" b="1" dirty="0"/>
          </a:p>
        </p:txBody>
      </p:sp>
    </p:spTree>
    <p:extLst>
      <p:ext uri="{BB962C8B-B14F-4D97-AF65-F5344CB8AC3E}">
        <p14:creationId xmlns:p14="http://schemas.microsoft.com/office/powerpoint/2010/main" val="4132666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In comparison, relatively younger athletes, faced with consistent sport selection disadvantages, may be more likely to have negative sport experiences, develop low competence perceptions, and thus terminate sport involvement. </a:t>
            </a:r>
          </a:p>
          <a:p>
            <a:endParaRPr lang="en-US" dirty="0"/>
          </a:p>
        </p:txBody>
      </p:sp>
    </p:spTree>
    <p:extLst>
      <p:ext uri="{BB962C8B-B14F-4D97-AF65-F5344CB8AC3E}">
        <p14:creationId xmlns:p14="http://schemas.microsoft.com/office/powerpoint/2010/main" val="328130719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308" y="274638"/>
            <a:ext cx="8831384" cy="1143000"/>
          </a:xfrm>
        </p:spPr>
        <p:txBody>
          <a:bodyPr>
            <a:noAutofit/>
          </a:bodyPr>
          <a:lstStyle/>
          <a:p>
            <a:r>
              <a:rPr lang="en-US" sz="3200" dirty="0"/>
              <a:t>Annual Age-Grouping and Athlete </a:t>
            </a:r>
            <a:r>
              <a:rPr lang="en-US" sz="3200" dirty="0" smtClean="0"/>
              <a:t>Development:</a:t>
            </a:r>
            <a:r>
              <a:rPr lang="en-US" sz="3200" dirty="0"/>
              <a:t/>
            </a:r>
            <a:br>
              <a:rPr lang="en-US" sz="3200" dirty="0"/>
            </a:br>
            <a:r>
              <a:rPr lang="en-US" sz="2800" dirty="0"/>
              <a:t>A Meta-Analytical Review of Relative Age Effects in Sport </a:t>
            </a:r>
          </a:p>
        </p:txBody>
      </p:sp>
      <p:sp>
        <p:nvSpPr>
          <p:cNvPr id="3" name="Content Placeholder 2"/>
          <p:cNvSpPr>
            <a:spLocks noGrp="1"/>
          </p:cNvSpPr>
          <p:nvPr>
            <p:ph idx="1"/>
          </p:nvPr>
        </p:nvSpPr>
        <p:spPr>
          <a:xfrm>
            <a:off x="457200" y="1600200"/>
            <a:ext cx="8229600" cy="4984262"/>
          </a:xfrm>
        </p:spPr>
        <p:txBody>
          <a:bodyPr>
            <a:normAutofit/>
          </a:bodyPr>
          <a:lstStyle/>
          <a:p>
            <a:r>
              <a:rPr lang="en-US" sz="2800" dirty="0"/>
              <a:t>Practices that produce RAEs need to be revised, whilst interventions that </a:t>
            </a:r>
            <a:r>
              <a:rPr lang="en-US" sz="2800" dirty="0" smtClean="0"/>
              <a:t>reduce </a:t>
            </a:r>
            <a:r>
              <a:rPr lang="en-US" sz="2800" dirty="0"/>
              <a:t>or eradicate this sporting inequality need to be implemented and evaluated</a:t>
            </a:r>
            <a:r>
              <a:rPr lang="en-US" sz="2800" dirty="0" smtClean="0"/>
              <a:t>.</a:t>
            </a:r>
          </a:p>
          <a:p>
            <a:pPr marL="0" indent="0">
              <a:buNone/>
            </a:pPr>
            <a:endParaRPr lang="en-US" sz="2800" dirty="0" smtClean="0"/>
          </a:p>
          <a:p>
            <a:r>
              <a:rPr lang="en-US" sz="2800" dirty="0" smtClean="0"/>
              <a:t>These </a:t>
            </a:r>
            <a:r>
              <a:rPr lang="en-US" sz="2800" dirty="0"/>
              <a:t>steps are necessary as annual age-grouping and </a:t>
            </a:r>
            <a:r>
              <a:rPr lang="en-US" sz="2800" dirty="0" smtClean="0"/>
              <a:t>associated </a:t>
            </a:r>
            <a:r>
              <a:rPr lang="en-US" sz="2800" dirty="0"/>
              <a:t>processes appear to constrain the </a:t>
            </a:r>
            <a:r>
              <a:rPr lang="en-US" sz="2800" dirty="0" smtClean="0"/>
              <a:t>likelihood </a:t>
            </a:r>
            <a:r>
              <a:rPr lang="en-US" sz="2800" dirty="0"/>
              <a:t>of immediate and long-term participation as well as attainment in sport. </a:t>
            </a:r>
            <a:endParaRPr lang="en-US" sz="2800" dirty="0" smtClean="0"/>
          </a:p>
          <a:p>
            <a:pPr marL="0" indent="0">
              <a:buNone/>
            </a:pPr>
            <a:endParaRPr lang="en-US" sz="2800" dirty="0" smtClean="0"/>
          </a:p>
          <a:p>
            <a:endParaRPr lang="en-US" sz="2800" dirty="0"/>
          </a:p>
        </p:txBody>
      </p:sp>
    </p:spTree>
    <p:extLst>
      <p:ext uri="{BB962C8B-B14F-4D97-AF65-F5344CB8AC3E}">
        <p14:creationId xmlns:p14="http://schemas.microsoft.com/office/powerpoint/2010/main" val="154734856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Pre-maturation (6–12 Years) </a:t>
            </a:r>
            <a:endParaRPr lang="en-US" dirty="0"/>
          </a:p>
        </p:txBody>
      </p:sp>
      <p:sp>
        <p:nvSpPr>
          <p:cNvPr id="3" name="Content Placeholder 2"/>
          <p:cNvSpPr>
            <a:spLocks noGrp="1"/>
          </p:cNvSpPr>
          <p:nvPr>
            <p:ph idx="1"/>
          </p:nvPr>
        </p:nvSpPr>
        <p:spPr/>
        <p:txBody>
          <a:bodyPr>
            <a:normAutofit/>
          </a:bodyPr>
          <a:lstStyle/>
          <a:p>
            <a:r>
              <a:rPr lang="en-US" dirty="0"/>
              <a:t>During these young years, a difference in age of up to one year can be significant. </a:t>
            </a:r>
            <a:endParaRPr lang="en-US" dirty="0" smtClean="0"/>
          </a:p>
          <a:p>
            <a:r>
              <a:rPr lang="en-US" dirty="0" smtClean="0"/>
              <a:t>At </a:t>
            </a:r>
            <a:r>
              <a:rPr lang="en-US" dirty="0"/>
              <a:t>six years of age, a participant could realistically be 20% older than his or her peer! </a:t>
            </a:r>
            <a:endParaRPr lang="en-US" dirty="0" smtClean="0"/>
          </a:p>
          <a:p>
            <a:r>
              <a:rPr lang="en-US" dirty="0" smtClean="0"/>
              <a:t>Sports </a:t>
            </a:r>
            <a:r>
              <a:rPr lang="en-US" dirty="0"/>
              <a:t>can often be dominated by the bigger and relatively older performers</a:t>
            </a:r>
            <a:r>
              <a:rPr lang="en-US" dirty="0" smtClean="0"/>
              <a:t>.</a:t>
            </a:r>
          </a:p>
        </p:txBody>
      </p:sp>
    </p:spTree>
    <p:extLst>
      <p:ext uri="{BB962C8B-B14F-4D97-AF65-F5344CB8AC3E}">
        <p14:creationId xmlns:p14="http://schemas.microsoft.com/office/powerpoint/2010/main" val="4241159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Cont</a:t>
            </a:r>
            <a:r>
              <a:rPr lang="en-US" dirty="0" smtClean="0"/>
              <a:t>…</a:t>
            </a:r>
            <a:endParaRPr lang="en-US" dirty="0"/>
          </a:p>
        </p:txBody>
      </p:sp>
      <p:sp>
        <p:nvSpPr>
          <p:cNvPr id="3" name="Content Placeholder 2"/>
          <p:cNvSpPr>
            <a:spLocks noGrp="1"/>
          </p:cNvSpPr>
          <p:nvPr>
            <p:ph idx="1"/>
          </p:nvPr>
        </p:nvSpPr>
        <p:spPr/>
        <p:txBody>
          <a:bodyPr/>
          <a:lstStyle/>
          <a:p>
            <a:r>
              <a:rPr lang="en-US" dirty="0"/>
              <a:t>I</a:t>
            </a:r>
            <a:r>
              <a:rPr lang="en-US" dirty="0" smtClean="0"/>
              <a:t>t </a:t>
            </a:r>
            <a:r>
              <a:rPr lang="en-US" dirty="0"/>
              <a:t>is important during these age groups to ensure participation numbers are kept as high as possible and performers are developing their technical and fundamental movement skills. </a:t>
            </a:r>
          </a:p>
          <a:p>
            <a:endParaRPr lang="en-US" dirty="0"/>
          </a:p>
        </p:txBody>
      </p:sp>
    </p:spTree>
    <p:extLst>
      <p:ext uri="{BB962C8B-B14F-4D97-AF65-F5344CB8AC3E}">
        <p14:creationId xmlns:p14="http://schemas.microsoft.com/office/powerpoint/2010/main" val="47353601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Practical Application </a:t>
            </a:r>
            <a:endParaRPr lang="en-GB" dirty="0"/>
          </a:p>
        </p:txBody>
      </p:sp>
      <p:sp>
        <p:nvSpPr>
          <p:cNvPr id="3" name="Content Placeholder 2"/>
          <p:cNvSpPr>
            <a:spLocks noGrp="1"/>
          </p:cNvSpPr>
          <p:nvPr>
            <p:ph idx="1"/>
          </p:nvPr>
        </p:nvSpPr>
        <p:spPr/>
        <p:txBody>
          <a:bodyPr/>
          <a:lstStyle/>
          <a:p>
            <a:r>
              <a:rPr lang="en-GB" dirty="0" smtClean="0"/>
              <a:t>Bio-banding </a:t>
            </a:r>
          </a:p>
          <a:p>
            <a:pPr lvl="1"/>
            <a:r>
              <a:rPr lang="en-GB" dirty="0" smtClean="0"/>
              <a:t>https</a:t>
            </a:r>
            <a:r>
              <a:rPr lang="en-GB" dirty="0"/>
              <a:t>://www.premierleague.com/news/58833</a:t>
            </a:r>
          </a:p>
        </p:txBody>
      </p:sp>
    </p:spTree>
    <p:extLst>
      <p:ext uri="{BB962C8B-B14F-4D97-AF65-F5344CB8AC3E}">
        <p14:creationId xmlns:p14="http://schemas.microsoft.com/office/powerpoint/2010/main" val="143432832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70000" lnSpcReduction="20000"/>
          </a:bodyPr>
          <a:lstStyle/>
          <a:p>
            <a:r>
              <a:rPr lang="en-US" dirty="0"/>
              <a:t>Be aware of the birth dates of all your performers. </a:t>
            </a:r>
            <a:endParaRPr lang="en-US" dirty="0" smtClean="0"/>
          </a:p>
          <a:p>
            <a:r>
              <a:rPr lang="en-US" dirty="0"/>
              <a:t>Ensure all performers receive similar playing time and involvement within a game. </a:t>
            </a:r>
          </a:p>
          <a:p>
            <a:r>
              <a:rPr lang="en-US" dirty="0"/>
              <a:t>Play performers in a number of positions, and play on both sides of the field (</a:t>
            </a:r>
            <a:r>
              <a:rPr lang="en-US" dirty="0" smtClean="0"/>
              <a:t>i.e. </a:t>
            </a:r>
            <a:r>
              <a:rPr lang="en-US" dirty="0"/>
              <a:t>left, right and </a:t>
            </a:r>
            <a:r>
              <a:rPr lang="en-US" dirty="0" err="1"/>
              <a:t>centre</a:t>
            </a:r>
            <a:r>
              <a:rPr lang="en-US" dirty="0"/>
              <a:t>) if appropriate for the sport. </a:t>
            </a:r>
          </a:p>
          <a:p>
            <a:r>
              <a:rPr lang="en-US" dirty="0"/>
              <a:t>Educate parents and help them to set realistic expectations for their children. </a:t>
            </a:r>
          </a:p>
          <a:p>
            <a:r>
              <a:rPr lang="en-US" dirty="0"/>
              <a:t>Focus on enjoyment and positive experiences through praise. Openly and actively reward and praise effort and persistence over immediate success and winning. </a:t>
            </a:r>
          </a:p>
          <a:p>
            <a:r>
              <a:rPr lang="en-US" dirty="0"/>
              <a:t>Concentrate on performers improving their performance and not the winning. </a:t>
            </a:r>
          </a:p>
          <a:p>
            <a:endParaRPr lang="en-US" dirty="0"/>
          </a:p>
        </p:txBody>
      </p:sp>
    </p:spTree>
    <p:extLst>
      <p:ext uri="{BB962C8B-B14F-4D97-AF65-F5344CB8AC3E}">
        <p14:creationId xmlns:p14="http://schemas.microsoft.com/office/powerpoint/2010/main" val="106040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076"/>
            <a:ext cx="8229600" cy="1143000"/>
          </a:xfrm>
        </p:spPr>
        <p:txBody>
          <a:bodyPr/>
          <a:lstStyle/>
          <a:p>
            <a:r>
              <a:rPr lang="en-US" b="1" dirty="0"/>
              <a:t>Adolescence (13–16 Years) </a:t>
            </a:r>
            <a:endParaRPr lang="en-US" dirty="0"/>
          </a:p>
        </p:txBody>
      </p:sp>
      <p:sp>
        <p:nvSpPr>
          <p:cNvPr id="3" name="Content Placeholder 2"/>
          <p:cNvSpPr>
            <a:spLocks noGrp="1"/>
          </p:cNvSpPr>
          <p:nvPr>
            <p:ph idx="1"/>
          </p:nvPr>
        </p:nvSpPr>
        <p:spPr>
          <a:xfrm>
            <a:off x="457200" y="1137870"/>
            <a:ext cx="8229600" cy="5010036"/>
          </a:xfrm>
        </p:spPr>
        <p:txBody>
          <a:bodyPr>
            <a:normAutofit fontScale="85000" lnSpcReduction="10000"/>
          </a:bodyPr>
          <a:lstStyle/>
          <a:p>
            <a:r>
              <a:rPr lang="en-US" dirty="0"/>
              <a:t>During the adolescent period, the Relative Age Effect can become more pronounced due to the effect of maturation. </a:t>
            </a:r>
            <a:endParaRPr lang="en-US" dirty="0" smtClean="0"/>
          </a:p>
          <a:p>
            <a:r>
              <a:rPr lang="en-US" dirty="0" smtClean="0"/>
              <a:t>Performers </a:t>
            </a:r>
            <a:r>
              <a:rPr lang="en-US" dirty="0"/>
              <a:t>advanced in age are usually also advanced in maturation. </a:t>
            </a:r>
            <a:endParaRPr lang="en-US" dirty="0" smtClean="0"/>
          </a:p>
          <a:p>
            <a:r>
              <a:rPr lang="en-US" dirty="0" smtClean="0"/>
              <a:t>In </a:t>
            </a:r>
            <a:r>
              <a:rPr lang="en-US" dirty="0"/>
              <a:t>males, maturation usually occurs at approximately 14 years of age, and in females, occurs at 11–12 years of age, but the timing and tempo of maturation can vary considerably between individuals (+/- 2–3 years – Lloyd et al, 2014)</a:t>
            </a:r>
            <a:r>
              <a:rPr lang="en-US" dirty="0" smtClean="0"/>
              <a:t>.</a:t>
            </a:r>
          </a:p>
          <a:p>
            <a:r>
              <a:rPr lang="en-US" dirty="0" smtClean="0"/>
              <a:t>During </a:t>
            </a:r>
            <a:r>
              <a:rPr lang="en-US" dirty="0"/>
              <a:t>this period, coaches must also consider the maturation of participants, as well as relative age. </a:t>
            </a:r>
            <a:endParaRPr lang="en-US" dirty="0" smtClean="0"/>
          </a:p>
          <a:p>
            <a:endParaRPr lang="en-US" dirty="0"/>
          </a:p>
        </p:txBody>
      </p:sp>
    </p:spTree>
    <p:extLst>
      <p:ext uri="{BB962C8B-B14F-4D97-AF65-F5344CB8AC3E}">
        <p14:creationId xmlns:p14="http://schemas.microsoft.com/office/powerpoint/2010/main" val="19091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Cont..</a:t>
            </a:r>
            <a:endParaRPr lang="en-US" dirty="0"/>
          </a:p>
        </p:txBody>
      </p:sp>
      <p:sp>
        <p:nvSpPr>
          <p:cNvPr id="3" name="Content Placeholder 2"/>
          <p:cNvSpPr>
            <a:spLocks noGrp="1"/>
          </p:cNvSpPr>
          <p:nvPr>
            <p:ph idx="1"/>
          </p:nvPr>
        </p:nvSpPr>
        <p:spPr>
          <a:xfrm>
            <a:off x="457200" y="1417638"/>
            <a:ext cx="8229600" cy="4708525"/>
          </a:xfrm>
        </p:spPr>
        <p:txBody>
          <a:bodyPr>
            <a:normAutofit fontScale="92500" lnSpcReduction="10000"/>
          </a:bodyPr>
          <a:lstStyle/>
          <a:p>
            <a:r>
              <a:rPr lang="en-US" dirty="0"/>
              <a:t>Research suggests that the older, bigger and earlier-maturing participants have advanced selection opportunities in many sports (</a:t>
            </a:r>
            <a:r>
              <a:rPr lang="en-US" dirty="0" err="1"/>
              <a:t>Meylan</a:t>
            </a:r>
            <a:r>
              <a:rPr lang="en-US" dirty="0"/>
              <a:t> et al, 2010)</a:t>
            </a:r>
            <a:r>
              <a:rPr lang="en-US" dirty="0" smtClean="0"/>
              <a:t>.</a:t>
            </a:r>
          </a:p>
          <a:p>
            <a:r>
              <a:rPr lang="en-US" dirty="0"/>
              <a:t>I</a:t>
            </a:r>
            <a:r>
              <a:rPr lang="en-US" dirty="0" smtClean="0"/>
              <a:t>t </a:t>
            </a:r>
            <a:r>
              <a:rPr lang="en-US" dirty="0"/>
              <a:t>is important for those involved in the identification, selection and development of young people in sport to be aware of the Relative Age Effect and maturation in their coaching practice, structure and selection of squads and teams. </a:t>
            </a:r>
          </a:p>
        </p:txBody>
      </p:sp>
    </p:spTree>
    <p:extLst>
      <p:ext uri="{BB962C8B-B14F-4D97-AF65-F5344CB8AC3E}">
        <p14:creationId xmlns:p14="http://schemas.microsoft.com/office/powerpoint/2010/main" val="419377853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Practical Application </a:t>
            </a:r>
            <a:endParaRPr lang="en-US" dirty="0"/>
          </a:p>
        </p:txBody>
      </p:sp>
      <p:sp>
        <p:nvSpPr>
          <p:cNvPr id="3" name="Content Placeholder 2"/>
          <p:cNvSpPr>
            <a:spLocks noGrp="1"/>
          </p:cNvSpPr>
          <p:nvPr>
            <p:ph idx="1"/>
          </p:nvPr>
        </p:nvSpPr>
        <p:spPr/>
        <p:txBody>
          <a:bodyPr>
            <a:normAutofit fontScale="77500" lnSpcReduction="20000"/>
          </a:bodyPr>
          <a:lstStyle/>
          <a:p>
            <a:r>
              <a:rPr lang="en-US" dirty="0"/>
              <a:t>Be aware of a performer’s birth date – highlight quarter one and four participants on your profiles. </a:t>
            </a:r>
            <a:endParaRPr lang="en-US" dirty="0" smtClean="0"/>
          </a:p>
          <a:p>
            <a:r>
              <a:rPr lang="en-US" dirty="0"/>
              <a:t>Try to ensure equal opportunities for all participants in positions, roles, responsibilities, training and competition. </a:t>
            </a:r>
          </a:p>
          <a:p>
            <a:r>
              <a:rPr lang="en-US" dirty="0"/>
              <a:t>Assign playing positions and roles based on skills and qualities, not necessarily on physical size. Performers should also continue to experience a variety of playing positions both in training and during games. </a:t>
            </a:r>
          </a:p>
          <a:p>
            <a:r>
              <a:rPr lang="en-US" dirty="0" err="1"/>
              <a:t>Emphasise</a:t>
            </a:r>
            <a:r>
              <a:rPr lang="en-US" dirty="0"/>
              <a:t> skill development alongside development of physical fitness. </a:t>
            </a:r>
          </a:p>
          <a:p>
            <a:endParaRPr lang="en-US" dirty="0"/>
          </a:p>
        </p:txBody>
      </p:sp>
    </p:spTree>
    <p:extLst>
      <p:ext uri="{BB962C8B-B14F-4D97-AF65-F5344CB8AC3E}">
        <p14:creationId xmlns:p14="http://schemas.microsoft.com/office/powerpoint/2010/main" val="229197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Cont..</a:t>
            </a:r>
            <a:endParaRPr lang="en-US" dirty="0"/>
          </a:p>
        </p:txBody>
      </p:sp>
      <p:sp>
        <p:nvSpPr>
          <p:cNvPr id="3" name="Content Placeholder 2"/>
          <p:cNvSpPr>
            <a:spLocks noGrp="1"/>
          </p:cNvSpPr>
          <p:nvPr>
            <p:ph idx="1"/>
          </p:nvPr>
        </p:nvSpPr>
        <p:spPr>
          <a:xfrm>
            <a:off x="457200" y="1417638"/>
            <a:ext cx="8229600" cy="4708525"/>
          </a:xfrm>
        </p:spPr>
        <p:txBody>
          <a:bodyPr>
            <a:normAutofit fontScale="85000" lnSpcReduction="20000"/>
          </a:bodyPr>
          <a:lstStyle/>
          <a:p>
            <a:r>
              <a:rPr lang="en-US" dirty="0"/>
              <a:t>Focus your praise around effort, task achievement and progress, rather than winning and outcomes. </a:t>
            </a:r>
            <a:endParaRPr lang="en-US" dirty="0" smtClean="0"/>
          </a:p>
          <a:p>
            <a:r>
              <a:rPr lang="en-US" dirty="0" smtClean="0"/>
              <a:t>Encourage </a:t>
            </a:r>
            <a:r>
              <a:rPr lang="en-US" dirty="0"/>
              <a:t>performers to take satisfaction in their progress and development over winning</a:t>
            </a:r>
            <a:r>
              <a:rPr lang="en-US" dirty="0" smtClean="0"/>
              <a:t>.</a:t>
            </a:r>
          </a:p>
          <a:p>
            <a:pPr lvl="1"/>
            <a:r>
              <a:rPr lang="en-US" dirty="0" smtClean="0"/>
              <a:t>This </a:t>
            </a:r>
            <a:r>
              <a:rPr lang="en-US" dirty="0"/>
              <a:t>develops a growth mindset and learning approach, which not only develops the performer’s approach to training and progression but also to setbacks and failure. </a:t>
            </a:r>
          </a:p>
          <a:p>
            <a:r>
              <a:rPr lang="en-US" dirty="0"/>
              <a:t>Assess maturational status where possible. (Measure height, sitting height, body mass and birth date, and enter into the form </a:t>
            </a:r>
            <a:r>
              <a:rPr lang="en-US" dirty="0" smtClean="0"/>
              <a:t>	</a:t>
            </a:r>
          </a:p>
          <a:p>
            <a:pPr lvl="1"/>
            <a:r>
              <a:rPr lang="en-US" dirty="0" smtClean="0">
                <a:hlinkClick r:id="rId2"/>
              </a:rPr>
              <a:t>http</a:t>
            </a:r>
            <a:r>
              <a:rPr lang="en-US" dirty="0">
                <a:hlinkClick r:id="rId2"/>
              </a:rPr>
              <a:t>://taurus.usask.ca/growthutility/phv_ui.cfm?type=</a:t>
            </a:r>
            <a:r>
              <a:rPr lang="en-US" dirty="0" smtClean="0">
                <a:hlinkClick r:id="rId2"/>
              </a:rPr>
              <a:t>1</a:t>
            </a:r>
            <a:endParaRPr lang="en-US" dirty="0"/>
          </a:p>
          <a:p>
            <a:r>
              <a:rPr lang="en-US" dirty="0"/>
              <a:t>Consider relative age and maturational age in the assessments of participants’ performance and testing. </a:t>
            </a:r>
          </a:p>
          <a:p>
            <a:endParaRPr lang="en-US" dirty="0"/>
          </a:p>
        </p:txBody>
      </p:sp>
    </p:spTree>
    <p:extLst>
      <p:ext uri="{BB962C8B-B14F-4D97-AF65-F5344CB8AC3E}">
        <p14:creationId xmlns:p14="http://schemas.microsoft.com/office/powerpoint/2010/main" val="1376322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Post-maturation (16–18 Years) </a:t>
            </a:r>
            <a:endParaRPr lang="en-US" dirty="0"/>
          </a:p>
        </p:txBody>
      </p:sp>
      <p:sp>
        <p:nvSpPr>
          <p:cNvPr id="3" name="Content Placeholder 2"/>
          <p:cNvSpPr>
            <a:spLocks noGrp="1"/>
          </p:cNvSpPr>
          <p:nvPr>
            <p:ph idx="1"/>
          </p:nvPr>
        </p:nvSpPr>
        <p:spPr/>
        <p:txBody>
          <a:bodyPr>
            <a:normAutofit fontScale="92500"/>
          </a:bodyPr>
          <a:lstStyle/>
          <a:p>
            <a:r>
              <a:rPr lang="en-US" dirty="0"/>
              <a:t>After adolescence, youths reach the mature, adult state. </a:t>
            </a:r>
            <a:endParaRPr lang="en-US" dirty="0" smtClean="0"/>
          </a:p>
          <a:p>
            <a:pPr lvl="1"/>
            <a:r>
              <a:rPr lang="en-US" dirty="0" smtClean="0"/>
              <a:t>However</a:t>
            </a:r>
            <a:r>
              <a:rPr lang="en-US" dirty="0"/>
              <a:t>, between the ages of 16 and 18 years, maturational differences can still be evident. Some performers may be mature and reach their adult height, while other performers may still be growing and developing</a:t>
            </a:r>
            <a:r>
              <a:rPr lang="en-US" dirty="0" smtClean="0"/>
              <a:t>. Therefore</a:t>
            </a:r>
            <a:r>
              <a:rPr lang="en-US" dirty="0"/>
              <a:t>, it is again important to be aware of, and continue to monitor, the age and maturation of your participants. </a:t>
            </a:r>
          </a:p>
        </p:txBody>
      </p:sp>
    </p:spTree>
    <p:extLst>
      <p:ext uri="{BB962C8B-B14F-4D97-AF65-F5344CB8AC3E}">
        <p14:creationId xmlns:p14="http://schemas.microsoft.com/office/powerpoint/2010/main" val="115085604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81743"/>
          </a:xfrm>
        </p:spPr>
        <p:txBody>
          <a:bodyPr/>
          <a:lstStyle/>
          <a:p>
            <a:r>
              <a:rPr lang="en-US" dirty="0" smtClean="0"/>
              <a:t>Practical Application </a:t>
            </a:r>
            <a:endParaRPr lang="en-US" dirty="0"/>
          </a:p>
        </p:txBody>
      </p:sp>
      <p:sp>
        <p:nvSpPr>
          <p:cNvPr id="3" name="Content Placeholder 2"/>
          <p:cNvSpPr>
            <a:spLocks noGrp="1"/>
          </p:cNvSpPr>
          <p:nvPr>
            <p:ph idx="1"/>
          </p:nvPr>
        </p:nvSpPr>
        <p:spPr>
          <a:xfrm>
            <a:off x="457200" y="881743"/>
            <a:ext cx="8229600" cy="5017168"/>
          </a:xfrm>
        </p:spPr>
        <p:txBody>
          <a:bodyPr>
            <a:normAutofit fontScale="77500" lnSpcReduction="20000"/>
          </a:bodyPr>
          <a:lstStyle/>
          <a:p>
            <a:r>
              <a:rPr lang="en-US" dirty="0"/>
              <a:t>Consider the training age and experience of your performers. Remember that many participants may have missed coaching opportunities previously, especially in representative structures, and as such, their experience and practice time can be considerably lower. </a:t>
            </a:r>
          </a:p>
          <a:p>
            <a:r>
              <a:rPr lang="en-US" dirty="0"/>
              <a:t>A</a:t>
            </a:r>
            <a:r>
              <a:rPr lang="en-US" dirty="0" smtClean="0"/>
              <a:t> </a:t>
            </a:r>
            <a:r>
              <a:rPr lang="en-US" dirty="0"/>
              <a:t>participant progresses through the talent pathway, they receive a greater number of contact coaching hours, access to a greater level of practice time and more experienced coaches</a:t>
            </a:r>
            <a:r>
              <a:rPr lang="en-US" dirty="0" smtClean="0"/>
              <a:t>.</a:t>
            </a:r>
          </a:p>
          <a:p>
            <a:r>
              <a:rPr lang="en-US" dirty="0" smtClean="0"/>
              <a:t>This </a:t>
            </a:r>
            <a:r>
              <a:rPr lang="en-US" dirty="0"/>
              <a:t>provides them with a developmental advantage and should be considered. Is the individual you are comparing them to achieving in spite of their lack of support, formal coaching and opportunities? How much more of their potential has gone untapped? </a:t>
            </a:r>
          </a:p>
        </p:txBody>
      </p:sp>
    </p:spTree>
    <p:extLst>
      <p:ext uri="{BB962C8B-B14F-4D97-AF65-F5344CB8AC3E}">
        <p14:creationId xmlns:p14="http://schemas.microsoft.com/office/powerpoint/2010/main" val="3859530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74316"/>
            <a:ext cx="8229600" cy="5751847"/>
          </a:xfrm>
        </p:spPr>
        <p:txBody>
          <a:bodyPr>
            <a:normAutofit fontScale="85000" lnSpcReduction="20000"/>
          </a:bodyPr>
          <a:lstStyle/>
          <a:p>
            <a:r>
              <a:rPr lang="en-US" dirty="0"/>
              <a:t>Assign roles and positions on technical skills, tactical awareness and physical development, but let them (and encourage them to) continue to experience a range of positional roles in training. </a:t>
            </a:r>
          </a:p>
          <a:p>
            <a:r>
              <a:rPr lang="en-US" dirty="0" err="1"/>
              <a:t>Emphasise</a:t>
            </a:r>
            <a:r>
              <a:rPr lang="en-US" dirty="0"/>
              <a:t> both skill and physical fitness development. </a:t>
            </a:r>
          </a:p>
          <a:p>
            <a:r>
              <a:rPr lang="en-US" dirty="0"/>
              <a:t>Consider maturational age in assessments of individuals’ performance and testing. Consider potential against actual – where are their opportunities to develop and grow as a performer</a:t>
            </a:r>
            <a:r>
              <a:rPr lang="en-US" dirty="0" smtClean="0"/>
              <a:t>?</a:t>
            </a:r>
          </a:p>
          <a:p>
            <a:pPr lvl="1"/>
            <a:r>
              <a:rPr lang="en-US" dirty="0" smtClean="0"/>
              <a:t>They </a:t>
            </a:r>
            <a:r>
              <a:rPr lang="en-US" dirty="0"/>
              <a:t>may have 20% more development, whereas a peer may be a little stronger, faster or more experienced with 5% of their development left. </a:t>
            </a:r>
          </a:p>
          <a:p>
            <a:r>
              <a:rPr lang="en-US" dirty="0"/>
              <a:t>Make comparisons of performers based on relative, maturational and training age. </a:t>
            </a:r>
          </a:p>
          <a:p>
            <a:endParaRPr lang="en-US" dirty="0"/>
          </a:p>
        </p:txBody>
      </p:sp>
    </p:spTree>
    <p:extLst>
      <p:ext uri="{BB962C8B-B14F-4D97-AF65-F5344CB8AC3E}">
        <p14:creationId xmlns:p14="http://schemas.microsoft.com/office/powerpoint/2010/main" val="4090260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endParaRPr lang="en-GB" dirty="0"/>
          </a:p>
        </p:txBody>
      </p:sp>
      <p:sp>
        <p:nvSpPr>
          <p:cNvPr id="3" name="Content Placeholder 2"/>
          <p:cNvSpPr>
            <a:spLocks noGrp="1"/>
          </p:cNvSpPr>
          <p:nvPr>
            <p:ph idx="1"/>
          </p:nvPr>
        </p:nvSpPr>
        <p:spPr/>
        <p:txBody>
          <a:bodyPr/>
          <a:lstStyle/>
          <a:p>
            <a:r>
              <a:rPr lang="en-GB" dirty="0" smtClean="0"/>
              <a:t>Could I use </a:t>
            </a:r>
            <a:r>
              <a:rPr lang="en-GB" dirty="0"/>
              <a:t>the different sub heading on the  japan article for my context page ? </a:t>
            </a:r>
            <a:endParaRPr lang="en-GB" dirty="0" smtClean="0"/>
          </a:p>
          <a:p>
            <a:r>
              <a:rPr lang="en-GB" dirty="0"/>
              <a:t>I</a:t>
            </a:r>
            <a:r>
              <a:rPr lang="en-GB" dirty="0" smtClean="0"/>
              <a:t> </a:t>
            </a:r>
            <a:r>
              <a:rPr lang="en-GB" dirty="0"/>
              <a:t>don't really know how I</a:t>
            </a:r>
            <a:r>
              <a:rPr lang="en-GB" dirty="0" smtClean="0"/>
              <a:t> </a:t>
            </a:r>
            <a:r>
              <a:rPr lang="en-GB" dirty="0"/>
              <a:t>am going to  start writing out this assignment. </a:t>
            </a:r>
            <a:endParaRPr lang="en-GB" dirty="0" smtClean="0"/>
          </a:p>
          <a:p>
            <a:endParaRPr lang="en-GB" dirty="0"/>
          </a:p>
          <a:p>
            <a:endParaRPr lang="en-GB" dirty="0"/>
          </a:p>
        </p:txBody>
      </p:sp>
    </p:spTree>
    <p:extLst>
      <p:ext uri="{BB962C8B-B14F-4D97-AF65-F5344CB8AC3E}">
        <p14:creationId xmlns:p14="http://schemas.microsoft.com/office/powerpoint/2010/main" val="417299978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5539"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5595" b="5595"/>
          <a:stretch>
            <a:fillRect/>
          </a:stretch>
        </p:blipFill>
        <p:spPr>
          <a:xfrm>
            <a:off x="0" y="195943"/>
            <a:ext cx="9143999" cy="5241471"/>
          </a:xfrm>
        </p:spPr>
      </p:pic>
      <p:sp>
        <p:nvSpPr>
          <p:cNvPr id="2" name="Title 1"/>
          <p:cNvSpPr>
            <a:spLocks noGrp="1"/>
          </p:cNvSpPr>
          <p:nvPr>
            <p:ph type="title"/>
          </p:nvPr>
        </p:nvSpPr>
        <p:spPr>
          <a:xfrm>
            <a:off x="457200" y="5873333"/>
            <a:ext cx="8229600" cy="1143000"/>
          </a:xfrm>
        </p:spPr>
        <p:txBody>
          <a:bodyPr>
            <a:noAutofit/>
          </a:bodyPr>
          <a:lstStyle/>
          <a:p>
            <a:pPr>
              <a:defRPr/>
            </a:pPr>
            <a:r>
              <a:rPr lang="en-US" sz="2000" b="1" dirty="0">
                <a:effectLst/>
                <a:cs typeface="+mj-cs"/>
              </a:rPr>
              <a:t>6. Optimal Performance </a:t>
            </a:r>
            <a:r>
              <a:rPr lang="en-US" sz="2000" dirty="0" smtClean="0">
                <a:cs typeface="+mj-cs"/>
              </a:rPr>
              <a:t/>
            </a:r>
            <a:br>
              <a:rPr lang="en-US" sz="2000" dirty="0" smtClean="0">
                <a:cs typeface="+mj-cs"/>
              </a:rPr>
            </a:br>
            <a:r>
              <a:rPr lang="en-US" sz="2000" b="1" dirty="0">
                <a:effectLst/>
                <a:cs typeface="+mj-cs"/>
              </a:rPr>
              <a:t>A Framework for Understanding the Training Process Leading to</a:t>
            </a:r>
            <a:br>
              <a:rPr lang="en-US" sz="2000" b="1" dirty="0">
                <a:effectLst/>
                <a:cs typeface="+mj-cs"/>
              </a:rPr>
            </a:br>
            <a:r>
              <a:rPr lang="en-US" sz="2000" b="1" dirty="0">
                <a:effectLst/>
                <a:cs typeface="+mj-cs"/>
              </a:rPr>
              <a:t>Elite Performance</a:t>
            </a:r>
            <a:br>
              <a:rPr lang="en-US" sz="2000" b="1" dirty="0">
                <a:effectLst/>
                <a:cs typeface="+mj-cs"/>
              </a:rPr>
            </a:br>
            <a:r>
              <a:rPr lang="en-US" sz="2000" dirty="0" smtClean="0">
                <a:cs typeface="+mj-cs"/>
              </a:rPr>
              <a:t/>
            </a:r>
            <a:br>
              <a:rPr lang="en-US" sz="2000" dirty="0" smtClean="0">
                <a:cs typeface="+mj-cs"/>
              </a:rPr>
            </a:br>
            <a:endParaRPr lang="en-US" sz="2000" dirty="0">
              <a:cs typeface="+mj-cs"/>
            </a:endParaRPr>
          </a:p>
        </p:txBody>
      </p:sp>
    </p:spTree>
    <p:extLst>
      <p:ext uri="{BB962C8B-B14F-4D97-AF65-F5344CB8AC3E}">
        <p14:creationId xmlns:p14="http://schemas.microsoft.com/office/powerpoint/2010/main" val="42893179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PowerPoint Presentation 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Template.thmx</Template>
  <TotalTime>631</TotalTime>
  <Words>2121</Words>
  <Application>Microsoft Office PowerPoint</Application>
  <PresentationFormat>On-screen Show (4:3)</PresentationFormat>
  <Paragraphs>140</Paragraphs>
  <Slides>40</Slides>
  <Notes>6</Notes>
  <HiddenSlides>4</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ＭＳ Ｐゴシック</vt:lpstr>
      <vt:lpstr>Arial</vt:lpstr>
      <vt:lpstr>Calibri</vt:lpstr>
      <vt:lpstr>Calibri (Headings)</vt:lpstr>
      <vt:lpstr>Myriad Pro</vt:lpstr>
      <vt:lpstr>UWTSD PowerPoint Presentation Template</vt:lpstr>
      <vt:lpstr>Relative Age Effect </vt:lpstr>
      <vt:lpstr>PowerPoint Presentation</vt:lpstr>
      <vt:lpstr>What is RAE? </vt:lpstr>
      <vt:lpstr>RAE and Physical Sport </vt:lpstr>
      <vt:lpstr>Cont …</vt:lpstr>
      <vt:lpstr>Group Task: </vt:lpstr>
      <vt:lpstr>PowerPoint Presentation</vt:lpstr>
      <vt:lpstr>What the Studies Say? </vt:lpstr>
      <vt:lpstr>PowerPoint Presentation</vt:lpstr>
      <vt:lpstr>PowerPoint Presentation</vt:lpstr>
      <vt:lpstr>What is the potential Consequence? </vt:lpstr>
      <vt:lpstr>Early Vs. Late Maturing Individuals </vt:lpstr>
      <vt:lpstr>Cont..</vt:lpstr>
      <vt:lpstr>What the Studies Say?</vt:lpstr>
      <vt:lpstr>Cont..</vt:lpstr>
      <vt:lpstr>Cont.. </vt:lpstr>
      <vt:lpstr>PowerPoint Presentation</vt:lpstr>
      <vt:lpstr>PowerPoint Presentation</vt:lpstr>
      <vt:lpstr>EXAMINING RELATIVE AGE EFFECTS IN FUNDAMENTAL SKILL PROFICIENCY IN BRITISH CHILDREN AGED 6–11 YEARS VOLUME  30 | NUMBER 10 | OCTOBER 2016 | 2809</vt:lpstr>
      <vt:lpstr>Results </vt:lpstr>
      <vt:lpstr>PowerPoint Presentation</vt:lpstr>
      <vt:lpstr>PowerPoint Presentation</vt:lpstr>
      <vt:lpstr>PowerPoint Presentation</vt:lpstr>
      <vt:lpstr>PowerPoint Presentation</vt:lpstr>
      <vt:lpstr>PowerPoint Presentation</vt:lpstr>
      <vt:lpstr>PowerPoint Presentation</vt:lpstr>
      <vt:lpstr>Annual Age-Grouping and Athlete Development: A Meta-Analytical Review of Relative Age Effects in Sport </vt:lpstr>
      <vt:lpstr>Pre-maturation (6–12 Years) </vt:lpstr>
      <vt:lpstr>Cont…</vt:lpstr>
      <vt:lpstr>Practical Application </vt:lpstr>
      <vt:lpstr>PowerPoint Presentation</vt:lpstr>
      <vt:lpstr>Adolescence (13–16 Years) </vt:lpstr>
      <vt:lpstr>Cont..</vt:lpstr>
      <vt:lpstr>Practical Application </vt:lpstr>
      <vt:lpstr>Cont..</vt:lpstr>
      <vt:lpstr>Post-maturation (16–18 Years) </vt:lpstr>
      <vt:lpstr>Practical Application </vt:lpstr>
      <vt:lpstr>PowerPoint Presentation</vt:lpstr>
      <vt:lpstr>Assignment 1</vt:lpstr>
      <vt:lpstr>6. Optimal Performance  A Framework for Understanding the Training Process Leading to Elite Performance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Relative Age Effect </dc:title>
  <dc:creator>james prosser</dc:creator>
  <cp:lastModifiedBy>James Prosser</cp:lastModifiedBy>
  <cp:revision>26</cp:revision>
  <dcterms:created xsi:type="dcterms:W3CDTF">2015-12-03T19:31:59Z</dcterms:created>
  <dcterms:modified xsi:type="dcterms:W3CDTF">2018-10-26T12:49:13Z</dcterms:modified>
</cp:coreProperties>
</file>