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2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1CDDB245-EF3C-48AC-A888-5EF394DB5238}" type="datetimeFigureOut">
              <a:rPr lang="en-GB"/>
              <a:pPr>
                <a:defRPr/>
              </a:pPr>
              <a:t>28/03/2014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B16E03ED-3867-40B0-860C-74AD14B1D66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8398A1-6B38-4F05-8030-4F0B13F64C7A}" type="datetimeFigureOut">
              <a:rPr lang="en-US"/>
              <a:pPr>
                <a:defRPr/>
              </a:pPr>
              <a:t>3/28/2014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11D363-D130-4EB6-BA96-37BD7C9D83D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5E1731-DD88-489E-A861-0E36C1818200}" type="datetimeFigureOut">
              <a:rPr lang="en-US"/>
              <a:pPr>
                <a:defRPr/>
              </a:pPr>
              <a:t>3/28/2014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7424B1-D090-4B2C-8D93-0CBFA7BAE96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1C2B2D-BA41-4743-BC91-B3F9F6B5DF12}" type="datetimeFigureOut">
              <a:rPr lang="en-US"/>
              <a:pPr>
                <a:defRPr/>
              </a:pPr>
              <a:t>3/28/2014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183B26-66DF-43E0-90E6-D0A59D38FA2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48F74-2576-4A92-A677-EC2309231A54}" type="datetimeFigureOut">
              <a:rPr lang="en-US"/>
              <a:pPr>
                <a:defRPr/>
              </a:pPr>
              <a:t>3/28/2014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9666BC-F0AC-4169-9AAF-7C6385A4E32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176E0A-F2C1-4BE8-9D2C-FC9B2A0FF4A4}" type="datetimeFigureOut">
              <a:rPr lang="en-US"/>
              <a:pPr>
                <a:defRPr/>
              </a:pPr>
              <a:t>3/28/2014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CA4BC3-2186-4E5A-86A7-315F8D15768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57C3A8-A5A5-4D17-ABC3-578D77FB73B5}" type="datetimeFigureOut">
              <a:rPr lang="en-US"/>
              <a:pPr>
                <a:defRPr/>
              </a:pPr>
              <a:t>3/28/2014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3FA284-F80D-48EC-B5CD-375AA14AB31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1F5CDD-41FF-4674-A856-3005692DE400}" type="datetimeFigureOut">
              <a:rPr lang="en-US"/>
              <a:pPr>
                <a:defRPr/>
              </a:pPr>
              <a:t>3/28/2014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04232E-D1D6-44F4-A01E-7984DF69031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F1EBD6-6B95-4EFA-8921-FA8370BF1E0F}" type="datetimeFigureOut">
              <a:rPr lang="en-US"/>
              <a:pPr>
                <a:defRPr/>
              </a:pPr>
              <a:t>3/28/2014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E9EAA2-7D91-4C0C-8B46-48C39FB5D78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83115-8909-4F65-B9EE-EAF2E69D8E66}" type="datetimeFigureOut">
              <a:rPr lang="en-US"/>
              <a:pPr>
                <a:defRPr/>
              </a:pPr>
              <a:t>3/28/2014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2A299-457F-4545-85B2-CB4B40240D4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41459-BEF1-47F8-9843-246291D80524}" type="datetimeFigureOut">
              <a:rPr lang="en-US"/>
              <a:pPr>
                <a:defRPr/>
              </a:pPr>
              <a:t>3/28/2014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B04C81-5091-40B9-B749-B3BDFFEB1BD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4DAFE3-3245-4E04-8819-692DC1DC0E99}" type="datetimeFigureOut">
              <a:rPr lang="en-US"/>
              <a:pPr>
                <a:defRPr/>
              </a:pPr>
              <a:t>3/28/2014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8B15A8-7378-4886-A009-BF3554129E9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7EDACC0-CFFF-439C-A325-571FA23F68EA}" type="datetimeFigureOut">
              <a:rPr lang="en-US"/>
              <a:pPr>
                <a:defRPr/>
              </a:pPr>
              <a:t>3/28/2014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221B388-E3A4-47B0-8E41-EDD504B76D0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SCOR Model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BY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Andrew Thorn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SCOR Model </a:t>
            </a:r>
          </a:p>
        </p:txBody>
      </p:sp>
      <p:sp>
        <p:nvSpPr>
          <p:cNvPr id="3075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50"/>
          </a:xfrm>
        </p:spPr>
        <p:txBody>
          <a:bodyPr/>
          <a:lstStyle/>
          <a:p>
            <a:pPr eaLnBrk="1" hangingPunct="1"/>
            <a:r>
              <a:rPr lang="en-GB" smtClean="0"/>
              <a:t>Supply Chain Operations References (SCOR) Model is a broad but highly structured and systematic framework to supply chain improvement</a:t>
            </a:r>
          </a:p>
          <a:p>
            <a:pPr eaLnBrk="1" hangingPunct="1"/>
            <a:r>
              <a:rPr lang="en-GB" smtClean="0"/>
              <a:t>The framework uses methodology and diagnostic and benchmarking tools that are increasingly widely accepted for evaluating and comparing supply chain activities and their performance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SCOR Model 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Allows its users to improve and communicate supply chain management practices within and between all interested parties in the supply chain by using a standard language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SCOR Model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	Use three well known techniques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en-GB" dirty="0" smtClean="0"/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en-GB" dirty="0" smtClean="0"/>
              <a:t>Business process modelling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en-GB" dirty="0" smtClean="0"/>
              <a:t>Benchmarking performance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en-GB" dirty="0" smtClean="0"/>
              <a:t>Best practice analysis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Business Process Modelling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SCOR does not represent organisations or functions but rather a network of processes</a:t>
            </a:r>
          </a:p>
          <a:p>
            <a:pPr eaLnBrk="1" hangingPunct="1"/>
            <a:r>
              <a:rPr lang="en-GB" smtClean="0"/>
              <a:t>Each basic ‘link’ in the supply chain is made up of five types of process, each being a ‘supplier-customer’ relationship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Business Process Modelling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13"/>
          </a:xfrm>
        </p:spPr>
        <p:txBody>
          <a:bodyPr/>
          <a:lstStyle/>
          <a:p>
            <a:pPr eaLnBrk="1" hangingPunct="1"/>
            <a:r>
              <a:rPr lang="en-GB" b="1" u="sng" smtClean="0"/>
              <a:t>Plan</a:t>
            </a:r>
            <a:r>
              <a:rPr lang="en-GB" smtClean="0"/>
              <a:t>: - processes manage each of these customer-supplier links and balance the activity of the supply chain</a:t>
            </a:r>
            <a:endParaRPr lang="en-GB" b="1" u="sng" smtClean="0"/>
          </a:p>
          <a:p>
            <a:pPr eaLnBrk="1" hangingPunct="1"/>
            <a:r>
              <a:rPr lang="en-GB" b="1" u="sng" smtClean="0"/>
              <a:t>Source</a:t>
            </a:r>
            <a:r>
              <a:rPr lang="en-GB" smtClean="0"/>
              <a:t>: - is the procurement delivery, receipt and transfer of raw-material items, sub-assemblies, product and/or services</a:t>
            </a:r>
          </a:p>
          <a:p>
            <a:pPr eaLnBrk="1" hangingPunct="1"/>
            <a:r>
              <a:rPr lang="en-GB" b="1" u="sng" smtClean="0"/>
              <a:t>Make</a:t>
            </a:r>
            <a:r>
              <a:rPr lang="en-GB" smtClean="0"/>
              <a:t>: - is the transformation process of adding value to products and services through mixing production operations processes</a:t>
            </a:r>
            <a:endParaRPr lang="en-GB" b="1" u="sng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Business Process Modelling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b="1" u="sng" smtClean="0"/>
              <a:t>Deliver</a:t>
            </a:r>
            <a:r>
              <a:rPr lang="en-GB" smtClean="0"/>
              <a:t>: - processes perform all customer-facing order management and fulfilment activities including outbound logistics</a:t>
            </a:r>
            <a:endParaRPr lang="en-GB" b="1" u="sng" smtClean="0"/>
          </a:p>
          <a:p>
            <a:pPr eaLnBrk="1" hangingPunct="1"/>
            <a:r>
              <a:rPr lang="en-GB" b="1" u="sng" smtClean="0"/>
              <a:t>Return</a:t>
            </a:r>
            <a:r>
              <a:rPr lang="en-GB" smtClean="0"/>
              <a:t>: - processes look after the reverse logistics flow of moving material back from end customers up-stream in the supply chain because of product defects or post delivery customer support</a:t>
            </a:r>
            <a:endParaRPr lang="en-GB" b="1" u="sng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88"/>
          </a:xfrm>
        </p:spPr>
        <p:txBody>
          <a:bodyPr/>
          <a:lstStyle/>
          <a:p>
            <a:pPr eaLnBrk="1" hangingPunct="1"/>
            <a:r>
              <a:rPr lang="en-GB" smtClean="0"/>
              <a:t>Business Process Modelling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28688"/>
            <a:ext cx="8229600" cy="5715000"/>
          </a:xfrm>
        </p:spPr>
        <p:txBody>
          <a:bodyPr rtlCol="0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	All these processes are modelled at increasingly detailed levels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en-GB" b="1" u="sng" dirty="0" smtClean="0"/>
              <a:t>Level 1</a:t>
            </a:r>
            <a:r>
              <a:rPr lang="en-GB" dirty="0" smtClean="0"/>
              <a:t> identifies the five processes and allows managers to set the scope of the business issues</a:t>
            </a:r>
            <a:endParaRPr lang="en-GB" b="1" u="sng" dirty="0" smtClean="0"/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en-GB" b="1" u="sng" dirty="0" smtClean="0"/>
              <a:t>Level 2</a:t>
            </a:r>
            <a:r>
              <a:rPr lang="en-GB" dirty="0" smtClean="0"/>
              <a:t> more detailed modelling identifies which type of supply chain configuration the company operates, (make-to-stock, make-to-order, or engineer-to-order</a:t>
            </a:r>
            <a:endParaRPr lang="en-GB" b="1" u="sng" dirty="0" smtClean="0"/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en-GB" b="1" u="sng" dirty="0" smtClean="0"/>
              <a:t>Level 3</a:t>
            </a:r>
            <a:r>
              <a:rPr lang="en-GB" dirty="0" smtClean="0"/>
              <a:t> even more detailed process modelling is done in terms of the company’s ability to compete successfully in its chosen markets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Benchmarking Performance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Performance metrics in the SCOR model are also structured by level</a:t>
            </a:r>
          </a:p>
          <a:p>
            <a:pPr eaLnBrk="1" hangingPunct="1"/>
            <a:r>
              <a:rPr lang="en-GB" smtClean="0"/>
              <a:t>Level 1 metrics are key performance indicators (KPIs)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Best Practice Analysis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en-GB" smtClean="0"/>
              <a:t>	Follows the benchmarking activity that should have measured the performance of the supply chain processes and identified the main performance gaps</a:t>
            </a:r>
          </a:p>
          <a:p>
            <a:pPr eaLnBrk="1" hangingPunct="1">
              <a:buFont typeface="Arial" charset="0"/>
              <a:buNone/>
            </a:pPr>
            <a:r>
              <a:rPr lang="en-GB" smtClean="0"/>
              <a:t>	Best practice analysis identifies the activities that need to be performed to close the gaps</a:t>
            </a:r>
          </a:p>
          <a:p>
            <a:pPr eaLnBrk="1" hangingPunct="1">
              <a:buFont typeface="Arial" charset="0"/>
              <a:buNone/>
            </a:pPr>
            <a:endParaRPr lang="en-GB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Best Practice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	The definition of a ‘best practice’ in the SCOR model is one that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Is current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Is structured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Is proven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Is repeatable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Is unambiguous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Has a positive impact on results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SCOR Road Map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5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en-GB" smtClean="0"/>
              <a:t>	The SCOR model can be implemented by using a five-phase project ‘roadmap.’  Within this road map lies a collection of tools and techniques that both help to implement and support the SCOR framework.</a:t>
            </a:r>
          </a:p>
          <a:p>
            <a:pPr eaLnBrk="1" hangingPunct="1">
              <a:buFont typeface="Arial" charset="0"/>
              <a:buNone/>
            </a:pPr>
            <a:r>
              <a:rPr lang="en-GB" smtClean="0"/>
              <a:t>	Many of these tools are commonly used management decision tools such as Pareto Charts, cause-effect diagrams, maps of material flow, brainstorming etc.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SCOR Road Map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4313" y="1600200"/>
            <a:ext cx="8643937" cy="45259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Has five stages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en-GB" dirty="0" smtClean="0"/>
              <a:t>Phase 1:	Discover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en-GB" dirty="0" smtClean="0"/>
              <a:t>Phase 2:	Analyse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en-GB" dirty="0" smtClean="0"/>
              <a:t>Phase 3:	Material flow design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en-GB" dirty="0" smtClean="0"/>
              <a:t>Phase 4:	Work and information flow design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en-GB" dirty="0" smtClean="0"/>
              <a:t>Phase 5:	Implementation planning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SCOR Road Map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b="1" u="sng" smtClean="0"/>
              <a:t>Phase 1: Discover</a:t>
            </a:r>
            <a:r>
              <a:rPr lang="en-GB" smtClean="0"/>
              <a:t> – involves supply chain definition and prioritisation where a ‘project charter’ sets the scope for the project</a:t>
            </a:r>
          </a:p>
          <a:p>
            <a:pPr eaLnBrk="1" hangingPunct="1">
              <a:buFont typeface="Arial" charset="0"/>
              <a:buNone/>
            </a:pPr>
            <a:r>
              <a:rPr lang="en-GB" smtClean="0"/>
              <a:t>	The priorities, based on a weighted rating method, determine which supply chains should be dealt with first</a:t>
            </a:r>
          </a:p>
          <a:p>
            <a:pPr eaLnBrk="1" hangingPunct="1">
              <a:buFont typeface="Arial" charset="0"/>
              <a:buNone/>
            </a:pPr>
            <a:r>
              <a:rPr lang="en-GB" smtClean="0"/>
              <a:t>	Also identifies the resources that are required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SCOR Road Map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b="1" u="sng" smtClean="0"/>
              <a:t>Phase 2: Analyse</a:t>
            </a:r>
            <a:r>
              <a:rPr lang="en-GB" smtClean="0"/>
              <a:t> using data from benchmarking and competitive analysis, the appropriate level of performance metrics is identified, that will define the strategic requirements of each supply chain</a:t>
            </a:r>
            <a:endParaRPr lang="en-GB" b="1" u="sng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SCOR Road Map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b="1" u="sng" smtClean="0"/>
              <a:t>Phase 3: Material flow design</a:t>
            </a:r>
            <a:r>
              <a:rPr lang="en-GB" smtClean="0"/>
              <a:t> – in this phase the project teams have their first go at creating a common understanding of how processes can be developed.  The current state of processes is identified and an initial analysis attempts to see where there are opportunities for improvement</a:t>
            </a:r>
            <a:endParaRPr lang="en-GB" b="1" u="sng" smtClean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SCOR Road Map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b="1" u="sng" smtClean="0"/>
              <a:t>Phase 4: Work and Information flow design</a:t>
            </a:r>
            <a:r>
              <a:rPr lang="en-GB" smtClean="0"/>
              <a:t> – the project teams collect and analyse the work involved in all relevant processes (plan, source, make, deliver and return) and map the productivity and yield of all transactions</a:t>
            </a:r>
            <a:endParaRPr lang="en-GB" b="1" u="sng" smtClean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SCOR Road Map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b="1" u="sng" smtClean="0"/>
              <a:t>Phase 5: Implementation planning</a:t>
            </a:r>
            <a:r>
              <a:rPr lang="en-GB" smtClean="0"/>
              <a:t> – final phase for communicating the findings of the project</a:t>
            </a:r>
          </a:p>
          <a:p>
            <a:pPr eaLnBrk="1" hangingPunct="1">
              <a:buFont typeface="Arial" charset="0"/>
              <a:buNone/>
            </a:pPr>
            <a:r>
              <a:rPr lang="en-GB" smtClean="0"/>
              <a:t>	Its purpose is to transfer the knowledge of the SCOR team (s) to individual implementation or deployment teams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Benefits of the SCOR Model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Improved process understanding and performance</a:t>
            </a:r>
          </a:p>
          <a:p>
            <a:pPr eaLnBrk="1" hangingPunct="1"/>
            <a:r>
              <a:rPr lang="en-GB" smtClean="0"/>
              <a:t>Improved supply chain performance</a:t>
            </a:r>
          </a:p>
          <a:p>
            <a:pPr eaLnBrk="1" hangingPunct="1"/>
            <a:r>
              <a:rPr lang="en-GB" smtClean="0"/>
              <a:t>Increased customer satisfaction and retention</a:t>
            </a:r>
          </a:p>
          <a:p>
            <a:pPr eaLnBrk="1" hangingPunct="1"/>
            <a:r>
              <a:rPr lang="en-GB" smtClean="0"/>
              <a:t>Better profitability</a:t>
            </a:r>
          </a:p>
          <a:p>
            <a:pPr eaLnBrk="1" hangingPunct="1"/>
            <a:r>
              <a:rPr lang="en-GB" smtClean="0"/>
              <a:t>Better return on investment</a:t>
            </a:r>
          </a:p>
          <a:p>
            <a:pPr eaLnBrk="1" hangingPunct="1"/>
            <a:r>
              <a:rPr lang="en-GB" smtClean="0"/>
              <a:t>Increased productivity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Disadvantages of the SCOR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14925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It lacks flexibility and does not attempt to describe every business process or activity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Does not address training, quality, IT and admin rather assumes them to be fundamental supporting process throughout the model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Model excludes sales and marketing, research and technology development, product development, and some elements of post-delivery customer support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545</Words>
  <Application>Microsoft Office PowerPoint</Application>
  <PresentationFormat>On-screen Show (4:3)</PresentationFormat>
  <Paragraphs>77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SCOR Model </vt:lpstr>
      <vt:lpstr>SCOR Model </vt:lpstr>
      <vt:lpstr>SCOR Model </vt:lpstr>
      <vt:lpstr>SCOR Model </vt:lpstr>
      <vt:lpstr>Business Process Modelling</vt:lpstr>
      <vt:lpstr>Business Process Modelling</vt:lpstr>
      <vt:lpstr>Business Process Modelling</vt:lpstr>
      <vt:lpstr>Business Process Modelling</vt:lpstr>
      <vt:lpstr>Benchmarking Performance</vt:lpstr>
      <vt:lpstr>Best Practice Analysis</vt:lpstr>
      <vt:lpstr>Best Practice Analysis</vt:lpstr>
      <vt:lpstr>SCOR Road Map</vt:lpstr>
      <vt:lpstr>The SCOR Road Map</vt:lpstr>
      <vt:lpstr>The SCOR Road Map</vt:lpstr>
      <vt:lpstr>The SCOR Road Map</vt:lpstr>
      <vt:lpstr>The SCOR Road Map</vt:lpstr>
      <vt:lpstr>The SCOR Road Map</vt:lpstr>
      <vt:lpstr>The SCOR Road Map</vt:lpstr>
      <vt:lpstr>Benefits of the SCOR Model</vt:lpstr>
      <vt:lpstr>Disadvantages of the SCOR Model</vt:lpstr>
    </vt:vector>
  </TitlesOfParts>
  <Company>Swansea Metopolitan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SCOR Model</dc:title>
  <dc:creator>fad-at</dc:creator>
  <cp:lastModifiedBy>Andrew</cp:lastModifiedBy>
  <cp:revision>31</cp:revision>
  <dcterms:created xsi:type="dcterms:W3CDTF">2010-11-10T12:44:08Z</dcterms:created>
  <dcterms:modified xsi:type="dcterms:W3CDTF">2014-03-28T22:46:58Z</dcterms:modified>
</cp:coreProperties>
</file>