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76" r:id="rId3"/>
    <p:sldId id="277" r:id="rId4"/>
    <p:sldId id="278" r:id="rId5"/>
    <p:sldId id="279" r:id="rId6"/>
    <p:sldId id="280" r:id="rId7"/>
    <p:sldId id="281" r:id="rId8"/>
    <p:sldId id="282" r:id="rId9"/>
    <p:sldId id="283" r:id="rId10"/>
    <p:sldId id="284" r:id="rId11"/>
    <p:sldId id="285" r:id="rId12"/>
    <p:sldId id="286" r:id="rId13"/>
    <p:sldId id="28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620"/>
    <p:restoredTop sz="94704" autoAdjust="0"/>
  </p:normalViewPr>
  <p:slideViewPr>
    <p:cSldViewPr>
      <p:cViewPr varScale="1">
        <p:scale>
          <a:sx n="34" d="100"/>
          <a:sy n="34" d="100"/>
        </p:scale>
        <p:origin x="90" y="858"/>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770132-D8C7-410F-91E3-92C8D217B16E}" type="datetimeFigureOut">
              <a:rPr lang="en-GB" smtClean="0"/>
              <a:t>06/12/2017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E4FB6-CBD1-44DF-BACC-94639B31F4A6}" type="slidenum">
              <a:rPr lang="en-GB" smtClean="0"/>
              <a:t>‹#›</a:t>
            </a:fld>
            <a:endParaRPr lang="en-GB"/>
          </a:p>
        </p:txBody>
      </p:sp>
    </p:spTree>
    <p:extLst>
      <p:ext uri="{BB962C8B-B14F-4D97-AF65-F5344CB8AC3E}">
        <p14:creationId xmlns:p14="http://schemas.microsoft.com/office/powerpoint/2010/main" val="3427684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Subtitle 2"/>
          <p:cNvSpPr>
            <a:spLocks noGrp="1"/>
          </p:cNvSpPr>
          <p:nvPr>
            <p:ph type="subTitle" idx="1"/>
          </p:nvPr>
        </p:nvSpPr>
        <p:spPr>
          <a:xfrm>
            <a:off x="9347200" y="2052960"/>
            <a:ext cx="2641600" cy="1828800"/>
          </a:xfrm>
        </p:spPr>
        <p:txBody>
          <a:bodyPr anchor="ctr">
            <a:normAutofit/>
          </a:bodyPr>
          <a:lstStyle>
            <a:lvl1pPr marL="0" indent="0" algn="l">
              <a:buNone/>
              <a:defRPr sz="19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0" name="Date Placeholder 9"/>
          <p:cNvSpPr>
            <a:spLocks noGrp="1"/>
          </p:cNvSpPr>
          <p:nvPr>
            <p:ph type="dt" sz="half" idx="10"/>
          </p:nvPr>
        </p:nvSpPr>
        <p:spPr/>
        <p:txBody>
          <a:bodyPr/>
          <a:lstStyle>
            <a:lvl1pPr>
              <a:defRPr>
                <a:solidFill>
                  <a:schemeClr val="bg2"/>
                </a:solidFill>
              </a:defRPr>
            </a:lvl1pPr>
          </a:lstStyle>
          <a:p>
            <a:fld id="{DD071C45-1752-4A24-A149-121BD38440D9}" type="datetimeFigureOut">
              <a:rPr lang="en-GB" smtClean="0"/>
              <a:t>06/12/2017</a:t>
            </a:fld>
            <a:endParaRPr lang="en-GB"/>
          </a:p>
        </p:txBody>
      </p:sp>
      <p:sp>
        <p:nvSpPr>
          <p:cNvPr id="11" name="Slide Number Placeholder 10"/>
          <p:cNvSpPr>
            <a:spLocks noGrp="1"/>
          </p:cNvSpPr>
          <p:nvPr>
            <p:ph type="sldNum" sz="quarter" idx="11"/>
          </p:nvPr>
        </p:nvSpPr>
        <p:spPr/>
        <p:txBody>
          <a:bodyPr/>
          <a:lstStyle>
            <a:lvl1pPr>
              <a:defRPr>
                <a:solidFill>
                  <a:srgbClr val="FFFFFF"/>
                </a:solidFill>
              </a:defRPr>
            </a:lvl1pPr>
          </a:lstStyle>
          <a:p>
            <a:fld id="{16D6EA21-A120-4AEF-ACA2-47D094EBDD3F}" type="slidenum">
              <a:rPr lang="en-GB" smtClean="0"/>
              <a:t>‹#›</a:t>
            </a:fld>
            <a:endParaRPr lang="en-GB"/>
          </a:p>
        </p:txBody>
      </p:sp>
      <p:sp>
        <p:nvSpPr>
          <p:cNvPr id="12" name="Footer Placeholder 11"/>
          <p:cNvSpPr>
            <a:spLocks noGrp="1"/>
          </p:cNvSpPr>
          <p:nvPr>
            <p:ph type="ftr" sz="quarter" idx="12"/>
          </p:nvPr>
        </p:nvSpPr>
        <p:spPr/>
        <p:txBody>
          <a:bodyPr/>
          <a:lstStyle>
            <a:lvl1pPr>
              <a:defRPr>
                <a:solidFill>
                  <a:schemeClr val="bg2"/>
                </a:solidFill>
              </a:defRPr>
            </a:lvl1pPr>
          </a:lstStyle>
          <a:p>
            <a:endParaRPr lang="en-GB"/>
          </a:p>
        </p:txBody>
      </p:sp>
      <p:sp>
        <p:nvSpPr>
          <p:cNvPr id="13" name="Title 12"/>
          <p:cNvSpPr>
            <a:spLocks noGrp="1"/>
          </p:cNvSpPr>
          <p:nvPr>
            <p:ph type="title"/>
          </p:nvPr>
        </p:nvSpPr>
        <p:spPr>
          <a:xfrm>
            <a:off x="609600" y="2052960"/>
            <a:ext cx="8432800" cy="182880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9347200" y="152399"/>
            <a:ext cx="2641600"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200" y="153923"/>
            <a:ext cx="8940800" cy="6553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Text Placeholder 2"/>
          <p:cNvSpPr>
            <a:spLocks noGrp="1"/>
          </p:cNvSpPr>
          <p:nvPr>
            <p:ph type="body" idx="1"/>
          </p:nvPr>
        </p:nvSpPr>
        <p:spPr>
          <a:xfrm>
            <a:off x="9550400" y="2892277"/>
            <a:ext cx="2133601" cy="1645920"/>
          </a:xfrm>
        </p:spPr>
        <p:txBody>
          <a:bodyPr anchor="ctr"/>
          <a:lstStyle>
            <a:lvl1pPr marL="0" indent="0">
              <a:buNone/>
              <a:defRPr sz="2000">
                <a:solidFill>
                  <a:schemeClr val="bg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9" name="Date Placeholder 8"/>
          <p:cNvSpPr>
            <a:spLocks noGrp="1"/>
          </p:cNvSpPr>
          <p:nvPr>
            <p:ph type="dt" sz="half" idx="10"/>
          </p:nvPr>
        </p:nvSpPr>
        <p:spPr/>
        <p:txBody>
          <a:bodyPr/>
          <a:lstStyle>
            <a:lvl1pPr>
              <a:defRPr>
                <a:solidFill>
                  <a:srgbClr val="FFFFFF"/>
                </a:solidFill>
              </a:defRPr>
            </a:lvl1pPr>
          </a:lstStyle>
          <a:p>
            <a:fld id="{DD071C45-1752-4A24-A149-121BD38440D9}" type="datetimeFigureOut">
              <a:rPr lang="en-GB" smtClean="0"/>
              <a:t>06/12/2017</a:t>
            </a:fld>
            <a:endParaRPr lang="en-GB"/>
          </a:p>
        </p:txBody>
      </p:sp>
      <p:sp>
        <p:nvSpPr>
          <p:cNvPr id="10" name="Slide Number Placeholder 9"/>
          <p:cNvSpPr>
            <a:spLocks noGrp="1"/>
          </p:cNvSpPr>
          <p:nvPr>
            <p:ph type="sldNum" sz="quarter" idx="11"/>
          </p:nvPr>
        </p:nvSpPr>
        <p:spPr/>
        <p:txBody>
          <a:bodyPr/>
          <a:lstStyle>
            <a:lvl1pPr>
              <a:defRPr>
                <a:solidFill>
                  <a:schemeClr val="bg2"/>
                </a:solidFill>
              </a:defRPr>
            </a:lvl1pPr>
          </a:lstStyle>
          <a:p>
            <a:fld id="{16D6EA21-A120-4AEF-ACA2-47D094EBDD3F}" type="slidenum">
              <a:rPr lang="en-GB" smtClean="0"/>
              <a:t>‹#›</a:t>
            </a:fld>
            <a:endParaRPr lang="en-GB"/>
          </a:p>
        </p:txBody>
      </p:sp>
      <p:sp>
        <p:nvSpPr>
          <p:cNvPr id="11" name="Footer Placeholder 10"/>
          <p:cNvSpPr>
            <a:spLocks noGrp="1"/>
          </p:cNvSpPr>
          <p:nvPr>
            <p:ph type="ftr" sz="quarter" idx="12"/>
          </p:nvPr>
        </p:nvSpPr>
        <p:spPr/>
        <p:txBody>
          <a:bodyPr/>
          <a:lstStyle>
            <a:lvl1pPr>
              <a:defRPr>
                <a:solidFill>
                  <a:srgbClr val="FFFFFF"/>
                </a:solidFill>
              </a:defRPr>
            </a:lvl1pPr>
          </a:lstStyle>
          <a:p>
            <a:endParaRPr lang="en-GB"/>
          </a:p>
        </p:txBody>
      </p:sp>
      <p:sp>
        <p:nvSpPr>
          <p:cNvPr id="12" name="Title 11"/>
          <p:cNvSpPr>
            <a:spLocks noGrp="1"/>
          </p:cNvSpPr>
          <p:nvPr>
            <p:ph type="title"/>
          </p:nvPr>
        </p:nvSpPr>
        <p:spPr>
          <a:xfrm>
            <a:off x="508000" y="2892277"/>
            <a:ext cx="8432800" cy="1645920"/>
          </a:xfrm>
        </p:spPr>
        <p:txBody>
          <a:bodyPr/>
          <a:lstStyle>
            <a:lvl1pPr algn="r">
              <a:defRPr sz="4200" spc="150" baseline="0"/>
            </a:lvl1pPr>
          </a:lstStyle>
          <a:p>
            <a:r>
              <a:rPr lang="en-US" smtClean="0"/>
              <a:t>Click to edit Master title style</a:t>
            </a: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97600" y="1719072"/>
            <a:ext cx="53848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D071C45-1752-4A24-A149-121BD38440D9}"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09600" y="1722438"/>
            <a:ext cx="5386917"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438400"/>
            <a:ext cx="5386917"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93368" y="1722438"/>
            <a:ext cx="5389033" cy="639762"/>
          </a:xfrm>
        </p:spPr>
        <p:txBody>
          <a:bodyPr anchor="b"/>
          <a:lstStyle>
            <a:lvl1pPr marL="0" indent="0" algn="ctr">
              <a:buNone/>
              <a:defRPr sz="24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68" y="2438400"/>
            <a:ext cx="5389033" cy="36877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D071C45-1752-4A24-A149-121BD38440D9}" type="datetimeFigureOut">
              <a:rPr lang="en-GB" smtClean="0"/>
              <a:t>06/12/2017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071C45-1752-4A24-A149-121BD38440D9}" type="datetimeFigureOut">
              <a:rPr lang="en-GB" smtClean="0"/>
              <a:t>06/12/2017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D6EA21-A120-4AEF-ACA2-47D094EBDD3F}" type="slidenum">
              <a:rPr lang="en-GB" smtClean="0"/>
              <a:t>‹#›</a:t>
            </a:fld>
            <a:endParaRPr lang="en-GB"/>
          </a:p>
        </p:txBody>
      </p:sp>
      <p:sp>
        <p:nvSpPr>
          <p:cNvPr id="6" name="Title 5"/>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03200" y="150919"/>
            <a:ext cx="11775736"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Date Placeholder 1"/>
          <p:cNvSpPr>
            <a:spLocks noGrp="1"/>
          </p:cNvSpPr>
          <p:nvPr>
            <p:ph type="dt" sz="half" idx="10"/>
          </p:nvPr>
        </p:nvSpPr>
        <p:spPr/>
        <p:txBody>
          <a:bodyPr/>
          <a:lstStyle/>
          <a:p>
            <a:fld id="{DD071C45-1752-4A24-A149-121BD38440D9}" type="datetimeFigureOut">
              <a:rPr lang="en-GB" smtClean="0"/>
              <a:t>06/12/2017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2"/>
      </p:bgRef>
    </p:bg>
    <p:spTree>
      <p:nvGrpSpPr>
        <p:cNvPr id="1" name=""/>
        <p:cNvGrpSpPr/>
        <p:nvPr/>
      </p:nvGrpSpPr>
      <p:grpSpPr>
        <a:xfrm>
          <a:off x="0" y="0"/>
          <a:ext cx="0" cy="0"/>
          <a:chOff x="0" y="0"/>
          <a:chExt cx="0" cy="0"/>
        </a:xfrm>
      </p:grpSpPr>
      <p:sp>
        <p:nvSpPr>
          <p:cNvPr id="10" name="Rectangle 9"/>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50876"/>
            <a:ext cx="2641600" cy="655624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203200" y="152400"/>
            <a:ext cx="8940800" cy="65532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Content Placeholder 2"/>
          <p:cNvSpPr>
            <a:spLocks noGrp="1"/>
          </p:cNvSpPr>
          <p:nvPr>
            <p:ph idx="1"/>
          </p:nvPr>
        </p:nvSpPr>
        <p:spPr>
          <a:xfrm>
            <a:off x="812800" y="304801"/>
            <a:ext cx="782320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9546336" y="2130552"/>
            <a:ext cx="2231136" cy="2816352"/>
          </a:xfrm>
        </p:spPr>
        <p:txBody>
          <a:bodyPr tIns="0"/>
          <a:lstStyle>
            <a:lvl1pPr marL="0" indent="0">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ln>
            <a:noFill/>
          </a:ln>
        </p:spPr>
        <p:txBody>
          <a:bodyPr/>
          <a:lstStyle>
            <a:lvl1pPr>
              <a:defRPr>
                <a:solidFill>
                  <a:srgbClr val="FFFFFF"/>
                </a:solidFill>
              </a:defRPr>
            </a:lvl1pPr>
          </a:lstStyle>
          <a:p>
            <a:fld id="{16D6EA21-A120-4AEF-ACA2-47D094EBDD3F}" type="slidenum">
              <a:rPr lang="en-GB" smtClean="0"/>
              <a:t>‹#›</a:t>
            </a:fld>
            <a:endParaRPr lang="en-GB"/>
          </a:p>
        </p:txBody>
      </p:sp>
      <p:sp>
        <p:nvSpPr>
          <p:cNvPr id="11" name="Title 10"/>
          <p:cNvSpPr>
            <a:spLocks noGrp="1"/>
          </p:cNvSpPr>
          <p:nvPr>
            <p:ph type="title"/>
          </p:nvPr>
        </p:nvSpPr>
        <p:spPr>
          <a:xfrm>
            <a:off x="9546336" y="457200"/>
            <a:ext cx="2234213" cy="1673352"/>
          </a:xfrm>
        </p:spPr>
        <p:txBody>
          <a:bodyPr anchor="b"/>
          <a:lstStyle>
            <a:lvl1pPr algn="l">
              <a:defRPr sz="2000" spc="150" baseline="0"/>
            </a:lvl1pPr>
          </a:lstStyle>
          <a:p>
            <a:r>
              <a:rPr lang="en-US" smtClean="0"/>
              <a:t>Click to edit Master title style</a:t>
            </a:r>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useBgFill="1">
        <p:nvSpPr>
          <p:cNvPr id="9" name="Rectangle 8"/>
          <p:cNvSpPr/>
          <p:nvPr/>
        </p:nvSpPr>
        <p:spPr>
          <a:xfrm>
            <a:off x="9347200" y="150876"/>
            <a:ext cx="2641600" cy="65562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3" name="Picture Placeholder 2"/>
          <p:cNvSpPr>
            <a:spLocks noGrp="1"/>
          </p:cNvSpPr>
          <p:nvPr>
            <p:ph type="pic" idx="1"/>
          </p:nvPr>
        </p:nvSpPr>
        <p:spPr>
          <a:xfrm>
            <a:off x="203200" y="152400"/>
            <a:ext cx="8940800" cy="6553200"/>
          </a:xfrm>
        </p:spPr>
        <p:txBody>
          <a:bodyPr anchor="ct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550400" y="2133600"/>
            <a:ext cx="2235200" cy="2971800"/>
          </a:xfrm>
        </p:spPr>
        <p:txBody>
          <a:bodyPr tIns="0"/>
          <a:lstStyle>
            <a:lvl1pPr marL="0" indent="0">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071C45-1752-4A24-A149-121BD38440D9}"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D6EA21-A120-4AEF-ACA2-47D094EBDD3F}" type="slidenum">
              <a:rPr lang="en-GB" smtClean="0"/>
              <a:t>‹#›</a:t>
            </a:fld>
            <a:endParaRPr lang="en-GB"/>
          </a:p>
        </p:txBody>
      </p:sp>
      <p:sp>
        <p:nvSpPr>
          <p:cNvPr id="10" name="Title 9"/>
          <p:cNvSpPr>
            <a:spLocks noGrp="1"/>
          </p:cNvSpPr>
          <p:nvPr>
            <p:ph type="title"/>
          </p:nvPr>
        </p:nvSpPr>
        <p:spPr>
          <a:xfrm>
            <a:off x="9550400" y="460248"/>
            <a:ext cx="2235200" cy="1673352"/>
          </a:xfrm>
        </p:spPr>
        <p:txBody>
          <a:bodyPr anchor="b"/>
          <a:lstStyle>
            <a:lvl1pPr algn="l">
              <a:defRPr sz="2000" spc="150" baseline="0">
                <a:solidFill>
                  <a:schemeClr val="tx2"/>
                </a:solidFill>
              </a:defRPr>
            </a:lvl1pPr>
          </a:lstStyle>
          <a:p>
            <a:r>
              <a:rPr lang="en-US" smtClean="0"/>
              <a:t>Click to edit Master title style</a:t>
            </a:r>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D071C45-1752-4A24-A149-121BD38440D9}"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D6EA21-A120-4AEF-ACA2-47D094EBDD3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03200" y="147319"/>
            <a:ext cx="8940800" cy="6556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9347200" y="147319"/>
            <a:ext cx="2608061" cy="6556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Vertical Title 1"/>
          <p:cNvSpPr>
            <a:spLocks noGrp="1"/>
          </p:cNvSpPr>
          <p:nvPr>
            <p:ph type="title" orient="vert"/>
          </p:nvPr>
        </p:nvSpPr>
        <p:spPr>
          <a:xfrm>
            <a:off x="9550400" y="274639"/>
            <a:ext cx="2235200" cy="585152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D071C45-1752-4A24-A149-121BD38440D9}"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chemeClr val="bg2"/>
                </a:solidFill>
              </a:defRPr>
            </a:lvl1pPr>
          </a:lstStyle>
          <a:p>
            <a:fld id="{16D6EA21-A120-4AEF-ACA2-47D094EBDD3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203200" y="1634971"/>
            <a:ext cx="11775736" cy="5045476"/>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8" name="Rectangle 7"/>
          <p:cNvSpPr/>
          <p:nvPr/>
        </p:nvSpPr>
        <p:spPr>
          <a:xfrm>
            <a:off x="203199" y="152401"/>
            <a:ext cx="11752063" cy="13464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508000" y="355847"/>
            <a:ext cx="11175013" cy="105439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507999" y="1719071"/>
            <a:ext cx="11210524" cy="440740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94517" y="6356350"/>
            <a:ext cx="2844800" cy="274320"/>
          </a:xfrm>
          <a:prstGeom prst="rect">
            <a:avLst/>
          </a:prstGeom>
        </p:spPr>
        <p:txBody>
          <a:bodyPr vert="horz" lIns="91440" tIns="45720" rIns="91440" bIns="45720" rtlCol="0" anchor="ctr"/>
          <a:lstStyle>
            <a:lvl1pPr algn="l">
              <a:defRPr sz="1100">
                <a:solidFill>
                  <a:schemeClr val="tx2"/>
                </a:solidFill>
              </a:defRPr>
            </a:lvl1pPr>
          </a:lstStyle>
          <a:p>
            <a:fld id="{DD071C45-1752-4A24-A149-121BD38440D9}" type="datetimeFigureOut">
              <a:rPr lang="en-GB" smtClean="0"/>
              <a:t>06/12/2017</a:t>
            </a:fld>
            <a:endParaRPr lang="en-GB"/>
          </a:p>
        </p:txBody>
      </p:sp>
      <p:sp>
        <p:nvSpPr>
          <p:cNvPr id="5" name="Footer Placeholder 4"/>
          <p:cNvSpPr>
            <a:spLocks noGrp="1"/>
          </p:cNvSpPr>
          <p:nvPr>
            <p:ph type="ftr" sz="quarter" idx="3"/>
          </p:nvPr>
        </p:nvSpPr>
        <p:spPr>
          <a:xfrm>
            <a:off x="4064000" y="6356350"/>
            <a:ext cx="4470400" cy="274320"/>
          </a:xfrm>
          <a:prstGeom prst="rect">
            <a:avLst/>
          </a:prstGeom>
        </p:spPr>
        <p:txBody>
          <a:bodyPr vert="horz" lIns="91440" tIns="45720" rIns="91440" bIns="45720" rtlCol="0" anchor="ctr"/>
          <a:lstStyle>
            <a:lvl1pPr algn="ctr">
              <a:defRPr sz="1100">
                <a:solidFill>
                  <a:schemeClr val="tx2"/>
                </a:solidFill>
              </a:defRPr>
            </a:lvl1pPr>
          </a:lstStyle>
          <a:p>
            <a:endParaRPr lang="en-GB"/>
          </a:p>
        </p:txBody>
      </p:sp>
      <p:sp>
        <p:nvSpPr>
          <p:cNvPr id="6" name="Slide Number Placeholder 5"/>
          <p:cNvSpPr>
            <a:spLocks noGrp="1"/>
          </p:cNvSpPr>
          <p:nvPr>
            <p:ph type="sldNum" sz="quarter" idx="4"/>
          </p:nvPr>
        </p:nvSpPr>
        <p:spPr>
          <a:xfrm>
            <a:off x="10979573" y="6355080"/>
            <a:ext cx="777288" cy="274320"/>
          </a:xfrm>
          <a:prstGeom prst="rect">
            <a:avLst/>
          </a:prstGeom>
          <a:ln w="19050">
            <a:noFill/>
          </a:ln>
        </p:spPr>
        <p:txBody>
          <a:bodyPr vert="horz" lIns="91440" tIns="45720" rIns="91440" bIns="45720" rtlCol="0" anchor="ctr"/>
          <a:lstStyle>
            <a:lvl1pPr algn="ctr">
              <a:defRPr sz="1100">
                <a:solidFill>
                  <a:schemeClr val="tx2"/>
                </a:solidFill>
              </a:defRPr>
            </a:lvl1pPr>
          </a:lstStyle>
          <a:p>
            <a:fld id="{16D6EA21-A120-4AEF-ACA2-47D094EBDD3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200" kern="1200" cap="all" spc="200" baseline="0">
          <a:ln>
            <a:noFill/>
          </a:ln>
          <a:solidFill>
            <a:schemeClr val="bg1"/>
          </a:solidFill>
          <a:effectLst/>
          <a:latin typeface="+mj-lt"/>
          <a:ea typeface="+mj-ea"/>
          <a:cs typeface="+mj-cs"/>
        </a:defRPr>
      </a:lvl1pPr>
    </p:titleStyle>
    <p:body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95600" y="3140968"/>
            <a:ext cx="6400800" cy="2808312"/>
          </a:xfrm>
        </p:spPr>
        <p:txBody>
          <a:bodyPr>
            <a:normAutofit/>
          </a:bodyPr>
          <a:lstStyle/>
          <a:p>
            <a:r>
              <a:rPr lang="en-GB" sz="4000" dirty="0"/>
              <a:t/>
            </a:r>
            <a:br>
              <a:rPr lang="en-GB" sz="4000" dirty="0"/>
            </a:br>
            <a:r>
              <a:rPr lang="en-GB" sz="4000" dirty="0"/>
              <a:t>Assessment 3</a:t>
            </a:r>
            <a:r>
              <a:rPr lang="en-GB" sz="4000" dirty="0" smtClean="0"/>
              <a:t>: Reflective Commentary- </a:t>
            </a:r>
            <a:r>
              <a:rPr lang="en-GB" sz="4000" b="1" dirty="0" smtClean="0"/>
              <a:t>Guidance</a:t>
            </a:r>
            <a:r>
              <a:rPr lang="en-GB" sz="4000" dirty="0" smtClean="0"/>
              <a:t> </a:t>
            </a:r>
            <a:endParaRPr lang="en-GB" sz="4000" dirty="0"/>
          </a:p>
        </p:txBody>
      </p:sp>
      <p:sp>
        <p:nvSpPr>
          <p:cNvPr id="2" name="Title 1"/>
          <p:cNvSpPr>
            <a:spLocks noGrp="1"/>
          </p:cNvSpPr>
          <p:nvPr>
            <p:ph type="title"/>
          </p:nvPr>
        </p:nvSpPr>
        <p:spPr>
          <a:xfrm>
            <a:off x="1055440" y="1412776"/>
            <a:ext cx="7772400" cy="1728192"/>
          </a:xfrm>
        </p:spPr>
        <p:txBody>
          <a:bodyPr>
            <a:normAutofit/>
          </a:bodyPr>
          <a:lstStyle/>
          <a:p>
            <a:pPr algn="l"/>
            <a:r>
              <a:rPr lang="en-GB" dirty="0" smtClean="0"/>
              <a:t>Applied Mental Health and Advocacy</a:t>
            </a:r>
            <a:endParaRPr lang="en-GB" sz="2800" dirty="0"/>
          </a:p>
        </p:txBody>
      </p:sp>
    </p:spTree>
    <p:extLst>
      <p:ext uri="{BB962C8B-B14F-4D97-AF65-F5344CB8AC3E}">
        <p14:creationId xmlns:p14="http://schemas.microsoft.com/office/powerpoint/2010/main" val="125004706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endParaRPr lang="en-GB" sz="3200" dirty="0"/>
          </a:p>
          <a:p>
            <a:r>
              <a:rPr lang="en-GB" sz="3200" dirty="0"/>
              <a:t> </a:t>
            </a:r>
            <a:r>
              <a:rPr lang="en-GB" sz="3200" b="1" dirty="0"/>
              <a:t>A critical reflective </a:t>
            </a:r>
            <a:r>
              <a:rPr lang="en-GB" sz="3200" b="1" dirty="0" smtClean="0"/>
              <a:t>commentary </a:t>
            </a:r>
            <a:r>
              <a:rPr lang="en-GB" sz="3200" b="1" dirty="0"/>
              <a:t>on your practice with mental health advocacy skills: linking theory to practice. </a:t>
            </a:r>
            <a:endParaRPr lang="en-GB" sz="3200" b="1" dirty="0" smtClean="0"/>
          </a:p>
          <a:p>
            <a:pPr marL="45720" indent="0">
              <a:buNone/>
            </a:pPr>
            <a:endParaRPr lang="en-GB" sz="3200" dirty="0"/>
          </a:p>
          <a:p>
            <a:r>
              <a:rPr lang="en-GB" sz="3200" b="1" dirty="0"/>
              <a:t>2,000-2,500 words </a:t>
            </a:r>
            <a:r>
              <a:rPr lang="en-GB" sz="3200" dirty="0"/>
              <a:t>	</a:t>
            </a:r>
          </a:p>
          <a:p>
            <a:pPr marL="45720" indent="0">
              <a:buNone/>
            </a:pPr>
            <a:endParaRPr lang="en-GB" sz="3200" dirty="0"/>
          </a:p>
        </p:txBody>
      </p:sp>
      <p:sp>
        <p:nvSpPr>
          <p:cNvPr id="3" name="Title 2"/>
          <p:cNvSpPr>
            <a:spLocks noGrp="1"/>
          </p:cNvSpPr>
          <p:nvPr>
            <p:ph type="title"/>
          </p:nvPr>
        </p:nvSpPr>
        <p:spPr/>
        <p:txBody>
          <a:bodyPr/>
          <a:lstStyle/>
          <a:p>
            <a:r>
              <a:rPr lang="en-GB" dirty="0" smtClean="0"/>
              <a:t>The question</a:t>
            </a:r>
            <a:endParaRPr lang="en-GB" dirty="0"/>
          </a:p>
        </p:txBody>
      </p:sp>
    </p:spTree>
    <p:extLst>
      <p:ext uri="{BB962C8B-B14F-4D97-AF65-F5344CB8AC3E}">
        <p14:creationId xmlns:p14="http://schemas.microsoft.com/office/powerpoint/2010/main" val="2098295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83632" y="1772816"/>
            <a:ext cx="6336704" cy="4320480"/>
          </a:xfrm>
        </p:spPr>
      </p:pic>
      <p:sp>
        <p:nvSpPr>
          <p:cNvPr id="3" name="Title 2"/>
          <p:cNvSpPr>
            <a:spLocks noGrp="1"/>
          </p:cNvSpPr>
          <p:nvPr>
            <p:ph type="title"/>
          </p:nvPr>
        </p:nvSpPr>
        <p:spPr/>
        <p:txBody>
          <a:bodyPr/>
          <a:lstStyle/>
          <a:p>
            <a:r>
              <a:rPr lang="en-GB" dirty="0" smtClean="0"/>
              <a:t>Reflective frame work: Gibbs Reflective </a:t>
            </a:r>
            <a:r>
              <a:rPr lang="en-GB" dirty="0" err="1" smtClean="0"/>
              <a:t>Cyle</a:t>
            </a:r>
            <a:endParaRPr lang="en-GB" dirty="0"/>
          </a:p>
        </p:txBody>
      </p:sp>
    </p:spTree>
    <p:extLst>
      <p:ext uri="{BB962C8B-B14F-4D97-AF65-F5344CB8AC3E}">
        <p14:creationId xmlns:p14="http://schemas.microsoft.com/office/powerpoint/2010/main" val="2321371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Title page</a:t>
            </a:r>
          </a:p>
          <a:p>
            <a:r>
              <a:rPr lang="en-GB" dirty="0" smtClean="0"/>
              <a:t>Description</a:t>
            </a:r>
          </a:p>
          <a:p>
            <a:r>
              <a:rPr lang="en-GB" dirty="0" smtClean="0"/>
              <a:t>Feelings</a:t>
            </a:r>
          </a:p>
          <a:p>
            <a:r>
              <a:rPr lang="en-GB" dirty="0" smtClean="0"/>
              <a:t>Evaluation</a:t>
            </a:r>
          </a:p>
          <a:p>
            <a:r>
              <a:rPr lang="en-GB" dirty="0" smtClean="0"/>
              <a:t>Analysis</a:t>
            </a:r>
          </a:p>
          <a:p>
            <a:r>
              <a:rPr lang="en-GB" dirty="0" smtClean="0"/>
              <a:t>Conclusion</a:t>
            </a:r>
          </a:p>
          <a:p>
            <a:r>
              <a:rPr lang="en-GB" dirty="0" smtClean="0"/>
              <a:t>Action Plan</a:t>
            </a:r>
          </a:p>
          <a:p>
            <a:endParaRPr lang="en-GB" dirty="0" smtClean="0"/>
          </a:p>
          <a:p>
            <a:pPr marL="45720" indent="0">
              <a:buNone/>
            </a:pPr>
            <a:r>
              <a:rPr lang="en-GB" dirty="0" smtClean="0"/>
              <a:t>Please write this in a reflective essay format using the 1</a:t>
            </a:r>
            <a:r>
              <a:rPr lang="en-GB" baseline="30000" dirty="0" smtClean="0"/>
              <a:t>st</a:t>
            </a:r>
            <a:r>
              <a:rPr lang="en-GB" dirty="0" smtClean="0"/>
              <a:t> person and also ammonise if you use the  client name;  along with a statement to that effect  within the introduction of your essay. </a:t>
            </a:r>
          </a:p>
          <a:p>
            <a:pPr marL="45720" indent="0">
              <a:buNone/>
            </a:pPr>
            <a:endParaRPr lang="en-GB" dirty="0"/>
          </a:p>
          <a:p>
            <a:pPr marL="45720" indent="0">
              <a:buNone/>
            </a:pPr>
            <a:r>
              <a:rPr lang="en-GB" dirty="0"/>
              <a:t>Adapted from: Gibbs, G. (1988) Learning by doing: a guide to teaching and learning methods. Oxford: Further Education Unit. </a:t>
            </a:r>
          </a:p>
        </p:txBody>
      </p:sp>
      <p:sp>
        <p:nvSpPr>
          <p:cNvPr id="3" name="Title 2"/>
          <p:cNvSpPr>
            <a:spLocks noGrp="1"/>
          </p:cNvSpPr>
          <p:nvPr>
            <p:ph type="title"/>
          </p:nvPr>
        </p:nvSpPr>
        <p:spPr/>
        <p:txBody>
          <a:bodyPr/>
          <a:lstStyle/>
          <a:p>
            <a:r>
              <a:rPr lang="en-GB" dirty="0" smtClean="0"/>
              <a:t>Reflective commentary Outline/Format</a:t>
            </a:r>
            <a:endParaRPr lang="en-GB" dirty="0"/>
          </a:p>
        </p:txBody>
      </p:sp>
    </p:spTree>
    <p:extLst>
      <p:ext uri="{BB962C8B-B14F-4D97-AF65-F5344CB8AC3E}">
        <p14:creationId xmlns:p14="http://schemas.microsoft.com/office/powerpoint/2010/main" val="25243640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 In this section, you need to explain what you are reflecting on to your reader. Perhaps include background information, such as what it is you’re reflecting on and tell the reader who was involved. It’s important to remember to keep the information provided relevant and to-the-point. Don’t waffle on about details that aren’t required – if you do this, you’re just using up valuable words that you’ll get minimal marks for. </a:t>
            </a:r>
          </a:p>
        </p:txBody>
      </p:sp>
      <p:sp>
        <p:nvSpPr>
          <p:cNvPr id="3" name="Title 2"/>
          <p:cNvSpPr>
            <a:spLocks noGrp="1"/>
          </p:cNvSpPr>
          <p:nvPr>
            <p:ph type="title"/>
          </p:nvPr>
        </p:nvSpPr>
        <p:spPr/>
        <p:txBody>
          <a:bodyPr/>
          <a:lstStyle/>
          <a:p>
            <a:r>
              <a:rPr lang="en-GB" dirty="0" smtClean="0"/>
              <a:t>Description</a:t>
            </a:r>
            <a:endParaRPr lang="en-GB" dirty="0"/>
          </a:p>
        </p:txBody>
      </p:sp>
    </p:spTree>
    <p:extLst>
      <p:ext uri="{BB962C8B-B14F-4D97-AF65-F5344CB8AC3E}">
        <p14:creationId xmlns:p14="http://schemas.microsoft.com/office/powerpoint/2010/main" val="33548920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a:p>
          <a:p>
            <a:r>
              <a:rPr lang="en-GB" dirty="0"/>
              <a:t> Discuss your feelings and thoughts about the experience. Consider questions such as: How did you feel at the time? What did you think at the time? What did you think about the incident afterwards? You can discuss your emotions honestly, but make sure to remember at all times that this is an academic piece of writing, so avoid ‘chatty’ text. </a:t>
            </a:r>
          </a:p>
        </p:txBody>
      </p:sp>
      <p:sp>
        <p:nvSpPr>
          <p:cNvPr id="3" name="Title 2"/>
          <p:cNvSpPr>
            <a:spLocks noGrp="1"/>
          </p:cNvSpPr>
          <p:nvPr>
            <p:ph type="title"/>
          </p:nvPr>
        </p:nvSpPr>
        <p:spPr/>
        <p:txBody>
          <a:bodyPr/>
          <a:lstStyle/>
          <a:p>
            <a:r>
              <a:rPr lang="en-GB" dirty="0" smtClean="0"/>
              <a:t>feelings</a:t>
            </a:r>
            <a:endParaRPr lang="en-GB" dirty="0"/>
          </a:p>
        </p:txBody>
      </p:sp>
    </p:spTree>
    <p:extLst>
      <p:ext uri="{BB962C8B-B14F-4D97-AF65-F5344CB8AC3E}">
        <p14:creationId xmlns:p14="http://schemas.microsoft.com/office/powerpoint/2010/main" val="2251570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For your evaluation, discuss how well you think things went. Perhaps think about: How did you react to the situation, and how did other people react? What was good and what was bad about the experience? If you are writing about a difficult incident, did you feel that the situation was resolved afterwards? Why/why not? This section is a good place to include the theory and the work of other authors – remember it is important to include references in reflective writing. </a:t>
            </a:r>
          </a:p>
        </p:txBody>
      </p:sp>
      <p:sp>
        <p:nvSpPr>
          <p:cNvPr id="3" name="Title 2"/>
          <p:cNvSpPr>
            <a:spLocks noGrp="1"/>
          </p:cNvSpPr>
          <p:nvPr>
            <p:ph type="title"/>
          </p:nvPr>
        </p:nvSpPr>
        <p:spPr/>
        <p:txBody>
          <a:bodyPr/>
          <a:lstStyle/>
          <a:p>
            <a:r>
              <a:rPr lang="en-GB" dirty="0" smtClean="0"/>
              <a:t>evaluation</a:t>
            </a:r>
            <a:endParaRPr lang="en-GB" dirty="0"/>
          </a:p>
        </p:txBody>
      </p:sp>
    </p:spTree>
    <p:extLst>
      <p:ext uri="{BB962C8B-B14F-4D97-AF65-F5344CB8AC3E}">
        <p14:creationId xmlns:p14="http://schemas.microsoft.com/office/powerpoint/2010/main" val="2399498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analysis, consider what might have helped or hindered the event. You also have the opportunity here to compare your experience with the literature you have read. This section is very important, particularly for higher level writing. Many students receive poor marks for reflective assignments for not bringing the theory and experience together. </a:t>
            </a:r>
          </a:p>
        </p:txBody>
      </p:sp>
      <p:sp>
        <p:nvSpPr>
          <p:cNvPr id="3" name="Title 2"/>
          <p:cNvSpPr>
            <a:spLocks noGrp="1"/>
          </p:cNvSpPr>
          <p:nvPr>
            <p:ph type="title"/>
          </p:nvPr>
        </p:nvSpPr>
        <p:spPr/>
        <p:txBody>
          <a:bodyPr/>
          <a:lstStyle/>
          <a:p>
            <a:r>
              <a:rPr lang="en-GB" dirty="0" smtClean="0"/>
              <a:t>Analysis</a:t>
            </a:r>
            <a:endParaRPr lang="en-GB" dirty="0"/>
          </a:p>
        </p:txBody>
      </p:sp>
    </p:spTree>
    <p:extLst>
      <p:ext uri="{BB962C8B-B14F-4D97-AF65-F5344CB8AC3E}">
        <p14:creationId xmlns:p14="http://schemas.microsoft.com/office/powerpoint/2010/main" val="3660649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In your conclusion, it is important to acknowledge: whether you could have done anything else; what you have learned from the experience; consider whether you could you have responded in a different way. If you are talking about a positive experience…discuss whether you would do the same again to ensure a positive outcome. Also consider if there is anything you could change to improve things even further. If the incident was negative…tell your reader how you could have avoided it happening and also how you could make sure it doesn’t happen again. </a:t>
            </a:r>
          </a:p>
        </p:txBody>
      </p:sp>
      <p:sp>
        <p:nvSpPr>
          <p:cNvPr id="3" name="Title 2"/>
          <p:cNvSpPr>
            <a:spLocks noGrp="1"/>
          </p:cNvSpPr>
          <p:nvPr>
            <p:ph type="title"/>
          </p:nvPr>
        </p:nvSpPr>
        <p:spPr/>
        <p:txBody>
          <a:bodyPr/>
          <a:lstStyle/>
          <a:p>
            <a:r>
              <a:rPr lang="en-GB" dirty="0" smtClean="0"/>
              <a:t>conclusion</a:t>
            </a:r>
            <a:endParaRPr lang="en-GB" dirty="0"/>
          </a:p>
        </p:txBody>
      </p:sp>
    </p:spTree>
    <p:extLst>
      <p:ext uri="{BB962C8B-B14F-4D97-AF65-F5344CB8AC3E}">
        <p14:creationId xmlns:p14="http://schemas.microsoft.com/office/powerpoint/2010/main" val="2020997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Action plans sum up anything you need to know and do to improve for next time. Perhaps you feel that you need to learn about something or attend some training. Could you ask your tutor or placement supervisor for some advice? What can you do which means you will be better equipped to cope with a similar event? </a:t>
            </a:r>
          </a:p>
        </p:txBody>
      </p:sp>
      <p:sp>
        <p:nvSpPr>
          <p:cNvPr id="3" name="Title 2"/>
          <p:cNvSpPr>
            <a:spLocks noGrp="1"/>
          </p:cNvSpPr>
          <p:nvPr>
            <p:ph type="title"/>
          </p:nvPr>
        </p:nvSpPr>
        <p:spPr/>
        <p:txBody>
          <a:bodyPr/>
          <a:lstStyle/>
          <a:p>
            <a:r>
              <a:rPr lang="en-GB" dirty="0" smtClean="0"/>
              <a:t>Action Plan</a:t>
            </a:r>
            <a:endParaRPr lang="en-GB" dirty="0"/>
          </a:p>
        </p:txBody>
      </p:sp>
    </p:spTree>
    <p:extLst>
      <p:ext uri="{BB962C8B-B14F-4D97-AF65-F5344CB8AC3E}">
        <p14:creationId xmlns:p14="http://schemas.microsoft.com/office/powerpoint/2010/main" val="1410724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792605564"/>
              </p:ext>
            </p:extLst>
          </p:nvPr>
        </p:nvGraphicFramePr>
        <p:xfrm>
          <a:off x="508000" y="2060847"/>
          <a:ext cx="11210925" cy="4249857"/>
        </p:xfrm>
        <a:graphic>
          <a:graphicData uri="http://schemas.openxmlformats.org/drawingml/2006/table">
            <a:tbl>
              <a:tblPr firstRow="1" firstCol="1" bandRow="1"/>
              <a:tblGrid>
                <a:gridCol w="11210925"/>
              </a:tblGrid>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address its reader using 'you'. You are writing about your experiences.</a:t>
                      </a:r>
                    </a:p>
                  </a:txBody>
                  <a:tcPr marL="19050" marR="19050" marT="19050" marB="19050">
                    <a:lnL>
                      <a:noFill/>
                    </a:lnL>
                    <a:lnR>
                      <a:noFill/>
                    </a:lnR>
                    <a:lnT>
                      <a:noFill/>
                    </a:lnT>
                    <a:lnB>
                      <a:noFill/>
                    </a:lnB>
                  </a:tcPr>
                </a:tc>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slang, contractions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it's, don't I'll</a:t>
                      </a:r>
                      <a:r>
                        <a:rPr lang="en-GB" sz="2800" dirty="0">
                          <a:effectLst/>
                          <a:latin typeface="Calibri" panose="020F0502020204030204" pitchFamily="34" charset="0"/>
                          <a:ea typeface="Calibri" panose="020F0502020204030204" pitchFamily="34" charset="0"/>
                          <a:cs typeface="Times New Roman" panose="02020603050405020304" pitchFamily="18" charset="0"/>
                        </a:rPr>
                        <a:t>) or note-taking abbreviations (</a:t>
                      </a:r>
                      <a:r>
                        <a:rPr lang="en-GB" sz="2800" i="1" dirty="0">
                          <a:effectLst/>
                          <a:latin typeface="Calibri" panose="020F0502020204030204" pitchFamily="34" charset="0"/>
                          <a:ea typeface="Calibri" panose="020F0502020204030204" pitchFamily="34" charset="0"/>
                          <a:cs typeface="Times New Roman" panose="02020603050405020304" pitchFamily="18" charset="0"/>
                        </a:rPr>
                        <a:t>i.e., e.g., etc.).</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p>
                  </a:txBody>
                  <a:tcPr marL="19050" marR="19050" marT="19050" marB="19050">
                    <a:lnL>
                      <a:noFill/>
                    </a:lnL>
                    <a:lnR>
                      <a:noFill/>
                    </a:lnR>
                    <a:lnT>
                      <a:noFill/>
                    </a:lnT>
                    <a:lnB>
                      <a:noFill/>
                    </a:lnB>
                  </a:tcPr>
                </a:tc>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incorporate information from more passive learning, such as methods from textbooks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journal</a:t>
                      </a:r>
                      <a:r>
                        <a:rPr lang="en-GB" sz="2800" baseline="0" dirty="0" smtClean="0">
                          <a:effectLst/>
                          <a:latin typeface="Calibri" panose="020F0502020204030204" pitchFamily="34" charset="0"/>
                          <a:ea typeface="Calibri" panose="020F0502020204030204" pitchFamily="34" charset="0"/>
                          <a:cs typeface="Times New Roman" panose="02020603050405020304" pitchFamily="18" charset="0"/>
                        </a:rPr>
                        <a:t> articles,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rPr>
                        <a:t>social theories or procedures, policies or legislations, has to offer.</a:t>
                      </a:r>
                    </a:p>
                  </a:txBody>
                  <a:tcPr marL="19050" marR="19050" marT="19050" marB="19050">
                    <a:lnL>
                      <a:noFill/>
                    </a:lnL>
                    <a:lnR>
                      <a:noFill/>
                    </a:lnR>
                    <a:lnT>
                      <a:noFill/>
                    </a:lnT>
                    <a:lnB>
                      <a:noFill/>
                    </a:lnB>
                  </a:tcPr>
                </a:tc>
              </a:tr>
              <a:tr h="954106">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is</a:t>
                      </a:r>
                      <a:r>
                        <a:rPr lang="en-GB" sz="2800" dirty="0">
                          <a:effectLst/>
                          <a:latin typeface="Calibri" panose="020F0502020204030204" pitchFamily="34" charset="0"/>
                          <a:ea typeface="Calibri" panose="020F0502020204030204" pitchFamily="34" charset="0"/>
                          <a:cs typeface="Times New Roman" panose="02020603050405020304" pitchFamily="18" charset="0"/>
                        </a:rPr>
                        <a:t> critical, given the above, it reappraises and reassesses what the writer thinks, believes and does so in light of an evaluation of theory and research.</a:t>
                      </a:r>
                    </a:p>
                  </a:txBody>
                  <a:tcPr marL="19050" marR="19050" marT="19050" marB="19050">
                    <a:lnL>
                      <a:noFill/>
                    </a:lnL>
                    <a:lnR>
                      <a:noFill/>
                    </a:lnR>
                    <a:lnT>
                      <a:noFill/>
                    </a:lnT>
                    <a:lnB>
                      <a:noFill/>
                    </a:lnB>
                  </a:tcPr>
                </a:tc>
              </a:tr>
            </a:tbl>
          </a:graphicData>
        </a:graphic>
      </p:graphicFrame>
      <p:sp>
        <p:nvSpPr>
          <p:cNvPr id="3" name="Title 2"/>
          <p:cNvSpPr>
            <a:spLocks noGrp="1"/>
          </p:cNvSpPr>
          <p:nvPr>
            <p:ph type="title"/>
          </p:nvPr>
        </p:nvSpPr>
        <p:spPr/>
        <p:txBody>
          <a:bodyPr/>
          <a:lstStyle/>
          <a:p>
            <a:pPr>
              <a:lnSpc>
                <a:spcPct val="107000"/>
              </a:lnSpc>
              <a:spcAft>
                <a:spcPts val="800"/>
              </a:spcAft>
            </a:pPr>
            <a:r>
              <a:rPr lang="en-GB" dirty="0" smtClean="0">
                <a:latin typeface="Calibri" panose="020F0502020204030204" pitchFamily="34" charset="0"/>
                <a:ea typeface="Calibri" panose="020F0502020204030204" pitchFamily="34" charset="0"/>
                <a:cs typeface="Times New Roman" panose="02020603050405020304" pitchFamily="18" charset="0"/>
              </a:rPr>
              <a:t/>
            </a:r>
            <a:br>
              <a:rPr lang="en-GB" dirty="0" smtClean="0">
                <a:latin typeface="Calibri" panose="020F0502020204030204" pitchFamily="34" charset="0"/>
                <a:ea typeface="Calibri" panose="020F0502020204030204" pitchFamily="34" charset="0"/>
                <a:cs typeface="Times New Roman" panose="02020603050405020304" pitchFamily="18" charset="0"/>
              </a:rPr>
            </a:br>
            <a:r>
              <a:rPr lang="en-GB" dirty="0" smtClean="0">
                <a:latin typeface="Calibri" panose="020F0502020204030204" pitchFamily="34" charset="0"/>
                <a:ea typeface="Calibri" panose="020F0502020204030204" pitchFamily="34" charset="0"/>
                <a:cs typeface="Times New Roman" panose="02020603050405020304" pitchFamily="18" charset="0"/>
              </a:rPr>
              <a:t>Academic </a:t>
            </a:r>
            <a:r>
              <a:rPr lang="en-GB" dirty="0">
                <a:latin typeface="Calibri" panose="020F0502020204030204" pitchFamily="34" charset="0"/>
                <a:ea typeface="Calibri" panose="020F0502020204030204" pitchFamily="34" charset="0"/>
                <a:cs typeface="Times New Roman" panose="02020603050405020304" pitchFamily="18" charset="0"/>
              </a:rPr>
              <a:t>reflective writing...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Tree>
    <p:extLst>
      <p:ext uri="{BB962C8B-B14F-4D97-AF65-F5344CB8AC3E}">
        <p14:creationId xmlns:p14="http://schemas.microsoft.com/office/powerpoint/2010/main" val="37953621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042034614"/>
              </p:ext>
            </p:extLst>
          </p:nvPr>
        </p:nvGraphicFramePr>
        <p:xfrm>
          <a:off x="508000" y="1628800"/>
          <a:ext cx="11210925" cy="6683162"/>
        </p:xfrm>
        <a:graphic>
          <a:graphicData uri="http://schemas.openxmlformats.org/drawingml/2006/table">
            <a:tbl>
              <a:tblPr firstRow="1" firstCol="1" bandRow="1"/>
              <a:tblGrid>
                <a:gridCol w="11210925"/>
              </a:tblGrid>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reference its sources. It is not free writing. Now is the time to look up where something you have taken for granted all these years might be from</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tr>
              <a:tr h="824113">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a:t>
                      </a:r>
                      <a:r>
                        <a:rPr lang="en-GB" sz="2800" dirty="0">
                          <a:effectLst/>
                          <a:latin typeface="Calibri" panose="020F0502020204030204" pitchFamily="34" charset="0"/>
                          <a:ea typeface="Calibri" panose="020F0502020204030204" pitchFamily="34" charset="0"/>
                          <a:cs typeface="Times New Roman" panose="02020603050405020304" pitchFamily="18" charset="0"/>
                        </a:rPr>
                        <a:t> use careful structure, paragraphing and good grammar, spelling and punctuation. It still has good-text basics such as a clear introduction and a conclusion</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tr>
              <a:tr h="3248319">
                <a:tc>
                  <a:txBody>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t>
                      </a:r>
                      <a:r>
                        <a:rPr lang="en-GB" sz="2800" b="1" dirty="0">
                          <a:effectLst/>
                          <a:latin typeface="Calibri" panose="020F0502020204030204" pitchFamily="34" charset="0"/>
                          <a:ea typeface="Calibri" panose="020F0502020204030204" pitchFamily="34" charset="0"/>
                          <a:cs typeface="Times New Roman" panose="02020603050405020304" pitchFamily="18" charset="0"/>
                        </a:rPr>
                        <a:t>does not</a:t>
                      </a:r>
                      <a:r>
                        <a:rPr lang="en-GB" sz="2800" dirty="0">
                          <a:effectLst/>
                          <a:latin typeface="Calibri" panose="020F0502020204030204" pitchFamily="34" charset="0"/>
                          <a:ea typeface="Calibri" panose="020F0502020204030204" pitchFamily="34" charset="0"/>
                          <a:cs typeface="Times New Roman" panose="02020603050405020304" pitchFamily="18" charset="0"/>
                        </a:rPr>
                        <a:t> generalise. It is specific as it can be about experience and its relationships. It makes deep observations and links these to current learning, theory and research. It does not gloss over small but significant implications</a:t>
                      </a:r>
                      <a:r>
                        <a:rPr lang="en-GB" sz="2800" dirty="0" smtClean="0">
                          <a:effectLst/>
                          <a:latin typeface="Calibri" panose="020F0502020204030204" pitchFamily="34" charset="0"/>
                          <a:ea typeface="Calibri" panose="020F0502020204030204" pitchFamily="34" charset="0"/>
                          <a:cs typeface="Times New Roman" panose="02020603050405020304" pitchFamily="18" charset="0"/>
                        </a:rPr>
                        <a: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19050" marR="19050" marT="19050" marB="19050">
                    <a:lnL>
                      <a:noFill/>
                    </a:lnL>
                    <a:lnR>
                      <a:noFill/>
                    </a:lnR>
                    <a:lnT>
                      <a:noFill/>
                    </a:lnT>
                    <a:lnB>
                      <a:noFill/>
                    </a:lnB>
                  </a:tcPr>
                </a:tc>
              </a:tr>
            </a:tbl>
          </a:graphicData>
        </a:graphic>
      </p:graphicFrame>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11419241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does</a:t>
            </a:r>
            <a:r>
              <a:rPr lang="en-GB" sz="3200" dirty="0">
                <a:latin typeface="Calibri" panose="020F0502020204030204" pitchFamily="34" charset="0"/>
                <a:ea typeface="Calibri" panose="020F0502020204030204" pitchFamily="34" charset="0"/>
                <a:cs typeface="Times New Roman" panose="02020603050405020304" pitchFamily="18" charset="0"/>
              </a:rPr>
              <a:t> use 'I' judiciously. This is not to say it is simply free writing about your personal opinions and beliefs, but reflective writing cannot work if there is no ownership of the feelings, experiences and learning being explored.</a:t>
            </a:r>
          </a:p>
          <a:p>
            <a:endParaRPr lang="en-GB" sz="3200" dirty="0"/>
          </a:p>
        </p:txBody>
      </p:sp>
      <p:sp>
        <p:nvSpPr>
          <p:cNvPr id="3" name="Title 2"/>
          <p:cNvSpPr>
            <a:spLocks noGrp="1"/>
          </p:cNvSpPr>
          <p:nvPr>
            <p:ph type="title"/>
          </p:nvPr>
        </p:nvSpPr>
        <p:spPr/>
        <p:txBody>
          <a:bodyPr/>
          <a:lstStyle/>
          <a:p>
            <a:endParaRPr lang="en-GB" dirty="0"/>
          </a:p>
        </p:txBody>
      </p:sp>
    </p:spTree>
    <p:extLst>
      <p:ext uri="{BB962C8B-B14F-4D97-AF65-F5344CB8AC3E}">
        <p14:creationId xmlns:p14="http://schemas.microsoft.com/office/powerpoint/2010/main" val="38935142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Grid">
  <a:themeElements>
    <a:clrScheme name="Grid">
      <a:dk1>
        <a:sysClr val="windowText" lastClr="000000"/>
      </a:dk1>
      <a:lt1>
        <a:sysClr val="window" lastClr="FFFFFF"/>
      </a:lt1>
      <a:dk2>
        <a:srgbClr val="534949"/>
      </a:dk2>
      <a:lt2>
        <a:srgbClr val="CCD1B9"/>
      </a:lt2>
      <a:accent1>
        <a:srgbClr val="C66951"/>
      </a:accent1>
      <a:accent2>
        <a:srgbClr val="BF974D"/>
      </a:accent2>
      <a:accent3>
        <a:srgbClr val="928B70"/>
      </a:accent3>
      <a:accent4>
        <a:srgbClr val="87706B"/>
      </a:accent4>
      <a:accent5>
        <a:srgbClr val="94734E"/>
      </a:accent5>
      <a:accent6>
        <a:srgbClr val="6F777D"/>
      </a:accent6>
      <a:hlink>
        <a:srgbClr val="CC9900"/>
      </a:hlink>
      <a:folHlink>
        <a:srgbClr val="C0C0C0"/>
      </a:folHlink>
    </a:clrScheme>
    <a:fontScheme name="Grid">
      <a:maj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ajorFont>
      <a:minorFont>
        <a:latin typeface="Franklin Gothic Medium"/>
        <a:ea typeface=""/>
        <a:cs typeface=""/>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font script="Geor" typeface="Sylfaen"/>
      </a:minorFont>
    </a:fontScheme>
    <a:fmtScheme name="Grid">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effectStyle>
        <a:effectStyle>
          <a:effectLst>
            <a:outerShdw blurRad="31750" dist="25400" dir="5400000" rotWithShape="0">
              <a:srgbClr val="000000">
                <a:alpha val="5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0000"/>
            <a:shade val="93000"/>
            <a:satMod val="150000"/>
          </a:schemeClr>
        </a:solidFill>
        <a:blipFill rotWithShape="1">
          <a:blip xmlns:r="http://schemas.openxmlformats.org/officeDocument/2006/relationships" r:embed="rId1">
            <a:duotone>
              <a:schemeClr val="phClr">
                <a:tint val="95000"/>
              </a:schemeClr>
              <a:schemeClr val="phClr">
                <a:shade val="93000"/>
                <a:satMod val="11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Grid</Template>
  <TotalTime>1222</TotalTime>
  <Words>831</Words>
  <Application>Microsoft Office PowerPoint</Application>
  <PresentationFormat>Widescreen</PresentationFormat>
  <Paragraphs>43</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Calibri</vt:lpstr>
      <vt:lpstr>Franklin Gothic Medium</vt:lpstr>
      <vt:lpstr>Times New Roman</vt:lpstr>
      <vt:lpstr>Wingdings</vt:lpstr>
      <vt:lpstr>Wingdings 2</vt:lpstr>
      <vt:lpstr>Grid</vt:lpstr>
      <vt:lpstr>Applied Mental Health and Advocacy</vt:lpstr>
      <vt:lpstr>The question</vt:lpstr>
      <vt:lpstr>Reflective frame work: Gibbs Reflective Cyle</vt:lpstr>
      <vt:lpstr>Reflective commentary Outline/Format</vt:lpstr>
      <vt:lpstr>Description</vt:lpstr>
      <vt:lpstr>feelings</vt:lpstr>
      <vt:lpstr>evaluation</vt:lpstr>
      <vt:lpstr>Analysis</vt:lpstr>
      <vt:lpstr>conclusion</vt:lpstr>
      <vt:lpstr>Action Plan</vt:lpstr>
      <vt:lpstr> Academic reflective writing... </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Administrator</dc:creator>
  <cp:lastModifiedBy>Ruth Groff</cp:lastModifiedBy>
  <cp:revision>69</cp:revision>
  <dcterms:created xsi:type="dcterms:W3CDTF">2016-02-08T13:14:51Z</dcterms:created>
  <dcterms:modified xsi:type="dcterms:W3CDTF">2017-12-06T10:40:38Z</dcterms:modified>
</cp:coreProperties>
</file>