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71" r:id="rId7"/>
    <p:sldId id="265" r:id="rId8"/>
    <p:sldId id="272" r:id="rId9"/>
    <p:sldId id="262" r:id="rId10"/>
    <p:sldId id="264" r:id="rId11"/>
    <p:sldId id="267" r:id="rId12"/>
    <p:sldId id="268" r:id="rId13"/>
    <p:sldId id="269" r:id="rId14"/>
    <p:sldId id="266" r:id="rId15"/>
    <p:sldId id="270" r:id="rId16"/>
    <p:sldId id="26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BE9D1F-07C6-4D75-CF1F-C18F282BAFBB}" v="737" dt="2022-07-07T10:25:44.055"/>
    <p1510:client id="{382D00B0-998F-6D18-89BC-C84B28D604E9}" v="431" dt="2022-06-28T11:58:09.587"/>
    <p1510:client id="{98F06080-3E91-0979-7DFF-1E0A5C48F2CD}" v="3628" dt="2022-07-24T13:44:31.491"/>
    <p1510:client id="{994D2273-52B4-B6F2-FA26-17098A4ABD25}" v="37" dt="2022-07-07T17:28:37.925"/>
    <p1510:client id="{AFDD374E-E902-3064-EC13-7265E3D9A95F}" v="907" dt="2022-06-30T11:29:17.403"/>
    <p1510:client id="{D63ED168-BD21-BE80-9C80-738D7B6A8833}" v="731" dt="2022-06-29T11:10:50.701"/>
    <p1510:client id="{E1870E76-6728-4B2F-B4C8-B63ADEB3E0F6}" v="142" dt="2022-06-16T11:57:28.034"/>
    <p1510:client id="{E6882C7F-DCBE-FF95-277D-3B29719C0FED}" v="356" dt="2022-07-23T20:33:29.924"/>
    <p1510:client id="{F321CD6A-7691-D6FE-2038-1EAA382531B1}" v="242" dt="2022-06-23T11:58:20.1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232F15-568E-4720-8FAB-4FFB8DAC6349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8E35155-583E-43C0-9C7D-E5E49E270C07}">
      <dgm:prSet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Known to be the earliest reference,</a:t>
          </a:r>
          <a:r>
            <a:rPr lang="en-US" dirty="0"/>
            <a:t> Francis Aguilar</a:t>
          </a:r>
          <a:r>
            <a:rPr lang="en-US" dirty="0">
              <a:latin typeface="Calibri Light" panose="020F0302020204030204"/>
            </a:rPr>
            <a:t> </a:t>
          </a:r>
          <a:r>
            <a:rPr lang="en-US" dirty="0">
              <a:latin typeface="Arial"/>
              <a:cs typeface="Arial"/>
            </a:rPr>
            <a:t>(1967) </a:t>
          </a:r>
          <a:r>
            <a:rPr lang="en-US" dirty="0"/>
            <a:t>published a book referencing ETPS</a:t>
          </a:r>
          <a:r>
            <a:rPr lang="en-US" dirty="0">
              <a:latin typeface="Calibri Light" panose="020F0302020204030204"/>
            </a:rPr>
            <a:t> </a:t>
          </a:r>
          <a:r>
            <a:rPr lang="en-US" dirty="0"/>
            <a:t>that was the first to propose PESTLE, originally just PEST.</a:t>
          </a:r>
        </a:p>
      </dgm:t>
    </dgm:pt>
    <dgm:pt modelId="{0A3D02DC-72C1-4248-A377-3C5E388CBC46}" type="parTrans" cxnId="{92AB6595-3A7B-4F1A-AA31-F6BC7470254B}">
      <dgm:prSet/>
      <dgm:spPr/>
      <dgm:t>
        <a:bodyPr/>
        <a:lstStyle/>
        <a:p>
          <a:endParaRPr lang="en-US"/>
        </a:p>
      </dgm:t>
    </dgm:pt>
    <dgm:pt modelId="{BC56B791-00C1-48A9-A533-E604DB766CF3}" type="sibTrans" cxnId="{92AB6595-3A7B-4F1A-AA31-F6BC7470254B}">
      <dgm:prSet/>
      <dgm:spPr/>
      <dgm:t>
        <a:bodyPr/>
        <a:lstStyle/>
        <a:p>
          <a:endParaRPr lang="en-US"/>
        </a:p>
      </dgm:t>
    </dgm:pt>
    <dgm:pt modelId="{5FB18903-5BA8-42D1-AE05-280C4D1D1EC0}">
      <dgm:prSet/>
      <dgm:spPr/>
      <dgm:t>
        <a:bodyPr/>
        <a:lstStyle/>
        <a:p>
          <a:r>
            <a:rPr lang="en-US" dirty="0"/>
            <a:t>An introduction to the four sectors of his economic, technical, political, and social taxonomy of the environment.</a:t>
          </a:r>
        </a:p>
      </dgm:t>
    </dgm:pt>
    <dgm:pt modelId="{2AB5ADAB-5B88-4103-B468-8D4E04C38D41}" type="parTrans" cxnId="{64BE61C1-6DB2-4A60-BB8D-AC0AD3A017D4}">
      <dgm:prSet/>
      <dgm:spPr/>
      <dgm:t>
        <a:bodyPr/>
        <a:lstStyle/>
        <a:p>
          <a:endParaRPr lang="en-US"/>
        </a:p>
      </dgm:t>
    </dgm:pt>
    <dgm:pt modelId="{60990E25-0B95-4485-8275-F2EDB88899FA}" type="sibTrans" cxnId="{64BE61C1-6DB2-4A60-BB8D-AC0AD3A017D4}">
      <dgm:prSet/>
      <dgm:spPr/>
      <dgm:t>
        <a:bodyPr/>
        <a:lstStyle/>
        <a:p>
          <a:endParaRPr lang="en-US"/>
        </a:p>
      </dgm:t>
    </dgm:pt>
    <dgm:pt modelId="{DB755016-3BCE-44FD-BE20-77B9F787B440}">
      <dgm:prSet/>
      <dgm:spPr/>
      <dgm:t>
        <a:bodyPr/>
        <a:lstStyle/>
        <a:p>
          <a:r>
            <a:rPr lang="en-US" dirty="0"/>
            <a:t>The PESTLE analysis studies the key  external factors that influence an </a:t>
          </a:r>
          <a:r>
            <a:rPr lang="en-US" dirty="0" err="1"/>
            <a:t>organisation</a:t>
          </a:r>
          <a:r>
            <a:rPr lang="en-US" dirty="0"/>
            <a:t>.</a:t>
          </a:r>
        </a:p>
      </dgm:t>
    </dgm:pt>
    <dgm:pt modelId="{072EB660-783B-42BC-835E-F7FB5809A7BE}" type="parTrans" cxnId="{8A1CA8C2-B3C0-4A13-80D4-21BC5EE0222C}">
      <dgm:prSet/>
      <dgm:spPr/>
      <dgm:t>
        <a:bodyPr/>
        <a:lstStyle/>
        <a:p>
          <a:endParaRPr lang="en-US"/>
        </a:p>
      </dgm:t>
    </dgm:pt>
    <dgm:pt modelId="{4A746911-AE74-479D-AE69-1BA59BAF17FE}" type="sibTrans" cxnId="{8A1CA8C2-B3C0-4A13-80D4-21BC5EE0222C}">
      <dgm:prSet/>
      <dgm:spPr/>
      <dgm:t>
        <a:bodyPr/>
        <a:lstStyle/>
        <a:p>
          <a:endParaRPr lang="en-US"/>
        </a:p>
      </dgm:t>
    </dgm:pt>
    <dgm:pt modelId="{151B8341-D773-48E7-B5B2-83FFE75814E3}" type="pres">
      <dgm:prSet presAssocID="{99232F15-568E-4720-8FAB-4FFB8DAC6349}" presName="vert0" presStyleCnt="0">
        <dgm:presLayoutVars>
          <dgm:dir/>
          <dgm:animOne val="branch"/>
          <dgm:animLvl val="lvl"/>
        </dgm:presLayoutVars>
      </dgm:prSet>
      <dgm:spPr/>
    </dgm:pt>
    <dgm:pt modelId="{6911D6EE-2357-4325-B561-CD25E4EB069D}" type="pres">
      <dgm:prSet presAssocID="{B8E35155-583E-43C0-9C7D-E5E49E270C07}" presName="thickLine" presStyleLbl="alignNode1" presStyleIdx="0" presStyleCnt="3"/>
      <dgm:spPr/>
    </dgm:pt>
    <dgm:pt modelId="{045E46C7-03AD-4140-956F-B7FFBF740C0F}" type="pres">
      <dgm:prSet presAssocID="{B8E35155-583E-43C0-9C7D-E5E49E270C07}" presName="horz1" presStyleCnt="0"/>
      <dgm:spPr/>
    </dgm:pt>
    <dgm:pt modelId="{1FC1CE41-ABB2-459D-A02C-227684B813D9}" type="pres">
      <dgm:prSet presAssocID="{B8E35155-583E-43C0-9C7D-E5E49E270C07}" presName="tx1" presStyleLbl="revTx" presStyleIdx="0" presStyleCnt="3"/>
      <dgm:spPr/>
    </dgm:pt>
    <dgm:pt modelId="{3C378196-E9A9-4363-B958-0E14D0075191}" type="pres">
      <dgm:prSet presAssocID="{B8E35155-583E-43C0-9C7D-E5E49E270C07}" presName="vert1" presStyleCnt="0"/>
      <dgm:spPr/>
    </dgm:pt>
    <dgm:pt modelId="{9F684950-F871-4B09-B7C6-BC91617A1D8A}" type="pres">
      <dgm:prSet presAssocID="{5FB18903-5BA8-42D1-AE05-280C4D1D1EC0}" presName="thickLine" presStyleLbl="alignNode1" presStyleIdx="1" presStyleCnt="3"/>
      <dgm:spPr/>
    </dgm:pt>
    <dgm:pt modelId="{6765ADA4-2D8E-4D2A-839A-041E5344D2C2}" type="pres">
      <dgm:prSet presAssocID="{5FB18903-5BA8-42D1-AE05-280C4D1D1EC0}" presName="horz1" presStyleCnt="0"/>
      <dgm:spPr/>
    </dgm:pt>
    <dgm:pt modelId="{86BE5A9F-1B8D-4F58-9F5C-7C7047047D25}" type="pres">
      <dgm:prSet presAssocID="{5FB18903-5BA8-42D1-AE05-280C4D1D1EC0}" presName="tx1" presStyleLbl="revTx" presStyleIdx="1" presStyleCnt="3"/>
      <dgm:spPr/>
    </dgm:pt>
    <dgm:pt modelId="{380B22E7-28E1-46E3-BB20-0C0BD2BEED47}" type="pres">
      <dgm:prSet presAssocID="{5FB18903-5BA8-42D1-AE05-280C4D1D1EC0}" presName="vert1" presStyleCnt="0"/>
      <dgm:spPr/>
    </dgm:pt>
    <dgm:pt modelId="{6E3C9B54-0EC6-4CDA-8CD8-79AD83B3D30F}" type="pres">
      <dgm:prSet presAssocID="{DB755016-3BCE-44FD-BE20-77B9F787B440}" presName="thickLine" presStyleLbl="alignNode1" presStyleIdx="2" presStyleCnt="3"/>
      <dgm:spPr/>
    </dgm:pt>
    <dgm:pt modelId="{A0456BA1-65D1-46AE-B39A-03A5717588E6}" type="pres">
      <dgm:prSet presAssocID="{DB755016-3BCE-44FD-BE20-77B9F787B440}" presName="horz1" presStyleCnt="0"/>
      <dgm:spPr/>
    </dgm:pt>
    <dgm:pt modelId="{947327FE-FFFF-4722-A5A9-E39101CEE2F5}" type="pres">
      <dgm:prSet presAssocID="{DB755016-3BCE-44FD-BE20-77B9F787B440}" presName="tx1" presStyleLbl="revTx" presStyleIdx="2" presStyleCnt="3"/>
      <dgm:spPr/>
    </dgm:pt>
    <dgm:pt modelId="{3AEE38BE-965D-446F-BB02-ADEBAA07B08A}" type="pres">
      <dgm:prSet presAssocID="{DB755016-3BCE-44FD-BE20-77B9F787B440}" presName="vert1" presStyleCnt="0"/>
      <dgm:spPr/>
    </dgm:pt>
  </dgm:ptLst>
  <dgm:cxnLst>
    <dgm:cxn modelId="{DA4D6C45-9348-49C0-956E-780492997DE0}" type="presOf" srcId="{B8E35155-583E-43C0-9C7D-E5E49E270C07}" destId="{1FC1CE41-ABB2-459D-A02C-227684B813D9}" srcOrd="0" destOrd="0" presId="urn:microsoft.com/office/officeart/2008/layout/LinedList"/>
    <dgm:cxn modelId="{A1D0236F-F3ED-4224-8FC9-9E8219CD795C}" type="presOf" srcId="{99232F15-568E-4720-8FAB-4FFB8DAC6349}" destId="{151B8341-D773-48E7-B5B2-83FFE75814E3}" srcOrd="0" destOrd="0" presId="urn:microsoft.com/office/officeart/2008/layout/LinedList"/>
    <dgm:cxn modelId="{92AB6595-3A7B-4F1A-AA31-F6BC7470254B}" srcId="{99232F15-568E-4720-8FAB-4FFB8DAC6349}" destId="{B8E35155-583E-43C0-9C7D-E5E49E270C07}" srcOrd="0" destOrd="0" parTransId="{0A3D02DC-72C1-4248-A377-3C5E388CBC46}" sibTransId="{BC56B791-00C1-48A9-A533-E604DB766CF3}"/>
    <dgm:cxn modelId="{1EE6E89E-FA1A-44DF-AC34-1D20F450FDAD}" type="presOf" srcId="{DB755016-3BCE-44FD-BE20-77B9F787B440}" destId="{947327FE-FFFF-4722-A5A9-E39101CEE2F5}" srcOrd="0" destOrd="0" presId="urn:microsoft.com/office/officeart/2008/layout/LinedList"/>
    <dgm:cxn modelId="{64BE61C1-6DB2-4A60-BB8D-AC0AD3A017D4}" srcId="{99232F15-568E-4720-8FAB-4FFB8DAC6349}" destId="{5FB18903-5BA8-42D1-AE05-280C4D1D1EC0}" srcOrd="1" destOrd="0" parTransId="{2AB5ADAB-5B88-4103-B468-8D4E04C38D41}" sibTransId="{60990E25-0B95-4485-8275-F2EDB88899FA}"/>
    <dgm:cxn modelId="{8A1CA8C2-B3C0-4A13-80D4-21BC5EE0222C}" srcId="{99232F15-568E-4720-8FAB-4FFB8DAC6349}" destId="{DB755016-3BCE-44FD-BE20-77B9F787B440}" srcOrd="2" destOrd="0" parTransId="{072EB660-783B-42BC-835E-F7FB5809A7BE}" sibTransId="{4A746911-AE74-479D-AE69-1BA59BAF17FE}"/>
    <dgm:cxn modelId="{E719DDEA-8879-4E9F-9881-F36C04C3A223}" type="presOf" srcId="{5FB18903-5BA8-42D1-AE05-280C4D1D1EC0}" destId="{86BE5A9F-1B8D-4F58-9F5C-7C7047047D25}" srcOrd="0" destOrd="0" presId="urn:microsoft.com/office/officeart/2008/layout/LinedList"/>
    <dgm:cxn modelId="{7E161979-CEAD-47C6-AB8A-315BB2388F80}" type="presParOf" srcId="{151B8341-D773-48E7-B5B2-83FFE75814E3}" destId="{6911D6EE-2357-4325-B561-CD25E4EB069D}" srcOrd="0" destOrd="0" presId="urn:microsoft.com/office/officeart/2008/layout/LinedList"/>
    <dgm:cxn modelId="{418736A4-6866-4E7C-9E3C-F1BF5D02D3B6}" type="presParOf" srcId="{151B8341-D773-48E7-B5B2-83FFE75814E3}" destId="{045E46C7-03AD-4140-956F-B7FFBF740C0F}" srcOrd="1" destOrd="0" presId="urn:microsoft.com/office/officeart/2008/layout/LinedList"/>
    <dgm:cxn modelId="{395F3884-5B3E-406D-A92F-F0A8B06D4944}" type="presParOf" srcId="{045E46C7-03AD-4140-956F-B7FFBF740C0F}" destId="{1FC1CE41-ABB2-459D-A02C-227684B813D9}" srcOrd="0" destOrd="0" presId="urn:microsoft.com/office/officeart/2008/layout/LinedList"/>
    <dgm:cxn modelId="{6A4612A6-ADC5-48F4-A502-73FBB23E108B}" type="presParOf" srcId="{045E46C7-03AD-4140-956F-B7FFBF740C0F}" destId="{3C378196-E9A9-4363-B958-0E14D0075191}" srcOrd="1" destOrd="0" presId="urn:microsoft.com/office/officeart/2008/layout/LinedList"/>
    <dgm:cxn modelId="{F3DA7999-5C24-4C97-A132-CD5276D739B8}" type="presParOf" srcId="{151B8341-D773-48E7-B5B2-83FFE75814E3}" destId="{9F684950-F871-4B09-B7C6-BC91617A1D8A}" srcOrd="2" destOrd="0" presId="urn:microsoft.com/office/officeart/2008/layout/LinedList"/>
    <dgm:cxn modelId="{84DEB84D-103F-49B4-BBE3-A251FA1C5FE6}" type="presParOf" srcId="{151B8341-D773-48E7-B5B2-83FFE75814E3}" destId="{6765ADA4-2D8E-4D2A-839A-041E5344D2C2}" srcOrd="3" destOrd="0" presId="urn:microsoft.com/office/officeart/2008/layout/LinedList"/>
    <dgm:cxn modelId="{3F3DAACF-87FE-42E3-AF4B-68E900F2B841}" type="presParOf" srcId="{6765ADA4-2D8E-4D2A-839A-041E5344D2C2}" destId="{86BE5A9F-1B8D-4F58-9F5C-7C7047047D25}" srcOrd="0" destOrd="0" presId="urn:microsoft.com/office/officeart/2008/layout/LinedList"/>
    <dgm:cxn modelId="{6D19E089-56DB-4617-986B-ADDC5FCFFE8E}" type="presParOf" srcId="{6765ADA4-2D8E-4D2A-839A-041E5344D2C2}" destId="{380B22E7-28E1-46E3-BB20-0C0BD2BEED47}" srcOrd="1" destOrd="0" presId="urn:microsoft.com/office/officeart/2008/layout/LinedList"/>
    <dgm:cxn modelId="{9E17DBC1-0ED7-481E-BDB6-45AEFA6E69E1}" type="presParOf" srcId="{151B8341-D773-48E7-B5B2-83FFE75814E3}" destId="{6E3C9B54-0EC6-4CDA-8CD8-79AD83B3D30F}" srcOrd="4" destOrd="0" presId="urn:microsoft.com/office/officeart/2008/layout/LinedList"/>
    <dgm:cxn modelId="{4CDF12E8-4FDB-4E41-A07C-E6763A94510C}" type="presParOf" srcId="{151B8341-D773-48E7-B5B2-83FFE75814E3}" destId="{A0456BA1-65D1-46AE-B39A-03A5717588E6}" srcOrd="5" destOrd="0" presId="urn:microsoft.com/office/officeart/2008/layout/LinedList"/>
    <dgm:cxn modelId="{CD820853-BD36-4391-AE5C-438D1C41DEE7}" type="presParOf" srcId="{A0456BA1-65D1-46AE-B39A-03A5717588E6}" destId="{947327FE-FFFF-4722-A5A9-E39101CEE2F5}" srcOrd="0" destOrd="0" presId="urn:microsoft.com/office/officeart/2008/layout/LinedList"/>
    <dgm:cxn modelId="{35271486-632C-411B-9704-481EAD15AD78}" type="presParOf" srcId="{A0456BA1-65D1-46AE-B39A-03A5717588E6}" destId="{3AEE38BE-965D-446F-BB02-ADEBAA07B08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9BCFFFA-A334-4DE9-B145-5FB520345537}" type="doc">
      <dgm:prSet loTypeId="urn:microsoft.com/office/officeart/2018/2/layout/IconLabelList" loCatId="icon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A77E0AB-BDB3-4BC3-BB17-5B4534564B2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Fishbone Diagrams (or Ishikawa Diagrams) were developed by university professor Kaoru Ishikawa as a quality control tool in the 1960s. Introduction to Quality Control, published in 1990, described the technique.</a:t>
          </a:r>
        </a:p>
      </dgm:t>
    </dgm:pt>
    <dgm:pt modelId="{B99EDB30-B9FF-485F-9CF0-68AEF749F8FD}" type="parTrans" cxnId="{C1245A31-EBF3-4B36-A494-EA74403CED92}">
      <dgm:prSet/>
      <dgm:spPr/>
      <dgm:t>
        <a:bodyPr/>
        <a:lstStyle/>
        <a:p>
          <a:endParaRPr lang="en-US"/>
        </a:p>
      </dgm:t>
    </dgm:pt>
    <dgm:pt modelId="{C0A0C502-8FA5-4714-8EE7-177252D1C041}" type="sibTrans" cxnId="{C1245A31-EBF3-4B36-A494-EA74403CED9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1E5583B-CB23-4268-98B4-22E3401D28F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When brainstorming for a solution, a fishbone diagram can help sort ideas into useful categories and identify possible causes. Fishbone diagrams are a visual way to illustrate cause and effect.</a:t>
          </a:r>
        </a:p>
      </dgm:t>
    </dgm:pt>
    <dgm:pt modelId="{7F6B9BCD-F970-4C0A-B866-654B3B6DC2F9}" type="parTrans" cxnId="{A4E28620-78DB-45F2-8FEA-B89A02439984}">
      <dgm:prSet/>
      <dgm:spPr/>
      <dgm:t>
        <a:bodyPr/>
        <a:lstStyle/>
        <a:p>
          <a:endParaRPr lang="en-US"/>
        </a:p>
      </dgm:t>
    </dgm:pt>
    <dgm:pt modelId="{AFA48191-78A9-43EA-903A-245FB3A29939}" type="sibTrans" cxnId="{A4E28620-78DB-45F2-8FEA-B89A02439984}">
      <dgm:prSet/>
      <dgm:spPr/>
      <dgm:t>
        <a:bodyPr/>
        <a:lstStyle/>
        <a:p>
          <a:endParaRPr lang="en-US"/>
        </a:p>
      </dgm:t>
    </dgm:pt>
    <dgm:pt modelId="{F0E948EF-DF2C-4054-ABC5-3FB832F8B67F}" type="pres">
      <dgm:prSet presAssocID="{C9BCFFFA-A334-4DE9-B145-5FB520345537}" presName="root" presStyleCnt="0">
        <dgm:presLayoutVars>
          <dgm:dir/>
          <dgm:resizeHandles val="exact"/>
        </dgm:presLayoutVars>
      </dgm:prSet>
      <dgm:spPr/>
    </dgm:pt>
    <dgm:pt modelId="{A59FC7B5-9616-4E24-AAA0-219F934C9B78}" type="pres">
      <dgm:prSet presAssocID="{8A77E0AB-BDB3-4BC3-BB17-5B4534564B29}" presName="compNode" presStyleCnt="0"/>
      <dgm:spPr/>
    </dgm:pt>
    <dgm:pt modelId="{DF06B5EF-799C-4AC3-B5CC-B47AD53F96E3}" type="pres">
      <dgm:prSet presAssocID="{8A77E0AB-BDB3-4BC3-BB17-5B4534564B2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9B9EE811-91F4-405C-98C6-43C33D7BB2EA}" type="pres">
      <dgm:prSet presAssocID="{8A77E0AB-BDB3-4BC3-BB17-5B4534564B29}" presName="spaceRect" presStyleCnt="0"/>
      <dgm:spPr/>
    </dgm:pt>
    <dgm:pt modelId="{A4BC5577-B362-48AF-90CD-E544DFDF7A23}" type="pres">
      <dgm:prSet presAssocID="{8A77E0AB-BDB3-4BC3-BB17-5B4534564B29}" presName="textRect" presStyleLbl="revTx" presStyleIdx="0" presStyleCnt="2">
        <dgm:presLayoutVars>
          <dgm:chMax val="1"/>
          <dgm:chPref val="1"/>
        </dgm:presLayoutVars>
      </dgm:prSet>
      <dgm:spPr/>
    </dgm:pt>
    <dgm:pt modelId="{5E9C3DE5-ACB3-4D14-8027-9814EC94827D}" type="pres">
      <dgm:prSet presAssocID="{C0A0C502-8FA5-4714-8EE7-177252D1C041}" presName="sibTrans" presStyleCnt="0"/>
      <dgm:spPr/>
    </dgm:pt>
    <dgm:pt modelId="{74E13942-24A0-4301-B996-ECD447FF40E6}" type="pres">
      <dgm:prSet presAssocID="{21E5583B-CB23-4268-98B4-22E3401D28F7}" presName="compNode" presStyleCnt="0"/>
      <dgm:spPr/>
    </dgm:pt>
    <dgm:pt modelId="{C99C68F6-FAD1-4584-B569-28BAAA8B9733}" type="pres">
      <dgm:prSet presAssocID="{21E5583B-CB23-4268-98B4-22E3401D28F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AE934401-A0FC-4C02-9D2F-E29EC3F33EC1}" type="pres">
      <dgm:prSet presAssocID="{21E5583B-CB23-4268-98B4-22E3401D28F7}" presName="spaceRect" presStyleCnt="0"/>
      <dgm:spPr/>
    </dgm:pt>
    <dgm:pt modelId="{4EB06099-EFA3-48E3-A9C2-AAD6B4ED1C6B}" type="pres">
      <dgm:prSet presAssocID="{21E5583B-CB23-4268-98B4-22E3401D28F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1D47B09-E613-45BD-BC3F-99C1CF9D9E5B}" type="presOf" srcId="{21E5583B-CB23-4268-98B4-22E3401D28F7}" destId="{4EB06099-EFA3-48E3-A9C2-AAD6B4ED1C6B}" srcOrd="0" destOrd="0" presId="urn:microsoft.com/office/officeart/2018/2/layout/IconLabelList"/>
    <dgm:cxn modelId="{65012D1D-8F23-4C9C-8A42-24FE74189391}" type="presOf" srcId="{C9BCFFFA-A334-4DE9-B145-5FB520345537}" destId="{F0E948EF-DF2C-4054-ABC5-3FB832F8B67F}" srcOrd="0" destOrd="0" presId="urn:microsoft.com/office/officeart/2018/2/layout/IconLabelList"/>
    <dgm:cxn modelId="{A4E28620-78DB-45F2-8FEA-B89A02439984}" srcId="{C9BCFFFA-A334-4DE9-B145-5FB520345537}" destId="{21E5583B-CB23-4268-98B4-22E3401D28F7}" srcOrd="1" destOrd="0" parTransId="{7F6B9BCD-F970-4C0A-B866-654B3B6DC2F9}" sibTransId="{AFA48191-78A9-43EA-903A-245FB3A29939}"/>
    <dgm:cxn modelId="{C1245A31-EBF3-4B36-A494-EA74403CED92}" srcId="{C9BCFFFA-A334-4DE9-B145-5FB520345537}" destId="{8A77E0AB-BDB3-4BC3-BB17-5B4534564B29}" srcOrd="0" destOrd="0" parTransId="{B99EDB30-B9FF-485F-9CF0-68AEF749F8FD}" sibTransId="{C0A0C502-8FA5-4714-8EE7-177252D1C041}"/>
    <dgm:cxn modelId="{6F041AAF-193B-4121-8433-7F1AA9AA20D4}" type="presOf" srcId="{8A77E0AB-BDB3-4BC3-BB17-5B4534564B29}" destId="{A4BC5577-B362-48AF-90CD-E544DFDF7A23}" srcOrd="0" destOrd="0" presId="urn:microsoft.com/office/officeart/2018/2/layout/IconLabelList"/>
    <dgm:cxn modelId="{507E6FEB-B7E8-4FD9-A6FF-9BA46A08FF06}" type="presParOf" srcId="{F0E948EF-DF2C-4054-ABC5-3FB832F8B67F}" destId="{A59FC7B5-9616-4E24-AAA0-219F934C9B78}" srcOrd="0" destOrd="0" presId="urn:microsoft.com/office/officeart/2018/2/layout/IconLabelList"/>
    <dgm:cxn modelId="{5B6163D8-5A7E-4676-B224-EC7AC9861C32}" type="presParOf" srcId="{A59FC7B5-9616-4E24-AAA0-219F934C9B78}" destId="{DF06B5EF-799C-4AC3-B5CC-B47AD53F96E3}" srcOrd="0" destOrd="0" presId="urn:microsoft.com/office/officeart/2018/2/layout/IconLabelList"/>
    <dgm:cxn modelId="{28461204-43E3-4585-9478-D6CCC10A4ED6}" type="presParOf" srcId="{A59FC7B5-9616-4E24-AAA0-219F934C9B78}" destId="{9B9EE811-91F4-405C-98C6-43C33D7BB2EA}" srcOrd="1" destOrd="0" presId="urn:microsoft.com/office/officeart/2018/2/layout/IconLabelList"/>
    <dgm:cxn modelId="{C875DD6C-6AEE-4AE0-9143-EAA64E6E86A3}" type="presParOf" srcId="{A59FC7B5-9616-4E24-AAA0-219F934C9B78}" destId="{A4BC5577-B362-48AF-90CD-E544DFDF7A23}" srcOrd="2" destOrd="0" presId="urn:microsoft.com/office/officeart/2018/2/layout/IconLabelList"/>
    <dgm:cxn modelId="{4E83D7C7-5971-4E12-A701-1992161963F6}" type="presParOf" srcId="{F0E948EF-DF2C-4054-ABC5-3FB832F8B67F}" destId="{5E9C3DE5-ACB3-4D14-8027-9814EC94827D}" srcOrd="1" destOrd="0" presId="urn:microsoft.com/office/officeart/2018/2/layout/IconLabelList"/>
    <dgm:cxn modelId="{6B645BF1-6538-4F33-82E6-9CEA039DD99C}" type="presParOf" srcId="{F0E948EF-DF2C-4054-ABC5-3FB832F8B67F}" destId="{74E13942-24A0-4301-B996-ECD447FF40E6}" srcOrd="2" destOrd="0" presId="urn:microsoft.com/office/officeart/2018/2/layout/IconLabelList"/>
    <dgm:cxn modelId="{965ABBCC-3D3E-4DA0-B1FB-3CD8E76E5EC9}" type="presParOf" srcId="{74E13942-24A0-4301-B996-ECD447FF40E6}" destId="{C99C68F6-FAD1-4584-B569-28BAAA8B9733}" srcOrd="0" destOrd="0" presId="urn:microsoft.com/office/officeart/2018/2/layout/IconLabelList"/>
    <dgm:cxn modelId="{46695576-63E8-44B9-975A-625160D48C1B}" type="presParOf" srcId="{74E13942-24A0-4301-B996-ECD447FF40E6}" destId="{AE934401-A0FC-4C02-9D2F-E29EC3F33EC1}" srcOrd="1" destOrd="0" presId="urn:microsoft.com/office/officeart/2018/2/layout/IconLabelList"/>
    <dgm:cxn modelId="{37B7C618-256A-42E1-80A4-96424896FF52}" type="presParOf" srcId="{74E13942-24A0-4301-B996-ECD447FF40E6}" destId="{4EB06099-EFA3-48E3-A9C2-AAD6B4ED1C6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11D6EE-2357-4325-B561-CD25E4EB069D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FC1CE41-ABB2-459D-A02C-227684B813D9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>
              <a:latin typeface="Arial"/>
              <a:cs typeface="Arial"/>
            </a:rPr>
            <a:t>Known to be the earliest reference,</a:t>
          </a:r>
          <a:r>
            <a:rPr lang="en-US" sz="2900" kern="1200" dirty="0"/>
            <a:t> Francis Aguilar</a:t>
          </a:r>
          <a:r>
            <a:rPr lang="en-US" sz="2900" kern="1200" dirty="0">
              <a:latin typeface="Calibri Light" panose="020F0302020204030204"/>
            </a:rPr>
            <a:t> </a:t>
          </a:r>
          <a:r>
            <a:rPr lang="en-US" sz="2900" kern="1200" dirty="0">
              <a:latin typeface="Arial"/>
              <a:cs typeface="Arial"/>
            </a:rPr>
            <a:t>(1967) </a:t>
          </a:r>
          <a:r>
            <a:rPr lang="en-US" sz="2900" kern="1200" dirty="0"/>
            <a:t>published a book referencing ETPS</a:t>
          </a:r>
          <a:r>
            <a:rPr lang="en-US" sz="2900" kern="1200" dirty="0">
              <a:latin typeface="Calibri Light" panose="020F0302020204030204"/>
            </a:rPr>
            <a:t> </a:t>
          </a:r>
          <a:r>
            <a:rPr lang="en-US" sz="2900" kern="1200" dirty="0"/>
            <a:t>that was the first to propose PESTLE, originally just PEST.</a:t>
          </a:r>
        </a:p>
      </dsp:txBody>
      <dsp:txXfrm>
        <a:off x="0" y="2124"/>
        <a:ext cx="10515600" cy="1449029"/>
      </dsp:txXfrm>
    </dsp:sp>
    <dsp:sp modelId="{9F684950-F871-4B09-B7C6-BC91617A1D8A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6BE5A9F-1B8D-4F58-9F5C-7C7047047D25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An introduction to the four sectors of his economic, technical, political, and social taxonomy of the environment.</a:t>
          </a:r>
        </a:p>
      </dsp:txBody>
      <dsp:txXfrm>
        <a:off x="0" y="1451154"/>
        <a:ext cx="10515600" cy="1449029"/>
      </dsp:txXfrm>
    </dsp:sp>
    <dsp:sp modelId="{6E3C9B54-0EC6-4CDA-8CD8-79AD83B3D30F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47327FE-FFFF-4722-A5A9-E39101CEE2F5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The PESTLE analysis studies the key  external factors that influence an </a:t>
          </a:r>
          <a:r>
            <a:rPr lang="en-US" sz="2900" kern="1200" dirty="0" err="1"/>
            <a:t>organisation</a:t>
          </a:r>
          <a:r>
            <a:rPr lang="en-US" sz="2900" kern="1200" dirty="0"/>
            <a:t>.</a:t>
          </a:r>
        </a:p>
      </dsp:txBody>
      <dsp:txXfrm>
        <a:off x="0" y="2900183"/>
        <a:ext cx="10515600" cy="14490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06B5EF-799C-4AC3-B5CC-B47AD53F96E3}">
      <dsp:nvSpPr>
        <dsp:cNvPr id="0" name=""/>
        <dsp:cNvSpPr/>
      </dsp:nvSpPr>
      <dsp:spPr>
        <a:xfrm>
          <a:off x="1953914" y="277502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BC5577-B362-48AF-90CD-E544DFDF7A23}">
      <dsp:nvSpPr>
        <dsp:cNvPr id="0" name=""/>
        <dsp:cNvSpPr/>
      </dsp:nvSpPr>
      <dsp:spPr>
        <a:xfrm>
          <a:off x="765914" y="269190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Fishbone Diagrams (or Ishikawa Diagrams) were developed by university professor Kaoru Ishikawa as a quality control tool in the 1960s. Introduction to Quality Control, published in 1990, described the technique.</a:t>
          </a:r>
        </a:p>
      </dsp:txBody>
      <dsp:txXfrm>
        <a:off x="765914" y="2691902"/>
        <a:ext cx="4320000" cy="720000"/>
      </dsp:txXfrm>
    </dsp:sp>
    <dsp:sp modelId="{C99C68F6-FAD1-4584-B569-28BAAA8B9733}">
      <dsp:nvSpPr>
        <dsp:cNvPr id="0" name=""/>
        <dsp:cNvSpPr/>
      </dsp:nvSpPr>
      <dsp:spPr>
        <a:xfrm>
          <a:off x="7029914" y="277502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B06099-EFA3-48E3-A9C2-AAD6B4ED1C6B}">
      <dsp:nvSpPr>
        <dsp:cNvPr id="0" name=""/>
        <dsp:cNvSpPr/>
      </dsp:nvSpPr>
      <dsp:spPr>
        <a:xfrm>
          <a:off x="5841914" y="269190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When brainstorming for a solution, a fishbone diagram can help sort ideas into useful categories and identify possible causes. Fishbone diagrams are a visual way to illustrate cause and effect.</a:t>
          </a:r>
        </a:p>
      </dsp:txBody>
      <dsp:txXfrm>
        <a:off x="5841914" y="2691902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7829EB-0E2C-48E2-ADEB-871F30F23D3B}" type="datetimeFigureOut">
              <a:t>7/24/2022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AB3633-91BD-44D5-B49F-5B8AE6AAF9E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2869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Without a doubt, the staff working in the Heatlh  &amp; social care sector are its greatest asset and are key to </a:t>
            </a:r>
            <a:r>
              <a:rPr lang="en-US" dirty="0">
                <a:cs typeface="Calibri"/>
              </a:rPr>
              <a:t>Delivering high-quality patient care.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Including the wider health care team, administration, clinical support staff, corporate services finance &amp; HR.</a:t>
            </a:r>
          </a:p>
          <a:p>
            <a:endParaRPr lang="en-US" dirty="0"/>
          </a:p>
          <a:p>
            <a:r>
              <a:rPr lang="en-US" dirty="0"/>
              <a:t>if substantial staff shortages continue, they could see waiting lists continue to grow and a further deterioration in care quality, potentially undermining the future sustainability of services.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AB3633-91BD-44D5-B49F-5B8AE6AAF9E2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5342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https://www.technologynetworks.com/diagnostics/articles/a-workforce-in-crisis-combating-healthcare-staff-shortages-345050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AB3633-91BD-44D5-B49F-5B8AE6AAF9E2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1928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Excess workload, staff to patient ratio,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AB3633-91BD-44D5-B49F-5B8AE6AAF9E2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0441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Franics Aguilar is the </a:t>
            </a:r>
            <a:r>
              <a:rPr lang="en-US" dirty="0" err="1"/>
              <a:t>earlest</a:t>
            </a:r>
            <a:r>
              <a:rPr lang="en-US" dirty="0"/>
              <a:t> known reference for scanning the business </a:t>
            </a:r>
            <a:r>
              <a:rPr lang="en-US" dirty="0" err="1"/>
              <a:t>enviroment</a:t>
            </a:r>
            <a:r>
              <a:rPr lang="en-US" dirty="0"/>
              <a:t> using the pestle analysis.</a:t>
            </a:r>
          </a:p>
          <a:p>
            <a:r>
              <a:rPr lang="en-US" dirty="0">
                <a:cs typeface="Calibri"/>
              </a:rPr>
              <a:t>He introduces the four main sectors economic, technical, political and social.</a:t>
            </a:r>
            <a:endParaRPr lang="en-US" dirty="0"/>
          </a:p>
          <a:p>
            <a:r>
              <a:rPr lang="en-US" dirty="0"/>
              <a:t>It is a management framework and diagnostic tool.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AB3633-91BD-44D5-B49F-5B8AE6AAF9E2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9608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procedure by which a court can review an administrative action by a public body and (in England) secure a declaration, order, or award.</a:t>
            </a:r>
          </a:p>
          <a:p>
            <a:r>
              <a:rPr lang="en-US" dirty="0"/>
              <a:t>Socio-demographic variables included: </a:t>
            </a:r>
            <a:r>
              <a:rPr lang="en-US" b="1" dirty="0"/>
              <a:t>gender, age, level of education, employment status, profession, marital status, total number of persons living in the house and living arrangements. Talk about an example from each key factor.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AB3633-91BD-44D5-B49F-5B8AE6AAF9E2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4841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US" dirty="0"/>
              <a:t>Fishbone Diagrams (or Ishikawa Diagrams) were developed by university professor Kaoru Ishikawa as a quality control tool in the 1960s. Introduction to Quality Control, published in 1990, described the technique.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When brainstorming for a solution, a fishbone diagram can help sort ideas into useful categories and identify possible causes. Fishbone diagrams are a visual way to illustrate cause and effect.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AB3633-91BD-44D5-B49F-5B8AE6AAF9E2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750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In this diagram we can see all the possible causes and effects staff shortage has on Proper care UK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AB3633-91BD-44D5-B49F-5B8AE6AAF9E2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189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7087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37591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71668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026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1441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5074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516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4374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7457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2808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418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99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1" r:id="rId1"/>
    <p:sldLayoutId id="2147483862" r:id="rId2"/>
    <p:sldLayoutId id="2147483863" r:id="rId3"/>
    <p:sldLayoutId id="2147483864" r:id="rId4"/>
    <p:sldLayoutId id="2147483865" r:id="rId5"/>
    <p:sldLayoutId id="2147483866" r:id="rId6"/>
    <p:sldLayoutId id="2147483867" r:id="rId7"/>
    <p:sldLayoutId id="2147483868" r:id="rId8"/>
    <p:sldLayoutId id="2147483869" r:id="rId9"/>
    <p:sldLayoutId id="2147483870" r:id="rId10"/>
    <p:sldLayoutId id="21474838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file:///C:\Users\a.macdonald\AppData\Local\Microsoft\Windows\INetCache\Content.Outlook\BHUKNR2M\2.%09https:\improvement.nhs.uk\resources\quarterly-performance-nhs-provider-sector-quarter-2-201819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reepngimg.com/png/72547-thinking-photography-question-mark-man-stock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ps2020-wiki1.dee.isep.ipp.pt/doku.php?id=report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chnologynetworks.com/diagnostics/articles/a-workforce-in-crisis-combating-healthcare-staff-shortages-34505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8">
            <a:extLst>
              <a:ext uri="{FF2B5EF4-FFF2-40B4-BE49-F238E27FC236}">
                <a16:creationId xmlns:a16="http://schemas.microsoft.com/office/drawing/2014/main" id="{73C994B4-9721-4148-9EEC-6793CECDE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3" y="-1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6" name="Rectangle 10">
            <a:extLst>
              <a:ext uri="{FF2B5EF4-FFF2-40B4-BE49-F238E27FC236}">
                <a16:creationId xmlns:a16="http://schemas.microsoft.com/office/drawing/2014/main" id="{F9D95E49-763A-4886-B038-82F734740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8" name="Rectangle 12">
            <a:extLst>
              <a:ext uri="{FF2B5EF4-FFF2-40B4-BE49-F238E27FC236}">
                <a16:creationId xmlns:a16="http://schemas.microsoft.com/office/drawing/2014/main" id="{81191402-0CFF-4359-A191-0A8421AA4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699899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CF4035-7D92-2AF5-2E90-0E180559B4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8" y="576263"/>
            <a:ext cx="4977777" cy="2967606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/>
              <a:t>Problem solving and Decision 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A4948-56CD-485E-4406-62AF558763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898" y="3764975"/>
            <a:ext cx="4977777" cy="21926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dirty="0"/>
              <a:t>BMSW4004_BIRM</a:t>
            </a:r>
          </a:p>
          <a:p>
            <a:pPr algn="l"/>
            <a:r>
              <a:rPr lang="en-US" dirty="0"/>
              <a:t>Besty Jose</a:t>
            </a:r>
            <a:endParaRPr lang="en-US" dirty="0">
              <a:cs typeface="Calibri"/>
            </a:endParaRPr>
          </a:p>
          <a:p>
            <a:pPr algn="l"/>
            <a:r>
              <a:rPr lang="en-US" dirty="0"/>
              <a:t>Stephanie Whelan 2029726</a:t>
            </a:r>
            <a:endParaRPr lang="en-US" dirty="0">
              <a:cs typeface="Calibri"/>
            </a:endParaRPr>
          </a:p>
          <a:p>
            <a:pPr algn="l"/>
            <a:r>
              <a:rPr lang="en-US" dirty="0">
                <a:cs typeface="Calibri"/>
              </a:rPr>
              <a:t>28/07/22 1PM</a:t>
            </a:r>
          </a:p>
          <a:p>
            <a:pPr algn="l"/>
            <a:endParaRPr lang="en-US"/>
          </a:p>
          <a:p>
            <a:pPr algn="l"/>
            <a:endParaRPr lang="en-US">
              <a:cs typeface="Calibri" panose="020F0502020204030204"/>
            </a:endParaRPr>
          </a:p>
        </p:txBody>
      </p:sp>
      <p:sp>
        <p:nvSpPr>
          <p:cNvPr id="50" name="Rectangle 14">
            <a:extLst>
              <a:ext uri="{FF2B5EF4-FFF2-40B4-BE49-F238E27FC236}">
                <a16:creationId xmlns:a16="http://schemas.microsoft.com/office/drawing/2014/main" id="{15F387C8-7A98-428C-A38B-51332E18AC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413009" y="-5612"/>
            <a:ext cx="288359" cy="6863601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 descr="An abstract connection in pale grey background">
            <a:extLst>
              <a:ext uri="{FF2B5EF4-FFF2-40B4-BE49-F238E27FC236}">
                <a16:creationId xmlns:a16="http://schemas.microsoft.com/office/drawing/2014/main" id="{3A1E52B4-08D9-C04B-1C44-2215A78D78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53" r="53347"/>
          <a:stretch/>
        </p:blipFill>
        <p:spPr>
          <a:xfrm>
            <a:off x="6702130" y="10"/>
            <a:ext cx="5486400" cy="6857990"/>
          </a:xfrm>
          <a:prstGeom prst="rect">
            <a:avLst/>
          </a:prstGeom>
        </p:spPr>
      </p:pic>
      <p:cxnSp>
        <p:nvCxnSpPr>
          <p:cNvPr id="52" name="Straight Connector 16">
            <a:extLst>
              <a:ext uri="{FF2B5EF4-FFF2-40B4-BE49-F238E27FC236}">
                <a16:creationId xmlns:a16="http://schemas.microsoft.com/office/drawing/2014/main" id="{3EFADC67-92A1-44FB-8691-D8CD71A21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18">
            <a:extLst>
              <a:ext uri="{FF2B5EF4-FFF2-40B4-BE49-F238E27FC236}">
                <a16:creationId xmlns:a16="http://schemas.microsoft.com/office/drawing/2014/main" id="{EE9C6408-AA0E-411D-A5D2-E5F13306F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3657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DEBC13B-3746-4AF6-452B-C6087245F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tx2"/>
                </a:solidFill>
                <a:latin typeface="Arial"/>
                <a:cs typeface="Arial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896C-66AF-9397-05DA-08170B66F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838" y="1606998"/>
            <a:ext cx="5593631" cy="4957463"/>
          </a:xfrm>
          <a:noFill/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  <a:latin typeface="Arial"/>
                <a:cs typeface="Arial"/>
              </a:rPr>
              <a:t>The greatest asset of the health system are the hospital and community services staff.</a:t>
            </a:r>
          </a:p>
          <a:p>
            <a:r>
              <a:rPr lang="en-US" sz="1800" dirty="0">
                <a:solidFill>
                  <a:schemeClr val="tx2"/>
                </a:solidFill>
                <a:latin typeface="Arial"/>
                <a:cs typeface="Arial"/>
              </a:rPr>
              <a:t>There would be no health service without its doctors, nurses, clerks, porters and Therapists.</a:t>
            </a:r>
          </a:p>
          <a:p>
            <a:r>
              <a:rPr lang="en-US" sz="1800" dirty="0">
                <a:solidFill>
                  <a:schemeClr val="tx2"/>
                </a:solidFill>
                <a:latin typeface="Arial"/>
                <a:cs typeface="Calibri"/>
              </a:rPr>
              <a:t>Proper Care UK who provide adult care, are currently facing some workforce challenges one of which is staff shortage.</a:t>
            </a:r>
          </a:p>
          <a:p>
            <a:r>
              <a:rPr lang="en-US" sz="1800" dirty="0">
                <a:solidFill>
                  <a:schemeClr val="tx2"/>
                </a:solidFill>
                <a:latin typeface="Arial"/>
                <a:cs typeface="Arial"/>
              </a:rPr>
              <a:t>In order to provide a solution, we should be able to identify the causes and impact of the problem on both employees and organizations.</a:t>
            </a:r>
            <a:endParaRPr lang="en-US" dirty="0">
              <a:solidFill>
                <a:schemeClr val="tx2"/>
              </a:solidFill>
              <a:cs typeface="Arial"/>
            </a:endParaRP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  <a:cs typeface="Calibri"/>
            </a:endParaRPr>
          </a:p>
          <a:p>
            <a:endParaRPr lang="en-US" sz="1800" dirty="0">
              <a:solidFill>
                <a:schemeClr val="tx2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EEE4DA-4864-9CB1-60AC-A5E0DA4555C4}"/>
              </a:ext>
            </a:extLst>
          </p:cNvPr>
          <p:cNvSpPr txBox="1"/>
          <p:nvPr/>
        </p:nvSpPr>
        <p:spPr>
          <a:xfrm>
            <a:off x="6104627" y="396815"/>
            <a:ext cx="560429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latin typeface="Arial"/>
                <a:cs typeface="Arial"/>
              </a:rPr>
              <a:t>Addressing the problem of staff shortage at proper Care UK</a:t>
            </a:r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487059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0" name="Rectangle 11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White floating globe">
            <a:extLst>
              <a:ext uri="{FF2B5EF4-FFF2-40B4-BE49-F238E27FC236}">
                <a16:creationId xmlns:a16="http://schemas.microsoft.com/office/drawing/2014/main" id="{A7C1FC9A-89FA-9256-6CFD-E4346C8E3E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2" name="Rectangle 12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27A901-267B-81D7-8010-B84540750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>
                <a:latin typeface="Arial"/>
                <a:cs typeface="Arial"/>
              </a:rPr>
              <a:t>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90307-98F9-0B8F-B077-6D2EA3461C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880" y="2721748"/>
            <a:ext cx="5950037" cy="34552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000">
              <a:cs typeface="Calibri"/>
            </a:endParaRPr>
          </a:p>
          <a:p>
            <a:r>
              <a:rPr lang="en-US" sz="2000" dirty="0">
                <a:latin typeface="Arial"/>
                <a:cs typeface="Calibri"/>
              </a:rPr>
              <a:t>The whole of the Health and social care sector across the UK.</a:t>
            </a:r>
          </a:p>
          <a:p>
            <a:r>
              <a:rPr lang="en-US" sz="2000" dirty="0">
                <a:latin typeface="Arial"/>
                <a:ea typeface="+mn-lt"/>
                <a:cs typeface="+mn-lt"/>
              </a:rPr>
              <a:t>The capacity of the health care workforce globally.</a:t>
            </a:r>
          </a:p>
          <a:p>
            <a:r>
              <a:rPr lang="en-US" sz="2000" dirty="0">
                <a:latin typeface="Arial"/>
                <a:ea typeface="+mn-lt"/>
                <a:cs typeface="+mn-lt"/>
              </a:rPr>
              <a:t>Gresser (2021) reported in February  the NHS workforce were struggling to cope, with a shortage of more than </a:t>
            </a:r>
            <a:r>
              <a:rPr lang="en-US" sz="2000" dirty="0">
                <a:latin typeface="Arial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100,000</a:t>
            </a:r>
            <a:r>
              <a:rPr lang="en-US" sz="2000" dirty="0">
                <a:latin typeface="Arial"/>
                <a:ea typeface="+mn-lt"/>
                <a:cs typeface="+mn-lt"/>
              </a:rPr>
              <a:t> FTE staff.</a:t>
            </a:r>
            <a:endParaRPr lang="en-US" sz="2000">
              <a:latin typeface="Arial"/>
              <a:cs typeface="Calibri"/>
            </a:endParaRPr>
          </a:p>
          <a:p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552383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n abstract burst of blue and pink">
            <a:extLst>
              <a:ext uri="{FF2B5EF4-FFF2-40B4-BE49-F238E27FC236}">
                <a16:creationId xmlns:a16="http://schemas.microsoft.com/office/drawing/2014/main" id="{5E21F854-5ED0-3DE0-C925-2705C64F14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1" t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0141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066F12-80EB-B0E7-A00A-9B17FC8BD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1031" y="632990"/>
            <a:ext cx="4062643" cy="104340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 kern="1200" dirty="0">
                <a:latin typeface="Arial"/>
                <a:cs typeface="Arial"/>
              </a:rPr>
              <a:t>Impact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929AF5B-10A9-A1EA-3E1A-15416F669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6012" y="1975655"/>
            <a:ext cx="4220792" cy="27540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/>
            <a:r>
              <a:rPr lang="en-US" sz="1800" dirty="0">
                <a:latin typeface="Arial"/>
                <a:cs typeface="Arial"/>
              </a:rPr>
              <a:t>Healthcare Setting</a:t>
            </a:r>
          </a:p>
          <a:p>
            <a:pPr marL="285750"/>
            <a:r>
              <a:rPr lang="en-US" sz="1800" dirty="0">
                <a:latin typeface="Arial"/>
                <a:cs typeface="Arial"/>
              </a:rPr>
              <a:t>Management/Staff</a:t>
            </a:r>
            <a:endParaRPr lang="en-US" dirty="0"/>
          </a:p>
          <a:p>
            <a:pPr marL="285750"/>
            <a:r>
              <a:rPr lang="en-US" sz="1800" dirty="0">
                <a:latin typeface="Arial"/>
                <a:cs typeface="Arial"/>
              </a:rPr>
              <a:t>Patients</a:t>
            </a:r>
          </a:p>
          <a:p>
            <a:pPr marL="285750"/>
            <a:r>
              <a:rPr lang="en-US" sz="1800" dirty="0">
                <a:latin typeface="Arial"/>
                <a:cs typeface="Arial"/>
              </a:rPr>
              <a:t>Family of patients</a:t>
            </a:r>
          </a:p>
          <a:p>
            <a:pPr marL="57150" indent="0">
              <a:buNone/>
            </a:pPr>
            <a:endParaRPr lang="en-US" sz="1800" dirty="0">
              <a:latin typeface="Arial"/>
              <a:cs typeface="Arial"/>
            </a:endParaRPr>
          </a:p>
          <a:p>
            <a:pPr marL="285750"/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867387412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40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42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8" name="Group 44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E1613-4490-B420-5981-92F25BFE1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3880" y="368890"/>
            <a:ext cx="5126896" cy="19192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tx2"/>
                </a:solidFill>
                <a:latin typeface="Arial"/>
                <a:cs typeface="Arial"/>
              </a:rPr>
              <a:t>How are they affected?</a:t>
            </a:r>
            <a:endParaRPr lang="en-US" dirty="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16" descr="A picture containing automaton&#10;&#10;Description automatically generated">
            <a:extLst>
              <a:ext uri="{FF2B5EF4-FFF2-40B4-BE49-F238E27FC236}">
                <a16:creationId xmlns:a16="http://schemas.microsoft.com/office/drawing/2014/main" id="{83D154D1-73D8-C420-F53B-BFB52B598C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298058" y="2837712"/>
            <a:ext cx="3217333" cy="3217333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10B649C-11D3-6219-D465-D09CF9A5C04E}"/>
              </a:ext>
            </a:extLst>
          </p:cNvPr>
          <p:cNvSpPr txBox="1"/>
          <p:nvPr/>
        </p:nvSpPr>
        <p:spPr>
          <a:xfrm>
            <a:off x="1015042" y="2840966"/>
            <a:ext cx="6222520" cy="49398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>
                <a:latin typeface="Arial"/>
                <a:cs typeface="Calibri"/>
              </a:rPr>
              <a:t>Patient welfare and health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>
                <a:latin typeface="Arial"/>
                <a:cs typeface="Calibri"/>
              </a:rPr>
              <a:t>Risk of mortality</a:t>
            </a:r>
            <a:endParaRPr lang="en-US" dirty="0">
              <a:cs typeface="Calibri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>
                <a:latin typeface="Arial"/>
                <a:cs typeface="Calibri"/>
              </a:rPr>
              <a:t>Quality of care is compromised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>
                <a:latin typeface="Arial"/>
                <a:cs typeface="Calibri"/>
              </a:rPr>
              <a:t>Lack of recognition</a:t>
            </a:r>
          </a:p>
          <a:p>
            <a:pPr>
              <a:lnSpc>
                <a:spcPct val="150000"/>
              </a:lnSpc>
            </a:pPr>
            <a:endParaRPr lang="en-US" dirty="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"/>
                <a:ea typeface="+mn-lt"/>
                <a:cs typeface="+mn-lt"/>
              </a:rPr>
              <a:t>There are costs associated with these issues. Adjusting the skill mix, for example, increases delivery times, negative cost effects, and length of stay (Fagin, 2001).</a:t>
            </a:r>
            <a:r>
              <a:rPr lang="en-US" dirty="0">
                <a:ea typeface="+mn-lt"/>
                <a:cs typeface="+mn-lt"/>
              </a:rPr>
              <a:t> </a:t>
            </a:r>
            <a:endParaRPr lang="en-US" dirty="0"/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endParaRPr lang="en-US" dirty="0">
              <a:latin typeface="Arial"/>
              <a:cs typeface="Calibri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endParaRPr lang="en-US" dirty="0">
              <a:latin typeface="Arial"/>
              <a:cs typeface="Calibri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endParaRPr lang="en-US" dirty="0">
              <a:latin typeface="Arial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51104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39D440-ECD3-73B8-D632-8494C62B4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latin typeface="Arial"/>
                <a:cs typeface="Calibri Light"/>
              </a:rPr>
              <a:t>The PESTLE analysis</a:t>
            </a:r>
            <a:endParaRPr lang="en-US">
              <a:latin typeface="Arial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C824EB-5663-2426-A341-848887784B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673511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701564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23D09407-53BC-485E-B4CE-BC5E4FC4B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21DB988-49FC-4608-B0A2-E2F3A4019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E9B930FD-8671-4C4C-ADCF-73AC1D0CD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35B12C1-569C-4E37-AA33-7EF215F20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23E2660-7810-46F6-8752-187127C83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C991DC45-0378-45B3-B325-FB8F98545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228F5BA-5150-4554-B7EA-93F371F3B1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Picture 7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39A5C432-F5D8-EA8F-D648-F5E46313B1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7193"/>
          <a:stretch/>
        </p:blipFill>
        <p:spPr>
          <a:xfrm>
            <a:off x="302342" y="333841"/>
            <a:ext cx="11525864" cy="2090480"/>
          </a:xfrm>
          <a:prstGeom prst="rect">
            <a:avLst/>
          </a:prstGeom>
        </p:spPr>
      </p:pic>
      <p:grpSp>
        <p:nvGrpSpPr>
          <p:cNvPr id="41" name="Group 40">
            <a:extLst>
              <a:ext uri="{FF2B5EF4-FFF2-40B4-BE49-F238E27FC236}">
                <a16:creationId xmlns:a16="http://schemas.microsoft.com/office/drawing/2014/main" id="{383C2651-AE0C-4AE4-8725-E2F9414FE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CE13265-B5D2-47B4-A199-E05F390D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93EBD03-D832-462C-9304-7273698ED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0D53D3E2-805E-40D2-964F-352BF6D47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B7A9A916-A926-43E6-800F-432ABC3F2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2BAF91EE-A337-A9E2-537D-D8009A3076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0551090"/>
              </p:ext>
            </p:extLst>
          </p:nvPr>
        </p:nvGraphicFramePr>
        <p:xfrm>
          <a:off x="301924" y="2372264"/>
          <a:ext cx="11541144" cy="4219291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923524">
                  <a:extLst>
                    <a:ext uri="{9D8B030D-6E8A-4147-A177-3AD203B41FA5}">
                      <a16:colId xmlns:a16="http://schemas.microsoft.com/office/drawing/2014/main" val="4204267747"/>
                    </a:ext>
                  </a:extLst>
                </a:gridCol>
                <a:gridCol w="1923524">
                  <a:extLst>
                    <a:ext uri="{9D8B030D-6E8A-4147-A177-3AD203B41FA5}">
                      <a16:colId xmlns:a16="http://schemas.microsoft.com/office/drawing/2014/main" val="1996629890"/>
                    </a:ext>
                  </a:extLst>
                </a:gridCol>
                <a:gridCol w="1923524">
                  <a:extLst>
                    <a:ext uri="{9D8B030D-6E8A-4147-A177-3AD203B41FA5}">
                      <a16:colId xmlns:a16="http://schemas.microsoft.com/office/drawing/2014/main" val="2491377385"/>
                    </a:ext>
                  </a:extLst>
                </a:gridCol>
                <a:gridCol w="1923524">
                  <a:extLst>
                    <a:ext uri="{9D8B030D-6E8A-4147-A177-3AD203B41FA5}">
                      <a16:colId xmlns:a16="http://schemas.microsoft.com/office/drawing/2014/main" val="3836967204"/>
                    </a:ext>
                  </a:extLst>
                </a:gridCol>
                <a:gridCol w="2000250">
                  <a:extLst>
                    <a:ext uri="{9D8B030D-6E8A-4147-A177-3AD203B41FA5}">
                      <a16:colId xmlns:a16="http://schemas.microsoft.com/office/drawing/2014/main" val="2517679943"/>
                    </a:ext>
                  </a:extLst>
                </a:gridCol>
                <a:gridCol w="1846798">
                  <a:extLst>
                    <a:ext uri="{9D8B030D-6E8A-4147-A177-3AD203B41FA5}">
                      <a16:colId xmlns:a16="http://schemas.microsoft.com/office/drawing/2014/main" val="1871502579"/>
                    </a:ext>
                  </a:extLst>
                </a:gridCol>
              </a:tblGrid>
              <a:tr h="4219291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latin typeface="Arial"/>
                        </a:rPr>
                        <a:t>Government stability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latin typeface="Arial"/>
                        </a:rPr>
                        <a:t>Taxation policy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latin typeface="Arial"/>
                        </a:rPr>
                        <a:t>Political support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latin typeface="Arial"/>
                        </a:rPr>
                        <a:t>Grants and funding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latin typeface="Arial"/>
                        </a:rPr>
                        <a:t>Government spending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latin typeface="Arial"/>
                        </a:rPr>
                        <a:t>Interest rates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latin typeface="Arial"/>
                        </a:rPr>
                        <a:t>Economic growth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latin typeface="Arial"/>
                        </a:rPr>
                        <a:t>Inflation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latin typeface="Arial"/>
                        </a:rPr>
                        <a:t>Rising drug &amp; treatment costs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latin typeface="Arial"/>
                        </a:rPr>
                        <a:t>Aging population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latin typeface="Arial"/>
                        </a:rPr>
                        <a:t>Aging workforce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latin typeface="Arial"/>
                        </a:rPr>
                        <a:t>Pandemic lifestyle changes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latin typeface="Arial"/>
                        </a:rPr>
                        <a:t>High patient expectations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latin typeface="Arial"/>
                        </a:rPr>
                        <a:t>Rise in chronic disease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US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Sector technology demand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Digital and remote working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Use of social media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Clinical evolution and new technologies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Legislation in health &amp; safety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Trading policies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Pandemic Legislation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600" b="1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Review of judicial decision</a:t>
                      </a:r>
                      <a:r>
                        <a:rPr lang="en-US" sz="1600" b="0" i="0" u="none" strike="noStrike" noProof="0" dirty="0">
                          <a:latin typeface="Calibri"/>
                        </a:rPr>
                        <a:t>s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Calibri"/>
                        </a:rPr>
                        <a:t>-</a:t>
                      </a:r>
                      <a:r>
                        <a:rPr lang="en-US" sz="1600" b="1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reconfiguration of services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600" b="1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Pay policies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latin typeface="Arial"/>
                        </a:rPr>
                        <a:t>Trade &amp; supplies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600" b="1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Patient socio- demographic variables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600" b="1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Geographical position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004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49894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4C5BD6-2F0E-6723-43B2-D09BDAF19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Fishbone analysis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0C007B-00A7-2E54-0CAF-F161C4A72E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8277060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53759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FFE800-BCB0-42ED-0578-A34658FF7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339" y="130432"/>
            <a:ext cx="9833548" cy="1066802"/>
          </a:xfrm>
        </p:spPr>
        <p:txBody>
          <a:bodyPr anchor="b"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  <a:latin typeface="Arial"/>
                <a:cs typeface="Arial"/>
              </a:rPr>
              <a:t>Fishbone Analysis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EF94F9-3BB3-2D7E-53E8-FA057510AF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20018" y="2646759"/>
            <a:ext cx="1609699" cy="294557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tx2"/>
                </a:solidFill>
                <a:latin typeface="Arial"/>
                <a:cs typeface="Calibri"/>
              </a:rPr>
              <a:t>Staff Shortage</a:t>
            </a:r>
            <a:endParaRPr lang="en-US">
              <a:solidFill>
                <a:schemeClr val="tx2"/>
              </a:solidFill>
              <a:latin typeface="Arial"/>
              <a:cs typeface="Arial"/>
            </a:endParaRP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5D981474-2463-B0F1-D1DB-5BB246BAB873}"/>
              </a:ext>
            </a:extLst>
          </p:cNvPr>
          <p:cNvSpPr/>
          <p:nvPr/>
        </p:nvSpPr>
        <p:spPr>
          <a:xfrm>
            <a:off x="789483" y="4034049"/>
            <a:ext cx="8612036" cy="2444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06ECB46-12FF-7483-25C4-6A4E10456BFE}"/>
              </a:ext>
            </a:extLst>
          </p:cNvPr>
          <p:cNvCxnSpPr/>
          <p:nvPr/>
        </p:nvCxnSpPr>
        <p:spPr>
          <a:xfrm flipH="1">
            <a:off x="6752687" y="4192079"/>
            <a:ext cx="2004202" cy="20645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3F253F8-900D-BE51-AF18-13666A4FF080}"/>
              </a:ext>
            </a:extLst>
          </p:cNvPr>
          <p:cNvCxnSpPr/>
          <p:nvPr/>
        </p:nvCxnSpPr>
        <p:spPr>
          <a:xfrm flipH="1">
            <a:off x="3804429" y="4205556"/>
            <a:ext cx="2090467" cy="21077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3EBE039-85C2-E2DD-450D-857DFD1F5F1E}"/>
              </a:ext>
            </a:extLst>
          </p:cNvPr>
          <p:cNvCxnSpPr/>
          <p:nvPr/>
        </p:nvCxnSpPr>
        <p:spPr>
          <a:xfrm flipH="1" flipV="1">
            <a:off x="6894662" y="2071062"/>
            <a:ext cx="1961071" cy="21335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40058EC-7D62-73E3-2CB9-147B793504D0}"/>
              </a:ext>
            </a:extLst>
          </p:cNvPr>
          <p:cNvCxnSpPr/>
          <p:nvPr/>
        </p:nvCxnSpPr>
        <p:spPr>
          <a:xfrm flipH="1">
            <a:off x="1042179" y="4203761"/>
            <a:ext cx="2004202" cy="20645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5EDCD583-70B1-9862-61CC-6FECF622053A}"/>
              </a:ext>
            </a:extLst>
          </p:cNvPr>
          <p:cNvCxnSpPr/>
          <p:nvPr/>
        </p:nvCxnSpPr>
        <p:spPr>
          <a:xfrm flipH="1" flipV="1">
            <a:off x="3772979" y="2083640"/>
            <a:ext cx="2162353" cy="21048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1F03EDE-2B5D-D5EB-783F-E555953C7DD5}"/>
              </a:ext>
            </a:extLst>
          </p:cNvPr>
          <p:cNvCxnSpPr/>
          <p:nvPr/>
        </p:nvCxnSpPr>
        <p:spPr>
          <a:xfrm flipH="1" flipV="1">
            <a:off x="925362" y="2010853"/>
            <a:ext cx="2176732" cy="21048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ADE012B5-8C78-A7C1-14B5-C6AD656B3338}"/>
              </a:ext>
            </a:extLst>
          </p:cNvPr>
          <p:cNvSpPr txBox="1"/>
          <p:nvPr/>
        </p:nvSpPr>
        <p:spPr>
          <a:xfrm>
            <a:off x="5946475" y="160451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latin typeface="Arial"/>
                <a:cs typeface="Calibri"/>
              </a:rPr>
              <a:t>Management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E337B7D-A636-41B2-C58D-D16BB17F0C6C}"/>
              </a:ext>
            </a:extLst>
          </p:cNvPr>
          <p:cNvSpPr txBox="1"/>
          <p:nvPr/>
        </p:nvSpPr>
        <p:spPr>
          <a:xfrm>
            <a:off x="3271388" y="160361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latin typeface="Arial"/>
                <a:cs typeface="Calibri"/>
              </a:rPr>
              <a:t>People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8E28530-D55B-20EC-C046-A85B6E923935}"/>
              </a:ext>
            </a:extLst>
          </p:cNvPr>
          <p:cNvSpPr txBox="1"/>
          <p:nvPr/>
        </p:nvSpPr>
        <p:spPr>
          <a:xfrm>
            <a:off x="395018" y="164584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Method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C2010DA-F507-0820-9B85-A8DAAA7C9A77}"/>
              </a:ext>
            </a:extLst>
          </p:cNvPr>
          <p:cNvSpPr txBox="1"/>
          <p:nvPr/>
        </p:nvSpPr>
        <p:spPr>
          <a:xfrm>
            <a:off x="394119" y="626008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latin typeface="Arial"/>
                <a:cs typeface="Arial"/>
              </a:rPr>
              <a:t>External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41F48B4-EFF1-CF6F-BD6F-9CAD56A264AE}"/>
              </a:ext>
            </a:extLst>
          </p:cNvPr>
          <p:cNvSpPr txBox="1"/>
          <p:nvPr/>
        </p:nvSpPr>
        <p:spPr>
          <a:xfrm>
            <a:off x="3153674" y="630231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latin typeface="Arial"/>
                <a:cs typeface="Calibri"/>
              </a:rPr>
              <a:t>Equipment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ED9E323-430D-BBF1-0561-2F8072750DEA}"/>
              </a:ext>
            </a:extLst>
          </p:cNvPr>
          <p:cNvSpPr txBox="1"/>
          <p:nvPr/>
        </p:nvSpPr>
        <p:spPr>
          <a:xfrm>
            <a:off x="6157643" y="630141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latin typeface="Arial"/>
                <a:cs typeface="Calibri"/>
              </a:rPr>
              <a:t>Environment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3E69D9-0857-8EC4-5785-A6DC532569C5}"/>
              </a:ext>
            </a:extLst>
          </p:cNvPr>
          <p:cNvSpPr txBox="1"/>
          <p:nvPr/>
        </p:nvSpPr>
        <p:spPr>
          <a:xfrm>
            <a:off x="2812212" y="2481533"/>
            <a:ext cx="9460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latin typeface="Arial"/>
                <a:cs typeface="Calibri"/>
              </a:rPr>
              <a:t>Health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1EEDDFF3-868E-9478-C4C6-C53E95DAE40B}"/>
              </a:ext>
            </a:extLst>
          </p:cNvPr>
          <p:cNvCxnSpPr/>
          <p:nvPr/>
        </p:nvCxnSpPr>
        <p:spPr>
          <a:xfrm flipH="1">
            <a:off x="3621524" y="2305900"/>
            <a:ext cx="391544" cy="3055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408CAED6-8482-0335-8EFF-5D63DEDE4214}"/>
              </a:ext>
            </a:extLst>
          </p:cNvPr>
          <p:cNvSpPr txBox="1"/>
          <p:nvPr/>
        </p:nvSpPr>
        <p:spPr>
          <a:xfrm>
            <a:off x="5671508" y="3658678"/>
            <a:ext cx="2585050" cy="3837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Professional autonomy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C72E2F3-8688-55F7-8401-D5ADB10573AE}"/>
              </a:ext>
            </a:extLst>
          </p:cNvPr>
          <p:cNvCxnSpPr/>
          <p:nvPr/>
        </p:nvCxnSpPr>
        <p:spPr>
          <a:xfrm flipH="1">
            <a:off x="7110743" y="2730919"/>
            <a:ext cx="392213" cy="3859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75A198CD-6BD8-A138-43F3-E8B76F6D2BD8}"/>
              </a:ext>
            </a:extLst>
          </p:cNvPr>
          <p:cNvSpPr txBox="1"/>
          <p:nvPr/>
        </p:nvSpPr>
        <p:spPr>
          <a:xfrm>
            <a:off x="4500295" y="542911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Safety &amp; workspaces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9F032D5F-71AB-2D1F-569F-92C79C4F116C}"/>
              </a:ext>
            </a:extLst>
          </p:cNvPr>
          <p:cNvCxnSpPr/>
          <p:nvPr/>
        </p:nvCxnSpPr>
        <p:spPr>
          <a:xfrm flipH="1" flipV="1">
            <a:off x="6512365" y="5792927"/>
            <a:ext cx="382528" cy="3152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D23BFE9B-7D7B-84CF-E46C-49DB6498011E}"/>
              </a:ext>
            </a:extLst>
          </p:cNvPr>
          <p:cNvSpPr txBox="1"/>
          <p:nvPr/>
        </p:nvSpPr>
        <p:spPr>
          <a:xfrm>
            <a:off x="164980" y="4334414"/>
            <a:ext cx="27288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Medical &amp; Nonmedical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955EC38D-E3AB-89F7-DA54-564C546FEE47}"/>
              </a:ext>
            </a:extLst>
          </p:cNvPr>
          <p:cNvCxnSpPr/>
          <p:nvPr/>
        </p:nvCxnSpPr>
        <p:spPr>
          <a:xfrm flipH="1" flipV="1">
            <a:off x="1863486" y="4760525"/>
            <a:ext cx="336432" cy="2501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225F229B-AE1A-02C5-55D9-D2CAA8D039E7}"/>
              </a:ext>
            </a:extLst>
          </p:cNvPr>
          <p:cNvSpPr txBox="1"/>
          <p:nvPr/>
        </p:nvSpPr>
        <p:spPr>
          <a:xfrm>
            <a:off x="2356257" y="306084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Incorrect referrals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BA07963-7562-DAAF-608C-6B5C04A0CD87}"/>
              </a:ext>
            </a:extLst>
          </p:cNvPr>
          <p:cNvCxnSpPr/>
          <p:nvPr/>
        </p:nvCxnSpPr>
        <p:spPr>
          <a:xfrm flipH="1">
            <a:off x="4252691" y="2874478"/>
            <a:ext cx="341511" cy="2454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B4E70D65-6BA3-2D96-0971-8E289B2EAD73}"/>
              </a:ext>
            </a:extLst>
          </p:cNvPr>
          <p:cNvSpPr txBox="1"/>
          <p:nvPr/>
        </p:nvSpPr>
        <p:spPr>
          <a:xfrm>
            <a:off x="3414263" y="442067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Broken lifts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241061D-0B51-42A7-DB10-A1B49ACCAF70}"/>
              </a:ext>
            </a:extLst>
          </p:cNvPr>
          <p:cNvSpPr txBox="1"/>
          <p:nvPr/>
        </p:nvSpPr>
        <p:spPr>
          <a:xfrm>
            <a:off x="2234421" y="4894232"/>
            <a:ext cx="23981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Poor maintenance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23D0B337-7495-1182-742A-90F2CB154259}"/>
              </a:ext>
            </a:extLst>
          </p:cNvPr>
          <p:cNvCxnSpPr/>
          <p:nvPr/>
        </p:nvCxnSpPr>
        <p:spPr>
          <a:xfrm flipH="1" flipV="1">
            <a:off x="4091078" y="5334720"/>
            <a:ext cx="451448" cy="1926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D2760750-1167-8758-40F2-E29D6591250E}"/>
              </a:ext>
            </a:extLst>
          </p:cNvPr>
          <p:cNvCxnSpPr/>
          <p:nvPr/>
        </p:nvCxnSpPr>
        <p:spPr>
          <a:xfrm flipH="1" flipV="1">
            <a:off x="4751538" y="4701217"/>
            <a:ext cx="451448" cy="1926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48AAA305-F715-FB47-2E2A-93750DF6A345}"/>
              </a:ext>
            </a:extLst>
          </p:cNvPr>
          <p:cNvSpPr txBox="1"/>
          <p:nvPr/>
        </p:nvSpPr>
        <p:spPr>
          <a:xfrm>
            <a:off x="5538518" y="3051234"/>
            <a:ext cx="199557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Lack of support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3184680-169F-A819-4120-C25BC9543E6A}"/>
              </a:ext>
            </a:extLst>
          </p:cNvPr>
          <p:cNvSpPr txBox="1"/>
          <p:nvPr/>
        </p:nvSpPr>
        <p:spPr>
          <a:xfrm>
            <a:off x="246751" y="2446488"/>
            <a:ext cx="12623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latin typeface="Arial"/>
                <a:cs typeface="Arial"/>
              </a:rPr>
              <a:t>Wages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25756A7-1E8B-51D4-B523-4884F0F4F477}"/>
              </a:ext>
            </a:extLst>
          </p:cNvPr>
          <p:cNvSpPr txBox="1"/>
          <p:nvPr/>
        </p:nvSpPr>
        <p:spPr>
          <a:xfrm>
            <a:off x="2920042" y="365328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Patient Families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521728BC-8F0D-BCE9-892B-6BC0A9621598}"/>
              </a:ext>
            </a:extLst>
          </p:cNvPr>
          <p:cNvSpPr txBox="1"/>
          <p:nvPr/>
        </p:nvSpPr>
        <p:spPr>
          <a:xfrm>
            <a:off x="5874588" y="4336212"/>
            <a:ext cx="20099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Treatment rooms</a:t>
            </a:r>
            <a:endParaRPr lang="en-US" dirty="0">
              <a:cs typeface="Calibri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CDC44EE-1FE7-FF21-4A75-47B5859222CD}"/>
              </a:ext>
            </a:extLst>
          </p:cNvPr>
          <p:cNvSpPr txBox="1"/>
          <p:nvPr/>
        </p:nvSpPr>
        <p:spPr>
          <a:xfrm>
            <a:off x="151501" y="358769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Too much paperwork</a:t>
            </a:r>
            <a:endParaRPr lang="en-US" dirty="0">
              <a:cs typeface="Calibri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2ABB98B8-F1AA-2F94-FEC5-C1C25DA31D27}"/>
              </a:ext>
            </a:extLst>
          </p:cNvPr>
          <p:cNvSpPr txBox="1"/>
          <p:nvPr/>
        </p:nvSpPr>
        <p:spPr>
          <a:xfrm>
            <a:off x="153347" y="3066462"/>
            <a:ext cx="15682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Long process</a:t>
            </a:r>
            <a:endParaRPr lang="en-US" dirty="0">
              <a:cs typeface="Calibri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35DF730-7B32-CCFC-00A5-AE8FBC615F58}"/>
              </a:ext>
            </a:extLst>
          </p:cNvPr>
          <p:cNvSpPr txBox="1"/>
          <p:nvPr/>
        </p:nvSpPr>
        <p:spPr>
          <a:xfrm>
            <a:off x="5211806" y="2519695"/>
            <a:ext cx="16073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latin typeface="Arial"/>
                <a:cs typeface="Calibri"/>
              </a:rPr>
              <a:t>Bureaucracy</a:t>
            </a:r>
            <a:endParaRPr lang="en-US" dirty="0">
              <a:cs typeface="Calibri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D6C5C84F-338B-702B-149D-C3CE3F45A38A}"/>
              </a:ext>
            </a:extLst>
          </p:cNvPr>
          <p:cNvSpPr txBox="1"/>
          <p:nvPr/>
        </p:nvSpPr>
        <p:spPr>
          <a:xfrm>
            <a:off x="1570050" y="559275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Unavailable equipment</a:t>
            </a:r>
            <a:endParaRPr lang="en-US" dirty="0">
              <a:cs typeface="Calibri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435DC54-925C-25E9-DD17-8F62FCFEAAA8}"/>
              </a:ext>
            </a:extLst>
          </p:cNvPr>
          <p:cNvSpPr txBox="1"/>
          <p:nvPr/>
        </p:nvSpPr>
        <p:spPr>
          <a:xfrm>
            <a:off x="5870097" y="4892435"/>
            <a:ext cx="10898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latin typeface="Arial"/>
                <a:cs typeface="Calibri"/>
              </a:rPr>
              <a:t>Location</a:t>
            </a: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56321FFE-CF28-1825-1CCE-481964C1D8C9}"/>
              </a:ext>
            </a:extLst>
          </p:cNvPr>
          <p:cNvCxnSpPr/>
          <p:nvPr/>
        </p:nvCxnSpPr>
        <p:spPr>
          <a:xfrm flipH="1">
            <a:off x="7683620" y="3376547"/>
            <a:ext cx="410904" cy="3799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C7968687-AF82-BAD3-AFDD-F5967E231B67}"/>
              </a:ext>
            </a:extLst>
          </p:cNvPr>
          <p:cNvCxnSpPr/>
          <p:nvPr/>
        </p:nvCxnSpPr>
        <p:spPr>
          <a:xfrm flipH="1">
            <a:off x="4693285" y="3474085"/>
            <a:ext cx="502920" cy="3454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C6E10763-9D74-70AD-4C0E-B024A04BECA7}"/>
              </a:ext>
            </a:extLst>
          </p:cNvPr>
          <p:cNvCxnSpPr/>
          <p:nvPr/>
        </p:nvCxnSpPr>
        <p:spPr>
          <a:xfrm flipH="1">
            <a:off x="6680661" y="2305396"/>
            <a:ext cx="419101" cy="3428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48672950-2A20-BAA7-6D08-61BBD12EC3B8}"/>
              </a:ext>
            </a:extLst>
          </p:cNvPr>
          <p:cNvCxnSpPr/>
          <p:nvPr/>
        </p:nvCxnSpPr>
        <p:spPr>
          <a:xfrm flipH="1">
            <a:off x="838199" y="2233613"/>
            <a:ext cx="323853" cy="3071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1C1D07F4-376E-4666-0835-3144AA7C06D7}"/>
              </a:ext>
            </a:extLst>
          </p:cNvPr>
          <p:cNvCxnSpPr/>
          <p:nvPr/>
        </p:nvCxnSpPr>
        <p:spPr>
          <a:xfrm flipH="1">
            <a:off x="1373982" y="2792116"/>
            <a:ext cx="371201" cy="33235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FDDDC97C-85A9-DFC3-3982-118F7C848B79}"/>
              </a:ext>
            </a:extLst>
          </p:cNvPr>
          <p:cNvCxnSpPr/>
          <p:nvPr/>
        </p:nvCxnSpPr>
        <p:spPr>
          <a:xfrm flipH="1">
            <a:off x="2009738" y="3417329"/>
            <a:ext cx="354570" cy="2791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796A2EDC-AC3B-93AF-CCEB-39A1F70CC0EA}"/>
              </a:ext>
            </a:extLst>
          </p:cNvPr>
          <p:cNvCxnSpPr/>
          <p:nvPr/>
        </p:nvCxnSpPr>
        <p:spPr>
          <a:xfrm flipH="1" flipV="1">
            <a:off x="3538817" y="5936877"/>
            <a:ext cx="430307" cy="2061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0A10FBC9-92EB-AB56-0B90-837F1D681C04}"/>
              </a:ext>
            </a:extLst>
          </p:cNvPr>
          <p:cNvCxnSpPr/>
          <p:nvPr/>
        </p:nvCxnSpPr>
        <p:spPr>
          <a:xfrm flipH="1" flipV="1">
            <a:off x="7028066" y="5142693"/>
            <a:ext cx="481803" cy="3213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8C0A7C4A-3962-9416-4794-5D4D4AD58E8A}"/>
              </a:ext>
            </a:extLst>
          </p:cNvPr>
          <p:cNvCxnSpPr/>
          <p:nvPr/>
        </p:nvCxnSpPr>
        <p:spPr>
          <a:xfrm flipH="1" flipV="1">
            <a:off x="7585831" y="4652736"/>
            <a:ext cx="428170" cy="3072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F0D1CD52-81AB-6DA4-FBC2-F10E219F357A}"/>
              </a:ext>
            </a:extLst>
          </p:cNvPr>
          <p:cNvSpPr txBox="1"/>
          <p:nvPr/>
        </p:nvSpPr>
        <p:spPr>
          <a:xfrm>
            <a:off x="-5751" y="498319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Fall in employment</a:t>
            </a:r>
          </a:p>
        </p:txBody>
      </p: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00821ADC-3AEE-65C8-43FB-0CA92FD6EE28}"/>
              </a:ext>
            </a:extLst>
          </p:cNvPr>
          <p:cNvCxnSpPr/>
          <p:nvPr/>
        </p:nvCxnSpPr>
        <p:spPr>
          <a:xfrm flipH="1" flipV="1">
            <a:off x="1031396" y="5423679"/>
            <a:ext cx="451449" cy="3508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17872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755CC6-7FDB-719E-0BFE-43B96C199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2220" y="387412"/>
            <a:ext cx="5711565" cy="773425"/>
          </a:xfrm>
        </p:spPr>
        <p:txBody>
          <a:bodyPr anchor="b">
            <a:normAutofit/>
          </a:bodyPr>
          <a:lstStyle/>
          <a:p>
            <a:pPr algn="ctr"/>
            <a:r>
              <a:rPr lang="en-US" sz="3600" dirty="0">
                <a:solidFill>
                  <a:schemeClr val="tx2"/>
                </a:solidFill>
                <a:latin typeface="Arial"/>
                <a:cs typeface="Calibri Light"/>
              </a:rPr>
              <a:t>Solutions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C3921CD-DDE5-4B57-8FDF-B37ADE4ED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1219" y="3985"/>
            <a:ext cx="9747620" cy="6858000"/>
            <a:chOff x="1318434" y="36937"/>
            <a:chExt cx="9747620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4CBEDF6-7B5F-471F-AF99-301A23748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D43DB10-4F84-47C2-8170-CB9EED8667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35C7A0-1526-4D97-BCD8-91B3576E3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009574A-38B7-43A8-A925-1FB54C6B1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A3AAA50-DE22-4E5D-9064-A37786C59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625661-6F51-D0B1-2A60-8C77A3A3C6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3426" y="1642243"/>
            <a:ext cx="5939758" cy="386859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914400" lvl="1" indent="-457200">
              <a:lnSpc>
                <a:spcPct val="100000"/>
              </a:lnSpc>
              <a:buAutoNum type="arabicPeriod"/>
            </a:pPr>
            <a:r>
              <a:rPr lang="en-US" sz="1600" dirty="0">
                <a:solidFill>
                  <a:schemeClr val="accent1">
                    <a:lumMod val="50000"/>
                  </a:schemeClr>
                </a:solidFill>
                <a:latin typeface="Arial"/>
                <a:ea typeface="+mn-lt"/>
                <a:cs typeface="+mn-lt"/>
              </a:rPr>
              <a:t>Training of new and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Arial"/>
                <a:ea typeface="+mn-lt"/>
                <a:cs typeface="+mn-lt"/>
              </a:rPr>
              <a:t>existing </a:t>
            </a:r>
            <a:r>
              <a:rPr lang="en-US" sz="1600" dirty="0">
                <a:solidFill>
                  <a:schemeClr val="accent1">
                    <a:lumMod val="50000"/>
                  </a:schemeClr>
                </a:solidFill>
                <a:latin typeface="Arial"/>
                <a:ea typeface="+mn-lt"/>
                <a:cs typeface="+mn-lt"/>
              </a:rPr>
              <a:t>staff, expanding education and training with funding for more places.</a:t>
            </a:r>
            <a:endParaRPr lang="en-US" sz="1600">
              <a:solidFill>
                <a:schemeClr val="accent1">
                  <a:lumMod val="50000"/>
                </a:schemeClr>
              </a:solidFill>
              <a:cs typeface="Calibri" panose="020F0502020204030204"/>
            </a:endParaRPr>
          </a:p>
          <a:p>
            <a:pPr marL="914400" lvl="1" indent="-457200">
              <a:lnSpc>
                <a:spcPct val="100000"/>
              </a:lnSpc>
              <a:buAutoNum type="arabicPeriod"/>
            </a:pPr>
            <a:endParaRPr lang="en-US" sz="1600" dirty="0">
              <a:solidFill>
                <a:schemeClr val="accent1">
                  <a:lumMod val="50000"/>
                </a:schemeClr>
              </a:solidFill>
              <a:latin typeface="Arial"/>
              <a:ea typeface="+mn-lt"/>
              <a:cs typeface="+mn-lt"/>
            </a:endParaRPr>
          </a:p>
          <a:p>
            <a:pPr marL="914400" lvl="1" indent="-457200">
              <a:lnSpc>
                <a:spcPct val="100000"/>
              </a:lnSpc>
              <a:buAutoNum type="arabicPeriod"/>
            </a:pPr>
            <a:r>
              <a:rPr lang="en-US" sz="1600" dirty="0">
                <a:solidFill>
                  <a:schemeClr val="accent1">
                    <a:lumMod val="50000"/>
                  </a:schemeClr>
                </a:solidFill>
                <a:latin typeface="Arial"/>
                <a:ea typeface="+mn-lt"/>
                <a:cs typeface="Arial"/>
              </a:rPr>
              <a:t>Make greater use of an expanded multidisciplinary team by empowering existing frontline staff with more clinical responsibility by leveraging advances in medical technology.</a:t>
            </a:r>
            <a:endParaRPr lang="en-US" sz="1600" dirty="0">
              <a:solidFill>
                <a:schemeClr val="accent1">
                  <a:lumMod val="50000"/>
                </a:schemeClr>
              </a:solidFill>
              <a:latin typeface="Arial"/>
              <a:cs typeface="Arial"/>
            </a:endParaRPr>
          </a:p>
          <a:p>
            <a:pPr marL="914400" lvl="1" indent="-457200">
              <a:lnSpc>
                <a:spcPct val="100000"/>
              </a:lnSpc>
              <a:buAutoNum type="arabicPeriod"/>
            </a:pPr>
            <a:endParaRPr lang="en-US" sz="1600" dirty="0">
              <a:solidFill>
                <a:schemeClr val="accent1">
                  <a:lumMod val="50000"/>
                </a:schemeClr>
              </a:solidFill>
              <a:latin typeface="Arial"/>
              <a:cs typeface="Calibri"/>
            </a:endParaRPr>
          </a:p>
          <a:p>
            <a:pPr marL="914400" lvl="1" indent="-457200">
              <a:lnSpc>
                <a:spcPct val="100000"/>
              </a:lnSpc>
              <a:buAutoNum type="arabicPeriod"/>
            </a:pPr>
            <a:r>
              <a:rPr lang="en-US" sz="1600" dirty="0">
                <a:solidFill>
                  <a:schemeClr val="accent1">
                    <a:lumMod val="50000"/>
                  </a:schemeClr>
                </a:solidFill>
                <a:latin typeface="Arial"/>
                <a:ea typeface="+mn-lt"/>
                <a:cs typeface="+mn-lt"/>
              </a:rPr>
              <a:t>Provide nurses with the right resources to facilitate the referral of patients to the most appropriate clinical pathway thereby speeding up the healthcare proces</a:t>
            </a:r>
            <a:r>
              <a:rPr lang="en-US" sz="1600" dirty="0">
                <a:solidFill>
                  <a:schemeClr val="tx2">
                    <a:lumMod val="75000"/>
                  </a:schemeClr>
                </a:solidFill>
                <a:latin typeface="Arial"/>
                <a:ea typeface="+mn-lt"/>
                <a:cs typeface="+mn-lt"/>
              </a:rPr>
              <a:t>s.</a:t>
            </a:r>
          </a:p>
          <a:p>
            <a:pPr marL="457200" indent="-457200" algn="just">
              <a:buAutoNum type="arabicPeriod"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cs typeface="Calibri"/>
            </a:endParaRPr>
          </a:p>
          <a:p>
            <a:endParaRPr lang="en-US" sz="2000" dirty="0">
              <a:solidFill>
                <a:schemeClr val="tx2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61904369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11B28-0B4C-3DDF-1919-C4F995CEC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01223" cy="966130"/>
          </a:xfrm>
        </p:spPr>
        <p:txBody>
          <a:bodyPr/>
          <a:lstStyle/>
          <a:p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/>
                <a:cs typeface="Calibri Light"/>
              </a:rPr>
              <a:t>Training Staff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70AC5CEF-90B3-EA04-C0DE-6F9DBC01D0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6441855"/>
              </p:ext>
            </p:extLst>
          </p:nvPr>
        </p:nvGraphicFramePr>
        <p:xfrm>
          <a:off x="833886" y="1293962"/>
          <a:ext cx="10515600" cy="48235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3778542799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81918128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425750528"/>
                    </a:ext>
                  </a:extLst>
                </a:gridCol>
              </a:tblGrid>
              <a:tr h="560562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INTERESTING/IMPLICATIONS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468024"/>
                  </a:ext>
                </a:extLst>
              </a:tr>
              <a:tr h="826092">
                <a:tc>
                  <a:txBody>
                    <a:bodyPr/>
                    <a:lstStyle/>
                    <a:p>
                      <a:r>
                        <a:rPr lang="en-US" dirty="0"/>
                        <a:t>Staff get opportunity to progress(+5)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Expensive – lack of funding(6)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Finding time to train the staff may be difficult(-5)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9781380"/>
                  </a:ext>
                </a:extLst>
              </a:tr>
              <a:tr h="826092">
                <a:tc>
                  <a:txBody>
                    <a:bodyPr/>
                    <a:lstStyle/>
                    <a:p>
                      <a:r>
                        <a:rPr lang="en-US" dirty="0"/>
                        <a:t>New staff  have correct skills(+6)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Time – training staff takes a lot of time(5)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Staff may decide to change to a new job(-5)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7055617"/>
                  </a:ext>
                </a:extLst>
              </a:tr>
              <a:tr h="82609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Calibri"/>
                        </a:rPr>
                        <a:t>increased productivity(+5)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Stress and pressure(3)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Lower rates of staff absenteeism(+4)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243294"/>
                  </a:ext>
                </a:extLst>
              </a:tr>
              <a:tr h="870346">
                <a:tc>
                  <a:txBody>
                    <a:bodyPr/>
                    <a:lstStyle/>
                    <a:p>
                      <a:r>
                        <a:rPr lang="en-US" dirty="0"/>
                        <a:t>Improves staff morale and motivation(+4)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Lack of interest(3)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Trained staff require less support(+4)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3504938"/>
                  </a:ext>
                </a:extLst>
              </a:tr>
              <a:tr h="870346">
                <a:tc>
                  <a:txBody>
                    <a:bodyPr/>
                    <a:lstStyle/>
                    <a:p>
                      <a:r>
                        <a:rPr lang="en-US" dirty="0"/>
                        <a:t>Total = +20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= -17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= -2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Grand total = +1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86469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42890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0A1ED-6381-2DD1-906D-3D213D769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Calibri Light"/>
              </a:rPr>
              <a:t>Multidisciplinary Team </a:t>
            </a:r>
            <a:endParaRPr lang="en-US" dirty="0">
              <a:latin typeface="Arial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21925C2-3C08-B236-ABA9-66E6829188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502045"/>
              </p:ext>
            </p:extLst>
          </p:nvPr>
        </p:nvGraphicFramePr>
        <p:xfrm>
          <a:off x="838200" y="1825625"/>
          <a:ext cx="10515600" cy="45169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3788051506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808440941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539971372"/>
                    </a:ext>
                  </a:extLst>
                </a:gridCol>
              </a:tblGrid>
              <a:tr h="599872">
                <a:tc>
                  <a:txBody>
                    <a:bodyPr/>
                    <a:lstStyle/>
                    <a:p>
                      <a:r>
                        <a:rPr lang="en-US" dirty="0"/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INTERESTING/IMPLICATIONS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682471"/>
                  </a:ext>
                </a:extLst>
              </a:tr>
              <a:tr h="783425">
                <a:tc>
                  <a:txBody>
                    <a:bodyPr/>
                    <a:lstStyle/>
                    <a:p>
                      <a:r>
                        <a:rPr lang="en-US" dirty="0"/>
                        <a:t>More likely to identify areas of need(+5)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Miscommunication between disciplines(-4)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Proper care UK will become a more person-centered practice(+6)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3904971"/>
                  </a:ext>
                </a:extLst>
              </a:tr>
              <a:tr h="783425">
                <a:tc>
                  <a:txBody>
                    <a:bodyPr/>
                    <a:lstStyle/>
                    <a:p>
                      <a:r>
                        <a:rPr lang="en-US" dirty="0"/>
                        <a:t>Manage needs in an effective way(+7)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Poor decision making(-3)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Avoidance of harm to patients and families(+4)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064002"/>
                  </a:ext>
                </a:extLst>
              </a:tr>
              <a:tr h="783425">
                <a:tc>
                  <a:txBody>
                    <a:bodyPr/>
                    <a:lstStyle/>
                    <a:p>
                      <a:r>
                        <a:rPr lang="en-GB" noProof="0" dirty="0"/>
                        <a:t>Realise</a:t>
                      </a:r>
                      <a:r>
                        <a:rPr lang="en-US" dirty="0"/>
                        <a:t> faster outcomes – better critical thinking(+6)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Time consuming(-3)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Increase attention to patients(+4)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1560205"/>
                  </a:ext>
                </a:extLst>
              </a:tr>
              <a:tr h="783425">
                <a:tc>
                  <a:txBody>
                    <a:bodyPr/>
                    <a:lstStyle/>
                    <a:p>
                      <a:r>
                        <a:rPr lang="en-US" dirty="0"/>
                        <a:t>Better collaborative practice(+4)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Lack of clearly stated purpose(-2)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Dependent on available resources(-3)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2993755"/>
                  </a:ext>
                </a:extLst>
              </a:tr>
              <a:tr h="783425">
                <a:tc>
                  <a:txBody>
                    <a:bodyPr/>
                    <a:lstStyle/>
                    <a:p>
                      <a:r>
                        <a:rPr lang="en-US" dirty="0"/>
                        <a:t>Total = +22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= -12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= +11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Grand total = +21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32713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76875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5AA03-A87E-5DB3-7EFD-276EED7CE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Calibri Light"/>
              </a:rPr>
              <a:t>resources</a:t>
            </a:r>
            <a:endParaRPr lang="en-US" dirty="0">
              <a:latin typeface="Arial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01E3991-EDC3-F59B-ED64-1968B0DF6A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5451044"/>
              </p:ext>
            </p:extLst>
          </p:nvPr>
        </p:nvGraphicFramePr>
        <p:xfrm>
          <a:off x="838200" y="1825625"/>
          <a:ext cx="10515600" cy="47727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115293052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533608104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220727761"/>
                    </a:ext>
                  </a:extLst>
                </a:gridCol>
              </a:tblGrid>
              <a:tr h="648510">
                <a:tc>
                  <a:txBody>
                    <a:bodyPr/>
                    <a:lstStyle/>
                    <a:p>
                      <a:r>
                        <a:rPr lang="en-US" dirty="0"/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INTERESTING/IMPLICATIONS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8973000"/>
                  </a:ext>
                </a:extLst>
              </a:tr>
              <a:tr h="802455">
                <a:tc>
                  <a:txBody>
                    <a:bodyPr/>
                    <a:lstStyle/>
                    <a:p>
                      <a:r>
                        <a:rPr lang="en-US" dirty="0"/>
                        <a:t>Better referrals and  processes(+3)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Longer lengths of stay(-4)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Increased demand for healthcare and rising costs(-3)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5831697"/>
                  </a:ext>
                </a:extLst>
              </a:tr>
              <a:tr h="802455">
                <a:tc>
                  <a:txBody>
                    <a:bodyPr/>
                    <a:lstStyle/>
                    <a:p>
                      <a:r>
                        <a:rPr lang="en-US" dirty="0"/>
                        <a:t>Create a balanced team(+4)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Economic cost of resources(-5)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 dirty="0"/>
                        <a:t>fairness or equity in distributing goods(-1)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6225624"/>
                  </a:ext>
                </a:extLst>
              </a:tr>
              <a:tr h="802455">
                <a:tc>
                  <a:txBody>
                    <a:bodyPr/>
                    <a:lstStyle/>
                    <a:p>
                      <a:r>
                        <a:rPr lang="en-US" dirty="0"/>
                        <a:t>Delivery of high-quality service(+4)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Difficulty in resource allocation(-2)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6525976"/>
                  </a:ext>
                </a:extLst>
              </a:tr>
              <a:tr h="802455">
                <a:tc>
                  <a:txBody>
                    <a:bodyPr/>
                    <a:lstStyle/>
                    <a:p>
                      <a:r>
                        <a:rPr lang="en-US" dirty="0"/>
                        <a:t>Staff can prioritize patients(+3)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1997208"/>
                  </a:ext>
                </a:extLst>
              </a:tr>
              <a:tr h="802455">
                <a:tc>
                  <a:txBody>
                    <a:bodyPr/>
                    <a:lstStyle/>
                    <a:p>
                      <a:r>
                        <a:rPr lang="en-US" dirty="0"/>
                        <a:t>Total = +14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= -10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= -4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Grand total =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16746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57065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EAB935-A761-7F76-C771-D11349F8F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8813" y="314058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Arial"/>
                <a:cs typeface="Arial"/>
              </a:rPr>
              <a:t>Evaluation</a:t>
            </a:r>
          </a:p>
        </p:txBody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7566BE4B-B8A7-8DFF-3B01-1E5F0491DE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2904320-8D81-8F08-2160-C64EFB6EC99F}"/>
              </a:ext>
            </a:extLst>
          </p:cNvPr>
          <p:cNvSpPr txBox="1"/>
          <p:nvPr/>
        </p:nvSpPr>
        <p:spPr>
          <a:xfrm>
            <a:off x="6679720" y="3200400"/>
            <a:ext cx="50579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E2AED3-4D66-66D4-BD95-34477F58506C}"/>
              </a:ext>
            </a:extLst>
          </p:cNvPr>
          <p:cNvSpPr txBox="1"/>
          <p:nvPr/>
        </p:nvSpPr>
        <p:spPr>
          <a:xfrm>
            <a:off x="6751608" y="1863306"/>
            <a:ext cx="5201727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All three solutions will have a positive impact on Proper care UK staff shortage. The most effective solution would be making better use of an expanded multidisciplinary team.</a:t>
            </a:r>
            <a:endParaRPr lang="en-US">
              <a:cs typeface="Calibri" panose="020F0502020204030204"/>
            </a:endParaRPr>
          </a:p>
          <a:p>
            <a:endParaRPr lang="en-US" dirty="0">
              <a:latin typeface="Arial"/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 Healthcare providers are more likely to identify areas of need, and then manage them effectively.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cs typeface="Calibri"/>
            </a:endParaRPr>
          </a:p>
          <a:p>
            <a:r>
              <a:rPr lang="en-US" dirty="0">
                <a:latin typeface="Arial"/>
                <a:cs typeface="Calibri"/>
              </a:rPr>
              <a:t>A multidisciplinary team will give patients access to a whole team of experts and help them create their own goals.</a:t>
            </a:r>
          </a:p>
          <a:p>
            <a:endParaRPr lang="en-US" dirty="0">
              <a:latin typeface="Arial"/>
              <a:cs typeface="Calibri"/>
            </a:endParaRPr>
          </a:p>
          <a:p>
            <a:endParaRPr lang="en-US" dirty="0">
              <a:latin typeface="Arial"/>
              <a:cs typeface="Calibri"/>
            </a:endParaRPr>
          </a:p>
          <a:p>
            <a:endParaRPr lang="en-US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010793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6DDA8CE9-E0A6-4FF2-823D-D0860760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11195564-33B9-434B-9641-764F5905A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1D18C537-E336-47C4-836B-C342A230F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52475" y="1"/>
            <a:ext cx="4262009" cy="2602764"/>
            <a:chOff x="6867015" y="-1"/>
            <a:chExt cx="5324985" cy="3251912"/>
          </a:xfrm>
          <a:solidFill>
            <a:schemeClr val="accent5">
              <a:alpha val="5000"/>
            </a:schemeClr>
          </a:solidFill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481F97D2-9A0D-4CA5-B9AF-27B558BCF1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6678A47C-892D-47C9-A5D8-F8860B1B05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9E8FDFA-59ED-4D6F-BA20-10CDF8436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958D9A5-8003-4D92-8C05-787C630F7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5A1259D8-0C3A-4069-A22F-537BBBB61A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60995" y="62352"/>
            <a:ext cx="6028697" cy="6795648"/>
            <a:chOff x="6160995" y="62352"/>
            <a:chExt cx="6028697" cy="6795648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D90700B4-CEB5-450F-9EA7-95E355B50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82080" y="81632"/>
              <a:ext cx="6007612" cy="6776368"/>
            </a:xfrm>
            <a:custGeom>
              <a:avLst/>
              <a:gdLst>
                <a:gd name="connsiteX0" fmla="*/ 4493599 w 6007612"/>
                <a:gd name="connsiteY0" fmla="*/ 0 h 6797829"/>
                <a:gd name="connsiteX1" fmla="*/ 5981837 w 6007612"/>
                <a:gd name="connsiteY1" fmla="*/ 314220 h 6797829"/>
                <a:gd name="connsiteX2" fmla="*/ 6007612 w 6007612"/>
                <a:gd name="connsiteY2" fmla="*/ 327088 h 6797829"/>
                <a:gd name="connsiteX3" fmla="*/ 6007612 w 6007612"/>
                <a:gd name="connsiteY3" fmla="*/ 1316637 h 6797829"/>
                <a:gd name="connsiteX4" fmla="*/ 5852405 w 6007612"/>
                <a:gd name="connsiteY4" fmla="*/ 1209899 h 6797829"/>
                <a:gd name="connsiteX5" fmla="*/ 5622498 w 6007612"/>
                <a:gd name="connsiteY5" fmla="*/ 1086619 h 6797829"/>
                <a:gd name="connsiteX6" fmla="*/ 4493032 w 6007612"/>
                <a:gd name="connsiteY6" fmla="*/ 851533 h 6797829"/>
                <a:gd name="connsiteX7" fmla="*/ 3155579 w 6007612"/>
                <a:gd name="connsiteY7" fmla="*/ 1108326 h 6797829"/>
                <a:gd name="connsiteX8" fmla="*/ 1963832 w 6007612"/>
                <a:gd name="connsiteY8" fmla="*/ 1817700 h 6797829"/>
                <a:gd name="connsiteX9" fmla="*/ 1144646 w 6007612"/>
                <a:gd name="connsiteY9" fmla="*/ 2832814 h 6797829"/>
                <a:gd name="connsiteX10" fmla="*/ 851249 w 6007612"/>
                <a:gd name="connsiteY10" fmla="*/ 3998599 h 6797829"/>
                <a:gd name="connsiteX11" fmla="*/ 1336319 w 6007612"/>
                <a:gd name="connsiteY11" fmla="*/ 5057837 h 6797829"/>
                <a:gd name="connsiteX12" fmla="*/ 1597084 w 6007612"/>
                <a:gd name="connsiteY12" fmla="*/ 5424583 h 6797829"/>
                <a:gd name="connsiteX13" fmla="*/ 2591910 w 6007612"/>
                <a:gd name="connsiteY13" fmla="*/ 6440122 h 6797829"/>
                <a:gd name="connsiteX14" fmla="*/ 3899854 w 6007612"/>
                <a:gd name="connsiteY14" fmla="*/ 6780621 h 6797829"/>
                <a:gd name="connsiteX15" fmla="*/ 4741172 w 6007612"/>
                <a:gd name="connsiteY15" fmla="*/ 6563979 h 6797829"/>
                <a:gd name="connsiteX16" fmla="*/ 5649171 w 6007612"/>
                <a:gd name="connsiteY16" fmla="*/ 5938452 h 6797829"/>
                <a:gd name="connsiteX17" fmla="*/ 5873475 w 6007612"/>
                <a:gd name="connsiteY17" fmla="*/ 5764656 h 6797829"/>
                <a:gd name="connsiteX18" fmla="*/ 6007612 w 6007612"/>
                <a:gd name="connsiteY18" fmla="*/ 5660343 h 6797829"/>
                <a:gd name="connsiteX19" fmla="*/ 6007612 w 6007612"/>
                <a:gd name="connsiteY19" fmla="*/ 6737454 h 6797829"/>
                <a:gd name="connsiteX20" fmla="*/ 5929386 w 6007612"/>
                <a:gd name="connsiteY20" fmla="*/ 6797829 h 6797829"/>
                <a:gd name="connsiteX21" fmla="*/ 1656512 w 6007612"/>
                <a:gd name="connsiteY21" fmla="*/ 6797829 h 6797829"/>
                <a:gd name="connsiteX22" fmla="*/ 1630254 w 6007612"/>
                <a:gd name="connsiteY22" fmla="*/ 6775222 h 6797829"/>
                <a:gd name="connsiteX23" fmla="*/ 892250 w 6007612"/>
                <a:gd name="connsiteY23" fmla="*/ 5902700 h 6797829"/>
                <a:gd name="connsiteX24" fmla="*/ 0 w 6007612"/>
                <a:gd name="connsiteY24" fmla="*/ 3998599 h 6797829"/>
                <a:gd name="connsiteX25" fmla="*/ 4493032 w 6007612"/>
                <a:gd name="connsiteY25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007612" h="6797829"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07612" y="327088"/>
                  </a:lnTo>
                  <a:lnTo>
                    <a:pt x="6007612" y="1316637"/>
                  </a:lnTo>
                  <a:lnTo>
                    <a:pt x="5852405" y="1209899"/>
                  </a:lnTo>
                  <a:cubicBezTo>
                    <a:pt x="5778266" y="1164709"/>
                    <a:pt x="5701526" y="1123535"/>
                    <a:pt x="5622498" y="1086619"/>
                  </a:cubicBezTo>
                  <a:cubicBezTo>
                    <a:pt x="5286822" y="930699"/>
                    <a:pt x="4906882" y="851533"/>
                    <a:pt x="4493032" y="851533"/>
                  </a:cubicBezTo>
                  <a:cubicBezTo>
                    <a:pt x="4056201" y="851533"/>
                    <a:pt x="3593263" y="940631"/>
                    <a:pt x="3155579" y="1108326"/>
                  </a:cubicBezTo>
                  <a:cubicBezTo>
                    <a:pt x="2721215" y="1275979"/>
                    <a:pt x="2318305" y="1515819"/>
                    <a:pt x="1963832" y="1817700"/>
                  </a:cubicBezTo>
                  <a:cubicBezTo>
                    <a:pt x="1617657" y="2114360"/>
                    <a:pt x="1334332" y="2465358"/>
                    <a:pt x="1144646" y="2832814"/>
                  </a:cubicBezTo>
                  <a:cubicBezTo>
                    <a:pt x="950561" y="3210060"/>
                    <a:pt x="851249" y="3602202"/>
                    <a:pt x="851249" y="3998599"/>
                  </a:cubicBezTo>
                  <a:cubicBezTo>
                    <a:pt x="851249" y="4377547"/>
                    <a:pt x="999792" y="4597311"/>
                    <a:pt x="1336319" y="5057837"/>
                  </a:cubicBezTo>
                  <a:cubicBezTo>
                    <a:pt x="1420450" y="5173181"/>
                    <a:pt x="1507419" y="5292497"/>
                    <a:pt x="1597084" y="5424583"/>
                  </a:cubicBezTo>
                  <a:cubicBezTo>
                    <a:pt x="1914175" y="5891917"/>
                    <a:pt x="2239493" y="6224189"/>
                    <a:pt x="2591910" y="6440122"/>
                  </a:cubicBezTo>
                  <a:cubicBezTo>
                    <a:pt x="2965467" y="6669393"/>
                    <a:pt x="3393219" y="6780621"/>
                    <a:pt x="3899854" y="6780621"/>
                  </a:cubicBezTo>
                  <a:cubicBezTo>
                    <a:pt x="4187861" y="6780621"/>
                    <a:pt x="4454583" y="6711812"/>
                    <a:pt x="4741172" y="6563979"/>
                  </a:cubicBezTo>
                  <a:cubicBezTo>
                    <a:pt x="5034852" y="6412173"/>
                    <a:pt x="5326263" y="6190848"/>
                    <a:pt x="5649171" y="5938452"/>
                  </a:cubicBezTo>
                  <a:cubicBezTo>
                    <a:pt x="5724931" y="5879291"/>
                    <a:pt x="5800409" y="5821406"/>
                    <a:pt x="5873475" y="5764656"/>
                  </a:cubicBezTo>
                  <a:lnTo>
                    <a:pt x="6007612" y="5660343"/>
                  </a:lnTo>
                  <a:lnTo>
                    <a:pt x="6007612" y="6737454"/>
                  </a:lnTo>
                  <a:lnTo>
                    <a:pt x="5929386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0582300F-F646-4FC3-94FC-0582F4B5E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60995" y="62352"/>
              <a:ext cx="6028697" cy="6795648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FBB8E8B8-1900-4326-8858-F375F5D8A0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63721" y="81632"/>
              <a:ext cx="6025971" cy="6776368"/>
            </a:xfrm>
            <a:custGeom>
              <a:avLst/>
              <a:gdLst>
                <a:gd name="connsiteX0" fmla="*/ 6025971 w 6025971"/>
                <a:gd name="connsiteY0" fmla="*/ 5825635 h 6797829"/>
                <a:gd name="connsiteX1" fmla="*/ 6025971 w 6025971"/>
                <a:gd name="connsiteY1" fmla="*/ 6723285 h 6797829"/>
                <a:gd name="connsiteX2" fmla="*/ 5929386 w 6025971"/>
                <a:gd name="connsiteY2" fmla="*/ 6797829 h 6797829"/>
                <a:gd name="connsiteX3" fmla="*/ 4560411 w 6025971"/>
                <a:gd name="connsiteY3" fmla="*/ 6797829 h 6797829"/>
                <a:gd name="connsiteX4" fmla="*/ 4597731 w 6025971"/>
                <a:gd name="connsiteY4" fmla="*/ 6785305 h 6797829"/>
                <a:gd name="connsiteX5" fmla="*/ 5736707 w 6025971"/>
                <a:gd name="connsiteY5" fmla="*/ 6050108 h 6797829"/>
                <a:gd name="connsiteX6" fmla="*/ 5960301 w 6025971"/>
                <a:gd name="connsiteY6" fmla="*/ 5876738 h 6797829"/>
                <a:gd name="connsiteX7" fmla="*/ 4493599 w 6025971"/>
                <a:gd name="connsiteY7" fmla="*/ 0 h 6797829"/>
                <a:gd name="connsiteX8" fmla="*/ 5981837 w 6025971"/>
                <a:gd name="connsiteY8" fmla="*/ 314220 h 6797829"/>
                <a:gd name="connsiteX9" fmla="*/ 6025971 w 6025971"/>
                <a:gd name="connsiteY9" fmla="*/ 336254 h 6797829"/>
                <a:gd name="connsiteX10" fmla="*/ 6025971 w 6025971"/>
                <a:gd name="connsiteY10" fmla="*/ 1157325 h 6797829"/>
                <a:gd name="connsiteX11" fmla="*/ 5925889 w 6025971"/>
                <a:gd name="connsiteY11" fmla="*/ 1088522 h 6797829"/>
                <a:gd name="connsiteX12" fmla="*/ 5682227 w 6025971"/>
                <a:gd name="connsiteY12" fmla="*/ 957939 h 6797829"/>
                <a:gd name="connsiteX13" fmla="*/ 4493032 w 6025971"/>
                <a:gd name="connsiteY13" fmla="*/ 709658 h 6797829"/>
                <a:gd name="connsiteX14" fmla="*/ 3104646 w 6025971"/>
                <a:gd name="connsiteY14" fmla="*/ 976666 h 6797829"/>
                <a:gd name="connsiteX15" fmla="*/ 1871612 w 6025971"/>
                <a:gd name="connsiteY15" fmla="*/ 1710017 h 6797829"/>
                <a:gd name="connsiteX16" fmla="*/ 1018661 w 6025971"/>
                <a:gd name="connsiteY16" fmla="*/ 2767694 h 6797829"/>
                <a:gd name="connsiteX17" fmla="*/ 709374 w 6025971"/>
                <a:gd name="connsiteY17" fmla="*/ 3998599 h 6797829"/>
                <a:gd name="connsiteX18" fmla="*/ 1221258 w 6025971"/>
                <a:gd name="connsiteY18" fmla="*/ 5141684 h 6797829"/>
                <a:gd name="connsiteX19" fmla="*/ 1479187 w 6025971"/>
                <a:gd name="connsiteY19" fmla="*/ 5504459 h 6797829"/>
                <a:gd name="connsiteX20" fmla="*/ 3021272 w 6025971"/>
                <a:gd name="connsiteY20" fmla="*/ 6793670 h 6797829"/>
                <a:gd name="connsiteX21" fmla="*/ 3035805 w 6025971"/>
                <a:gd name="connsiteY21" fmla="*/ 6797829 h 6797829"/>
                <a:gd name="connsiteX22" fmla="*/ 1656512 w 6025971"/>
                <a:gd name="connsiteY22" fmla="*/ 6797829 h 6797829"/>
                <a:gd name="connsiteX23" fmla="*/ 1630254 w 6025971"/>
                <a:gd name="connsiteY23" fmla="*/ 6775222 h 6797829"/>
                <a:gd name="connsiteX24" fmla="*/ 892250 w 6025971"/>
                <a:gd name="connsiteY24" fmla="*/ 5902700 h 6797829"/>
                <a:gd name="connsiteX25" fmla="*/ 0 w 6025971"/>
                <a:gd name="connsiteY25" fmla="*/ 3998599 h 6797829"/>
                <a:gd name="connsiteX26" fmla="*/ 4493032 w 6025971"/>
                <a:gd name="connsiteY26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6025971" h="6797829">
                  <a:moveTo>
                    <a:pt x="6025971" y="5825635"/>
                  </a:moveTo>
                  <a:lnTo>
                    <a:pt x="6025971" y="6723285"/>
                  </a:lnTo>
                  <a:lnTo>
                    <a:pt x="5929386" y="6797829"/>
                  </a:lnTo>
                  <a:lnTo>
                    <a:pt x="4560411" y="6797829"/>
                  </a:lnTo>
                  <a:lnTo>
                    <a:pt x="4597731" y="6785305"/>
                  </a:lnTo>
                  <a:cubicBezTo>
                    <a:pt x="4964953" y="6637825"/>
                    <a:pt x="5315251" y="6379435"/>
                    <a:pt x="5736707" y="6050108"/>
                  </a:cubicBezTo>
                  <a:cubicBezTo>
                    <a:pt x="5812043" y="5991230"/>
                    <a:pt x="5887377" y="5933488"/>
                    <a:pt x="5960301" y="5876738"/>
                  </a:cubicBezTo>
                  <a:close/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25971" y="336254"/>
                  </a:lnTo>
                  <a:lnTo>
                    <a:pt x="6025971" y="1157325"/>
                  </a:lnTo>
                  <a:lnTo>
                    <a:pt x="5925889" y="1088522"/>
                  </a:lnTo>
                  <a:cubicBezTo>
                    <a:pt x="5847314" y="1040649"/>
                    <a:pt x="5765982" y="997036"/>
                    <a:pt x="5682227" y="957939"/>
                  </a:cubicBezTo>
                  <a:cubicBezTo>
                    <a:pt x="5327823" y="793222"/>
                    <a:pt x="4927595" y="709658"/>
                    <a:pt x="4493032" y="709658"/>
                  </a:cubicBezTo>
                  <a:cubicBezTo>
                    <a:pt x="4031940" y="709658"/>
                    <a:pt x="3564888" y="799465"/>
                    <a:pt x="3104646" y="976666"/>
                  </a:cubicBezTo>
                  <a:cubicBezTo>
                    <a:pt x="2655243" y="1149867"/>
                    <a:pt x="2238358" y="1397822"/>
                    <a:pt x="1871612" y="1710017"/>
                  </a:cubicBezTo>
                  <a:cubicBezTo>
                    <a:pt x="1506427" y="2022852"/>
                    <a:pt x="1219414" y="2378815"/>
                    <a:pt x="1018661" y="2767694"/>
                  </a:cubicBezTo>
                  <a:cubicBezTo>
                    <a:pt x="813368" y="3165227"/>
                    <a:pt x="709374" y="3579358"/>
                    <a:pt x="709374" y="3998599"/>
                  </a:cubicBezTo>
                  <a:cubicBezTo>
                    <a:pt x="709374" y="4421103"/>
                    <a:pt x="875510" y="4667680"/>
                    <a:pt x="1221258" y="5141684"/>
                  </a:cubicBezTo>
                  <a:cubicBezTo>
                    <a:pt x="1304681" y="5256035"/>
                    <a:pt x="1390941" y="5374217"/>
                    <a:pt x="1479187" y="5504459"/>
                  </a:cubicBezTo>
                  <a:cubicBezTo>
                    <a:pt x="1942790" y="6187719"/>
                    <a:pt x="2430063" y="6601673"/>
                    <a:pt x="3021272" y="6793670"/>
                  </a:cubicBezTo>
                  <a:lnTo>
                    <a:pt x="3035805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726210B-6812-9116-F482-B33A73DE0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234041"/>
            <a:ext cx="5760719" cy="20592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Conclusion</a:t>
            </a:r>
            <a:br>
              <a:rPr lang="en-US" sz="4000" dirty="0">
                <a:solidFill>
                  <a:schemeClr val="tx2"/>
                </a:solidFill>
              </a:rPr>
            </a:br>
            <a:endParaRPr lang="en-US" sz="4000" kern="1200" dirty="0">
              <a:solidFill>
                <a:schemeClr val="tx2"/>
              </a:solidFill>
              <a:latin typeface="+mj-lt"/>
              <a:cs typeface="Calibri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F3AF51-2F27-9859-AEEE-5BF46F2BA91A}"/>
              </a:ext>
            </a:extLst>
          </p:cNvPr>
          <p:cNvSpPr txBox="1"/>
          <p:nvPr/>
        </p:nvSpPr>
        <p:spPr>
          <a:xfrm>
            <a:off x="799381" y="3948023"/>
            <a:ext cx="5302369" cy="25423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/>
                <a:cs typeface="Calibri" panose="020F0502020204030204"/>
              </a:rPr>
              <a:t>There is a global nursing staff shortage worldwide.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US" dirty="0">
                <a:latin typeface="Arial"/>
                <a:ea typeface="+mn-lt"/>
                <a:cs typeface="+mn-lt"/>
              </a:rPr>
              <a:t>A more stable nursing workforce will reduce the direct and indirect costs associated with staff shortage. </a:t>
            </a:r>
            <a:r>
              <a:rPr lang="en-US" dirty="0">
                <a:ea typeface="+mn-lt"/>
                <a:cs typeface="+mn-lt"/>
              </a:rPr>
              <a:t>It is imperative that Proper Care UK adapts quickly to ever-changing requirements, quality improvement initiatives, and patient expectations.</a:t>
            </a:r>
          </a:p>
        </p:txBody>
      </p:sp>
    </p:spTree>
    <p:extLst>
      <p:ext uri="{BB962C8B-B14F-4D97-AF65-F5344CB8AC3E}">
        <p14:creationId xmlns:p14="http://schemas.microsoft.com/office/powerpoint/2010/main" val="6004817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EEDD7-9106-57CE-4B26-2312A8DA3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6AF42-72AE-E5DF-A47D-B6A443A76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2456"/>
            <a:ext cx="10515600" cy="462450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70000"/>
              </a:lnSpc>
            </a:pPr>
            <a:r>
              <a:rPr lang="en-US" sz="1900" dirty="0">
                <a:latin typeface="Arial"/>
                <a:ea typeface="+mn-lt"/>
                <a:cs typeface="Arial"/>
              </a:rPr>
              <a:t>Aguilar, F. (1967) </a:t>
            </a:r>
            <a:r>
              <a:rPr lang="en-US" sz="1900" i="1" dirty="0">
                <a:latin typeface="Arial"/>
                <a:ea typeface="+mn-lt"/>
                <a:cs typeface="Arial"/>
              </a:rPr>
              <a:t>Scanning the business environment</a:t>
            </a:r>
            <a:r>
              <a:rPr lang="en-US" sz="1900" dirty="0">
                <a:latin typeface="Arial"/>
                <a:ea typeface="+mn-lt"/>
                <a:cs typeface="Arial"/>
              </a:rPr>
              <a:t>. New York, N.Y.: Macmillan.</a:t>
            </a:r>
            <a:endParaRPr lang="en-US" sz="1900">
              <a:ea typeface="+mn-lt"/>
              <a:cs typeface="+mn-lt"/>
            </a:endParaRPr>
          </a:p>
          <a:p>
            <a:pPr>
              <a:lnSpc>
                <a:spcPct val="170000"/>
              </a:lnSpc>
            </a:pPr>
            <a:r>
              <a:rPr lang="en-US" sz="1900" dirty="0">
                <a:latin typeface="Arial"/>
                <a:ea typeface="+mn-lt"/>
                <a:cs typeface="+mn-lt"/>
              </a:rPr>
              <a:t>Fagin, C. (2001) </a:t>
            </a:r>
            <a:r>
              <a:rPr lang="en-US" sz="1900" i="1" dirty="0">
                <a:latin typeface="Arial"/>
                <a:ea typeface="+mn-lt"/>
                <a:cs typeface="+mn-lt"/>
              </a:rPr>
              <a:t>When care becomes a burden: Diminishing access to adequate nursing</a:t>
            </a:r>
            <a:r>
              <a:rPr lang="en-US" sz="1900" dirty="0">
                <a:latin typeface="Arial"/>
                <a:ea typeface="+mn-lt"/>
                <a:cs typeface="+mn-lt"/>
              </a:rPr>
              <a:t> (pp. 2-24). New York: Milbank Memorial Fund.</a:t>
            </a:r>
          </a:p>
          <a:p>
            <a:pPr>
              <a:lnSpc>
                <a:spcPct val="170000"/>
              </a:lnSpc>
            </a:pPr>
            <a:r>
              <a:rPr lang="en-US" sz="1900" dirty="0">
                <a:latin typeface="Arial"/>
                <a:cs typeface="Arial"/>
              </a:rPr>
              <a:t>Gresser, L. (2021) </a:t>
            </a:r>
            <a:r>
              <a:rPr lang="en-US" sz="1900" i="1" dirty="0">
                <a:latin typeface="Arial"/>
                <a:cs typeface="Arial"/>
              </a:rPr>
              <a:t>A Workforce in Crisis: Combating Healthcare Staff Shortages.</a:t>
            </a:r>
            <a:r>
              <a:rPr lang="en-US" sz="1900" dirty="0">
                <a:latin typeface="Arial"/>
                <a:cs typeface="Arial"/>
              </a:rPr>
              <a:t> [online] Available from: </a:t>
            </a:r>
            <a:r>
              <a:rPr lang="en-US" sz="1900" dirty="0">
                <a:latin typeface="Arial"/>
                <a:cs typeface="Arial"/>
                <a:hlinkClick r:id="rId2"/>
              </a:rPr>
              <a:t>https://www.technologynetworks.com/diagnostics/articles/a-workforce-in-crisis-combating-healthcare-staff-shortages-345050</a:t>
            </a:r>
            <a:r>
              <a:rPr lang="en-US" sz="1900" dirty="0">
                <a:latin typeface="Arial"/>
                <a:cs typeface="Arial"/>
              </a:rPr>
              <a:t>. (accessed 30th June 2022).</a:t>
            </a:r>
            <a:endParaRPr lang="en-US" sz="1900" dirty="0">
              <a:ea typeface="+mn-lt"/>
              <a:cs typeface="+mn-lt"/>
            </a:endParaRPr>
          </a:p>
          <a:p>
            <a:endParaRPr lang="en-US" sz="1800" dirty="0">
              <a:latin typeface="Arial"/>
              <a:cs typeface="Calibri"/>
            </a:endParaRPr>
          </a:p>
          <a:p>
            <a:endParaRPr lang="en-US" sz="1800" dirty="0">
              <a:latin typeface="Arial"/>
              <a:cs typeface="Calibri"/>
            </a:endParaRPr>
          </a:p>
          <a:p>
            <a:endParaRPr lang="en-US" sz="1800" dirty="0">
              <a:cs typeface="Calibri"/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6215127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Problem solving and Decision making</vt:lpstr>
      <vt:lpstr>Introduction</vt:lpstr>
      <vt:lpstr>Scope</vt:lpstr>
      <vt:lpstr>Impact</vt:lpstr>
      <vt:lpstr>PowerPoint Presentation</vt:lpstr>
      <vt:lpstr>The PESTLE analysis</vt:lpstr>
      <vt:lpstr>PowerPoint Presentation</vt:lpstr>
      <vt:lpstr>Fishbone analysis</vt:lpstr>
      <vt:lpstr>Fishbone Analysis</vt:lpstr>
      <vt:lpstr>Solutions</vt:lpstr>
      <vt:lpstr>Training Staff</vt:lpstr>
      <vt:lpstr>Multidisciplinary Team </vt:lpstr>
      <vt:lpstr>resources</vt:lpstr>
      <vt:lpstr>Evaluation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1718</cp:revision>
  <dcterms:created xsi:type="dcterms:W3CDTF">2022-06-16T08:20:49Z</dcterms:created>
  <dcterms:modified xsi:type="dcterms:W3CDTF">2022-07-24T13:45:02Z</dcterms:modified>
</cp:coreProperties>
</file>