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389" r:id="rId2"/>
    <p:sldId id="353" r:id="rId3"/>
    <p:sldId id="413" r:id="rId4"/>
    <p:sldId id="415" r:id="rId5"/>
    <p:sldId id="429" r:id="rId6"/>
    <p:sldId id="417" r:id="rId7"/>
    <p:sldId id="419" r:id="rId8"/>
    <p:sldId id="426" r:id="rId9"/>
    <p:sldId id="423" r:id="rId10"/>
    <p:sldId id="416" r:id="rId11"/>
    <p:sldId id="422" r:id="rId12"/>
    <p:sldId id="437" r:id="rId13"/>
    <p:sldId id="431" r:id="rId14"/>
    <p:sldId id="432" r:id="rId15"/>
    <p:sldId id="427" r:id="rId16"/>
    <p:sldId id="434" r:id="rId17"/>
    <p:sldId id="436" r:id="rId18"/>
    <p:sldId id="435" r:id="rId19"/>
    <p:sldId id="430" r:id="rId20"/>
    <p:sldId id="433" r:id="rId21"/>
    <p:sldId id="428" r:id="rId22"/>
    <p:sldId id="438" r:id="rId23"/>
  </p:sldIdLst>
  <p:sldSz cx="9144000" cy="6858000" type="screen4x3"/>
  <p:notesSz cx="6669088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700" kern="1200">
        <a:solidFill>
          <a:srgbClr val="FFFFF4"/>
        </a:solidFill>
        <a:latin typeface="45 Helvetica Light" charset="0"/>
        <a:ea typeface="MS PGothic" pitchFamily="34" charset="-128"/>
        <a:cs typeface="+mn-cs"/>
      </a:defRPr>
    </a:lvl1pPr>
    <a:lvl2pPr marL="455613" indent="1588" algn="l" rtl="0" eaLnBrk="0" fontAlgn="base" hangingPunct="0">
      <a:spcBef>
        <a:spcPct val="0"/>
      </a:spcBef>
      <a:spcAft>
        <a:spcPct val="0"/>
      </a:spcAft>
      <a:defRPr sz="700" kern="1200">
        <a:solidFill>
          <a:srgbClr val="FFFFF4"/>
        </a:solidFill>
        <a:latin typeface="45 Helvetica Light" charset="0"/>
        <a:ea typeface="MS PGothic" pitchFamily="34" charset="-128"/>
        <a:cs typeface="+mn-cs"/>
      </a:defRPr>
    </a:lvl2pPr>
    <a:lvl3pPr marL="912813" indent="1588" algn="l" rtl="0" eaLnBrk="0" fontAlgn="base" hangingPunct="0">
      <a:spcBef>
        <a:spcPct val="0"/>
      </a:spcBef>
      <a:spcAft>
        <a:spcPct val="0"/>
      </a:spcAft>
      <a:defRPr sz="700" kern="1200">
        <a:solidFill>
          <a:srgbClr val="FFFFF4"/>
        </a:solidFill>
        <a:latin typeface="45 Helvetica Light" charset="0"/>
        <a:ea typeface="MS PGothic" pitchFamily="34" charset="-128"/>
        <a:cs typeface="+mn-cs"/>
      </a:defRPr>
    </a:lvl3pPr>
    <a:lvl4pPr marL="1370013" indent="1588" algn="l" rtl="0" eaLnBrk="0" fontAlgn="base" hangingPunct="0">
      <a:spcBef>
        <a:spcPct val="0"/>
      </a:spcBef>
      <a:spcAft>
        <a:spcPct val="0"/>
      </a:spcAft>
      <a:defRPr sz="700" kern="1200">
        <a:solidFill>
          <a:srgbClr val="FFFFF4"/>
        </a:solidFill>
        <a:latin typeface="45 Helvetica Light" charset="0"/>
        <a:ea typeface="MS PGothic" pitchFamily="34" charset="-128"/>
        <a:cs typeface="+mn-cs"/>
      </a:defRPr>
    </a:lvl4pPr>
    <a:lvl5pPr marL="1827213" indent="1588" algn="l" rtl="0" eaLnBrk="0" fontAlgn="base" hangingPunct="0">
      <a:spcBef>
        <a:spcPct val="0"/>
      </a:spcBef>
      <a:spcAft>
        <a:spcPct val="0"/>
      </a:spcAft>
      <a:defRPr sz="700" kern="1200">
        <a:solidFill>
          <a:srgbClr val="FFFFF4"/>
        </a:solidFill>
        <a:latin typeface="45 Helvetica Light" charset="0"/>
        <a:ea typeface="MS PGothic" pitchFamily="34" charset="-128"/>
        <a:cs typeface="+mn-cs"/>
      </a:defRPr>
    </a:lvl5pPr>
    <a:lvl6pPr marL="2286000" algn="l" defTabSz="914400" rtl="0" eaLnBrk="1" latinLnBrk="0" hangingPunct="1">
      <a:defRPr sz="700" kern="1200">
        <a:solidFill>
          <a:srgbClr val="FFFFF4"/>
        </a:solidFill>
        <a:latin typeface="45 Helvetica Light" charset="0"/>
        <a:ea typeface="MS PGothic" pitchFamily="34" charset="-128"/>
        <a:cs typeface="+mn-cs"/>
      </a:defRPr>
    </a:lvl6pPr>
    <a:lvl7pPr marL="2743200" algn="l" defTabSz="914400" rtl="0" eaLnBrk="1" latinLnBrk="0" hangingPunct="1">
      <a:defRPr sz="700" kern="1200">
        <a:solidFill>
          <a:srgbClr val="FFFFF4"/>
        </a:solidFill>
        <a:latin typeface="45 Helvetica Light" charset="0"/>
        <a:ea typeface="MS PGothic" pitchFamily="34" charset="-128"/>
        <a:cs typeface="+mn-cs"/>
      </a:defRPr>
    </a:lvl7pPr>
    <a:lvl8pPr marL="3200400" algn="l" defTabSz="914400" rtl="0" eaLnBrk="1" latinLnBrk="0" hangingPunct="1">
      <a:defRPr sz="700" kern="1200">
        <a:solidFill>
          <a:srgbClr val="FFFFF4"/>
        </a:solidFill>
        <a:latin typeface="45 Helvetica Light" charset="0"/>
        <a:ea typeface="MS PGothic" pitchFamily="34" charset="-128"/>
        <a:cs typeface="+mn-cs"/>
      </a:defRPr>
    </a:lvl8pPr>
    <a:lvl9pPr marL="3657600" algn="l" defTabSz="914400" rtl="0" eaLnBrk="1" latinLnBrk="0" hangingPunct="1">
      <a:defRPr sz="700" kern="1200">
        <a:solidFill>
          <a:srgbClr val="FFFFF4"/>
        </a:solidFill>
        <a:latin typeface="45 Helvetica Light" charset="0"/>
        <a:ea typeface="MS PGothic" pitchFamily="34" charset="-128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387">
          <p15:clr>
            <a:srgbClr val="A4A3A4"/>
          </p15:clr>
        </p15:guide>
        <p15:guide id="2" pos="354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Townsend Robert" initials="TR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scaleToFitPaper="1" frameSlides="1"/>
  <p:clrMru>
    <a:srgbClr val="FFFFFF"/>
    <a:srgbClr val="0F6BB9"/>
    <a:srgbClr val="DF85E8"/>
    <a:srgbClr val="000000"/>
    <a:srgbClr val="FF0000"/>
    <a:srgbClr val="0CC614"/>
    <a:srgbClr val="0E68B6"/>
    <a:srgbClr val="0DC1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21" autoAdjust="0"/>
    <p:restoredTop sz="77738" autoAdjust="0"/>
  </p:normalViewPr>
  <p:slideViewPr>
    <p:cSldViewPr>
      <p:cViewPr>
        <p:scale>
          <a:sx n="70" d="100"/>
          <a:sy n="70" d="100"/>
        </p:scale>
        <p:origin x="-1666" y="-5"/>
      </p:cViewPr>
      <p:guideLst>
        <p:guide orient="horz" pos="1387"/>
        <p:guide pos="35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2"/>
            <a:ext cx="2890248" cy="49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latin typeface="Arial" charset="0"/>
                <a:ea typeface="ＭＳ Ｐゴシック" pitchFamily="-112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841" y="2"/>
            <a:ext cx="2890248" cy="49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1"/>
                </a:solidFill>
                <a:latin typeface="Arial" charset="0"/>
                <a:ea typeface="ＭＳ Ｐゴシック" pitchFamily="-112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9431641"/>
            <a:ext cx="2890248" cy="494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latin typeface="Arial" charset="0"/>
                <a:ea typeface="ＭＳ Ｐゴシック" pitchFamily="-112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8841" y="9431641"/>
            <a:ext cx="2890248" cy="494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32955B24-8A02-4AB9-B399-0D3C34F8AF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2537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2"/>
            <a:ext cx="2890248" cy="49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latin typeface="Arial" charset="0"/>
                <a:ea typeface="ＭＳ Ｐゴシック" pitchFamily="-112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841" y="2"/>
            <a:ext cx="2890248" cy="49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1"/>
                </a:solidFill>
                <a:latin typeface="Arial" charset="0"/>
                <a:ea typeface="ＭＳ Ｐゴシック" pitchFamily="-112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626" y="4714711"/>
            <a:ext cx="4889837" cy="4468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431641"/>
            <a:ext cx="2890248" cy="494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latin typeface="Arial" charset="0"/>
                <a:ea typeface="ＭＳ Ｐゴシック" pitchFamily="-112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841" y="9431641"/>
            <a:ext cx="2890248" cy="494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B374823D-4599-44AD-B4DD-F661DD78D8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3092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1" charset="0"/>
        <a:ea typeface="MS PGothic" pitchFamily="34" charset="-128"/>
        <a:cs typeface="MS PGothic" charset="0"/>
      </a:defRPr>
    </a:lvl1pPr>
    <a:lvl2pPr marL="455613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1" charset="0"/>
        <a:ea typeface="MS PGothic" pitchFamily="34" charset="-128"/>
        <a:cs typeface="MS PGothic" charset="0"/>
      </a:defRPr>
    </a:lvl2pPr>
    <a:lvl3pPr marL="912813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1" charset="0"/>
        <a:ea typeface="MS PGothic" pitchFamily="34" charset="-128"/>
        <a:cs typeface="MS PGothic" charset="0"/>
      </a:defRPr>
    </a:lvl3pPr>
    <a:lvl4pPr marL="1370013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1" charset="0"/>
        <a:ea typeface="MS PGothic" pitchFamily="34" charset="-128"/>
        <a:cs typeface="MS PGothic" charset="0"/>
      </a:defRPr>
    </a:lvl4pPr>
    <a:lvl5pPr marL="1827213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1" charset="0"/>
        <a:ea typeface="MS PGothic" pitchFamily="34" charset="-128"/>
        <a:cs typeface="MS PGothic" charset="0"/>
      </a:defRPr>
    </a:lvl5pPr>
    <a:lvl6pPr marL="2285709" algn="l" defTabSz="457142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850" algn="l" defTabSz="457142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992" algn="l" defTabSz="457142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133" algn="l" defTabSz="457142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84099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Check order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7744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0835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What is FM</a:t>
            </a:r>
          </a:p>
          <a:p>
            <a:r>
              <a:rPr lang="en-GB" dirty="0" smtClean="0"/>
              <a:t>What</a:t>
            </a:r>
            <a:r>
              <a:rPr lang="en-GB" baseline="0" dirty="0" smtClean="0"/>
              <a:t> is </a:t>
            </a:r>
            <a:r>
              <a:rPr lang="en-GB" baseline="0" dirty="0" err="1" smtClean="0"/>
              <a:t>Obs</a:t>
            </a:r>
            <a:endParaRPr lang="en-GB" baseline="0" dirty="0" smtClean="0"/>
          </a:p>
          <a:p>
            <a:r>
              <a:rPr lang="en-GB" baseline="0" dirty="0" smtClean="0"/>
              <a:t>What is Design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5385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752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ANNIMATION</a:t>
            </a:r>
            <a:r>
              <a:rPr lang="en-GB" baseline="0" dirty="0" smtClean="0"/>
              <a:t> REQUIRED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1015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0919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2 Stages/parts: Model development, Model application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6494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7347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Populate</a:t>
            </a:r>
            <a:r>
              <a:rPr lang="en-GB" baseline="0" dirty="0" smtClean="0"/>
              <a:t> and animate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45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Case study - UK/Wales</a:t>
            </a:r>
            <a:r>
              <a:rPr lang="en-GB" baseline="0" dirty="0" smtClean="0"/>
              <a:t>, applicable globally</a:t>
            </a:r>
          </a:p>
          <a:p>
            <a:r>
              <a:rPr lang="en-GB" dirty="0" smtClean="0"/>
              <a:t>Nature of building mimics typical service</a:t>
            </a:r>
            <a:r>
              <a:rPr lang="en-GB" baseline="0" dirty="0" smtClean="0"/>
              <a:t> type – office/commercial. </a:t>
            </a:r>
            <a:r>
              <a:rPr lang="en-GB" baseline="0" dirty="0" err="1" smtClean="0"/>
              <a:t>e.g</a:t>
            </a:r>
            <a:r>
              <a:rPr lang="en-GB" baseline="0" dirty="0" smtClean="0"/>
              <a:t> academic sector – lots of changes (</a:t>
            </a:r>
            <a:r>
              <a:rPr lang="en-GB" baseline="0" dirty="0" err="1" smtClean="0"/>
              <a:t>wates</a:t>
            </a:r>
            <a:r>
              <a:rPr lang="en-GB" baseline="0" dirty="0" smtClean="0"/>
              <a:t> report) - Impact burden on Estate manager - FM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7851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Add spread</a:t>
            </a:r>
            <a:r>
              <a:rPr lang="en-GB" baseline="0" dirty="0" smtClean="0"/>
              <a:t> sheets - Richard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3633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Data is secondary</a:t>
            </a:r>
          </a:p>
          <a:p>
            <a:r>
              <a:rPr lang="en-GB" dirty="0" smtClean="0"/>
              <a:t>Graphs and the information are ‘primary’ – my own data mining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8139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3565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200" dirty="0" smtClean="0">
                <a:solidFill>
                  <a:schemeClr val="bg1"/>
                </a:solidFill>
                <a:latin typeface="Calibri" pitchFamily="34" charset="0"/>
              </a:rPr>
              <a:t>This can be a future research situation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200" dirty="0" smtClean="0">
                <a:solidFill>
                  <a:schemeClr val="bg1"/>
                </a:solidFill>
                <a:latin typeface="Calibri" pitchFamily="34" charset="0"/>
              </a:rPr>
              <a:t>This leads to further research potentials (note for me – remove from slide)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2591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Validate the model – applying to vast scenarios</a:t>
            </a:r>
          </a:p>
          <a:p>
            <a:r>
              <a:rPr lang="en-GB" dirty="0" smtClean="0"/>
              <a:t>Establish benchmarks for decision making (blend)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3009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0583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9758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3961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95958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4951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374823D-4599-44AD-B4DD-F661DD78D875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163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Main Black.jpg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4763" y="0"/>
            <a:ext cx="91344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6" descr="Vanguard meeting Template Slide .jpg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-6350" y="-18209"/>
            <a:ext cx="91455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15"/>
          <p:cNvSpPr>
            <a:spLocks noChangeArrowheads="1"/>
          </p:cNvSpPr>
          <p:nvPr userDrawn="1"/>
        </p:nvSpPr>
        <p:spPr bwMode="auto">
          <a:xfrm>
            <a:off x="533400" y="914400"/>
            <a:ext cx="7848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>
              <a:defRPr/>
            </a:pPr>
            <a:r>
              <a:rPr lang="en-US" sz="4000" dirty="0" err="1">
                <a:latin typeface="Arial" pitchFamily="34" charset="0"/>
              </a:rPr>
              <a:t>aaaaaaaaa</a:t>
            </a:r>
            <a:endParaRPr lang="en-US" sz="4000" dirty="0">
              <a:latin typeface="Arial" pitchFamily="34" charset="0"/>
            </a:endParaRPr>
          </a:p>
        </p:txBody>
      </p:sp>
      <p:sp>
        <p:nvSpPr>
          <p:cNvPr id="7" name="Rectangle 19"/>
          <p:cNvSpPr>
            <a:spLocks noChangeArrowheads="1"/>
          </p:cNvSpPr>
          <p:nvPr userDrawn="1"/>
        </p:nvSpPr>
        <p:spPr bwMode="auto">
          <a:xfrm>
            <a:off x="533400" y="1811338"/>
            <a:ext cx="76962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buFontTx/>
              <a:buChar char="•"/>
              <a:defRPr/>
            </a:pPr>
            <a:r>
              <a:rPr lang="en-US" sz="1800">
                <a:solidFill>
                  <a:schemeClr val="tx1"/>
                </a:solidFill>
                <a:latin typeface="Arial" pitchFamily="34" charset="0"/>
              </a:rPr>
              <a:t> sdvsdvsdvsdv</a:t>
            </a:r>
          </a:p>
        </p:txBody>
      </p:sp>
      <p:sp>
        <p:nvSpPr>
          <p:cNvPr id="32770" name="Rectangle 8"/>
          <p:cNvSpPr>
            <a:spLocks noGrp="1" noChangeArrowheads="1"/>
          </p:cNvSpPr>
          <p:nvPr>
            <p:ph type="ctrTitle"/>
          </p:nvPr>
        </p:nvSpPr>
        <p:spPr bwMode="auto">
          <a:xfrm>
            <a:off x="685800" y="2286001"/>
            <a:ext cx="7772400" cy="1143000"/>
          </a:xfrm>
          <a:prstGeom prst="rect">
            <a:avLst/>
          </a:prstGeom>
          <a:noFill/>
          <a:extLst/>
        </p:spPr>
        <p:txBody>
          <a:bodyPr vert="horz" wrap="square" lIns="91428" tIns="45714" rIns="91428" bIns="45714" numCol="1" anchor="ctr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2771" name="Rectangle 9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371600" y="3886200"/>
            <a:ext cx="6400800" cy="1752600"/>
          </a:xfrm>
          <a:prstGeom prst="rect">
            <a:avLst/>
          </a:prstGeom>
          <a:noFill/>
          <a:extLst/>
        </p:spPr>
        <p:txBody>
          <a:bodyPr vert="horz" wrap="square" lIns="91428" tIns="45714" rIns="91428" bIns="45714" numCol="1" anchor="t" anchorCtr="0" compatLnSpc="1">
            <a:prstTxWarp prst="textNoShape">
              <a:avLst/>
            </a:prstTxWarp>
          </a:bodyPr>
          <a:lstStyle>
            <a:lvl1pPr marL="0" indent="0" algn="ctr">
              <a:buFontTx/>
              <a:buNone/>
              <a:defRPr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lvl="0"/>
            <a:r>
              <a:rPr lang="en-US" noProof="0"/>
              <a:t>Click to edit Master subtitle style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3046" y="2130430"/>
            <a:ext cx="7174523" cy="1470025"/>
          </a:xfrm>
        </p:spPr>
        <p:txBody>
          <a:bodyPr lIns="91428" tIns="45714" rIns="91428" bIns="45714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6099" y="3886200"/>
            <a:ext cx="5908431" cy="1752600"/>
          </a:xfrm>
        </p:spPr>
        <p:txBody>
          <a:bodyPr lIns="91428" tIns="45714" rIns="91428" bIns="45714"/>
          <a:lstStyle>
            <a:lvl1pPr marL="0" indent="0" algn="ctr">
              <a:buNone/>
              <a:defRPr/>
            </a:lvl1pPr>
            <a:lvl2pPr marL="457142" indent="0" algn="ctr">
              <a:buNone/>
              <a:defRPr/>
            </a:lvl2pPr>
            <a:lvl3pPr marL="914283" indent="0" algn="ctr">
              <a:buNone/>
              <a:defRPr/>
            </a:lvl3pPr>
            <a:lvl4pPr marL="1371425" indent="0" algn="ctr">
              <a:buNone/>
              <a:defRPr/>
            </a:lvl4pPr>
            <a:lvl5pPr marL="1828567" indent="0" algn="ctr">
              <a:buNone/>
              <a:defRPr/>
            </a:lvl5pPr>
            <a:lvl6pPr marL="2285709" indent="0" algn="ctr">
              <a:buNone/>
              <a:defRPr/>
            </a:lvl6pPr>
            <a:lvl7pPr marL="2742850" indent="0" algn="ctr">
              <a:buNone/>
              <a:defRPr/>
            </a:lvl7pPr>
            <a:lvl8pPr marL="3199992" indent="0" algn="ctr">
              <a:buNone/>
              <a:defRPr/>
            </a:lvl8pPr>
            <a:lvl9pPr marL="3657133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lIns="91428" tIns="45714" rIns="91428" bIns="45714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lIns="91428" tIns="45714" rIns="91428" bIns="45714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751" y="4406906"/>
            <a:ext cx="7174523" cy="1362075"/>
          </a:xfrm>
        </p:spPr>
        <p:txBody>
          <a:bodyPr lIns="91428" tIns="45714" rIns="91428" bIns="45714"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6751" y="2906718"/>
            <a:ext cx="7174523" cy="1500187"/>
          </a:xfrm>
        </p:spPr>
        <p:txBody>
          <a:bodyPr lIns="91428" tIns="45714" rIns="91428" bIns="45714" anchor="b"/>
          <a:lstStyle>
            <a:lvl1pPr marL="0" indent="0">
              <a:buNone/>
              <a:defRPr sz="2000"/>
            </a:lvl1pPr>
            <a:lvl2pPr marL="457142" indent="0">
              <a:buNone/>
              <a:defRPr sz="1800"/>
            </a:lvl2pPr>
            <a:lvl3pPr marL="914283" indent="0">
              <a:buNone/>
              <a:defRPr sz="1600"/>
            </a:lvl3pPr>
            <a:lvl4pPr marL="1371425" indent="0">
              <a:buNone/>
              <a:defRPr sz="1400"/>
            </a:lvl4pPr>
            <a:lvl5pPr marL="1828567" indent="0">
              <a:buNone/>
              <a:defRPr sz="1400"/>
            </a:lvl5pPr>
            <a:lvl6pPr marL="2285709" indent="0">
              <a:buNone/>
              <a:defRPr sz="1400"/>
            </a:lvl6pPr>
            <a:lvl7pPr marL="2742850" indent="0">
              <a:buNone/>
              <a:defRPr sz="1400"/>
            </a:lvl7pPr>
            <a:lvl8pPr marL="3199992" indent="0">
              <a:buNone/>
              <a:defRPr sz="1400"/>
            </a:lvl8pPr>
            <a:lvl9pPr marL="3657133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lIns="91428" tIns="45714" rIns="91428" bIns="45714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3046" y="1981201"/>
            <a:ext cx="3516923" cy="4114800"/>
          </a:xfrm>
        </p:spPr>
        <p:txBody>
          <a:bodyPr lIns="91428" tIns="45714" rIns="91428" bIns="45714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90646" y="1981201"/>
            <a:ext cx="3516923" cy="4114800"/>
          </a:xfrm>
        </p:spPr>
        <p:txBody>
          <a:bodyPr lIns="91428" tIns="45714" rIns="91428" bIns="45714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039" y="274639"/>
            <a:ext cx="7596553" cy="1143000"/>
          </a:xfrm>
        </p:spPr>
        <p:txBody>
          <a:bodyPr lIns="91428" tIns="45714" rIns="91428" bIns="45714"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2036" y="1535115"/>
            <a:ext cx="3729404" cy="639762"/>
          </a:xfrm>
        </p:spPr>
        <p:txBody>
          <a:bodyPr lIns="91428" tIns="45714" rIns="91428" bIns="45714" anchor="b"/>
          <a:lstStyle>
            <a:lvl1pPr marL="0" indent="0">
              <a:buNone/>
              <a:defRPr sz="2400" b="1"/>
            </a:lvl1pPr>
            <a:lvl2pPr marL="457142" indent="0">
              <a:buNone/>
              <a:defRPr sz="2000" b="1"/>
            </a:lvl2pPr>
            <a:lvl3pPr marL="914283" indent="0">
              <a:buNone/>
              <a:defRPr sz="1800" b="1"/>
            </a:lvl3pPr>
            <a:lvl4pPr marL="1371425" indent="0">
              <a:buNone/>
              <a:defRPr sz="1600" b="1"/>
            </a:lvl4pPr>
            <a:lvl5pPr marL="1828567" indent="0">
              <a:buNone/>
              <a:defRPr sz="1600" b="1"/>
            </a:lvl5pPr>
            <a:lvl6pPr marL="2285709" indent="0">
              <a:buNone/>
              <a:defRPr sz="1600" b="1"/>
            </a:lvl6pPr>
            <a:lvl7pPr marL="2742850" indent="0">
              <a:buNone/>
              <a:defRPr sz="1600" b="1"/>
            </a:lvl7pPr>
            <a:lvl8pPr marL="3199992" indent="0">
              <a:buNone/>
              <a:defRPr sz="1600" b="1"/>
            </a:lvl8pPr>
            <a:lvl9pPr marL="3657133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2036" y="2174876"/>
            <a:ext cx="3729404" cy="3951288"/>
          </a:xfrm>
        </p:spPr>
        <p:txBody>
          <a:bodyPr lIns="91428" tIns="45714" rIns="91428" bIns="45714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87719" y="1535115"/>
            <a:ext cx="3730869" cy="639762"/>
          </a:xfrm>
        </p:spPr>
        <p:txBody>
          <a:bodyPr lIns="91428" tIns="45714" rIns="91428" bIns="45714" anchor="b"/>
          <a:lstStyle>
            <a:lvl1pPr marL="0" indent="0">
              <a:buNone/>
              <a:defRPr sz="2400" b="1"/>
            </a:lvl1pPr>
            <a:lvl2pPr marL="457142" indent="0">
              <a:buNone/>
              <a:defRPr sz="2000" b="1"/>
            </a:lvl2pPr>
            <a:lvl3pPr marL="914283" indent="0">
              <a:buNone/>
              <a:defRPr sz="1800" b="1"/>
            </a:lvl3pPr>
            <a:lvl4pPr marL="1371425" indent="0">
              <a:buNone/>
              <a:defRPr sz="1600" b="1"/>
            </a:lvl4pPr>
            <a:lvl5pPr marL="1828567" indent="0">
              <a:buNone/>
              <a:defRPr sz="1600" b="1"/>
            </a:lvl5pPr>
            <a:lvl6pPr marL="2285709" indent="0">
              <a:buNone/>
              <a:defRPr sz="1600" b="1"/>
            </a:lvl6pPr>
            <a:lvl7pPr marL="2742850" indent="0">
              <a:buNone/>
              <a:defRPr sz="1600" b="1"/>
            </a:lvl7pPr>
            <a:lvl8pPr marL="3199992" indent="0">
              <a:buNone/>
              <a:defRPr sz="1600" b="1"/>
            </a:lvl8pPr>
            <a:lvl9pPr marL="3657133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87719" y="2174876"/>
            <a:ext cx="3730869" cy="3951288"/>
          </a:xfrm>
        </p:spPr>
        <p:txBody>
          <a:bodyPr lIns="91428" tIns="45714" rIns="91428" bIns="45714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lIns="91428" tIns="45714" rIns="91428" bIns="45714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033" y="273052"/>
            <a:ext cx="2776904" cy="1162050"/>
          </a:xfrm>
        </p:spPr>
        <p:txBody>
          <a:bodyPr lIns="91428" tIns="45714" rIns="91428" bIns="45714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00048" y="273056"/>
            <a:ext cx="4718538" cy="5853113"/>
          </a:xfrm>
        </p:spPr>
        <p:txBody>
          <a:bodyPr lIns="91428" tIns="45714" rIns="91428" bIns="45714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22033" y="1435103"/>
            <a:ext cx="2776904" cy="4691063"/>
          </a:xfrm>
        </p:spPr>
        <p:txBody>
          <a:bodyPr lIns="91428" tIns="45714" rIns="91428" bIns="45714"/>
          <a:lstStyle>
            <a:lvl1pPr marL="0" indent="0">
              <a:buNone/>
              <a:defRPr sz="1400"/>
            </a:lvl1pPr>
            <a:lvl2pPr marL="457142" indent="0">
              <a:buNone/>
              <a:defRPr sz="1200"/>
            </a:lvl2pPr>
            <a:lvl3pPr marL="914283" indent="0">
              <a:buNone/>
              <a:defRPr sz="1000"/>
            </a:lvl3pPr>
            <a:lvl4pPr marL="1371425" indent="0">
              <a:buNone/>
              <a:defRPr sz="900"/>
            </a:lvl4pPr>
            <a:lvl5pPr marL="1828567" indent="0">
              <a:buNone/>
              <a:defRPr sz="900"/>
            </a:lvl5pPr>
            <a:lvl6pPr marL="2285709" indent="0">
              <a:buNone/>
              <a:defRPr sz="900"/>
            </a:lvl6pPr>
            <a:lvl7pPr marL="2742850" indent="0">
              <a:buNone/>
              <a:defRPr sz="900"/>
            </a:lvl7pPr>
            <a:lvl8pPr marL="3199992" indent="0">
              <a:buNone/>
              <a:defRPr sz="900"/>
            </a:lvl8pPr>
            <a:lvl9pPr marL="3657133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4426" y="4800600"/>
            <a:ext cx="5064369" cy="566738"/>
          </a:xfrm>
        </p:spPr>
        <p:txBody>
          <a:bodyPr lIns="91428" tIns="45714" rIns="91428" bIns="45714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654426" y="612775"/>
            <a:ext cx="5064369" cy="4114800"/>
          </a:xfrm>
        </p:spPr>
        <p:txBody>
          <a:bodyPr vert="horz" wrap="square" lIns="91428" tIns="45714" rIns="91428" bIns="45714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142" indent="0">
              <a:buNone/>
              <a:defRPr sz="2800"/>
            </a:lvl2pPr>
            <a:lvl3pPr marL="914283" indent="0">
              <a:buNone/>
              <a:defRPr sz="2400"/>
            </a:lvl3pPr>
            <a:lvl4pPr marL="1371425" indent="0">
              <a:buNone/>
              <a:defRPr sz="2000"/>
            </a:lvl4pPr>
            <a:lvl5pPr marL="1828567" indent="0">
              <a:buNone/>
              <a:defRPr sz="2000"/>
            </a:lvl5pPr>
            <a:lvl6pPr marL="2285709" indent="0">
              <a:buNone/>
              <a:defRPr sz="2000"/>
            </a:lvl6pPr>
            <a:lvl7pPr marL="2742850" indent="0">
              <a:buNone/>
              <a:defRPr sz="2000"/>
            </a:lvl7pPr>
            <a:lvl8pPr marL="3199992" indent="0">
              <a:buNone/>
              <a:defRPr sz="2000"/>
            </a:lvl8pPr>
            <a:lvl9pPr marL="3657133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54426" y="5367338"/>
            <a:ext cx="5064369" cy="804862"/>
          </a:xfrm>
        </p:spPr>
        <p:txBody>
          <a:bodyPr lIns="91428" tIns="45714" rIns="91428" bIns="45714"/>
          <a:lstStyle>
            <a:lvl1pPr marL="0" indent="0">
              <a:buNone/>
              <a:defRPr sz="1400"/>
            </a:lvl1pPr>
            <a:lvl2pPr marL="457142" indent="0">
              <a:buNone/>
              <a:defRPr sz="1200"/>
            </a:lvl2pPr>
            <a:lvl3pPr marL="914283" indent="0">
              <a:buNone/>
              <a:defRPr sz="1000"/>
            </a:lvl3pPr>
            <a:lvl4pPr marL="1371425" indent="0">
              <a:buNone/>
              <a:defRPr sz="900"/>
            </a:lvl4pPr>
            <a:lvl5pPr marL="1828567" indent="0">
              <a:buNone/>
              <a:defRPr sz="900"/>
            </a:lvl5pPr>
            <a:lvl6pPr marL="2285709" indent="0">
              <a:buNone/>
              <a:defRPr sz="900"/>
            </a:lvl6pPr>
            <a:lvl7pPr marL="2742850" indent="0">
              <a:buNone/>
              <a:defRPr sz="900"/>
            </a:lvl7pPr>
            <a:lvl8pPr marL="3199992" indent="0">
              <a:buNone/>
              <a:defRPr sz="900"/>
            </a:lvl8pPr>
            <a:lvl9pPr marL="3657133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lIns="91428" tIns="45714" rIns="91428" bIns="45714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91428" tIns="45714" rIns="91428" bIns="45714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3946" y="609600"/>
            <a:ext cx="1793631" cy="5486400"/>
          </a:xfrm>
        </p:spPr>
        <p:txBody>
          <a:bodyPr vert="eaVert" lIns="91428" tIns="45714" rIns="91428" bIns="45714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33048" y="609600"/>
            <a:ext cx="5240216" cy="5486400"/>
          </a:xfrm>
        </p:spPr>
        <p:txBody>
          <a:bodyPr vert="eaVert" lIns="91428" tIns="45714" rIns="91428" bIns="45714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169754"/>
            <a:ext cx="9144000" cy="715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44" name="Text Box 20"/>
          <p:cNvSpPr txBox="1">
            <a:spLocks noChangeArrowheads="1"/>
          </p:cNvSpPr>
          <p:nvPr userDrawn="1"/>
        </p:nvSpPr>
        <p:spPr bwMode="auto">
          <a:xfrm>
            <a:off x="180528" y="6141216"/>
            <a:ext cx="9144000" cy="600152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square" lIns="0" tIns="45714" rIns="91428" bIns="45714">
            <a:spAutoFit/>
          </a:bodyPr>
          <a:lstStyle/>
          <a:p>
            <a:pPr algn="l">
              <a:defRPr/>
            </a:pPr>
            <a:endParaRPr lang="en-US" sz="1100" dirty="0" smtClean="0">
              <a:solidFill>
                <a:srgbClr val="FFFFFF"/>
              </a:solidFill>
              <a:latin typeface="Calibri" pitchFamily="34" charset="0"/>
              <a:cs typeface="Calibri" pitchFamily="34" charset="0"/>
            </a:endParaRPr>
          </a:p>
          <a:p>
            <a:pPr algn="l"/>
            <a:r>
              <a:rPr lang="en-GB" sz="1100" dirty="0" smtClean="0">
                <a:solidFill>
                  <a:srgbClr val="FFFFFF"/>
                </a:solidFill>
                <a:latin typeface="Calibri" pitchFamily="34" charset="0"/>
              </a:rPr>
              <a:t>Viva Voce</a:t>
            </a:r>
            <a:r>
              <a:rPr lang="en-GB" sz="1100" baseline="0" dirty="0" smtClean="0">
                <a:solidFill>
                  <a:srgbClr val="FFFFFF"/>
                </a:solidFill>
                <a:latin typeface="Calibri" pitchFamily="34" charset="0"/>
              </a:rPr>
              <a:t> </a:t>
            </a:r>
            <a:r>
              <a:rPr lang="en-GB" sz="1100" dirty="0" smtClean="0">
                <a:solidFill>
                  <a:srgbClr val="FFFFFF"/>
                </a:solidFill>
                <a:latin typeface="Calibri" pitchFamily="34" charset="0"/>
              </a:rPr>
              <a:t>| </a:t>
            </a:r>
            <a:r>
              <a:rPr lang="en-US" sz="1100" dirty="0" smtClean="0">
                <a:solidFill>
                  <a:srgbClr val="FFFFFF"/>
                </a:solidFill>
                <a:latin typeface="Calibri" pitchFamily="34" charset="0"/>
              </a:rPr>
              <a:t>17 May 2017</a:t>
            </a:r>
            <a:endParaRPr lang="en-GB" sz="1100" dirty="0" smtClean="0">
              <a:solidFill>
                <a:srgbClr val="FFFFFF"/>
              </a:solidFill>
              <a:latin typeface="Calibri" pitchFamily="34" charset="0"/>
            </a:endParaRPr>
          </a:p>
          <a:p>
            <a:pPr algn="l">
              <a:defRPr/>
            </a:pPr>
            <a:r>
              <a:rPr lang="en-US" sz="1100" dirty="0" smtClean="0">
                <a:solidFill>
                  <a:srgbClr val="FFFFFF"/>
                </a:solidFill>
                <a:latin typeface="Calibri" pitchFamily="34" charset="0"/>
                <a:cs typeface="Calibri" pitchFamily="34" charset="0"/>
              </a:rPr>
              <a:t>Robert</a:t>
            </a:r>
            <a:r>
              <a:rPr lang="en-US" sz="1100" baseline="0" dirty="0" smtClean="0">
                <a:solidFill>
                  <a:srgbClr val="FFFFFF"/>
                </a:solidFill>
                <a:latin typeface="Calibri" pitchFamily="34" charset="0"/>
                <a:cs typeface="Calibri" pitchFamily="34" charset="0"/>
              </a:rPr>
              <a:t> Townsend |</a:t>
            </a:r>
            <a:r>
              <a:rPr lang="en-US" sz="1100" dirty="0" smtClean="0">
                <a:solidFill>
                  <a:srgbClr val="FFFFFF"/>
                </a:solidFill>
                <a:latin typeface="Calibri" pitchFamily="34" charset="0"/>
                <a:cs typeface="Calibri" pitchFamily="34" charset="0"/>
              </a:rPr>
              <a:t> MSc Property &amp; Facilities Management | School of Architecture, Built and Natural Environments</a:t>
            </a:r>
            <a:endParaRPr lang="en-US" sz="1100" dirty="0">
              <a:solidFill>
                <a:srgbClr val="FFFFFF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711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 userDrawn="1"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3" t="8819" r="25167" b="5708"/>
          <a:stretch/>
        </p:blipFill>
        <p:spPr>
          <a:xfrm>
            <a:off x="8409911" y="2312"/>
            <a:ext cx="734089" cy="709496"/>
          </a:xfrm>
          <a:prstGeom prst="rect">
            <a:avLst/>
          </a:prstGeom>
        </p:spPr>
      </p:pic>
      <p:pic>
        <p:nvPicPr>
          <p:cNvPr id="6" name="Picture 5"/>
          <p:cNvPicPr/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169754"/>
            <a:ext cx="1728192" cy="715630"/>
          </a:xfrm>
          <a:prstGeom prst="rect">
            <a:avLst/>
          </a:prstGeom>
          <a:noFill/>
          <a:ln>
            <a:noFill/>
          </a:ln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4076" r:id="rId1"/>
    <p:sldLayoutId id="2147484065" r:id="rId2"/>
    <p:sldLayoutId id="2147484066" r:id="rId3"/>
    <p:sldLayoutId id="2147484067" r:id="rId4"/>
    <p:sldLayoutId id="2147484068" r:id="rId5"/>
    <p:sldLayoutId id="2147484069" r:id="rId6"/>
    <p:sldLayoutId id="2147484070" r:id="rId7"/>
    <p:sldLayoutId id="2147484071" r:id="rId8"/>
    <p:sldLayoutId id="2147484072" r:id="rId9"/>
    <p:sldLayoutId id="2147484073" r:id="rId10"/>
    <p:sldLayoutId id="2147484074" r:id="rId11"/>
    <p:sldLayoutId id="2147484075" r:id="rId12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4"/>
          </a:solidFill>
          <a:latin typeface="+mj-lt"/>
          <a:ea typeface="MS PGothic" pitchFamily="34" charset="-128"/>
          <a:cs typeface="MS PGothic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4"/>
          </a:solidFill>
          <a:latin typeface="Arial" pitchFamily="-111" charset="0"/>
          <a:ea typeface="MS PGothic" pitchFamily="34" charset="-128"/>
          <a:cs typeface="MS PGothic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4"/>
          </a:solidFill>
          <a:latin typeface="Arial" pitchFamily="-111" charset="0"/>
          <a:ea typeface="MS PGothic" pitchFamily="34" charset="-128"/>
          <a:cs typeface="MS PGothic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4"/>
          </a:solidFill>
          <a:latin typeface="Arial" pitchFamily="-111" charset="0"/>
          <a:ea typeface="MS PGothic" pitchFamily="34" charset="-128"/>
          <a:cs typeface="MS PGothic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4"/>
          </a:solidFill>
          <a:latin typeface="Arial" pitchFamily="-111" charset="0"/>
          <a:ea typeface="MS PGothic" pitchFamily="34" charset="-128"/>
          <a:cs typeface="MS PGothic" charset="0"/>
        </a:defRPr>
      </a:lvl5pPr>
      <a:lvl6pPr marL="457142" algn="l" rtl="0" fontAlgn="base">
        <a:spcBef>
          <a:spcPct val="0"/>
        </a:spcBef>
        <a:spcAft>
          <a:spcPct val="0"/>
        </a:spcAft>
        <a:defRPr sz="4000">
          <a:solidFill>
            <a:srgbClr val="FFFFF4"/>
          </a:solidFill>
          <a:latin typeface="Arial" pitchFamily="-111" charset="0"/>
          <a:ea typeface="ＭＳ Ｐゴシック" pitchFamily="-111" charset="-128"/>
          <a:cs typeface="ＭＳ Ｐゴシック" pitchFamily="-111" charset="-128"/>
        </a:defRPr>
      </a:lvl6pPr>
      <a:lvl7pPr marL="914283" algn="l" rtl="0" fontAlgn="base">
        <a:spcBef>
          <a:spcPct val="0"/>
        </a:spcBef>
        <a:spcAft>
          <a:spcPct val="0"/>
        </a:spcAft>
        <a:defRPr sz="4000">
          <a:solidFill>
            <a:srgbClr val="FFFFF4"/>
          </a:solidFill>
          <a:latin typeface="Arial" pitchFamily="-111" charset="0"/>
          <a:ea typeface="ＭＳ Ｐゴシック" pitchFamily="-111" charset="-128"/>
          <a:cs typeface="ＭＳ Ｐゴシック" pitchFamily="-111" charset="-128"/>
        </a:defRPr>
      </a:lvl7pPr>
      <a:lvl8pPr marL="1371425" algn="l" rtl="0" fontAlgn="base">
        <a:spcBef>
          <a:spcPct val="0"/>
        </a:spcBef>
        <a:spcAft>
          <a:spcPct val="0"/>
        </a:spcAft>
        <a:defRPr sz="4000">
          <a:solidFill>
            <a:srgbClr val="FFFFF4"/>
          </a:solidFill>
          <a:latin typeface="Arial" pitchFamily="-111" charset="0"/>
          <a:ea typeface="ＭＳ Ｐゴシック" pitchFamily="-111" charset="-128"/>
          <a:cs typeface="ＭＳ Ｐゴシック" pitchFamily="-111" charset="-128"/>
        </a:defRPr>
      </a:lvl8pPr>
      <a:lvl9pPr marL="1828567" algn="l" rtl="0" fontAlgn="base">
        <a:spcBef>
          <a:spcPct val="0"/>
        </a:spcBef>
        <a:spcAft>
          <a:spcPct val="0"/>
        </a:spcAft>
        <a:defRPr sz="4000">
          <a:solidFill>
            <a:srgbClr val="FFFFF4"/>
          </a:solidFill>
          <a:latin typeface="Arial" pitchFamily="-111" charset="0"/>
          <a:ea typeface="ＭＳ Ｐゴシック" pitchFamily="-111" charset="-128"/>
          <a:cs typeface="ＭＳ Ｐゴシック" pitchFamily="-111" charset="-128"/>
        </a:defRPr>
      </a:lvl9pPr>
    </p:titleStyle>
    <p:bodyStyle>
      <a:lvl1pPr marL="341313" indent="-341313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rgbClr val="FFFFF4"/>
          </a:solidFill>
          <a:latin typeface="+mn-lt"/>
          <a:ea typeface="MS PGothic" pitchFamily="34" charset="-128"/>
          <a:cs typeface="MS PGothic" charset="0"/>
        </a:defRPr>
      </a:lvl1pPr>
      <a:lvl2pPr marL="741363" indent="-284163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rgbClr val="FFFFF4"/>
          </a:solidFill>
          <a:latin typeface="+mn-lt"/>
          <a:ea typeface="MS PGothic" pitchFamily="34" charset="-128"/>
          <a:cs typeface="MS PGothic" charset="0"/>
        </a:defRPr>
      </a:lvl2pPr>
      <a:lvl3pPr marL="1141413" indent="-227013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rgbClr val="FFFFF4"/>
          </a:solidFill>
          <a:latin typeface="+mn-lt"/>
          <a:ea typeface="MS PGothic" pitchFamily="34" charset="-128"/>
          <a:cs typeface="MS PGothic" charset="0"/>
        </a:defRPr>
      </a:lvl3pPr>
      <a:lvl4pPr marL="1598613" indent="-227013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rgbClr val="FFFFF4"/>
          </a:solidFill>
          <a:latin typeface="+mn-lt"/>
          <a:ea typeface="MS PGothic" pitchFamily="34" charset="-128"/>
          <a:cs typeface="MS PGothic" charset="0"/>
        </a:defRPr>
      </a:lvl4pPr>
      <a:lvl5pPr marL="2055813" indent="-227013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rgbClr val="FFFFF4"/>
          </a:solidFill>
          <a:latin typeface="+mn-lt"/>
          <a:ea typeface="MS PGothic" pitchFamily="34" charset="-128"/>
          <a:cs typeface="MS PGothic" charset="0"/>
        </a:defRPr>
      </a:lvl5pPr>
      <a:lvl6pPr marL="2514279" indent="-228571" algn="l" rtl="0" fontAlgn="base">
        <a:spcBef>
          <a:spcPct val="20000"/>
        </a:spcBef>
        <a:spcAft>
          <a:spcPct val="0"/>
        </a:spcAft>
        <a:buChar char="»"/>
        <a:defRPr sz="2000">
          <a:solidFill>
            <a:srgbClr val="FFFFF4"/>
          </a:solidFill>
          <a:latin typeface="+mn-lt"/>
          <a:ea typeface="+mn-ea"/>
        </a:defRPr>
      </a:lvl6pPr>
      <a:lvl7pPr marL="2971421" indent="-228571" algn="l" rtl="0" fontAlgn="base">
        <a:spcBef>
          <a:spcPct val="20000"/>
        </a:spcBef>
        <a:spcAft>
          <a:spcPct val="0"/>
        </a:spcAft>
        <a:buChar char="»"/>
        <a:defRPr sz="2000">
          <a:solidFill>
            <a:srgbClr val="FFFFF4"/>
          </a:solidFill>
          <a:latin typeface="+mn-lt"/>
          <a:ea typeface="+mn-ea"/>
        </a:defRPr>
      </a:lvl7pPr>
      <a:lvl8pPr marL="3428562" indent="-228571" algn="l" rtl="0" fontAlgn="base">
        <a:spcBef>
          <a:spcPct val="20000"/>
        </a:spcBef>
        <a:spcAft>
          <a:spcPct val="0"/>
        </a:spcAft>
        <a:buChar char="»"/>
        <a:defRPr sz="2000">
          <a:solidFill>
            <a:srgbClr val="FFFFF4"/>
          </a:solidFill>
          <a:latin typeface="+mn-lt"/>
          <a:ea typeface="+mn-ea"/>
        </a:defRPr>
      </a:lvl8pPr>
      <a:lvl9pPr marL="3885704" indent="-228571" algn="l" rtl="0" fontAlgn="base">
        <a:spcBef>
          <a:spcPct val="20000"/>
        </a:spcBef>
        <a:spcAft>
          <a:spcPct val="0"/>
        </a:spcAft>
        <a:buChar char="»"/>
        <a:defRPr sz="2000">
          <a:solidFill>
            <a:srgbClr val="FFFFF4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1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42" algn="l" defTabSz="4571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83" algn="l" defTabSz="4571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25" algn="l" defTabSz="4571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567" algn="l" defTabSz="4571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709" algn="l" defTabSz="4571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850" algn="l" defTabSz="4571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992" algn="l" defTabSz="4571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133" algn="l" defTabSz="45714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1o-f_gdDJAhWLshQKHdR0Bt0QjRwIBw&amp;url=http://www.gsd.harvard.edu/news/seeking-obsolescence-james-leng-wins-som-prize.html&amp;psig=AFQjCNEdQ391fSV8BJMjbdqGC3e93W5gYw&amp;ust=1449790230137739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5" Type="http://schemas.microsoft.com/office/2007/relationships/hdphoto" Target="../media/hdphoto1.wdp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url?sa=i&amp;rct=j&amp;q=&amp;esrc=s&amp;source=images&amp;cd=&amp;cad=rja&amp;uact=8&amp;ved=0ahUKEwiH98yEqfTTAhWIAcAKHdeNB-kQjRwIBw&amp;url=https://www.pinterest.com/pin/433753007832655647/&amp;psig=AFQjCNF9e-bwkEjFXap9O13BcTPJ8WRaFg&amp;ust=1495020889684677" TargetMode="External"/><Relationship Id="rId3" Type="http://schemas.openxmlformats.org/officeDocument/2006/relationships/hyperlink" Target="http://www.google.co.uk/url?sa=i&amp;rct=j&amp;q=&amp;esrc=s&amp;source=images&amp;cd=&amp;cad=rja&amp;uact=8&amp;ved=0ahUKEwjCt7zqp_TTAhXMD8AKHdptBAIQjRwIBw&amp;url=http://swansea.devplan.org.uk/map.aspx?map%3D41%26layers%3Dall&amp;psig=AFQjCNEr7Hd9PD-FcEL489I8PlcV_z0PRw&amp;ust=1495020548390093" TargetMode="External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www.google.co.uk/url?sa=i&amp;rct=j&amp;q=&amp;esrc=s&amp;source=images&amp;cd=&amp;cad=rja&amp;uact=8&amp;ved=0ahUKEwi6yZ_mqPTTAhUrIsAKHdKWAfQQjRwIBw&amp;url=http://consultqrd.co.uk/projects/&amp;psig=AFQjCNG1d3tcavjfOXVH9BwPJ8fXpPzCNw&amp;ust=1495020831005353" TargetMode="External"/><Relationship Id="rId5" Type="http://schemas.openxmlformats.org/officeDocument/2006/relationships/image" Target="../media/image9.jpeg"/><Relationship Id="rId10" Type="http://schemas.openxmlformats.org/officeDocument/2006/relationships/image" Target="../media/image4.jpeg"/><Relationship Id="rId4" Type="http://schemas.openxmlformats.org/officeDocument/2006/relationships/image" Target="../media/image8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1o-f_gdDJAhWLshQKHdR0Bt0QjRwIBw&amp;url=http://www.gsd.harvard.edu/news/seeking-obsolescence-james-leng-wins-som-prize.html&amp;psig=AFQjCNEdQ391fSV8BJMjbdqGC3e93W5gYw&amp;ust=1449790230137739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5" Type="http://schemas.microsoft.com/office/2007/relationships/hdphoto" Target="../media/hdphoto1.wdp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js-_Hb_c_JAhUKXBoKHQS9CrAQjRwIBw&amp;url=http://baltimorepostexaminer.com/technological-obsolescence-cant-overcome/2014/08/27&amp;psig=AFQjCNEdQ391fSV8BJMjbdqGC3e93W5gYw&amp;ust=1449790230137739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1o-f_gdDJAhWLshQKHdR0Bt0QjRwIBw&amp;url=http://www.gsd.harvard.edu/news/seeking-obsolescence-james-leng-wins-som-prize.html&amp;psig=AFQjCNEdQ391fSV8BJMjbdqGC3e93W5gYw&amp;ust=1449790230137739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5" Type="http://schemas.microsoft.com/office/2007/relationships/hdphoto" Target="../media/hdphoto1.wdp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1o-f_gdDJAhWLshQKHdR0Bt0QjRwIBw&amp;url=http://www.gsd.harvard.edu/news/seeking-obsolescence-james-leng-wins-som-prize.html&amp;psig=AFQjCNEdQ391fSV8BJMjbdqGC3e93W5gYw&amp;ust=1449790230137739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5" Type="http://schemas.microsoft.com/office/2007/relationships/hdphoto" Target="../media/hdphoto1.wdp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1o-f_gdDJAhWLshQKHdR0Bt0QjRwIBw&amp;url=http://www.gsd.harvard.edu/news/seeking-obsolescence-james-leng-wins-som-prize.html&amp;psig=AFQjCNEdQ391fSV8BJMjbdqGC3e93W5gYw&amp;ust=1449790230137739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5" Type="http://schemas.microsoft.com/office/2007/relationships/hdphoto" Target="../media/hdphoto1.wdp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G0Yuh0dnJAhUJcBoKHe8QAgwQjRwIBw&amp;url=http://www.press.uchicago.edu/ucp/books/book/chicago/O/bo22340661.html&amp;psig=AFQjCNH1R6bdv7wAdjD57O7wgU5x6iVNTA&amp;ust=1450123503107679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1o-f_gdDJAhWLshQKHdR0Bt0QjRwIBw&amp;url=http://www.gsd.harvard.edu/news/seeking-obsolescence-james-leng-wins-som-prize.html&amp;psig=AFQjCNEdQ391fSV8BJMjbdqGC3e93W5gYw&amp;ust=1449790230137739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Relationship Id="rId5" Type="http://schemas.microsoft.com/office/2007/relationships/hdphoto" Target="../media/hdphoto1.wdp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1o-f_gdDJAhWLshQKHdR0Bt0QjRwIBw&amp;url=http://www.gsd.harvard.edu/news/seeking-obsolescence-james-leng-wins-som-prize.html&amp;psig=AFQjCNEdQ391fSV8BJMjbdqGC3e93W5gYw&amp;ust=1449790230137739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Relationship Id="rId5" Type="http://schemas.microsoft.com/office/2007/relationships/hdphoto" Target="../media/hdphoto1.wdp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1o-f_gdDJAhWLshQKHdR0Bt0QjRwIBw&amp;url=http://www.gsd.harvard.edu/news/seeking-obsolescence-james-leng-wins-som-prize.html&amp;psig=AFQjCNEdQ391fSV8BJMjbdqGC3e93W5gYw&amp;ust=1449790230137739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4.png"/><Relationship Id="rId4" Type="http://schemas.openxmlformats.org/officeDocument/2006/relationships/image" Target="../media/image23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1o-f_gdDJAhWLshQKHdR0Bt0QjRwIBw&amp;url=http://www.gsd.harvard.edu/news/seeking-obsolescence-james-leng-wins-som-prize.html&amp;psig=AFQjCNEdQ391fSV8BJMjbdqGC3e93W5gYw&amp;ust=1449790230137739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Relationship Id="rId5" Type="http://schemas.microsoft.com/office/2007/relationships/hdphoto" Target="../media/hdphoto1.wdp"/><Relationship Id="rId4" Type="http://schemas.openxmlformats.org/officeDocument/2006/relationships/image" Target="../media/image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1o-f_gdDJAhWLshQKHdR0Bt0QjRwIBw&amp;url=http://www.gsd.harvard.edu/news/seeking-obsolescence-james-leng-wins-som-prize.html&amp;psig=AFQjCNEdQ391fSV8BJMjbdqGC3e93W5gYw&amp;ust=1449790230137739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Relationship Id="rId5" Type="http://schemas.microsoft.com/office/2007/relationships/hdphoto" Target="../media/hdphoto1.wdp"/><Relationship Id="rId4" Type="http://schemas.openxmlformats.org/officeDocument/2006/relationships/image" Target="../media/image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1o-f_gdDJAhWLshQKHdR0Bt0QjRwIBw&amp;url=http://www.gsd.harvard.edu/news/seeking-obsolescence-james-leng-wins-som-prize.html&amp;psig=AFQjCNEdQ391fSV8BJMjbdqGC3e93W5gYw&amp;ust=1449790230137739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Relationship Id="rId5" Type="http://schemas.microsoft.com/office/2007/relationships/hdphoto" Target="../media/hdphoto2.wdp"/><Relationship Id="rId4" Type="http://schemas.openxmlformats.org/officeDocument/2006/relationships/image" Target="../media/image25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3" Type="http://schemas.openxmlformats.org/officeDocument/2006/relationships/image" Target="../media/image26.JPG"/><Relationship Id="rId7" Type="http://schemas.openxmlformats.org/officeDocument/2006/relationships/image" Target="../media/image30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9.JPG"/><Relationship Id="rId5" Type="http://schemas.openxmlformats.org/officeDocument/2006/relationships/image" Target="../media/image28.JPG"/><Relationship Id="rId10" Type="http://schemas.openxmlformats.org/officeDocument/2006/relationships/image" Target="../media/image33.JPG"/><Relationship Id="rId4" Type="http://schemas.openxmlformats.org/officeDocument/2006/relationships/image" Target="../media/image27.JPG"/><Relationship Id="rId9" Type="http://schemas.openxmlformats.org/officeDocument/2006/relationships/image" Target="../media/image3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50" r="12115"/>
          <a:stretch/>
        </p:blipFill>
        <p:spPr bwMode="auto">
          <a:xfrm>
            <a:off x="1" y="0"/>
            <a:ext cx="9144000" cy="6957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" y="3140968"/>
            <a:ext cx="9144000" cy="2448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>
              <a:spcBef>
                <a:spcPct val="20000"/>
              </a:spcBef>
            </a:pPr>
            <a:endParaRPr lang="en-US" sz="1600" dirty="0" smtClean="0">
              <a:solidFill>
                <a:schemeClr val="bg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pPr eaLnBrk="1" hangingPunct="1">
              <a:spcBef>
                <a:spcPct val="20000"/>
              </a:spcBef>
            </a:pPr>
            <a:endParaRPr lang="en-US" sz="1600" dirty="0">
              <a:solidFill>
                <a:schemeClr val="bg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pPr eaLnBrk="1" hangingPunct="1">
              <a:spcBef>
                <a:spcPct val="20000"/>
              </a:spcBef>
            </a:pPr>
            <a:endParaRPr lang="en-US" sz="1600" dirty="0" smtClean="0">
              <a:solidFill>
                <a:schemeClr val="bg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pPr eaLnBrk="1" hangingPunct="1">
              <a:spcBef>
                <a:spcPct val="20000"/>
              </a:spcBef>
            </a:pPr>
            <a:endParaRPr lang="en-US" sz="1600" dirty="0">
              <a:solidFill>
                <a:schemeClr val="bg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pPr eaLnBrk="1" hangingPunct="1">
              <a:spcBef>
                <a:spcPct val="20000"/>
              </a:spcBef>
            </a:pPr>
            <a:endParaRPr lang="en-US" sz="1600" dirty="0" smtClean="0">
              <a:solidFill>
                <a:schemeClr val="bg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pPr eaLnBrk="1" hangingPunct="1">
              <a:spcBef>
                <a:spcPct val="20000"/>
              </a:spcBef>
            </a:pPr>
            <a:endParaRPr lang="en-US" sz="1600" dirty="0" smtClean="0">
              <a:solidFill>
                <a:schemeClr val="bg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pPr eaLnBrk="1" hangingPunct="1">
              <a:spcBef>
                <a:spcPct val="20000"/>
              </a:spcBef>
            </a:pPr>
            <a:endParaRPr lang="en-US" sz="1600" dirty="0" smtClean="0">
              <a:solidFill>
                <a:schemeClr val="bg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pPr eaLnBrk="1" hangingPunct="1">
              <a:spcBef>
                <a:spcPct val="20000"/>
              </a:spcBef>
            </a:pPr>
            <a:endParaRPr lang="en-US" sz="1600" dirty="0" smtClean="0">
              <a:solidFill>
                <a:schemeClr val="bg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pPr algn="ctr"/>
            <a:r>
              <a:rPr lang="en-US" sz="2000" dirty="0">
                <a:solidFill>
                  <a:srgbClr val="FFFFFF"/>
                </a:solidFill>
                <a:latin typeface="Calibri" pitchFamily="34" charset="0"/>
              </a:rPr>
              <a:t>Robert Townsend </a:t>
            </a:r>
            <a:endParaRPr lang="en-US" sz="2000" dirty="0" smtClean="0">
              <a:solidFill>
                <a:srgbClr val="FFFFFF"/>
              </a:solidFill>
              <a:latin typeface="Calibri" pitchFamily="34" charset="0"/>
            </a:endParaRPr>
          </a:p>
          <a:p>
            <a:pPr algn="ctr"/>
            <a:r>
              <a:rPr lang="en-GB" sz="1600" dirty="0" smtClean="0">
                <a:solidFill>
                  <a:srgbClr val="FFFFFF"/>
                </a:solidFill>
                <a:latin typeface="Calibri" pitchFamily="34" charset="0"/>
              </a:rPr>
              <a:t>P144019</a:t>
            </a:r>
          </a:p>
          <a:p>
            <a:pPr algn="ctr"/>
            <a:r>
              <a:rPr lang="en-GB" sz="1600" dirty="0" smtClean="0">
                <a:solidFill>
                  <a:srgbClr val="FFFFFF"/>
                </a:solidFill>
                <a:latin typeface="Calibri" pitchFamily="34" charset="0"/>
              </a:rPr>
              <a:t>Viva </a:t>
            </a:r>
            <a:r>
              <a:rPr lang="en-GB" sz="1600" dirty="0" smtClean="0">
                <a:solidFill>
                  <a:srgbClr val="FFFFFF"/>
                </a:solidFill>
                <a:latin typeface="Calibri" pitchFamily="34" charset="0"/>
              </a:rPr>
              <a:t>Voce</a:t>
            </a:r>
          </a:p>
          <a:p>
            <a:pPr algn="ctr"/>
            <a:r>
              <a:rPr lang="en-US" sz="1600" dirty="0" smtClean="0">
                <a:solidFill>
                  <a:srgbClr val="FFFFFF"/>
                </a:solidFill>
                <a:latin typeface="Calibri" pitchFamily="34" charset="0"/>
              </a:rPr>
              <a:t>1st June </a:t>
            </a:r>
            <a:r>
              <a:rPr lang="en-US" sz="1600" dirty="0">
                <a:solidFill>
                  <a:srgbClr val="FFFFFF"/>
                </a:solidFill>
                <a:latin typeface="Calibri" pitchFamily="34" charset="0"/>
              </a:rPr>
              <a:t>2017</a:t>
            </a:r>
            <a:endParaRPr lang="en-GB" sz="1600" dirty="0" smtClean="0">
              <a:solidFill>
                <a:srgbClr val="FFFFFF"/>
              </a:solidFill>
              <a:latin typeface="Calibri" pitchFamily="34" charset="0"/>
            </a:endParaRPr>
          </a:p>
          <a:p>
            <a:pPr algn="ctr"/>
            <a:r>
              <a:rPr lang="en-US" sz="1600" dirty="0" smtClean="0">
                <a:solidFill>
                  <a:srgbClr val="FFFFFF"/>
                </a:solidFill>
                <a:latin typeface="Calibri" pitchFamily="34" charset="0"/>
              </a:rPr>
              <a:t>MSc Property &amp; Facilities Management | </a:t>
            </a:r>
            <a:r>
              <a:rPr lang="en-GB" sz="1600" dirty="0" smtClean="0">
                <a:solidFill>
                  <a:srgbClr val="FFFFFF"/>
                </a:solidFill>
                <a:latin typeface="Calibri" pitchFamily="34" charset="0"/>
              </a:rPr>
              <a:t>School </a:t>
            </a:r>
            <a:r>
              <a:rPr lang="en-GB" sz="1600" dirty="0">
                <a:solidFill>
                  <a:srgbClr val="FFFFFF"/>
                </a:solidFill>
                <a:latin typeface="Calibri" pitchFamily="34" charset="0"/>
              </a:rPr>
              <a:t>of Architecture, Built and Natural </a:t>
            </a:r>
            <a:r>
              <a:rPr lang="en-GB" sz="1600" dirty="0" smtClean="0">
                <a:solidFill>
                  <a:srgbClr val="FFFFFF"/>
                </a:solidFill>
                <a:latin typeface="Calibri" pitchFamily="34" charset="0"/>
              </a:rPr>
              <a:t>Environments</a:t>
            </a:r>
            <a:r>
              <a:rPr lang="en-GB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Calibri" pitchFamily="34" charset="0"/>
              </a:rPr>
              <a:t/>
            </a:r>
            <a:br>
              <a:rPr lang="en-GB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Calibri" pitchFamily="34" charset="0"/>
              </a:rPr>
            </a:br>
            <a:endParaRPr lang="en-US" sz="1600" dirty="0">
              <a:solidFill>
                <a:schemeClr val="bg2">
                  <a:lumMod val="20000"/>
                  <a:lumOff val="80000"/>
                </a:schemeClr>
              </a:solidFill>
              <a:latin typeface="Calibri" pitchFamily="34" charset="0"/>
            </a:endParaRPr>
          </a:p>
        </p:txBody>
      </p:sp>
      <p:sp>
        <p:nvSpPr>
          <p:cNvPr id="3076" name="Rectangle 2"/>
          <p:cNvSpPr>
            <a:spLocks noChangeArrowheads="1"/>
          </p:cNvSpPr>
          <p:nvPr/>
        </p:nvSpPr>
        <p:spPr bwMode="auto">
          <a:xfrm>
            <a:off x="0" y="9271"/>
            <a:ext cx="9144001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algn="ctr" eaLnBrk="1" hangingPunct="1"/>
            <a:r>
              <a:rPr lang="en-US" sz="4000" dirty="0" smtClean="0">
                <a:solidFill>
                  <a:srgbClr val="0070C0"/>
                </a:solidFill>
                <a:latin typeface="Calibri" pitchFamily="34" charset="0"/>
              </a:rPr>
              <a:t>FM, Obsolescence and Design</a:t>
            </a:r>
          </a:p>
          <a:p>
            <a:pPr algn="ctr" eaLnBrk="1" hangingPunct="1"/>
            <a:r>
              <a:rPr lang="en-US" sz="4000" dirty="0" smtClean="0">
                <a:solidFill>
                  <a:srgbClr val="0070C0"/>
                </a:solidFill>
                <a:latin typeface="Calibri" pitchFamily="34" charset="0"/>
              </a:rPr>
              <a:t>The Trinity</a:t>
            </a:r>
            <a:r>
              <a:rPr lang="en-US" sz="4000" dirty="0" smtClean="0">
                <a:solidFill>
                  <a:srgbClr val="441363"/>
                </a:solidFill>
                <a:latin typeface="Calibri" pitchFamily="34" charset="0"/>
              </a:rPr>
              <a:t/>
            </a:r>
            <a:br>
              <a:rPr lang="en-US" sz="4000" dirty="0" smtClean="0">
                <a:solidFill>
                  <a:srgbClr val="441363"/>
                </a:solidFill>
                <a:latin typeface="Calibri" pitchFamily="34" charset="0"/>
              </a:rPr>
            </a:br>
            <a:endParaRPr lang="en-US" sz="4000" dirty="0">
              <a:solidFill>
                <a:srgbClr val="441363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://www.gsd.harvard.edu/images/content/5/6/v3/563481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8" r="4427"/>
          <a:stretch/>
        </p:blipFill>
        <p:spPr bwMode="auto">
          <a:xfrm>
            <a:off x="15213" y="696294"/>
            <a:ext cx="9144000" cy="546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Overview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574674" y="1127060"/>
            <a:ext cx="5308159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Background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Rationale behind the study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Aims &amp; objects </a:t>
            </a:r>
          </a:p>
          <a:p>
            <a:pPr>
              <a:buClr>
                <a:srgbClr val="0F6BB9"/>
              </a:buClr>
              <a:buSzPct val="80000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Research Methodology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Data and Results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Conclusions and Further Research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Reference list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Q &amp; A.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Background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574674" y="1340768"/>
            <a:ext cx="5308159" cy="4431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Ethnographic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Over 10 years professional &amp; academic experience:</a:t>
            </a:r>
          </a:p>
          <a:p>
            <a:pPr marL="723901" lvl="1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723901" lvl="1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Design</a:t>
            </a:r>
          </a:p>
          <a:p>
            <a:pPr marL="723901" lvl="1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723901" lvl="1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Project management</a:t>
            </a:r>
          </a:p>
          <a:p>
            <a:pPr marL="723901" lvl="1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723901" lvl="1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Building Surveying</a:t>
            </a:r>
          </a:p>
          <a:p>
            <a:pPr marL="723901" lvl="1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723901" lvl="1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Facilities Management</a:t>
            </a:r>
          </a:p>
          <a:p>
            <a:pPr marL="723901" lvl="1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723901" lvl="1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Commercial (key decision making)</a:t>
            </a:r>
          </a:p>
          <a:p>
            <a:pPr marL="723901" lvl="1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rgbClr val="0070C0"/>
                </a:solidFill>
                <a:latin typeface="Calibri" pitchFamily="34" charset="0"/>
              </a:rPr>
              <a:t>Modular/Offsite Construction</a:t>
            </a:r>
            <a:endParaRPr lang="en-US" sz="1600" dirty="0">
              <a:solidFill>
                <a:srgbClr val="0070C0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rgbClr val="0070C0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rgbClr val="0070C0"/>
                </a:solidFill>
                <a:latin typeface="Calibri" pitchFamily="34" charset="0"/>
              </a:rPr>
              <a:t>Traditional Construction.</a:t>
            </a:r>
            <a:endParaRPr lang="en-US" sz="1600" dirty="0">
              <a:solidFill>
                <a:srgbClr val="0070C0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4098" name="Picture 2" descr="Image result for city and county of swansea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4259" y="2132856"/>
            <a:ext cx="2971800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Wernick Buildings RGB">
            <a:hlinkClick r:id="" action="ppaction://hlinkshowjump?jump=nextslide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12976"/>
            <a:ext cx="1476375" cy="62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Related image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023" y="3789040"/>
            <a:ext cx="2448272" cy="1632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mage result for university of glamorgan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339" y="4509120"/>
            <a:ext cx="1348308" cy="1348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817" y="1196752"/>
            <a:ext cx="2068830" cy="8642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711603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://www.gsd.harvard.edu/images/content/5/6/v3/563481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8" r="4427"/>
          <a:stretch/>
        </p:blipFill>
        <p:spPr bwMode="auto">
          <a:xfrm>
            <a:off x="15213" y="696294"/>
            <a:ext cx="9144000" cy="546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Introduction to Study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574674" y="1412776"/>
            <a:ext cx="8245475" cy="3447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FM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Obsolescence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Design.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59311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baltimorepostexaminer.com/wp-content/uploads/Screen-Shot-2012-01-03-at-5.16.42-PM-630x271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49868"/>
            <a:ext cx="5847686" cy="2515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Problem Statement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574674" y="1412776"/>
            <a:ext cx="8245475" cy="5170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Modern world –  exponential rate of change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Correspondingly obsolescence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Hence more pressure on FM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Design role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>
                <a:solidFill>
                  <a:schemeClr val="bg1"/>
                </a:solidFill>
                <a:latin typeface="Calibri" pitchFamily="34" charset="0"/>
              </a:rPr>
              <a:t>Long –term Buildings (traditional, long lasting, permanent, in-situ construction, typical materials, etc</a:t>
            </a: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.)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rgbClr val="0070C0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>
                <a:solidFill>
                  <a:schemeClr val="bg1"/>
                </a:solidFill>
                <a:latin typeface="Calibri" pitchFamily="34" charset="0"/>
              </a:rPr>
              <a:t>Short-term Buildings ( modular, off-site construction, </a:t>
            </a: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temporary)</a:t>
            </a: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Appropriate blend, How?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Car lease analogy.</a:t>
            </a: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2623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://www.gsd.harvard.edu/images/content/5/6/v3/563481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8" r="4427"/>
          <a:stretch/>
        </p:blipFill>
        <p:spPr bwMode="auto">
          <a:xfrm>
            <a:off x="15213" y="696294"/>
            <a:ext cx="9144000" cy="546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Research Aim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899591" y="1052736"/>
            <a:ext cx="7488833" cy="5539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>
              <a:lnSpc>
                <a:spcPct val="150000"/>
              </a:lnSpc>
              <a:buClr>
                <a:srgbClr val="0F6BB9"/>
              </a:buClr>
              <a:buSzPct val="80000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Investigate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and establish 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implications</a:t>
            </a:r>
          </a:p>
          <a:p>
            <a:pPr algn="ctr">
              <a:lnSpc>
                <a:spcPct val="150000"/>
              </a:lnSpc>
              <a:buClr>
                <a:srgbClr val="0F6BB9"/>
              </a:buClr>
              <a:buSzPct val="80000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of </a:t>
            </a:r>
            <a:endParaRPr lang="en-GB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algn="ctr">
              <a:lnSpc>
                <a:spcPct val="150000"/>
              </a:lnSpc>
              <a:buClr>
                <a:srgbClr val="0F6BB9"/>
              </a:buClr>
              <a:buSzPct val="80000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FM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, obsolescence and 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design</a:t>
            </a:r>
          </a:p>
          <a:p>
            <a:pPr algn="ctr">
              <a:lnSpc>
                <a:spcPct val="150000"/>
              </a:lnSpc>
              <a:buClr>
                <a:srgbClr val="0F6BB9"/>
              </a:buClr>
              <a:buSzPct val="80000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in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their individual right 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as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well as combining the three 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together</a:t>
            </a:r>
          </a:p>
          <a:p>
            <a:pPr algn="ctr">
              <a:lnSpc>
                <a:spcPct val="150000"/>
              </a:lnSpc>
              <a:buClr>
                <a:srgbClr val="0F6BB9"/>
              </a:buClr>
              <a:buSzPct val="80000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in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the context of </a:t>
            </a:r>
            <a:endParaRPr lang="en-GB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algn="ctr">
              <a:lnSpc>
                <a:spcPct val="150000"/>
              </a:lnSpc>
              <a:buClr>
                <a:srgbClr val="0F6BB9"/>
              </a:buClr>
              <a:buSzPct val="80000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blending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features of long- and short- term 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buildings </a:t>
            </a:r>
          </a:p>
          <a:p>
            <a:pPr algn="ctr">
              <a:lnSpc>
                <a:spcPct val="150000"/>
              </a:lnSpc>
              <a:buClr>
                <a:srgbClr val="0F6BB9"/>
              </a:buClr>
              <a:buSzPct val="80000"/>
            </a:pPr>
            <a:endParaRPr lang="en-GB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algn="ctr">
              <a:lnSpc>
                <a:spcPct val="150000"/>
              </a:lnSpc>
              <a:buClr>
                <a:srgbClr val="0F6BB9"/>
              </a:buClr>
              <a:buSzPct val="80000"/>
            </a:pPr>
            <a:endParaRPr lang="en-GB" sz="1600" dirty="0">
              <a:solidFill>
                <a:schemeClr val="bg1"/>
              </a:solidFill>
              <a:latin typeface="Calibri" pitchFamily="34" charset="0"/>
            </a:endParaRPr>
          </a:p>
          <a:p>
            <a:pPr algn="ctr">
              <a:lnSpc>
                <a:spcPct val="150000"/>
              </a:lnSpc>
              <a:buClr>
                <a:srgbClr val="0F6BB9"/>
              </a:buClr>
              <a:buSzPct val="80000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Thereby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develop an innovative 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approach</a:t>
            </a:r>
          </a:p>
          <a:p>
            <a:pPr algn="ctr">
              <a:lnSpc>
                <a:spcPct val="150000"/>
              </a:lnSpc>
              <a:buClr>
                <a:srgbClr val="0F6BB9"/>
              </a:buClr>
              <a:buSzPct val="80000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to </a:t>
            </a:r>
          </a:p>
          <a:p>
            <a:pPr algn="ctr">
              <a:lnSpc>
                <a:spcPct val="150000"/>
              </a:lnSpc>
              <a:buClr>
                <a:srgbClr val="0F6BB9"/>
              </a:buClr>
              <a:buSzPct val="80000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empower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FM as a 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function </a:t>
            </a:r>
          </a:p>
          <a:p>
            <a:pPr algn="ctr">
              <a:lnSpc>
                <a:spcPct val="150000"/>
              </a:lnSpc>
              <a:buClr>
                <a:srgbClr val="0F6BB9"/>
              </a:buClr>
              <a:buSzPct val="80000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to </a:t>
            </a:r>
          </a:p>
          <a:p>
            <a:pPr algn="ctr">
              <a:lnSpc>
                <a:spcPct val="150000"/>
              </a:lnSpc>
              <a:buClr>
                <a:srgbClr val="0F6BB9"/>
              </a:buClr>
              <a:buSzPct val="80000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effectively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control obsolescence with the engagement of design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.</a:t>
            </a:r>
            <a:endParaRPr lang="en-GB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10929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://www.gsd.harvard.edu/images/content/5/6/v3/563481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8" r="4427"/>
          <a:stretch/>
        </p:blipFill>
        <p:spPr bwMode="auto">
          <a:xfrm>
            <a:off x="15213" y="696294"/>
            <a:ext cx="9144000" cy="546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Research Objectives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574674" y="678750"/>
            <a:ext cx="7957766" cy="6278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Via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literature review </a:t>
            </a:r>
            <a:r>
              <a:rPr lang="en-GB" sz="1600" b="1" dirty="0">
                <a:solidFill>
                  <a:srgbClr val="0070C0"/>
                </a:solidFill>
                <a:latin typeface="Calibri" pitchFamily="34" charset="0"/>
              </a:rPr>
              <a:t>establish the strength of the relationships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 between: 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		FM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and obsolescence;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	FM and design; 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	Obsolescence and design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Based on the above three relationships, </a:t>
            </a:r>
            <a:r>
              <a:rPr lang="en-GB" sz="1600" b="1" dirty="0">
                <a:solidFill>
                  <a:srgbClr val="0070C0"/>
                </a:solidFill>
                <a:latin typeface="Calibri" pitchFamily="34" charset="0"/>
              </a:rPr>
              <a:t>establish the state </a:t>
            </a:r>
            <a:r>
              <a:rPr lang="en-GB" sz="1600" b="1" dirty="0" smtClean="0">
                <a:solidFill>
                  <a:srgbClr val="0070C0"/>
                </a:solidFill>
                <a:latin typeface="Calibri" pitchFamily="34" charset="0"/>
              </a:rPr>
              <a:t>of the art 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of how the three interact with each other; that is FM, obsolescence and design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Establish </a:t>
            </a:r>
            <a:r>
              <a:rPr lang="en-GB" sz="1600" b="1" dirty="0">
                <a:solidFill>
                  <a:srgbClr val="0070C0"/>
                </a:solidFill>
                <a:latin typeface="Calibri" pitchFamily="34" charset="0"/>
              </a:rPr>
              <a:t>implications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en-GB" sz="1600" b="1" dirty="0">
                <a:solidFill>
                  <a:srgbClr val="0070C0"/>
                </a:solidFill>
                <a:latin typeface="Calibri" pitchFamily="34" charset="0"/>
              </a:rPr>
              <a:t>of FM, obsolescence and design 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and interweave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them to develop a </a:t>
            </a:r>
            <a:r>
              <a:rPr lang="en-GB" sz="1600" b="1" dirty="0">
                <a:solidFill>
                  <a:srgbClr val="0070C0"/>
                </a:solidFill>
                <a:latin typeface="Calibri" pitchFamily="34" charset="0"/>
              </a:rPr>
              <a:t>conceptual </a:t>
            </a:r>
            <a:r>
              <a:rPr lang="en-GB" sz="1600" b="1" dirty="0" smtClean="0">
                <a:solidFill>
                  <a:srgbClr val="0070C0"/>
                </a:solidFill>
                <a:latin typeface="Calibri" pitchFamily="34" charset="0"/>
              </a:rPr>
              <a:t>model</a:t>
            </a:r>
            <a:endParaRPr lang="en-GB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Identify and map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characteristics of </a:t>
            </a:r>
            <a:r>
              <a:rPr lang="en-GB" sz="1600" b="1" dirty="0">
                <a:solidFill>
                  <a:srgbClr val="0070C0"/>
                </a:solidFill>
                <a:latin typeface="Calibri" pitchFamily="34" charset="0"/>
              </a:rPr>
              <a:t>long-term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 as opposed to </a:t>
            </a:r>
            <a:r>
              <a:rPr lang="en-GB" sz="1600" b="1" dirty="0">
                <a:solidFill>
                  <a:srgbClr val="0070C0"/>
                </a:solidFill>
                <a:latin typeface="Calibri" pitchFamily="34" charset="0"/>
              </a:rPr>
              <a:t>short-term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 buildings in the context of advantages and disadvantages from the perspective of the conceptual model in 3 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above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Identify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a set of appropriate case studies and apply the conceptual model on them for testing and validation 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purposes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Formulate </a:t>
            </a:r>
            <a:r>
              <a:rPr lang="en-GB" sz="1600" b="1" dirty="0">
                <a:solidFill>
                  <a:srgbClr val="0070C0"/>
                </a:solidFill>
                <a:latin typeface="Calibri" pitchFamily="34" charset="0"/>
              </a:rPr>
              <a:t>recommendations for FM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 and decision-makers in particular and the construction industry in general. 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87796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://www.gsd.harvard.edu/images/content/5/6/v3/563481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8" r="4427"/>
          <a:stretch/>
        </p:blipFill>
        <p:spPr bwMode="auto">
          <a:xfrm>
            <a:off x="15213" y="696294"/>
            <a:ext cx="9144000" cy="546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Research Methodology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574674" y="1268760"/>
            <a:ext cx="8245475" cy="5170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342900" indent="-342900">
              <a:buClr>
                <a:srgbClr val="0F6BB9"/>
              </a:buClr>
              <a:buSzPct val="80000"/>
              <a:buFont typeface="+mj-lt"/>
              <a:buAutoNum type="arabicPeriod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Model Development;</a:t>
            </a:r>
          </a:p>
          <a:p>
            <a:pPr marL="342900" indent="-342900">
              <a:buClr>
                <a:srgbClr val="0F6BB9"/>
              </a:buClr>
              <a:buSzPct val="80000"/>
              <a:buFont typeface="+mj-lt"/>
              <a:buAutoNum type="arabicPeriod"/>
            </a:pPr>
            <a:endParaRPr lang="en-GB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741363" lvl="1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Literature review</a:t>
            </a:r>
          </a:p>
          <a:p>
            <a:pPr marL="1198563" lvl="2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FM, </a:t>
            </a:r>
          </a:p>
          <a:p>
            <a:pPr marL="1198563" lvl="2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Obsolescence</a:t>
            </a:r>
          </a:p>
          <a:p>
            <a:pPr marL="1198563" lvl="2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Design </a:t>
            </a:r>
            <a:endParaRPr lang="en-GB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1655763" lvl="3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I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ndividually </a:t>
            </a:r>
          </a:p>
          <a:p>
            <a:pPr marL="1655763" lvl="3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Dually </a:t>
            </a:r>
          </a:p>
          <a:p>
            <a:pPr marL="1655763" lvl="3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T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riangularly</a:t>
            </a:r>
          </a:p>
          <a:p>
            <a:pPr marL="741363" lvl="1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741363" lvl="1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An </a:t>
            </a:r>
            <a:r>
              <a:rPr lang="en-GB" sz="1600" dirty="0">
                <a:solidFill>
                  <a:schemeClr val="bg1"/>
                </a:solidFill>
                <a:latin typeface="Calibri" pitchFamily="34" charset="0"/>
              </a:rPr>
              <a:t>innovative conceptual model is developed in the form of a trinity/triangular </a:t>
            </a: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format.</a:t>
            </a:r>
          </a:p>
          <a:p>
            <a:pPr marL="741363" lvl="1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342900" indent="-342900">
              <a:buClr>
                <a:srgbClr val="0F6BB9"/>
              </a:buClr>
              <a:buSzPct val="80000"/>
              <a:buFont typeface="+mj-lt"/>
              <a:buAutoNum type="arabicPeriod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Model Application (testing and validation)</a:t>
            </a:r>
          </a:p>
          <a:p>
            <a:pPr marL="342900" indent="-342900">
              <a:buClr>
                <a:srgbClr val="0F6BB9"/>
              </a:buClr>
              <a:buSzPct val="80000"/>
              <a:buFont typeface="+mj-lt"/>
              <a:buAutoNum type="arabicPeriod"/>
            </a:pPr>
            <a:endParaRPr lang="en-GB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1198563" lvl="2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Case Study 1 – Qualitative and descriptive, primary data</a:t>
            </a:r>
          </a:p>
          <a:p>
            <a:pPr marL="1198563" lvl="2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Calibri" pitchFamily="34" charset="0"/>
              </a:rPr>
              <a:t>Case study 2 – Quantitative and numerical, secondary data.</a:t>
            </a:r>
          </a:p>
          <a:p>
            <a:pPr marL="1198563" lvl="2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72976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Literature Review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574674" y="1412776"/>
            <a:ext cx="5308159" cy="3200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State of the art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741363" lvl="1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bg2"/>
                </a:solidFill>
                <a:latin typeface="Calibri" pitchFamily="34" charset="0"/>
              </a:rPr>
              <a:t>FM, Obsolescence and Design - Individually studied</a:t>
            </a:r>
          </a:p>
          <a:p>
            <a:pPr marL="741363" lvl="1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bg2"/>
                </a:solidFill>
                <a:latin typeface="Calibri" pitchFamily="34" charset="0"/>
              </a:rPr>
              <a:t>Obsolescence and Design</a:t>
            </a:r>
          </a:p>
          <a:p>
            <a:pPr marL="741363" lvl="1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bg2"/>
                </a:solidFill>
                <a:latin typeface="Calibri" pitchFamily="34" charset="0"/>
              </a:rPr>
              <a:t>FM and Design	         Relatively less studied</a:t>
            </a:r>
          </a:p>
          <a:p>
            <a:pPr marL="741363" lvl="1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bg2"/>
                </a:solidFill>
                <a:latin typeface="Calibri" pitchFamily="34" charset="0"/>
              </a:rPr>
              <a:t>FM and Obsolescence</a:t>
            </a:r>
          </a:p>
          <a:p>
            <a:pPr marL="741363" lvl="1" indent="-285750">
              <a:buClr>
                <a:srgbClr val="0F6BB9"/>
              </a:buClr>
              <a:buSzPct val="80000"/>
              <a:buFont typeface="Arial" panose="020B0604020202020204" pitchFamily="34" charset="0"/>
              <a:buChar char="•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Fundamental knowledge gap - three not together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Innovative idea – No studies currently exist.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4" name="Picture 2" descr="http://tmm.chicagodistributioncenter.com/IsbnImages/9780226313450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274306"/>
            <a:ext cx="2812333" cy="4242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ight Brace 1"/>
          <p:cNvSpPr/>
          <p:nvPr/>
        </p:nvSpPr>
        <p:spPr bwMode="auto">
          <a:xfrm>
            <a:off x="3528797" y="2204864"/>
            <a:ext cx="144016" cy="648072"/>
          </a:xfrm>
          <a:prstGeom prst="rightBrace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700" b="0" i="0" u="none" strike="noStrike" cap="none" normalizeH="0" baseline="0">
              <a:ln>
                <a:noFill/>
              </a:ln>
              <a:solidFill>
                <a:srgbClr val="FFFFF4"/>
              </a:solidFill>
              <a:effectLst/>
              <a:latin typeface="45 Helvetica Light" pitchFamily="1" charset="0"/>
              <a:ea typeface="ＭＳ Ｐゴシック" pitchFamily="-111" charset="-128"/>
              <a:cs typeface="ＭＳ Ｐゴシック" pitchFamily="-111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591831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The Trinity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28800"/>
            <a:ext cx="6048349" cy="33843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2776"/>
            <a:ext cx="5524500" cy="377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203848" y="3646185"/>
            <a:ext cx="142155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More maintenance cost</a:t>
            </a:r>
            <a:endParaRPr lang="en-GB" sz="11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203848" y="4149080"/>
            <a:ext cx="142155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FM intense</a:t>
            </a:r>
            <a:endParaRPr lang="en-GB" sz="11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436096" y="3645024"/>
            <a:ext cx="142155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Unplanned </a:t>
            </a:r>
            <a:endParaRPr lang="en-GB" sz="11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203848" y="3959478"/>
            <a:ext cx="142155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Unplanned </a:t>
            </a:r>
            <a:endParaRPr lang="en-GB" sz="11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436096" y="3887470"/>
            <a:ext cx="142155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More obsolescence </a:t>
            </a:r>
            <a:endParaRPr lang="en-GB" sz="11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446589" y="4386590"/>
            <a:ext cx="142155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Planned </a:t>
            </a:r>
            <a:endParaRPr lang="en-GB" sz="11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123730" y="4338682"/>
            <a:ext cx="100811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Less maintenance cost</a:t>
            </a:r>
            <a:endParaRPr lang="en-GB" sz="11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123728" y="4895582"/>
            <a:ext cx="142155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Less FM intense</a:t>
            </a:r>
            <a:endParaRPr lang="en-GB" sz="11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446589" y="4726305"/>
            <a:ext cx="98950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Less obsolescence </a:t>
            </a:r>
            <a:endParaRPr lang="en-GB" sz="11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182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Case study 2 </a:t>
            </a:r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– </a:t>
            </a:r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South </a:t>
            </a:r>
            <a:r>
              <a:rPr lang="en-US" sz="3200" dirty="0">
                <a:solidFill>
                  <a:srgbClr val="0070C0"/>
                </a:solidFill>
                <a:latin typeface="Calibri" pitchFamily="34" charset="0"/>
              </a:rPr>
              <a:t>W</a:t>
            </a:r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ales Police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pic>
        <p:nvPicPr>
          <p:cNvPr id="5" name="Picture 4" descr="L:\Rob\MSc Property &amp; Facilities management\MSc Property &amp; Facilities management\Year 3 - Dissertation\Research\Case study information\New DSC02623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01009"/>
            <a:ext cx="3456384" cy="254404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836712"/>
            <a:ext cx="5504234" cy="253180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501008"/>
            <a:ext cx="4855845" cy="2534920"/>
          </a:xfrm>
          <a:prstGeom prst="rect">
            <a:avLst/>
          </a:prstGeom>
          <a:noFill/>
          <a:ln w="19050">
            <a:noFill/>
          </a:ln>
        </p:spPr>
      </p:pic>
    </p:spTree>
    <p:extLst>
      <p:ext uri="{BB962C8B-B14F-4D97-AF65-F5344CB8AC3E}">
        <p14:creationId xmlns:p14="http://schemas.microsoft.com/office/powerpoint/2010/main" val="14936327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Data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pic>
        <p:nvPicPr>
          <p:cNvPr id="3" name="Picture 2" descr="L:\Rob\MSc Property &amp; Facilities management\MSc Property &amp; Facilities management\Year 3 - Dissertation\Research\Case study information\Data analysis\2014-2015 Data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481" y="1484784"/>
            <a:ext cx="7048500" cy="370785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683022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Case study 2 – Graphical Results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805" y="908720"/>
            <a:ext cx="3729211" cy="5090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50521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Case study 2 – Graphical Results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863" y="1023938"/>
            <a:ext cx="5248275" cy="481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88567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://www.gsd.harvard.edu/images/content/5/6/v3/563481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8" r="4427"/>
          <a:stretch/>
        </p:blipFill>
        <p:spPr bwMode="auto">
          <a:xfrm>
            <a:off x="15213" y="696294"/>
            <a:ext cx="9144000" cy="546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Conclusions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574674" y="872347"/>
            <a:ext cx="8101782" cy="5663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268288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The Trinity is an innovative concept</a:t>
            </a:r>
          </a:p>
          <a:p>
            <a:pPr marL="268288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Potential </a:t>
            </a:r>
            <a:r>
              <a:rPr lang="en-US" sz="1600" dirty="0">
                <a:solidFill>
                  <a:schemeClr val="bg1"/>
                </a:solidFill>
                <a:latin typeface="Calibri" pitchFamily="34" charset="0"/>
              </a:rPr>
              <a:t>to change the dynamic of building </a:t>
            </a: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design and FM:</a:t>
            </a:r>
          </a:p>
          <a:p>
            <a:pPr marL="723901" lvl="1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err="1" smtClean="0">
                <a:solidFill>
                  <a:schemeClr val="bg1"/>
                </a:solidFill>
                <a:latin typeface="Calibri" pitchFamily="34" charset="0"/>
              </a:rPr>
              <a:t>Flexibiliy</a:t>
            </a: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 </a:t>
            </a:r>
          </a:p>
          <a:p>
            <a:pPr marL="723901" lvl="1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Upgradability</a:t>
            </a:r>
          </a:p>
          <a:p>
            <a:pPr marL="723901" lvl="1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err="1" smtClean="0">
                <a:solidFill>
                  <a:schemeClr val="bg1"/>
                </a:solidFill>
                <a:latin typeface="Calibri" pitchFamily="34" charset="0"/>
              </a:rPr>
              <a:t>Modernisation</a:t>
            </a: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/</a:t>
            </a:r>
            <a:r>
              <a:rPr lang="en-US" sz="1600" dirty="0" err="1" smtClean="0">
                <a:solidFill>
                  <a:schemeClr val="bg1"/>
                </a:solidFill>
                <a:latin typeface="Calibri" pitchFamily="34" charset="0"/>
              </a:rPr>
              <a:t>contemporisation</a:t>
            </a: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723901" lvl="1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Maintenance cost </a:t>
            </a:r>
          </a:p>
          <a:p>
            <a:pPr marL="723901" lvl="1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Maintenance cycles (planned and un-planned)</a:t>
            </a:r>
          </a:p>
          <a:p>
            <a:pPr marL="723901" lvl="1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Obsolescence control (planned and un-planned)</a:t>
            </a:r>
          </a:p>
          <a:p>
            <a:pPr marL="723901" lvl="1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Integration of FM and Design</a:t>
            </a:r>
          </a:p>
          <a:p>
            <a:pPr marL="723901" lvl="1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Burden on FM</a:t>
            </a:r>
          </a:p>
          <a:p>
            <a:pPr marL="723901" lvl="1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An additional conceptual conclusion is:</a:t>
            </a:r>
          </a:p>
          <a:p>
            <a:pPr marL="723901" lvl="1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Planned Maintenance </a:t>
            </a:r>
            <a:r>
              <a:rPr lang="en-US" sz="1600" dirty="0" smtClean="0">
                <a:solidFill>
                  <a:srgbClr val="C00000"/>
                </a:solidFill>
                <a:latin typeface="Calibri" pitchFamily="34" charset="0"/>
              </a:rPr>
              <a:t>DIRECTLY PROPORTIONAL </a:t>
            </a: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Planned Obsolescence</a:t>
            </a:r>
          </a:p>
          <a:p>
            <a:pPr marL="723901" lvl="1" indent="-268288">
              <a:lnSpc>
                <a:spcPct val="150000"/>
              </a:lnSpc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Un-planned Maintenance </a:t>
            </a:r>
            <a:r>
              <a:rPr lang="en-US" sz="1600" dirty="0">
                <a:solidFill>
                  <a:srgbClr val="C00000"/>
                </a:solidFill>
                <a:latin typeface="Calibri" pitchFamily="34" charset="0"/>
              </a:rPr>
              <a:t>DIRECTLY PROPORTIONAL </a:t>
            </a: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Un-planned Obsolescence.</a:t>
            </a:r>
          </a:p>
          <a:p>
            <a:pPr lvl="1" indent="0">
              <a:buClr>
                <a:srgbClr val="0F6BB9"/>
              </a:buClr>
              <a:buSzPct val="80000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2" name="Up Arrow 1"/>
          <p:cNvSpPr/>
          <p:nvPr/>
        </p:nvSpPr>
        <p:spPr bwMode="auto">
          <a:xfrm rot="10800000">
            <a:off x="2915816" y="2852935"/>
            <a:ext cx="360040" cy="216024"/>
          </a:xfrm>
          <a:prstGeom prst="upArrow">
            <a:avLst/>
          </a:prstGeom>
          <a:solidFill>
            <a:srgbClr val="0070C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700" b="0" i="0" u="none" strike="noStrike" cap="none" normalizeH="0" baseline="0">
              <a:ln>
                <a:noFill/>
              </a:ln>
              <a:solidFill>
                <a:srgbClr val="FFFFF4"/>
              </a:solidFill>
              <a:effectLst/>
              <a:latin typeface="45 Helvetica Light" pitchFamily="1" charset="0"/>
              <a:ea typeface="ＭＳ Ｐゴシック" pitchFamily="-111" charset="-128"/>
              <a:cs typeface="ＭＳ Ｐゴシック" pitchFamily="-111" charset="-128"/>
            </a:endParaRPr>
          </a:p>
        </p:txBody>
      </p:sp>
      <p:sp>
        <p:nvSpPr>
          <p:cNvPr id="6" name="Up Arrow 5"/>
          <p:cNvSpPr/>
          <p:nvPr/>
        </p:nvSpPr>
        <p:spPr bwMode="auto">
          <a:xfrm>
            <a:off x="2245296" y="1700808"/>
            <a:ext cx="360040" cy="216024"/>
          </a:xfrm>
          <a:prstGeom prst="upArrow">
            <a:avLst/>
          </a:prstGeom>
          <a:solidFill>
            <a:srgbClr val="0070C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700" b="0" i="0" u="none" strike="noStrike" cap="none" normalizeH="0" baseline="0">
              <a:ln>
                <a:noFill/>
              </a:ln>
              <a:solidFill>
                <a:srgbClr val="FFFFF4"/>
              </a:solidFill>
              <a:effectLst/>
              <a:latin typeface="45 Helvetica Light" pitchFamily="1" charset="0"/>
              <a:ea typeface="ＭＳ Ｐゴシック" pitchFamily="-111" charset="-128"/>
              <a:cs typeface="ＭＳ Ｐゴシック" pitchFamily="-111" charset="-128"/>
            </a:endParaRPr>
          </a:p>
        </p:txBody>
      </p:sp>
      <p:sp>
        <p:nvSpPr>
          <p:cNvPr id="7" name="Up Arrow 6"/>
          <p:cNvSpPr/>
          <p:nvPr/>
        </p:nvSpPr>
        <p:spPr bwMode="auto">
          <a:xfrm>
            <a:off x="4211960" y="2420888"/>
            <a:ext cx="360040" cy="216024"/>
          </a:xfrm>
          <a:prstGeom prst="upArrow">
            <a:avLst/>
          </a:prstGeom>
          <a:solidFill>
            <a:srgbClr val="0070C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700" b="0" i="0" u="none" strike="noStrike" cap="none" normalizeH="0" baseline="0">
              <a:ln>
                <a:noFill/>
              </a:ln>
              <a:solidFill>
                <a:srgbClr val="FFFFF4"/>
              </a:solidFill>
              <a:effectLst/>
              <a:latin typeface="45 Helvetica Light" pitchFamily="1" charset="0"/>
              <a:ea typeface="ＭＳ Ｐゴシック" pitchFamily="-111" charset="-128"/>
              <a:cs typeface="ＭＳ Ｐゴシック" pitchFamily="-111" charset="-128"/>
            </a:endParaRPr>
          </a:p>
        </p:txBody>
      </p:sp>
      <p:sp>
        <p:nvSpPr>
          <p:cNvPr id="8" name="Up Arrow 7"/>
          <p:cNvSpPr/>
          <p:nvPr/>
        </p:nvSpPr>
        <p:spPr bwMode="auto">
          <a:xfrm>
            <a:off x="2555776" y="2060848"/>
            <a:ext cx="360040" cy="216024"/>
          </a:xfrm>
          <a:prstGeom prst="upArrow">
            <a:avLst/>
          </a:prstGeom>
          <a:solidFill>
            <a:srgbClr val="0070C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700" b="0" i="0" u="none" strike="noStrike" cap="none" normalizeH="0" baseline="0">
              <a:ln>
                <a:noFill/>
              </a:ln>
              <a:solidFill>
                <a:srgbClr val="FFFFF4"/>
              </a:solidFill>
              <a:effectLst/>
              <a:latin typeface="45 Helvetica Light" pitchFamily="1" charset="0"/>
              <a:ea typeface="ＭＳ Ｐゴシック" pitchFamily="-111" charset="-128"/>
              <a:cs typeface="ＭＳ Ｐゴシック" pitchFamily="-111" charset="-128"/>
            </a:endParaRPr>
          </a:p>
        </p:txBody>
      </p:sp>
      <p:sp>
        <p:nvSpPr>
          <p:cNvPr id="9" name="Up Arrow 8"/>
          <p:cNvSpPr/>
          <p:nvPr/>
        </p:nvSpPr>
        <p:spPr bwMode="auto">
          <a:xfrm rot="10800000">
            <a:off x="5231192" y="3151423"/>
            <a:ext cx="360040" cy="216024"/>
          </a:xfrm>
          <a:prstGeom prst="upArrow">
            <a:avLst/>
          </a:prstGeom>
          <a:solidFill>
            <a:srgbClr val="0070C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700" b="0" i="0" u="none" strike="noStrike" cap="none" normalizeH="0" baseline="0">
              <a:ln>
                <a:noFill/>
              </a:ln>
              <a:solidFill>
                <a:srgbClr val="FFFFF4"/>
              </a:solidFill>
              <a:effectLst/>
              <a:latin typeface="45 Helvetica Light" pitchFamily="1" charset="0"/>
              <a:ea typeface="ＭＳ Ｐゴシック" pitchFamily="-111" charset="-128"/>
              <a:cs typeface="ＭＳ Ｐゴシック" pitchFamily="-111" charset="-128"/>
            </a:endParaRPr>
          </a:p>
        </p:txBody>
      </p:sp>
      <p:sp>
        <p:nvSpPr>
          <p:cNvPr id="10" name="Up Arrow 9"/>
          <p:cNvSpPr/>
          <p:nvPr/>
        </p:nvSpPr>
        <p:spPr bwMode="auto">
          <a:xfrm>
            <a:off x="5442111" y="3501008"/>
            <a:ext cx="360040" cy="216024"/>
          </a:xfrm>
          <a:prstGeom prst="upArrow">
            <a:avLst/>
          </a:prstGeom>
          <a:solidFill>
            <a:srgbClr val="0070C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700" b="0" i="0" u="none" strike="noStrike" cap="none" normalizeH="0" baseline="0">
              <a:ln>
                <a:noFill/>
              </a:ln>
              <a:solidFill>
                <a:srgbClr val="FFFFF4"/>
              </a:solidFill>
              <a:effectLst/>
              <a:latin typeface="45 Helvetica Light" pitchFamily="1" charset="0"/>
              <a:ea typeface="ＭＳ Ｐゴシック" pitchFamily="-111" charset="-128"/>
              <a:cs typeface="ＭＳ Ｐゴシック" pitchFamily="-111" charset="-128"/>
            </a:endParaRPr>
          </a:p>
        </p:txBody>
      </p:sp>
      <p:sp>
        <p:nvSpPr>
          <p:cNvPr id="11" name="Up Arrow 10"/>
          <p:cNvSpPr/>
          <p:nvPr/>
        </p:nvSpPr>
        <p:spPr bwMode="auto">
          <a:xfrm rot="10800000">
            <a:off x="2605336" y="4293096"/>
            <a:ext cx="360040" cy="216024"/>
          </a:xfrm>
          <a:prstGeom prst="upArrow">
            <a:avLst/>
          </a:prstGeom>
          <a:solidFill>
            <a:srgbClr val="0070C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700" b="0" i="0" u="none" strike="noStrike" cap="none" normalizeH="0" baseline="0">
              <a:ln>
                <a:noFill/>
              </a:ln>
              <a:solidFill>
                <a:srgbClr val="FFFFF4"/>
              </a:solidFill>
              <a:effectLst/>
              <a:latin typeface="45 Helvetica Light" pitchFamily="1" charset="0"/>
              <a:ea typeface="ＭＳ Ｐゴシック" pitchFamily="-111" charset="-128"/>
              <a:cs typeface="ＭＳ Ｐゴシック" pitchFamily="-111" charset="-128"/>
            </a:endParaRPr>
          </a:p>
        </p:txBody>
      </p:sp>
      <p:sp>
        <p:nvSpPr>
          <p:cNvPr id="12" name="Up Arrow 11"/>
          <p:cNvSpPr/>
          <p:nvPr/>
        </p:nvSpPr>
        <p:spPr bwMode="auto">
          <a:xfrm>
            <a:off x="3851920" y="3861048"/>
            <a:ext cx="360040" cy="216024"/>
          </a:xfrm>
          <a:prstGeom prst="upArrow">
            <a:avLst/>
          </a:prstGeom>
          <a:solidFill>
            <a:srgbClr val="0070C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700" b="0" i="0" u="none" strike="noStrike" cap="none" normalizeH="0" baseline="0">
              <a:ln>
                <a:noFill/>
              </a:ln>
              <a:solidFill>
                <a:srgbClr val="FFFFF4"/>
              </a:solidFill>
              <a:effectLst/>
              <a:latin typeface="45 Helvetica Light" pitchFamily="1" charset="0"/>
              <a:ea typeface="ＭＳ Ｐゴシック" pitchFamily="-111" charset="-128"/>
              <a:cs typeface="ＭＳ Ｐゴシック" pitchFamily="-111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215182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uiExpand="1" build="p"/>
      <p:bldP spid="2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://www.gsd.harvard.edu/images/content/5/6/v3/563481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8" r="4427"/>
          <a:stretch/>
        </p:blipFill>
        <p:spPr bwMode="auto">
          <a:xfrm>
            <a:off x="15213" y="696294"/>
            <a:ext cx="9144000" cy="546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Further Research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574674" y="1412776"/>
            <a:ext cx="8029774" cy="3447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The study is of initial nature and conceptual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An innovative conceptual model has been developed and applied</a:t>
            </a: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Further research - widen the application to various building types, sectors and sub-sectors (quantitative and qualitative)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algn="ctr">
              <a:buClr>
                <a:srgbClr val="0F6BB9"/>
              </a:buClr>
              <a:buSzPct val="80000"/>
            </a:pPr>
            <a:r>
              <a:rPr lang="en-US" sz="1600" dirty="0" smtClean="0">
                <a:solidFill>
                  <a:srgbClr val="C00000"/>
                </a:solidFill>
                <a:latin typeface="Calibri" pitchFamily="34" charset="0"/>
              </a:rPr>
              <a:t>Validate the model – Applying to vast scenarios</a:t>
            </a:r>
          </a:p>
          <a:p>
            <a:pPr algn="ctr">
              <a:buClr>
                <a:srgbClr val="0F6BB9"/>
              </a:buClr>
              <a:buSzPct val="80000"/>
            </a:pPr>
            <a:endParaRPr lang="en-US" sz="1600" dirty="0">
              <a:solidFill>
                <a:srgbClr val="C00000"/>
              </a:solidFill>
              <a:latin typeface="Calibri" pitchFamily="34" charset="0"/>
            </a:endParaRPr>
          </a:p>
          <a:p>
            <a:pPr algn="ctr">
              <a:buClr>
                <a:srgbClr val="0F6BB9"/>
              </a:buClr>
              <a:buSzPct val="80000"/>
            </a:pPr>
            <a:r>
              <a:rPr lang="en-US" sz="1600" dirty="0" smtClean="0">
                <a:solidFill>
                  <a:srgbClr val="C00000"/>
                </a:solidFill>
                <a:latin typeface="Calibri" pitchFamily="34" charset="0"/>
              </a:rPr>
              <a:t>Establish benchmarks for decision-making (appropriate blend)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842083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9310"/>
            <a:ext cx="9144000" cy="5559380"/>
          </a:xfrm>
          <a:prstGeom prst="rect">
            <a:avLst/>
          </a:prstGeom>
        </p:spPr>
      </p:pic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Pod Vending Machine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222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50" t="16735" r="14532"/>
          <a:stretch/>
        </p:blipFill>
        <p:spPr bwMode="auto">
          <a:xfrm>
            <a:off x="5004048" y="1052736"/>
            <a:ext cx="3888109" cy="471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Recognition of My Study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574674" y="1412776"/>
            <a:ext cx="3997326" cy="3200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International recognition</a:t>
            </a:r>
          </a:p>
          <a:p>
            <a:pPr marL="723901" lvl="1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GB" sz="1600" dirty="0" smtClean="0">
                <a:solidFill>
                  <a:schemeClr val="bg1"/>
                </a:solidFill>
                <a:latin typeface="Calibri" panose="020F0502020204030204" pitchFamily="34" charset="0"/>
              </a:rPr>
              <a:t>CIB: "</a:t>
            </a:r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</a:rPr>
              <a:t>Conseil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</a:rPr>
              <a:t> International du </a:t>
            </a:r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</a:rPr>
              <a:t>Bâtiment</a:t>
            </a:r>
            <a:r>
              <a:rPr lang="en-GB" sz="1600" dirty="0" smtClean="0">
                <a:solidFill>
                  <a:schemeClr val="bg1"/>
                </a:solidFill>
                <a:latin typeface="Calibri" panose="020F0502020204030204" pitchFamily="34" charset="0"/>
              </a:rPr>
              <a:t>"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</a:rPr>
              <a:t/>
            </a:r>
            <a:b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</a:rPr>
            </a:b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</a:rPr>
              <a:t/>
            </a:r>
            <a:b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</a:rPr>
            </a:br>
            <a:r>
              <a:rPr lang="en-GB" sz="1600" dirty="0">
                <a:solidFill>
                  <a:srgbClr val="C00000"/>
                </a:solidFill>
                <a:latin typeface="Calibri" panose="020F0502020204030204" pitchFamily="34" charset="0"/>
              </a:rPr>
              <a:t>INTERNATIONAL COUNCIL FOR RESEARCH AND INNOVATION IN </a:t>
            </a:r>
            <a:br>
              <a:rPr lang="en-GB" sz="1600" dirty="0">
                <a:solidFill>
                  <a:srgbClr val="C00000"/>
                </a:solidFill>
                <a:latin typeface="Calibri" panose="020F0502020204030204" pitchFamily="34" charset="0"/>
              </a:rPr>
            </a:br>
            <a:r>
              <a:rPr lang="en-GB" sz="1600" dirty="0">
                <a:solidFill>
                  <a:srgbClr val="C00000"/>
                </a:solidFill>
                <a:latin typeface="Calibri" panose="020F0502020204030204" pitchFamily="34" charset="0"/>
              </a:rPr>
              <a:t>BUILDING AND CONSTRUCTION</a:t>
            </a:r>
            <a:endParaRPr lang="en-US" sz="1600" dirty="0" smtClean="0">
              <a:solidFill>
                <a:srgbClr val="C00000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National recognition</a:t>
            </a:r>
          </a:p>
          <a:p>
            <a:pPr marL="723901" lvl="1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UWTSD Postgraduate Interdisciplinary conference </a:t>
            </a: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2462" y="1052737"/>
            <a:ext cx="3322207" cy="4710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3846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://www.gsd.harvard.edu/images/content/5/6/v3/563481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8" r="4427"/>
          <a:stretch/>
        </p:blipFill>
        <p:spPr bwMode="auto">
          <a:xfrm>
            <a:off x="15213" y="696294"/>
            <a:ext cx="9144000" cy="546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References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251518" y="980728"/>
            <a:ext cx="8568629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+mn-lt"/>
              </a:rPr>
              <a:t>Abramson, D. (2016). </a:t>
            </a:r>
            <a:r>
              <a:rPr lang="en-GB" sz="1400" i="1" dirty="0">
                <a:solidFill>
                  <a:schemeClr val="bg1"/>
                </a:solidFill>
                <a:latin typeface="+mn-lt"/>
              </a:rPr>
              <a:t>Obsolescence: An Architectural History, by Daniel M. Abramson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. 1st ed. Chicago and London: University of Chicago Press.</a:t>
            </a:r>
          </a:p>
          <a:p>
            <a:endParaRPr lang="en-GB" sz="1400" dirty="0" smtClean="0">
              <a:solidFill>
                <a:schemeClr val="bg1"/>
              </a:solidFill>
              <a:latin typeface="+mn-lt"/>
            </a:endParaRPr>
          </a:p>
          <a:p>
            <a:r>
              <a:rPr lang="en-GB" sz="1400" dirty="0" smtClean="0">
                <a:solidFill>
                  <a:schemeClr val="bg1"/>
                </a:solidFill>
                <a:latin typeface="+mn-lt"/>
              </a:rPr>
              <a:t>Alexander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K. (1996). </a:t>
            </a:r>
            <a:r>
              <a:rPr lang="en-GB" sz="1400" i="1" dirty="0">
                <a:solidFill>
                  <a:schemeClr val="bg1"/>
                </a:solidFill>
                <a:latin typeface="+mn-lt"/>
              </a:rPr>
              <a:t>Facilities Management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. 1st ed. London: E &amp; FN </a:t>
            </a:r>
            <a:r>
              <a:rPr lang="en-GB" sz="1400" dirty="0" err="1">
                <a:solidFill>
                  <a:schemeClr val="bg1"/>
                </a:solidFill>
                <a:latin typeface="+mn-lt"/>
              </a:rPr>
              <a:t>Spon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.</a:t>
            </a:r>
          </a:p>
          <a:p>
            <a:endParaRPr lang="en-GB" sz="1400" dirty="0" smtClean="0">
              <a:solidFill>
                <a:schemeClr val="bg1"/>
              </a:solidFill>
              <a:latin typeface="+mn-lt"/>
            </a:endParaRPr>
          </a:p>
          <a:p>
            <a:r>
              <a:rPr lang="en-GB" sz="1400" dirty="0" smtClean="0">
                <a:solidFill>
                  <a:schemeClr val="bg1"/>
                </a:solidFill>
                <a:latin typeface="+mn-lt"/>
              </a:rPr>
              <a:t>Atkin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B. and Brooks, A. (2009). </a:t>
            </a:r>
            <a:r>
              <a:rPr lang="en-GB" sz="1400" i="1" dirty="0">
                <a:solidFill>
                  <a:schemeClr val="bg1"/>
                </a:solidFill>
                <a:latin typeface="+mn-lt"/>
              </a:rPr>
              <a:t>Total Facility Management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. 3rd ed. Oxford: Blackwell Publishing Ltd.</a:t>
            </a:r>
          </a:p>
          <a:p>
            <a:endParaRPr lang="en-GB" sz="1400" dirty="0" smtClean="0">
              <a:solidFill>
                <a:schemeClr val="bg1"/>
              </a:solidFill>
              <a:latin typeface="+mn-lt"/>
            </a:endParaRPr>
          </a:p>
          <a:p>
            <a:r>
              <a:rPr lang="en-GB" sz="1400" dirty="0" smtClean="0">
                <a:solidFill>
                  <a:schemeClr val="bg1"/>
                </a:solidFill>
                <a:latin typeface="+mn-lt"/>
              </a:rPr>
              <a:t>Booty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F. (2009). </a:t>
            </a:r>
            <a:r>
              <a:rPr lang="en-GB" sz="1400" i="1" dirty="0">
                <a:solidFill>
                  <a:schemeClr val="bg1"/>
                </a:solidFill>
                <a:latin typeface="+mn-lt"/>
              </a:rPr>
              <a:t>Facilities Management Handbook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. 1st ed. Oxford: Elsevier Ltd.</a:t>
            </a:r>
          </a:p>
          <a:p>
            <a:endParaRPr lang="en-GB" sz="1400" dirty="0" smtClean="0">
              <a:solidFill>
                <a:schemeClr val="bg1"/>
              </a:solidFill>
              <a:latin typeface="+mn-lt"/>
            </a:endParaRPr>
          </a:p>
          <a:p>
            <a:r>
              <a:rPr lang="en-GB" sz="1400" dirty="0" smtClean="0">
                <a:solidFill>
                  <a:schemeClr val="bg1"/>
                </a:solidFill>
                <a:latin typeface="+mn-lt"/>
              </a:rPr>
              <a:t>Butt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T., </a:t>
            </a:r>
            <a:r>
              <a:rPr lang="en-GB" sz="1400" dirty="0" err="1">
                <a:solidFill>
                  <a:schemeClr val="bg1"/>
                </a:solidFill>
                <a:latin typeface="+mn-lt"/>
              </a:rPr>
              <a:t>Camilleri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M., Paul, P. and Jones, K. (2015). Obsolescence types and the built environment - definitions and implications. </a:t>
            </a:r>
            <a:r>
              <a:rPr lang="en-GB" sz="1400" i="1" dirty="0">
                <a:solidFill>
                  <a:schemeClr val="bg1"/>
                </a:solidFill>
                <a:latin typeface="+mn-lt"/>
              </a:rPr>
              <a:t>International Journal of Environment and Sustainable Development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14(1), pp.20 - 39</a:t>
            </a:r>
            <a:r>
              <a:rPr lang="en-GB" sz="1400" dirty="0" smtClean="0">
                <a:solidFill>
                  <a:schemeClr val="bg1"/>
                </a:solidFill>
                <a:latin typeface="+mn-lt"/>
              </a:rPr>
              <a:t>.</a:t>
            </a:r>
          </a:p>
          <a:p>
            <a:endParaRPr lang="en-GB" sz="1400" dirty="0">
              <a:solidFill>
                <a:schemeClr val="bg1"/>
              </a:solidFill>
              <a:latin typeface="+mn-lt"/>
            </a:endParaRPr>
          </a:p>
          <a:p>
            <a:r>
              <a:rPr lang="en-GB" sz="1400" dirty="0" err="1">
                <a:solidFill>
                  <a:schemeClr val="bg1"/>
                </a:solidFill>
                <a:latin typeface="+mn-lt"/>
              </a:rPr>
              <a:t>Conejos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S., Langston, C. and Smith, J. (2015). Enhancing sustainability through designing for adaptive reuse from the outset. </a:t>
            </a:r>
            <a:r>
              <a:rPr lang="en-GB" sz="1400" i="1" dirty="0">
                <a:solidFill>
                  <a:schemeClr val="bg1"/>
                </a:solidFill>
                <a:latin typeface="+mn-lt"/>
              </a:rPr>
              <a:t>Facilities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33(9/10), pp.531-552</a:t>
            </a:r>
            <a:r>
              <a:rPr lang="en-GB" sz="1400" dirty="0" smtClean="0">
                <a:solidFill>
                  <a:schemeClr val="bg1"/>
                </a:solidFill>
                <a:latin typeface="+mn-lt"/>
              </a:rPr>
              <a:t>.</a:t>
            </a:r>
          </a:p>
          <a:p>
            <a:endParaRPr lang="en-GB" sz="1400" dirty="0">
              <a:solidFill>
                <a:schemeClr val="bg1"/>
              </a:solidFill>
              <a:latin typeface="+mn-lt"/>
            </a:endParaRPr>
          </a:p>
          <a:p>
            <a:r>
              <a:rPr lang="en-GB" sz="1400" dirty="0" err="1" smtClean="0">
                <a:solidFill>
                  <a:schemeClr val="bg1"/>
                </a:solidFill>
                <a:latin typeface="+mn-lt"/>
              </a:rPr>
              <a:t>Guiltinan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J. (2008). Creative Destruction and Destructive Creations: Environmental Ethics and Planned Obsolescence. </a:t>
            </a:r>
            <a:r>
              <a:rPr lang="en-GB" sz="1400" i="1" dirty="0">
                <a:solidFill>
                  <a:schemeClr val="bg1"/>
                </a:solidFill>
                <a:latin typeface="+mn-lt"/>
              </a:rPr>
              <a:t>Journal of Business Ethics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89(S1), pp.19-28</a:t>
            </a:r>
            <a:r>
              <a:rPr lang="en-GB" sz="1400" dirty="0" smtClean="0">
                <a:solidFill>
                  <a:schemeClr val="bg1"/>
                </a:solidFill>
                <a:latin typeface="+mn-lt"/>
              </a:rPr>
              <a:t>.</a:t>
            </a:r>
          </a:p>
          <a:p>
            <a:endParaRPr lang="en-GB" sz="1400" dirty="0">
              <a:solidFill>
                <a:schemeClr val="bg1"/>
              </a:solidFill>
              <a:latin typeface="+mn-lt"/>
            </a:endParaRPr>
          </a:p>
          <a:p>
            <a:r>
              <a:rPr lang="en-GB" sz="1400" dirty="0" err="1" smtClean="0">
                <a:solidFill>
                  <a:schemeClr val="bg1"/>
                </a:solidFill>
                <a:latin typeface="+mn-lt"/>
              </a:rPr>
              <a:t>Kamali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M. and </a:t>
            </a:r>
            <a:r>
              <a:rPr lang="en-GB" sz="1400" dirty="0" err="1">
                <a:solidFill>
                  <a:schemeClr val="bg1"/>
                </a:solidFill>
                <a:latin typeface="+mn-lt"/>
              </a:rPr>
              <a:t>Hewage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K. (2017). Development of performance criteria for sustainability evaluation of modular versus conventional construction methods. </a:t>
            </a:r>
            <a:r>
              <a:rPr lang="en-GB" sz="1400" i="1" dirty="0">
                <a:solidFill>
                  <a:schemeClr val="bg1"/>
                </a:solidFill>
                <a:latin typeface="+mn-lt"/>
              </a:rPr>
              <a:t>Journal of Cleaner Production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142, pp.3592-3606</a:t>
            </a:r>
            <a:r>
              <a:rPr lang="en-GB" sz="1400" dirty="0" smtClean="0">
                <a:solidFill>
                  <a:schemeClr val="bg1"/>
                </a:solidFill>
                <a:latin typeface="+mn-lt"/>
              </a:rPr>
              <a:t>.</a:t>
            </a:r>
          </a:p>
          <a:p>
            <a:endParaRPr lang="en-GB" sz="1400" dirty="0">
              <a:solidFill>
                <a:schemeClr val="bg1"/>
              </a:solidFill>
              <a:latin typeface="+mn-lt"/>
            </a:endParaRPr>
          </a:p>
          <a:p>
            <a:r>
              <a:rPr lang="en-GB" sz="1400" dirty="0" err="1">
                <a:solidFill>
                  <a:schemeClr val="bg1"/>
                </a:solidFill>
                <a:latin typeface="+mn-lt"/>
              </a:rPr>
              <a:t>Lawlor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R. (2014). Delaying Obsolescence. </a:t>
            </a:r>
            <a:r>
              <a:rPr lang="en-GB" sz="1400" i="1" dirty="0">
                <a:solidFill>
                  <a:schemeClr val="bg1"/>
                </a:solidFill>
                <a:latin typeface="+mn-lt"/>
              </a:rPr>
              <a:t>Science and Engineering Ethics</a:t>
            </a:r>
            <a:r>
              <a:rPr lang="en-GB" sz="1400" dirty="0">
                <a:solidFill>
                  <a:schemeClr val="bg1"/>
                </a:solidFill>
                <a:latin typeface="+mn-lt"/>
              </a:rPr>
              <a:t>, 21(2), pp.401-427</a:t>
            </a:r>
            <a:r>
              <a:rPr lang="en-GB" sz="1400" dirty="0" smtClean="0">
                <a:solidFill>
                  <a:schemeClr val="bg1"/>
                </a:solidFill>
                <a:latin typeface="+mn-lt"/>
              </a:rPr>
              <a:t>.</a:t>
            </a:r>
          </a:p>
          <a:p>
            <a:pPr>
              <a:buClr>
                <a:srgbClr val="0F6BB9"/>
              </a:buClr>
              <a:buSzPct val="80000"/>
            </a:pP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1549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://www.gsd.harvard.edu/images/content/5/6/v3/563481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8" r="4427"/>
          <a:stretch/>
        </p:blipFill>
        <p:spPr bwMode="auto">
          <a:xfrm>
            <a:off x="15213" y="696294"/>
            <a:ext cx="9144000" cy="546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References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251518" y="980728"/>
            <a:ext cx="8568629" cy="47397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 err="1">
                <a:solidFill>
                  <a:schemeClr val="bg1"/>
                </a:solidFill>
              </a:rPr>
              <a:t>Lobonţiu</a:t>
            </a:r>
            <a:r>
              <a:rPr lang="en-GB" sz="1400" dirty="0">
                <a:solidFill>
                  <a:schemeClr val="bg1"/>
                </a:solidFill>
              </a:rPr>
              <a:t>, G. (2013). Planned Obsolescence and the Product Lifecycle. </a:t>
            </a:r>
            <a:r>
              <a:rPr lang="en-GB" sz="1400" i="1" dirty="0">
                <a:solidFill>
                  <a:schemeClr val="bg1"/>
                </a:solidFill>
              </a:rPr>
              <a:t>Applied Mechanics and Materials</a:t>
            </a:r>
            <a:r>
              <a:rPr lang="en-GB" sz="1400" dirty="0">
                <a:solidFill>
                  <a:schemeClr val="bg1"/>
                </a:solidFill>
              </a:rPr>
              <a:t>, 371, pp.857-861</a:t>
            </a:r>
            <a:r>
              <a:rPr lang="en-GB" sz="1400" dirty="0" smtClean="0">
                <a:solidFill>
                  <a:schemeClr val="bg1"/>
                </a:solidFill>
              </a:rPr>
              <a:t>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US" sz="1400" dirty="0">
                <a:solidFill>
                  <a:schemeClr val="bg1"/>
                </a:solidFill>
              </a:rPr>
              <a:t>Mansfield, J. and </a:t>
            </a:r>
            <a:r>
              <a:rPr lang="en-US" sz="1400" dirty="0" err="1">
                <a:solidFill>
                  <a:schemeClr val="bg1"/>
                </a:solidFill>
              </a:rPr>
              <a:t>Pinder</a:t>
            </a:r>
            <a:r>
              <a:rPr lang="en-US" sz="1400" dirty="0">
                <a:solidFill>
                  <a:schemeClr val="bg1"/>
                </a:solidFill>
              </a:rPr>
              <a:t>, J. (2008). “Economic” and “functional” obsolescence. </a:t>
            </a:r>
            <a:r>
              <a:rPr lang="en-US" sz="1400" i="1" dirty="0">
                <a:solidFill>
                  <a:schemeClr val="bg1"/>
                </a:solidFill>
              </a:rPr>
              <a:t>Property Management</a:t>
            </a:r>
            <a:r>
              <a:rPr lang="en-US" sz="1400" dirty="0">
                <a:solidFill>
                  <a:schemeClr val="bg1"/>
                </a:solidFill>
              </a:rPr>
              <a:t>, 26(3), pp.191-206</a:t>
            </a:r>
            <a:r>
              <a:rPr lang="en-US" sz="1400" dirty="0" smtClean="0">
                <a:solidFill>
                  <a:schemeClr val="bg1"/>
                </a:solidFill>
              </a:rPr>
              <a:t>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 err="1">
                <a:solidFill>
                  <a:schemeClr val="bg1"/>
                </a:solidFill>
              </a:rPr>
              <a:t>Mattison-Teig</a:t>
            </a:r>
            <a:r>
              <a:rPr lang="en-GB" sz="1400" dirty="0">
                <a:solidFill>
                  <a:schemeClr val="bg1"/>
                </a:solidFill>
              </a:rPr>
              <a:t>, B. (2008). </a:t>
            </a:r>
            <a:r>
              <a:rPr lang="en-GB" sz="1400" i="1" dirty="0">
                <a:solidFill>
                  <a:schemeClr val="bg1"/>
                </a:solidFill>
              </a:rPr>
              <a:t>2008 Green Building Survey: Fighting Obsolescence</a:t>
            </a:r>
            <a:r>
              <a:rPr lang="en-GB" sz="1400" dirty="0">
                <a:solidFill>
                  <a:schemeClr val="bg1"/>
                </a:solidFill>
              </a:rPr>
              <a:t>. National Real Estate Investor.</a:t>
            </a:r>
          </a:p>
          <a:p>
            <a:r>
              <a:rPr lang="en-GB" sz="1400" dirty="0">
                <a:solidFill>
                  <a:schemeClr val="bg1"/>
                </a:solidFill>
              </a:rPr>
              <a:t>Then, D. and </a:t>
            </a:r>
            <a:r>
              <a:rPr lang="en-GB" sz="1400" dirty="0" err="1">
                <a:solidFill>
                  <a:schemeClr val="bg1"/>
                </a:solidFill>
              </a:rPr>
              <a:t>Hee</a:t>
            </a:r>
            <a:r>
              <a:rPr lang="en-GB" sz="1400" dirty="0">
                <a:solidFill>
                  <a:schemeClr val="bg1"/>
                </a:solidFill>
              </a:rPr>
              <a:t>, T. (2013). </a:t>
            </a:r>
            <a:r>
              <a:rPr lang="en-GB" sz="1400" i="1" dirty="0">
                <a:solidFill>
                  <a:schemeClr val="bg1"/>
                </a:solidFill>
              </a:rPr>
              <a:t>Facilities management and the business of managing assets</a:t>
            </a:r>
            <a:r>
              <a:rPr lang="en-GB" sz="1400" dirty="0">
                <a:solidFill>
                  <a:schemeClr val="bg1"/>
                </a:solidFill>
              </a:rPr>
              <a:t>. 1st ed. Oxon: Routledge</a:t>
            </a:r>
            <a:r>
              <a:rPr lang="en-GB" sz="1400" dirty="0" smtClean="0">
                <a:solidFill>
                  <a:schemeClr val="bg1"/>
                </a:solidFill>
              </a:rPr>
              <a:t>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Thomsen, A, &amp; van der Flier, K 2011, 'Understanding obsolescence: a conceptual model for buildings', </a:t>
            </a:r>
            <a:r>
              <a:rPr lang="en-GB" sz="1400" i="1" dirty="0">
                <a:solidFill>
                  <a:schemeClr val="bg1"/>
                </a:solidFill>
              </a:rPr>
              <a:t>Building Research &amp; Information</a:t>
            </a:r>
            <a:r>
              <a:rPr lang="en-GB" sz="1400" dirty="0">
                <a:solidFill>
                  <a:schemeClr val="bg1"/>
                </a:solidFill>
              </a:rPr>
              <a:t>, 39, 4, pp. 352-362, Business Source Complete, EBSCO</a:t>
            </a:r>
            <a:r>
              <a:rPr lang="en-GB" sz="1400" i="1" dirty="0">
                <a:solidFill>
                  <a:schemeClr val="bg1"/>
                </a:solidFill>
              </a:rPr>
              <a:t>host</a:t>
            </a:r>
            <a:r>
              <a:rPr lang="en-GB" sz="1400" dirty="0">
                <a:solidFill>
                  <a:schemeClr val="bg1"/>
                </a:solidFill>
              </a:rPr>
              <a:t>, viewed 15 November </a:t>
            </a:r>
            <a:r>
              <a:rPr lang="en-GB" sz="1400" dirty="0" smtClean="0">
                <a:solidFill>
                  <a:schemeClr val="bg1"/>
                </a:solidFill>
              </a:rPr>
              <a:t>2016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US" sz="1400" dirty="0">
                <a:solidFill>
                  <a:schemeClr val="bg1"/>
                </a:solidFill>
              </a:rPr>
              <a:t>Too, L., Harvey, M. and Too, E. (2010). </a:t>
            </a:r>
            <a:r>
              <a:rPr lang="en-US" sz="1400" dirty="0" err="1">
                <a:solidFill>
                  <a:schemeClr val="bg1"/>
                </a:solidFill>
              </a:rPr>
              <a:t>Globalisation</a:t>
            </a:r>
            <a:r>
              <a:rPr lang="en-US" sz="1400" dirty="0">
                <a:solidFill>
                  <a:schemeClr val="bg1"/>
                </a:solidFill>
              </a:rPr>
              <a:t> and Corporate Real Estate Strategies. </a:t>
            </a:r>
            <a:r>
              <a:rPr lang="en-US" sz="1400" i="1" dirty="0">
                <a:solidFill>
                  <a:schemeClr val="bg1"/>
                </a:solidFill>
              </a:rPr>
              <a:t>Journal of Corporate Real Estate</a:t>
            </a:r>
            <a:r>
              <a:rPr lang="en-US" sz="1400" dirty="0">
                <a:solidFill>
                  <a:schemeClr val="bg1"/>
                </a:solidFill>
              </a:rPr>
              <a:t>, 12(4), pp.234-248.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US" sz="1400" dirty="0">
                <a:solidFill>
                  <a:schemeClr val="bg1"/>
                </a:solidFill>
              </a:rPr>
              <a:t> 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US" sz="1400" dirty="0">
                <a:solidFill>
                  <a:schemeClr val="bg1"/>
                </a:solidFill>
              </a:rPr>
              <a:t>Wates Construction, (2015). </a:t>
            </a:r>
            <a:r>
              <a:rPr lang="en-US" sz="1400" i="1" dirty="0">
                <a:solidFill>
                  <a:schemeClr val="bg1"/>
                </a:solidFill>
              </a:rPr>
              <a:t>The Effects of Government Policy on University Estates Strategies</a:t>
            </a:r>
            <a:r>
              <a:rPr lang="en-US" sz="1400" dirty="0">
                <a:solidFill>
                  <a:schemeClr val="bg1"/>
                </a:solidFill>
              </a:rPr>
              <a:t>. [online] Surrey: Wates Construction. Available at: http://www.wates.co.uk/sites/all/modules/filemanager/files/Wates_Construction_University_Report.pdf [Accessed 15 Nov. 2016].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153180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3"/>
          </p:cNvPr>
          <p:cNvPicPr/>
          <p:nvPr/>
        </p:nvPicPr>
        <p:blipFill>
          <a:blip r:embed="rId4" cstate="email">
            <a:grayscl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6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46990" y="1844824"/>
            <a:ext cx="6318250" cy="3949065"/>
          </a:xfrm>
          <a:prstGeom prst="rect">
            <a:avLst/>
          </a:prstGeom>
          <a:noFill/>
          <a:extLst/>
        </p:spPr>
      </p:pic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Questions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171" name="Rectangle 19"/>
          <p:cNvSpPr>
            <a:spLocks noChangeArrowheads="1"/>
          </p:cNvSpPr>
          <p:nvPr/>
        </p:nvSpPr>
        <p:spPr bwMode="auto">
          <a:xfrm>
            <a:off x="574673" y="4687976"/>
            <a:ext cx="5308159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>
              <a:buClr>
                <a:srgbClr val="0F6BB9"/>
              </a:buClr>
              <a:buSzPct val="80000"/>
            </a:pPr>
            <a:r>
              <a:rPr lang="en-US" sz="1600" b="1" dirty="0">
                <a:solidFill>
                  <a:schemeClr val="bg1"/>
                </a:solidFill>
                <a:latin typeface="Calibri" pitchFamily="34" charset="0"/>
              </a:rPr>
              <a:t>Contact details</a:t>
            </a:r>
            <a:r>
              <a:rPr lang="en-US" sz="1600" b="1" dirty="0" smtClean="0">
                <a:solidFill>
                  <a:schemeClr val="bg1"/>
                </a:solidFill>
                <a:latin typeface="Calibri" pitchFamily="34" charset="0"/>
              </a:rPr>
              <a:t>:</a:t>
            </a:r>
          </a:p>
          <a:p>
            <a:pPr>
              <a:buClr>
                <a:srgbClr val="0F6BB9"/>
              </a:buClr>
              <a:buSzPct val="80000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Robert </a:t>
            </a:r>
            <a:r>
              <a:rPr lang="en-US" sz="1600" dirty="0">
                <a:solidFill>
                  <a:schemeClr val="bg1"/>
                </a:solidFill>
                <a:latin typeface="Calibri" pitchFamily="34" charset="0"/>
              </a:rPr>
              <a:t>Townsend </a:t>
            </a: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buClr>
                <a:srgbClr val="0F6BB9"/>
              </a:buClr>
              <a:buSzPct val="80000"/>
            </a:pP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Email</a:t>
            </a:r>
            <a:r>
              <a:rPr lang="en-US" sz="1600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en-US" sz="1600" dirty="0" smtClean="0">
                <a:solidFill>
                  <a:srgbClr val="0070C0"/>
                </a:solidFill>
                <a:latin typeface="Calibri" pitchFamily="34" charset="0"/>
              </a:rPr>
              <a:t>robert.townsend@wernick.co.uk</a:t>
            </a:r>
            <a:endParaRPr lang="en-US" sz="1600" dirty="0">
              <a:solidFill>
                <a:srgbClr val="0070C0"/>
              </a:solidFill>
              <a:latin typeface="Calibri" pitchFamily="34" charset="0"/>
            </a:endParaRPr>
          </a:p>
          <a:p>
            <a:pPr>
              <a:buClr>
                <a:srgbClr val="0F6BB9"/>
              </a:buClr>
              <a:buSzPct val="80000"/>
            </a:pPr>
            <a:r>
              <a:rPr lang="en-US" sz="1600" dirty="0">
                <a:solidFill>
                  <a:schemeClr val="bg1"/>
                </a:solidFill>
                <a:latin typeface="Calibri" pitchFamily="34" charset="0"/>
              </a:rPr>
              <a:t>Phone: </a:t>
            </a:r>
            <a:r>
              <a:rPr lang="en-US" sz="1600" dirty="0" smtClean="0">
                <a:solidFill>
                  <a:schemeClr val="bg1"/>
                </a:solidFill>
                <a:latin typeface="Calibri" pitchFamily="34" charset="0"/>
              </a:rPr>
              <a:t>07831 219 298</a:t>
            </a:r>
            <a:endParaRPr lang="en-US" sz="1600" dirty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268288" indent="-268288">
              <a:buClr>
                <a:srgbClr val="0F6BB9"/>
              </a:buClr>
              <a:buSzPct val="80000"/>
              <a:buFont typeface="Wingdings 3" pitchFamily="18" charset="2"/>
              <a:buChar char=""/>
            </a:pPr>
            <a:endParaRPr lang="en-US" sz="1600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4" name="Rectangle 15"/>
          <p:cNvSpPr>
            <a:spLocks noChangeArrowheads="1"/>
          </p:cNvSpPr>
          <p:nvPr/>
        </p:nvSpPr>
        <p:spPr bwMode="auto">
          <a:xfrm>
            <a:off x="574674" y="134915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Thank you for Listening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7754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5"/>
          <p:cNvSpPr>
            <a:spLocks noChangeArrowheads="1"/>
          </p:cNvSpPr>
          <p:nvPr/>
        </p:nvSpPr>
        <p:spPr bwMode="auto">
          <a:xfrm>
            <a:off x="574674" y="72802"/>
            <a:ext cx="8245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r>
              <a:rPr lang="en-US" sz="3200" dirty="0" smtClean="0">
                <a:solidFill>
                  <a:srgbClr val="0070C0"/>
                </a:solidFill>
                <a:latin typeface="Calibri" pitchFamily="34" charset="0"/>
              </a:rPr>
              <a:t>Case Study 1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6779" y="1412776"/>
            <a:ext cx="2808312" cy="209756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980727"/>
            <a:ext cx="2561166" cy="342899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4239343"/>
            <a:ext cx="2259869" cy="16879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29400"/>
            <a:ext cx="1722365" cy="230597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9306" y="980727"/>
            <a:ext cx="2561166" cy="3428999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2188" y="929400"/>
            <a:ext cx="2051127" cy="274613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1158" y="3573016"/>
            <a:ext cx="1758991" cy="235501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2543" y="3010644"/>
            <a:ext cx="1915761" cy="256490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748418"/>
            <a:ext cx="2651519" cy="1912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1186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orporate template B#185700">
  <a:themeElements>
    <a:clrScheme name="">
      <a:dk1>
        <a:srgbClr val="000000"/>
      </a:dk1>
      <a:lt1>
        <a:srgbClr val="72080C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BCAAAA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orporate template B#185700">
      <a:majorFont>
        <a:latin typeface="Arial"/>
        <a:ea typeface="ＭＳ Ｐゴシック"/>
        <a:cs typeface="ＭＳ Ｐゴシック"/>
      </a:majorFont>
      <a:minorFont>
        <a:latin typeface="Arial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700" b="0" i="0" u="none" strike="noStrike" cap="none" normalizeH="0" baseline="0">
            <a:ln>
              <a:noFill/>
            </a:ln>
            <a:solidFill>
              <a:srgbClr val="FFFFF4"/>
            </a:solidFill>
            <a:effectLst/>
            <a:latin typeface="45 Helvetica Light" pitchFamily="1" charset="0"/>
            <a:ea typeface="ＭＳ Ｐゴシック" pitchFamily="-111" charset="-128"/>
            <a:cs typeface="ＭＳ Ｐゴシック" pitchFamily="-111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700" b="0" i="0" u="none" strike="noStrike" cap="none" normalizeH="0" baseline="0">
            <a:ln>
              <a:noFill/>
            </a:ln>
            <a:solidFill>
              <a:srgbClr val="FFFFF4"/>
            </a:solidFill>
            <a:effectLst/>
            <a:latin typeface="45 Helvetica Light" pitchFamily="1" charset="0"/>
            <a:ea typeface="ＭＳ Ｐゴシック" pitchFamily="-111" charset="-128"/>
            <a:cs typeface="ＭＳ Ｐゴシック" pitchFamily="-111" charset="-128"/>
          </a:defRPr>
        </a:defPPr>
      </a:lstStyle>
    </a:lnDef>
  </a:objectDefaults>
  <a:extraClrSchemeLst>
    <a:extraClrScheme>
      <a:clrScheme name="Corporate template B#185700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 template B#185700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 template B#185700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 template B#185700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 template B#185700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rporate template B#185700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rporate template B#185700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rporate template B#185700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rporate template B#185700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rporate template B#185700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rporate template B#185700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rporate template B#185700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Big_Boy:Users:jasonmazz:Desktop:BiometWarsaw:WarSaw:FC-PowerPoint:Corporate template B#185700.pot</Template>
  <TotalTime>18161</TotalTime>
  <Words>1060</Words>
  <Application>Microsoft Office PowerPoint</Application>
  <PresentationFormat>On-screen Show (4:3)</PresentationFormat>
  <Paragraphs>263</Paragraphs>
  <Slides>22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Corporate template B#185700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Studio Biomet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European Strategy Meeting</dc:title>
  <dc:creator>Chris Baldwin</dc:creator>
  <cp:lastModifiedBy>Townsend Robert</cp:lastModifiedBy>
  <cp:revision>1060</cp:revision>
  <cp:lastPrinted>2017-05-30T14:26:44Z</cp:lastPrinted>
  <dcterms:created xsi:type="dcterms:W3CDTF">2009-09-21T12:22:33Z</dcterms:created>
  <dcterms:modified xsi:type="dcterms:W3CDTF">2017-06-01T12:20:19Z</dcterms:modified>
</cp:coreProperties>
</file>