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5143500" cx="9144000"/>
  <p:notesSz cx="6858000" cy="9144000"/>
  <p:embeddedFontLst>
    <p:embeddedFont>
      <p:font typeface="Roboto"/>
      <p:regular r:id="rId17"/>
      <p:bold r:id="rId18"/>
      <p:italic r:id="rId19"/>
      <p:boldItalic r:id="rId20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oboto-boldItalic.fntdata"/><Relationship Id="rId11" Type="http://schemas.openxmlformats.org/officeDocument/2006/relationships/slide" Target="slides/slide6.xml"/><Relationship Id="rId10" Type="http://schemas.openxmlformats.org/officeDocument/2006/relationships/slide" Target="slides/slide5.xml"/><Relationship Id="rId13" Type="http://schemas.openxmlformats.org/officeDocument/2006/relationships/slide" Target="slides/slide8.xml"/><Relationship Id="rId12" Type="http://schemas.openxmlformats.org/officeDocument/2006/relationships/slide" Target="slides/slide7.xml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Roboto-regular.fntdata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Roboto-italic.fntdata"/><Relationship Id="rId6" Type="http://schemas.openxmlformats.org/officeDocument/2006/relationships/slide" Target="slides/slide1.xml"/><Relationship Id="rId18" Type="http://schemas.openxmlformats.org/officeDocument/2006/relationships/font" Target="fonts/Roboto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3ee4a671084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3ee4a671084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3ee4a671084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3" name="Google Shape;63;g3ee4a671084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Google Shape;68;g3ee4a671084_0_1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9" name="Google Shape;69;g3ee4a671084_0_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3" name="Shape 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Google Shape;74;g3ee4a671084_0_1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5" name="Google Shape;75;g3ee4a671084_0_1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3ee4a671084_0_2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Google Shape;81;g3ee4a671084_0_2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3ee4a671084_0_2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3ee4a671084_0_2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3ee4a671084_0_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3ee4a671084_0_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7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3efde15c26f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3efde15c26f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3ee4a671084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3ee4a671084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3f31e5c9fd8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3f31e5c9fd8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www.bing.com/ck/a?!&amp;&amp;p=570ed5769a1376637d6f0330448cdcb74477f6b11d603cdcac6d19fb498b78b7JmltdHM9MTc4MzI5NjAwMA&amp;ptn=3&amp;ver=2&amp;hsh=4&amp;fclid=3bd4179a-37a6-6523-2cf7-052c3646642a&amp;psq=swot+analysis+reference+harvard+example&amp;u=a1aHR0cHM6Ly9oYnNwLmhhcnZhcmQuZWR1L3Byb2R1Y3QvNTUyOEJDLVBERi1FTkc&amp;ntb=1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ctrTitle"/>
          </p:nvPr>
        </p:nvSpPr>
        <p:spPr>
          <a:xfrm>
            <a:off x="311708" y="3161400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 fontScale="90000"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Problem Solving and </a:t>
            </a:r>
            <a:r>
              <a:rPr lang="en"/>
              <a:t>Decision-Making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Module code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Jude Hayles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2530804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Anita Nan</a:t>
            </a:r>
            <a:endParaRPr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Assignment 1: Presentation</a:t>
            </a:r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DDDDD"/>
            </a:gs>
            <a:gs pos="100000">
              <a:srgbClr val="919191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1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OVERVIEW</a:t>
            </a:r>
            <a:endParaRPr/>
          </a:p>
        </p:txBody>
      </p:sp>
      <p:sp>
        <p:nvSpPr>
          <p:cNvPr id="60" name="Google Shape;60;p14"/>
          <p:cNvSpPr txBox="1"/>
          <p:nvPr>
            <p:ph idx="1" type="body"/>
          </p:nvPr>
        </p:nvSpPr>
        <p:spPr>
          <a:xfrm>
            <a:off x="311700" y="116830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Introduction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Company Background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Problem: Nature and Scope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PESTLE analysis: Basil’s Bakery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Cause and effect </a:t>
            </a:r>
            <a:r>
              <a:rPr lang="en">
                <a:solidFill>
                  <a:schemeClr val="dk1"/>
                </a:solidFill>
              </a:rPr>
              <a:t>analysis:</a:t>
            </a:r>
            <a:r>
              <a:rPr lang="en">
                <a:solidFill>
                  <a:schemeClr val="dk1"/>
                </a:solidFill>
              </a:rPr>
              <a:t> fishbone diagram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Conclusion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lang="en">
                <a:solidFill>
                  <a:schemeClr val="dk1"/>
                </a:solidFill>
              </a:rPr>
              <a:t>References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DDDDD"/>
            </a:gs>
            <a:gs pos="100000">
              <a:srgbClr val="919191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Introduction</a:t>
            </a:r>
            <a:endParaRPr/>
          </a:p>
        </p:txBody>
      </p:sp>
      <p:sp>
        <p:nvSpPr>
          <p:cNvPr id="66" name="Google Shape;66;p15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In this presentation I will analyse Basil’s Bakery using the ‘PESTLE’ model.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PESTLE analysis: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 P.E.S.T.L.E. is an acronym for Political, Economic, Social, Technological, Legal and Environmental.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It is used as </a:t>
            </a:r>
            <a:r>
              <a:rPr lang="en">
                <a:solidFill>
                  <a:schemeClr val="dk1"/>
                </a:solidFill>
              </a:rPr>
              <a:t>a framework</a:t>
            </a:r>
            <a:r>
              <a:rPr lang="en">
                <a:solidFill>
                  <a:schemeClr val="dk1"/>
                </a:solidFill>
              </a:rPr>
              <a:t> to help us understand actual or potential </a:t>
            </a:r>
            <a:r>
              <a:rPr lang="en">
                <a:solidFill>
                  <a:schemeClr val="dk1"/>
                </a:solidFill>
              </a:rPr>
              <a:t>'problems'</a:t>
            </a:r>
            <a:r>
              <a:rPr lang="en">
                <a:solidFill>
                  <a:schemeClr val="dk1"/>
                </a:solidFill>
              </a:rPr>
              <a:t> that occur outside of the business. (Aguilar, 1967)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DDDDD"/>
            </a:gs>
            <a:gs pos="100000">
              <a:srgbClr val="919191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1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Company Background: Basil’s Bakery</a:t>
            </a:r>
            <a:endParaRPr/>
          </a:p>
        </p:txBody>
      </p:sp>
      <p:sp>
        <p:nvSpPr>
          <p:cNvPr id="72" name="Google Shape;72;p16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Founded in 2015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Owned by Basil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 small, </a:t>
            </a:r>
            <a:r>
              <a:rPr lang="en">
                <a:solidFill>
                  <a:schemeClr val="dk1"/>
                </a:solidFill>
              </a:rPr>
              <a:t>independent</a:t>
            </a:r>
            <a:r>
              <a:rPr lang="en">
                <a:solidFill>
                  <a:schemeClr val="dk1"/>
                </a:solidFill>
              </a:rPr>
              <a:t> business located in a shopping retail park in </a:t>
            </a:r>
            <a:r>
              <a:rPr lang="en">
                <a:solidFill>
                  <a:schemeClr val="dk1"/>
                </a:solidFill>
              </a:rPr>
              <a:t>Coventry.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Sells </a:t>
            </a:r>
            <a:r>
              <a:rPr lang="en">
                <a:solidFill>
                  <a:schemeClr val="dk1"/>
                </a:solidFill>
              </a:rPr>
              <a:t>contemporary-styled</a:t>
            </a:r>
            <a:r>
              <a:rPr lang="en">
                <a:solidFill>
                  <a:schemeClr val="dk1"/>
                </a:solidFill>
              </a:rPr>
              <a:t> cakes, pastries and breads.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“The local shoppers and retail </a:t>
            </a:r>
            <a:r>
              <a:rPr lang="en">
                <a:solidFill>
                  <a:schemeClr val="dk1"/>
                </a:solidFill>
              </a:rPr>
              <a:t>workers value</a:t>
            </a:r>
            <a:r>
              <a:rPr lang="en">
                <a:solidFill>
                  <a:schemeClr val="dk1"/>
                </a:solidFill>
              </a:rPr>
              <a:t> the tasty options</a:t>
            </a:r>
            <a:r>
              <a:rPr lang="en">
                <a:solidFill>
                  <a:schemeClr val="dk1"/>
                </a:solidFill>
              </a:rPr>
              <a:t>."</a:t>
            </a:r>
            <a:r>
              <a:rPr lang="en">
                <a:solidFill>
                  <a:schemeClr val="dk1"/>
                </a:solidFill>
              </a:rPr>
              <a:t> Basil prides himself </a:t>
            </a:r>
            <a:r>
              <a:rPr lang="en">
                <a:solidFill>
                  <a:schemeClr val="dk1"/>
                </a:solidFill>
              </a:rPr>
              <a:t>on being</a:t>
            </a:r>
            <a:r>
              <a:rPr lang="en">
                <a:solidFill>
                  <a:schemeClr val="dk1"/>
                </a:solidFill>
              </a:rPr>
              <a:t> an accomplished artisan baker.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Sources high</a:t>
            </a:r>
            <a:r>
              <a:rPr lang="en">
                <a:solidFill>
                  <a:schemeClr val="dk1"/>
                </a:solidFill>
              </a:rPr>
              <a:t>-quality ORGANIC</a:t>
            </a:r>
            <a:r>
              <a:rPr lang="en">
                <a:solidFill>
                  <a:schemeClr val="dk1"/>
                </a:solidFill>
              </a:rPr>
              <a:t> ingredients.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DDDDD"/>
            </a:gs>
            <a:gs pos="100000">
              <a:srgbClr val="919191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76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p17"/>
          <p:cNvSpPr txBox="1"/>
          <p:nvPr>
            <p:ph type="title"/>
          </p:nvPr>
        </p:nvSpPr>
        <p:spPr>
          <a:xfrm>
            <a:off x="311700" y="968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Problem: Nature and Scope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8" name="Google Shape;78;p17"/>
          <p:cNvSpPr txBox="1"/>
          <p:nvPr>
            <p:ph idx="1" type="body"/>
          </p:nvPr>
        </p:nvSpPr>
        <p:spPr>
          <a:xfrm>
            <a:off x="311700" y="669550"/>
            <a:ext cx="8520600" cy="4278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WHAT </a:t>
            </a:r>
            <a:r>
              <a:rPr lang="en">
                <a:solidFill>
                  <a:schemeClr val="dk1"/>
                </a:solidFill>
              </a:rPr>
              <a:t>– Basil's</a:t>
            </a:r>
            <a:r>
              <a:rPr lang="en">
                <a:solidFill>
                  <a:schemeClr val="dk1"/>
                </a:solidFill>
              </a:rPr>
              <a:t> customer base has decreased significantly since the 2020 Lockdown restrictions, and sales have stagnated at an average 25% below the 2019 figures.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WHO - The retail shop has less consumer traffic, and every other month a store in the retail shop closes down. These neighbouring shops/businesses were his most loyal customers.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WHERE – Being</a:t>
            </a:r>
            <a:r>
              <a:rPr lang="en">
                <a:solidFill>
                  <a:schemeClr val="dk1"/>
                </a:solidFill>
              </a:rPr>
              <a:t> located in </a:t>
            </a:r>
            <a:r>
              <a:rPr lang="en">
                <a:solidFill>
                  <a:schemeClr val="dk1"/>
                </a:solidFill>
              </a:rPr>
              <a:t>Coventry,</a:t>
            </a:r>
            <a:r>
              <a:rPr lang="en">
                <a:solidFill>
                  <a:schemeClr val="dk1"/>
                </a:solidFill>
              </a:rPr>
              <a:t> inside the shopping centre is potentially </a:t>
            </a:r>
            <a:r>
              <a:rPr lang="en">
                <a:solidFill>
                  <a:schemeClr val="dk1"/>
                </a:solidFill>
              </a:rPr>
              <a:t>limiting for</a:t>
            </a:r>
            <a:r>
              <a:rPr lang="en">
                <a:solidFill>
                  <a:schemeClr val="dk1"/>
                </a:solidFill>
              </a:rPr>
              <a:t> Basil’s Bakery.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WHY </a:t>
            </a:r>
            <a:r>
              <a:rPr lang="en">
                <a:solidFill>
                  <a:schemeClr val="dk1"/>
                </a:solidFill>
              </a:rPr>
              <a:t>– Basil's</a:t>
            </a:r>
            <a:r>
              <a:rPr lang="en">
                <a:solidFill>
                  <a:schemeClr val="dk1"/>
                </a:solidFill>
              </a:rPr>
              <a:t> business isn’t very </a:t>
            </a:r>
            <a:r>
              <a:rPr lang="en">
                <a:solidFill>
                  <a:schemeClr val="dk1"/>
                </a:solidFill>
              </a:rPr>
              <a:t>modern; it's</a:t>
            </a:r>
            <a:r>
              <a:rPr lang="en">
                <a:solidFill>
                  <a:schemeClr val="dk1"/>
                </a:solidFill>
              </a:rPr>
              <a:t> difficult to collaborate </a:t>
            </a:r>
            <a:r>
              <a:rPr lang="en">
                <a:solidFill>
                  <a:schemeClr val="dk1"/>
                </a:solidFill>
              </a:rPr>
              <a:t>with</a:t>
            </a:r>
            <a:r>
              <a:rPr lang="en">
                <a:solidFill>
                  <a:schemeClr val="dk1"/>
                </a:solidFill>
              </a:rPr>
              <a:t> technologies that connect him to customers.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Also,</a:t>
            </a:r>
            <a:r>
              <a:rPr lang="en">
                <a:solidFill>
                  <a:schemeClr val="dk1"/>
                </a:solidFill>
              </a:rPr>
              <a:t> Basil’s ‘overheads’ are </a:t>
            </a:r>
            <a:r>
              <a:rPr lang="en">
                <a:solidFill>
                  <a:schemeClr val="dk1"/>
                </a:solidFill>
              </a:rPr>
              <a:t>rising:</a:t>
            </a:r>
            <a:r>
              <a:rPr lang="en">
                <a:solidFill>
                  <a:schemeClr val="dk1"/>
                </a:solidFill>
              </a:rPr>
              <a:t>  utility bills, rent, business rates and insurance. Which increases </a:t>
            </a:r>
            <a:r>
              <a:rPr lang="en">
                <a:solidFill>
                  <a:schemeClr val="dk1"/>
                </a:solidFill>
              </a:rPr>
              <a:t>financial</a:t>
            </a:r>
            <a:r>
              <a:rPr lang="en">
                <a:solidFill>
                  <a:schemeClr val="dk1"/>
                </a:solidFill>
              </a:rPr>
              <a:t> pressures.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HOW – When</a:t>
            </a:r>
            <a:r>
              <a:rPr lang="en">
                <a:solidFill>
                  <a:schemeClr val="dk1"/>
                </a:solidFill>
              </a:rPr>
              <a:t> Covid-19 struck the world, </a:t>
            </a:r>
            <a:r>
              <a:rPr lang="en">
                <a:solidFill>
                  <a:schemeClr val="dk1"/>
                </a:solidFill>
              </a:rPr>
              <a:t>'lockdown'</a:t>
            </a:r>
            <a:r>
              <a:rPr lang="en">
                <a:solidFill>
                  <a:schemeClr val="dk1"/>
                </a:solidFill>
              </a:rPr>
              <a:t> was </a:t>
            </a:r>
            <a:r>
              <a:rPr lang="en">
                <a:solidFill>
                  <a:schemeClr val="dk1"/>
                </a:solidFill>
              </a:rPr>
              <a:t>introduced,</a:t>
            </a:r>
            <a:r>
              <a:rPr lang="en">
                <a:solidFill>
                  <a:schemeClr val="dk1"/>
                </a:solidFill>
              </a:rPr>
              <a:t> which stopped all business and halted any progress.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DDDDD"/>
            </a:gs>
            <a:gs pos="100000">
              <a:srgbClr val="919191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Google Shape;83;p18"/>
          <p:cNvSpPr txBox="1"/>
          <p:nvPr>
            <p:ph type="title"/>
          </p:nvPr>
        </p:nvSpPr>
        <p:spPr>
          <a:xfrm>
            <a:off x="311700" y="1816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Pestle Analysis</a:t>
            </a:r>
            <a:endParaRPr/>
          </a:p>
        </p:txBody>
      </p:sp>
      <p:sp>
        <p:nvSpPr>
          <p:cNvPr id="84" name="Google Shape;84;p18"/>
          <p:cNvSpPr txBox="1"/>
          <p:nvPr>
            <p:ph idx="1" type="body"/>
          </p:nvPr>
        </p:nvSpPr>
        <p:spPr>
          <a:xfrm>
            <a:off x="311700" y="86355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 u="sng">
                <a:solidFill>
                  <a:schemeClr val="dk1"/>
                </a:solidFill>
              </a:rPr>
              <a:t>Political </a:t>
            </a:r>
            <a:r>
              <a:rPr lang="en">
                <a:solidFill>
                  <a:schemeClr val="dk1"/>
                </a:solidFill>
              </a:rPr>
              <a:t>- The Covid-19 pandemic and the 2020 lockdown arguably triggered a chain reaction. With minimal contact procedures in place, Basil experienced a loss in sales and profits.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 But the Government launched several campaigns and initiatives to help small businesses like Basil’s Bakery, to help reduce financial pressure amid growing inflation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 u="sng">
                <a:solidFill>
                  <a:schemeClr val="dk1"/>
                </a:solidFill>
              </a:rPr>
              <a:t>Economic</a:t>
            </a:r>
            <a:r>
              <a:rPr lang="en">
                <a:solidFill>
                  <a:schemeClr val="dk1"/>
                </a:solidFill>
              </a:rPr>
              <a:t> – seems</a:t>
            </a:r>
            <a:r>
              <a:rPr lang="en">
                <a:solidFill>
                  <a:schemeClr val="dk1"/>
                </a:solidFill>
              </a:rPr>
              <a:t> risky because of the interest rates on business loans. Coupled with declining sales and slowing rates of customer acquisition.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Due to wanting to source organic </a:t>
            </a:r>
            <a:r>
              <a:rPr lang="en">
                <a:solidFill>
                  <a:schemeClr val="dk1"/>
                </a:solidFill>
              </a:rPr>
              <a:t>ingredients (which</a:t>
            </a:r>
            <a:r>
              <a:rPr lang="en">
                <a:solidFill>
                  <a:schemeClr val="dk1"/>
                </a:solidFill>
              </a:rPr>
              <a:t> are more prone to crop failure), the cost of his stock is unpredictable, making it hard to budget effectively.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DDDDD"/>
            </a:gs>
            <a:gs pos="100000">
              <a:srgbClr val="919191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9"/>
          <p:cNvSpPr txBox="1"/>
          <p:nvPr>
            <p:ph type="title"/>
          </p:nvPr>
        </p:nvSpPr>
        <p:spPr>
          <a:xfrm>
            <a:off x="311700" y="13517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PESTLE analysis</a:t>
            </a:r>
            <a:endParaRPr/>
          </a:p>
        </p:txBody>
      </p:sp>
      <p:sp>
        <p:nvSpPr>
          <p:cNvPr id="90" name="Google Shape;90;p19"/>
          <p:cNvSpPr txBox="1"/>
          <p:nvPr>
            <p:ph idx="1" type="body"/>
          </p:nvPr>
        </p:nvSpPr>
        <p:spPr>
          <a:xfrm>
            <a:off x="311700" y="863550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 u="sng">
                <a:solidFill>
                  <a:schemeClr val="dk1"/>
                </a:solidFill>
              </a:rPr>
              <a:t>Social</a:t>
            </a:r>
            <a:r>
              <a:rPr lang="en">
                <a:solidFill>
                  <a:schemeClr val="dk1"/>
                </a:solidFill>
              </a:rPr>
              <a:t> – Cultures</a:t>
            </a:r>
            <a:r>
              <a:rPr lang="en">
                <a:solidFill>
                  <a:schemeClr val="dk1"/>
                </a:solidFill>
              </a:rPr>
              <a:t> in society shifted as a result of Covid-19, leading to a </a:t>
            </a:r>
            <a:r>
              <a:rPr lang="en">
                <a:solidFill>
                  <a:schemeClr val="dk1"/>
                </a:solidFill>
              </a:rPr>
              <a:t>steep rise in services such as Uber or Deliveroo.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Consequently, Basil is left behind in the new demands of the public whilst complying with government legislation.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 u="sng">
                <a:solidFill>
                  <a:schemeClr val="dk1"/>
                </a:solidFill>
              </a:rPr>
              <a:t>Technology</a:t>
            </a:r>
            <a:r>
              <a:rPr lang="en">
                <a:solidFill>
                  <a:schemeClr val="dk1"/>
                </a:solidFill>
              </a:rPr>
              <a:t> – The process of creating contemporary-styled cakes involves techniques passed down, instead of new and improved technology.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This also means Basil can’t compete with other businesses that actively use services like UBER, since they can deliver with consistency and convenience</a:t>
            </a:r>
            <a:endParaRPr>
              <a:solidFill>
                <a:schemeClr val="dk1"/>
              </a:solidFill>
            </a:endParaRPr>
          </a:p>
          <a:p>
            <a:pPr indent="0" lvl="0" marL="45720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DDDDD"/>
            </a:gs>
            <a:gs pos="100000">
              <a:srgbClr val="919191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94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20"/>
          <p:cNvSpPr txBox="1"/>
          <p:nvPr>
            <p:ph type="title"/>
          </p:nvPr>
        </p:nvSpPr>
        <p:spPr>
          <a:xfrm>
            <a:off x="311700" y="14435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PESTLE analysis</a:t>
            </a:r>
            <a:endParaRPr/>
          </a:p>
        </p:txBody>
      </p:sp>
      <p:sp>
        <p:nvSpPr>
          <p:cNvPr id="96" name="Google Shape;96;p20"/>
          <p:cNvSpPr txBox="1"/>
          <p:nvPr>
            <p:ph idx="1" type="body"/>
          </p:nvPr>
        </p:nvSpPr>
        <p:spPr>
          <a:xfrm>
            <a:off x="311700" y="717050"/>
            <a:ext cx="8520600" cy="4342200"/>
          </a:xfrm>
          <a:prstGeom prst="rect">
            <a:avLst/>
          </a:prstGeom>
          <a:solidFill>
            <a:schemeClr val="lt1"/>
          </a:solidFill>
        </p:spPr>
        <p:txBody>
          <a:bodyPr anchorCtr="0" anchor="t" bIns="91425" lIns="91425" spcFirstLastPara="1" rIns="91425" wrap="square" tIns="91425">
            <a:normAutofit lnSpcReduction="1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Legal -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Basil will experience financial pressure due to costs slowly outweighing revenue, which may lead to bankruptcy. 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Environmental: </a:t>
            </a:r>
            <a:r>
              <a:rPr b="1" lang="en" sz="1900">
                <a:solidFill>
                  <a:schemeClr val="dk1"/>
                </a:solidFill>
              </a:rPr>
              <a:t>Deep Talent Pool</a:t>
            </a:r>
            <a:r>
              <a:rPr lang="en" sz="1900">
                <a:solidFill>
                  <a:schemeClr val="dk1"/>
                </a:solidFill>
              </a:rPr>
              <a:t> - With two powerhouse universities on its doorstep and over 20 more within an hour’s drive, local businesses have access to over 100,000 fresh graduates entering the workforce every year. </a:t>
            </a:r>
            <a:endParaRPr sz="19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/>
              <a:t> The city suffers from severe inequality. Roughly 14% of Coventry's neighbourhoods are ranked in the top 10% most deprived areas in England. </a:t>
            </a:r>
            <a:r>
              <a:rPr b="1" lang="en">
                <a:solidFill>
                  <a:srgbClr val="E3E3E3"/>
                </a:solidFill>
                <a:highlight>
                  <a:srgbClr val="0F0F0F"/>
                </a:highlight>
              </a:rPr>
              <a:t>(UCL Institute of Health Equity) 2020</a:t>
            </a:r>
            <a:r>
              <a:rPr lang="en">
                <a:solidFill>
                  <a:srgbClr val="E3E3E3"/>
                </a:solidFill>
                <a:highlight>
                  <a:srgbClr val="0F0F0F"/>
                </a:highlight>
              </a:rPr>
              <a:t>.</a:t>
            </a:r>
            <a:r>
              <a:rPr lang="en">
                <a:solidFill>
                  <a:schemeClr val="dk1"/>
                </a:solidFill>
              </a:rPr>
              <a:t> </a:t>
            </a:r>
            <a:endParaRPr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DDDDD"/>
            </a:gs>
            <a:gs pos="100000">
              <a:srgbClr val="919191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100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21"/>
          <p:cNvSpPr txBox="1"/>
          <p:nvPr>
            <p:ph type="title"/>
          </p:nvPr>
        </p:nvSpPr>
        <p:spPr>
          <a:xfrm>
            <a:off x="311700" y="0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Ishikawa diagram (Fishbone diagram)</a:t>
            </a:r>
            <a:endParaRPr/>
          </a:p>
        </p:txBody>
      </p:sp>
      <p:sp>
        <p:nvSpPr>
          <p:cNvPr id="102" name="Google Shape;102;p21"/>
          <p:cNvSpPr/>
          <p:nvPr/>
        </p:nvSpPr>
        <p:spPr>
          <a:xfrm>
            <a:off x="7045450" y="2205750"/>
            <a:ext cx="2106900" cy="1621200"/>
          </a:xfrm>
          <a:prstGeom prst="roundRect">
            <a:avLst>
              <a:gd fmla="val 16667" name="adj"/>
            </a:avLst>
          </a:prstGeom>
          <a:solidFill>
            <a:srgbClr val="FF0000"/>
          </a:solidFill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/>
              <a:t>Advancing technology is becoming a barrier to entry in the local economy</a:t>
            </a:r>
            <a:endParaRPr b="1" sz="1800"/>
          </a:p>
        </p:txBody>
      </p:sp>
      <p:sp>
        <p:nvSpPr>
          <p:cNvPr id="103" name="Google Shape;103;p21"/>
          <p:cNvSpPr/>
          <p:nvPr/>
        </p:nvSpPr>
        <p:spPr>
          <a:xfrm>
            <a:off x="1445975" y="2860875"/>
            <a:ext cx="5485800" cy="205800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4" name="Google Shape;104;p21"/>
          <p:cNvSpPr/>
          <p:nvPr/>
        </p:nvSpPr>
        <p:spPr>
          <a:xfrm>
            <a:off x="14738" y="2571750"/>
            <a:ext cx="1154400" cy="805500"/>
          </a:xfrm>
          <a:prstGeom prst="homePlate">
            <a:avLst>
              <a:gd fmla="val 50000" name="adj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21"/>
          <p:cNvSpPr/>
          <p:nvPr/>
        </p:nvSpPr>
        <p:spPr>
          <a:xfrm>
            <a:off x="311700" y="622500"/>
            <a:ext cx="2106900" cy="805500"/>
          </a:xfrm>
          <a:prstGeom prst="flowChartConnector">
            <a:avLst/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Environment</a:t>
            </a:r>
            <a:endParaRPr sz="1800"/>
          </a:p>
        </p:txBody>
      </p:sp>
      <p:sp>
        <p:nvSpPr>
          <p:cNvPr id="106" name="Google Shape;106;p21"/>
          <p:cNvSpPr/>
          <p:nvPr/>
        </p:nvSpPr>
        <p:spPr>
          <a:xfrm>
            <a:off x="1445975" y="4309725"/>
            <a:ext cx="2106900" cy="805500"/>
          </a:xfrm>
          <a:prstGeom prst="flowChartConnector">
            <a:avLst/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Equipment</a:t>
            </a:r>
            <a:endParaRPr sz="1800"/>
          </a:p>
        </p:txBody>
      </p:sp>
      <p:sp>
        <p:nvSpPr>
          <p:cNvPr id="107" name="Google Shape;107;p21"/>
          <p:cNvSpPr/>
          <p:nvPr/>
        </p:nvSpPr>
        <p:spPr>
          <a:xfrm>
            <a:off x="6221250" y="4065600"/>
            <a:ext cx="1755600" cy="805500"/>
          </a:xfrm>
          <a:prstGeom prst="flowChartConnector">
            <a:avLst/>
          </a:prstGeom>
          <a:solidFill>
            <a:schemeClr val="lt2"/>
          </a:solidFill>
          <a:ln cap="flat" cmpd="sng" w="9525">
            <a:solidFill>
              <a:schemeClr val="dk1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People</a:t>
            </a:r>
            <a:endParaRPr sz="1800"/>
          </a:p>
        </p:txBody>
      </p:sp>
      <p:sp>
        <p:nvSpPr>
          <p:cNvPr id="108" name="Google Shape;108;p21"/>
          <p:cNvSpPr/>
          <p:nvPr/>
        </p:nvSpPr>
        <p:spPr>
          <a:xfrm>
            <a:off x="4646350" y="718550"/>
            <a:ext cx="1755600" cy="805500"/>
          </a:xfrm>
          <a:prstGeom prst="flowChartConnector">
            <a:avLst/>
          </a:prstGeom>
          <a:solidFill>
            <a:schemeClr val="lt2"/>
          </a:solidFill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/>
              <a:t>Methods</a:t>
            </a:r>
            <a:endParaRPr sz="1800"/>
          </a:p>
        </p:txBody>
      </p:sp>
      <p:sp>
        <p:nvSpPr>
          <p:cNvPr id="109" name="Google Shape;109;p21"/>
          <p:cNvSpPr txBox="1"/>
          <p:nvPr/>
        </p:nvSpPr>
        <p:spPr>
          <a:xfrm>
            <a:off x="2778325" y="3527125"/>
            <a:ext cx="991500" cy="47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  <p:cxnSp>
        <p:nvCxnSpPr>
          <p:cNvPr id="110" name="Google Shape;110;p21"/>
          <p:cNvCxnSpPr/>
          <p:nvPr/>
        </p:nvCxnSpPr>
        <p:spPr>
          <a:xfrm>
            <a:off x="1097898" y="1324762"/>
            <a:ext cx="453300" cy="10041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11" name="Google Shape;111;p21"/>
          <p:cNvSpPr/>
          <p:nvPr/>
        </p:nvSpPr>
        <p:spPr>
          <a:xfrm flipH="1" rot="-7844387">
            <a:off x="1498923" y="2260092"/>
            <a:ext cx="282705" cy="302325"/>
          </a:xfrm>
          <a:prstGeom prst="rightArrow">
            <a:avLst>
              <a:gd fmla="val 100000" name="adj1"/>
              <a:gd fmla="val 10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2" name="Google Shape;112;p21"/>
          <p:cNvSpPr txBox="1"/>
          <p:nvPr/>
        </p:nvSpPr>
        <p:spPr>
          <a:xfrm flipH="1">
            <a:off x="1625950" y="1477800"/>
            <a:ext cx="23502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Declining business</a:t>
            </a:r>
            <a:endParaRPr sz="1800">
              <a:solidFill>
                <a:schemeClr val="dk2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 </a:t>
            </a:r>
            <a:endParaRPr sz="1800">
              <a:solidFill>
                <a:schemeClr val="dk2"/>
              </a:solidFill>
            </a:endParaRPr>
          </a:p>
        </p:txBody>
      </p:sp>
      <p:cxnSp>
        <p:nvCxnSpPr>
          <p:cNvPr id="113" name="Google Shape;113;p21"/>
          <p:cNvCxnSpPr>
            <a:stCxn id="106" idx="1"/>
          </p:cNvCxnSpPr>
          <p:nvPr/>
        </p:nvCxnSpPr>
        <p:spPr>
          <a:xfrm flipH="1" rot="10800000">
            <a:off x="1754523" y="3728988"/>
            <a:ext cx="78000" cy="6987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14" name="Google Shape;114;p21"/>
          <p:cNvSpPr txBox="1"/>
          <p:nvPr/>
        </p:nvSpPr>
        <p:spPr>
          <a:xfrm>
            <a:off x="784825" y="3310788"/>
            <a:ext cx="4126500" cy="75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Requires very technical experience to handle competently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15" name="Google Shape;115;p21"/>
          <p:cNvSpPr txBox="1"/>
          <p:nvPr/>
        </p:nvSpPr>
        <p:spPr>
          <a:xfrm>
            <a:off x="3976150" y="1669900"/>
            <a:ext cx="4411500" cy="73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Organic ingredients, delivery unpredictable. 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16" name="Google Shape;116;p21"/>
          <p:cNvSpPr txBox="1"/>
          <p:nvPr/>
        </p:nvSpPr>
        <p:spPr>
          <a:xfrm>
            <a:off x="4809400" y="3826950"/>
            <a:ext cx="1429500" cy="47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Different consumer culture.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17" name="Google Shape;117;p21"/>
          <p:cNvSpPr txBox="1"/>
          <p:nvPr/>
        </p:nvSpPr>
        <p:spPr>
          <a:xfrm>
            <a:off x="1885875" y="1858075"/>
            <a:ext cx="1755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2"/>
                </a:solidFill>
              </a:rPr>
              <a:t>Emigrating workforce to urban areas</a:t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118" name="Google Shape;118;p21"/>
          <p:cNvSpPr/>
          <p:nvPr/>
        </p:nvSpPr>
        <p:spPr>
          <a:xfrm rot="1510862">
            <a:off x="1466260" y="1613850"/>
            <a:ext cx="227743" cy="205868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9" name="Google Shape;119;p21"/>
          <p:cNvSpPr/>
          <p:nvPr/>
        </p:nvSpPr>
        <p:spPr>
          <a:xfrm rot="1510862">
            <a:off x="1611010" y="1929125"/>
            <a:ext cx="227743" cy="205868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0" name="Google Shape;120;p21"/>
          <p:cNvSpPr/>
          <p:nvPr/>
        </p:nvSpPr>
        <p:spPr>
          <a:xfrm rot="10641933">
            <a:off x="5922888" y="4254311"/>
            <a:ext cx="293710" cy="205724"/>
          </a:xfrm>
          <a:prstGeom prst="right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1" name="Google Shape;121;p21"/>
          <p:cNvSpPr/>
          <p:nvPr/>
        </p:nvSpPr>
        <p:spPr>
          <a:xfrm rot="5000074">
            <a:off x="5229995" y="1613964"/>
            <a:ext cx="180923" cy="205670"/>
          </a:xfrm>
          <a:prstGeom prst="rightArrow">
            <a:avLst>
              <a:gd fmla="val 50000" name="adj1"/>
              <a:gd fmla="val 27714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DDDDD"/>
            </a:gs>
            <a:gs pos="100000">
              <a:srgbClr val="919191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2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Conclusion</a:t>
            </a:r>
            <a:endParaRPr/>
          </a:p>
        </p:txBody>
      </p:sp>
      <p:sp>
        <p:nvSpPr>
          <p:cNvPr id="127" name="Google Shape;127;p22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Ultimately, Basil’s Bakery is struggling to compete with modern technology.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After undergoing a </a:t>
            </a:r>
            <a:r>
              <a:rPr lang="en">
                <a:solidFill>
                  <a:schemeClr val="dk1"/>
                </a:solidFill>
              </a:rPr>
              <a:t>PESTLE</a:t>
            </a:r>
            <a:r>
              <a:rPr lang="en">
                <a:solidFill>
                  <a:schemeClr val="dk1"/>
                </a:solidFill>
              </a:rPr>
              <a:t> analysis, </a:t>
            </a:r>
            <a:r>
              <a:rPr lang="en">
                <a:solidFill>
                  <a:schemeClr val="dk1"/>
                </a:solidFill>
              </a:rPr>
              <a:t>explore</a:t>
            </a:r>
            <a:r>
              <a:rPr lang="en">
                <a:solidFill>
                  <a:schemeClr val="dk1"/>
                </a:solidFill>
              </a:rPr>
              <a:t> the various external factors that contributed </a:t>
            </a:r>
            <a:r>
              <a:rPr lang="en">
                <a:solidFill>
                  <a:schemeClr val="dk1"/>
                </a:solidFill>
              </a:rPr>
              <a:t>to</a:t>
            </a:r>
            <a:r>
              <a:rPr lang="en">
                <a:solidFill>
                  <a:schemeClr val="dk1"/>
                </a:solidFill>
              </a:rPr>
              <a:t> </a:t>
            </a:r>
            <a:r>
              <a:rPr lang="en">
                <a:solidFill>
                  <a:schemeClr val="dk1"/>
                </a:solidFill>
              </a:rPr>
              <a:t>Basil's</a:t>
            </a:r>
            <a:r>
              <a:rPr lang="en">
                <a:solidFill>
                  <a:schemeClr val="dk1"/>
                </a:solidFill>
              </a:rPr>
              <a:t> </a:t>
            </a:r>
            <a:r>
              <a:rPr lang="en">
                <a:solidFill>
                  <a:schemeClr val="dk1"/>
                </a:solidFill>
              </a:rPr>
              <a:t>Bakery's</a:t>
            </a:r>
            <a:r>
              <a:rPr lang="en">
                <a:solidFill>
                  <a:schemeClr val="dk1"/>
                </a:solidFill>
              </a:rPr>
              <a:t> current circumstances. </a:t>
            </a:r>
            <a:r>
              <a:rPr lang="en">
                <a:solidFill>
                  <a:schemeClr val="dk1"/>
                </a:solidFill>
              </a:rPr>
              <a:t>I.e.,</a:t>
            </a:r>
            <a:r>
              <a:rPr lang="en">
                <a:solidFill>
                  <a:schemeClr val="dk1"/>
                </a:solidFill>
              </a:rPr>
              <a:t> social, political </a:t>
            </a:r>
            <a:endParaRPr>
              <a:solidFill>
                <a:schemeClr val="dk1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Char char="●"/>
            </a:pPr>
            <a:r>
              <a:rPr lang="en">
                <a:solidFill>
                  <a:schemeClr val="dk1"/>
                </a:solidFill>
              </a:rPr>
              <a:t>As an </a:t>
            </a:r>
            <a:r>
              <a:rPr lang="en">
                <a:solidFill>
                  <a:schemeClr val="dk1"/>
                </a:solidFill>
              </a:rPr>
              <a:t>advisor,</a:t>
            </a:r>
            <a:r>
              <a:rPr lang="en">
                <a:solidFill>
                  <a:schemeClr val="dk1"/>
                </a:solidFill>
              </a:rPr>
              <a:t> it may be worth investing in modern technology to help connect his business to customers. For example, change </a:t>
            </a:r>
            <a:r>
              <a:rPr lang="en">
                <a:solidFill>
                  <a:schemeClr val="dk1"/>
                </a:solidFill>
              </a:rPr>
              <a:t>the location</a:t>
            </a:r>
            <a:r>
              <a:rPr lang="en">
                <a:solidFill>
                  <a:schemeClr val="dk1"/>
                </a:solidFill>
              </a:rPr>
              <a:t> of </a:t>
            </a:r>
            <a:r>
              <a:rPr lang="en">
                <a:solidFill>
                  <a:schemeClr val="dk1"/>
                </a:solidFill>
              </a:rPr>
              <a:t>the shop</a:t>
            </a:r>
            <a:r>
              <a:rPr lang="en">
                <a:solidFill>
                  <a:schemeClr val="dk1"/>
                </a:solidFill>
              </a:rPr>
              <a:t> to a more urban area.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gradFill>
          <a:gsLst>
            <a:gs pos="0">
              <a:srgbClr val="DDDDDD"/>
            </a:gs>
            <a:gs pos="100000">
              <a:srgbClr val="919191"/>
            </a:gs>
          </a:gsLst>
          <a:path path="circle">
            <a:fillToRect b="50%" l="50%" r="50%" t="50%"/>
          </a:path>
          <a:tileRect/>
        </a:gradFill>
      </p:bgPr>
    </p:bg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3"/>
          <p:cNvSpPr txBox="1"/>
          <p:nvPr>
            <p:ph type="title"/>
          </p:nvPr>
        </p:nvSpPr>
        <p:spPr>
          <a:xfrm>
            <a:off x="311700" y="1285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</a:t>
            </a:r>
            <a:endParaRPr/>
          </a:p>
        </p:txBody>
      </p:sp>
      <p:sp>
        <p:nvSpPr>
          <p:cNvPr id="133" name="Google Shape;133;p23"/>
          <p:cNvSpPr txBox="1"/>
          <p:nvPr>
            <p:ph idx="1" type="body"/>
          </p:nvPr>
        </p:nvSpPr>
        <p:spPr>
          <a:xfrm>
            <a:off x="311700" y="701225"/>
            <a:ext cx="8520600" cy="4373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Aguilar, F. J. (1967). </a:t>
            </a:r>
            <a:r>
              <a:rPr i="1" lang="en">
                <a:solidFill>
                  <a:schemeClr val="dk1"/>
                </a:solidFill>
              </a:rPr>
              <a:t>Scanning the business environment.</a:t>
            </a:r>
            <a:r>
              <a:rPr lang="en">
                <a:solidFill>
                  <a:schemeClr val="dk1"/>
                </a:solidFill>
              </a:rPr>
              <a:t> Macmillan. </a:t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Fishbone Diagram: </a:t>
            </a:r>
            <a:r>
              <a:rPr lang="en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Ishikawa, K., 1990. </a:t>
            </a:r>
            <a:r>
              <a:rPr i="1" lang="en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Introduction to quality control.</a:t>
            </a:r>
            <a:r>
              <a:rPr lang="en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Translated by J.H. Loftus. Portland, OR: Productivity Press.</a:t>
            </a:r>
            <a:endParaRPr>
              <a:solidFill>
                <a:schemeClr val="dk1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highlight>
                <a:srgbClr val="FFFFFF"/>
              </a:highlight>
              <a:latin typeface="Roboto"/>
              <a:ea typeface="Roboto"/>
              <a:cs typeface="Roboto"/>
              <a:sym typeface="Roboto"/>
            </a:endParaRPr>
          </a:p>
          <a:p>
            <a:pPr indent="0" lvl="0" marL="38100" marR="381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</a:rPr>
              <a:t>SWOT analysis: </a:t>
            </a:r>
            <a:r>
              <a:rPr lang="en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Harvard Business School, 2026. SWOT Analysis I: Looking Outside for Threats and Opportunities. </a:t>
            </a:r>
            <a:r>
              <a:rPr i="1" lang="en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Harvard Business Essentials: Strategy.</a:t>
            </a:r>
            <a:r>
              <a:rPr lang="en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Available at: </a:t>
            </a:r>
            <a:r>
              <a:rPr lang="en">
                <a:solidFill>
                  <a:srgbClr val="3D00A6"/>
                </a:solidFill>
                <a:highlight>
                  <a:srgbClr val="FFFFFF"/>
                </a:highlight>
                <a:uFill>
                  <a:noFill/>
                </a:uFill>
                <a:latin typeface="Roboto"/>
                <a:ea typeface="Roboto"/>
                <a:cs typeface="Roboto"/>
                <a:sym typeface="Roboto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https://hbsp.harvard.edu/product/5528BC-PDF-ENG</a:t>
            </a:r>
            <a:r>
              <a:rPr lang="en">
                <a:solidFill>
                  <a:schemeClr val="dk1"/>
                </a:solidFill>
                <a:highlight>
                  <a:srgbClr val="FFFFFF"/>
                </a:highlight>
                <a:latin typeface="Roboto"/>
                <a:ea typeface="Roboto"/>
                <a:cs typeface="Roboto"/>
                <a:sym typeface="Roboto"/>
              </a:rPr>
              <a:t> (Accessed: 9 June 2026).</a:t>
            </a:r>
            <a:endParaRPr>
              <a:solidFill>
                <a:schemeClr val="dk1"/>
              </a:solidFill>
            </a:endParaRPr>
          </a:p>
          <a:p>
            <a:pPr indent="0" lvl="0" marL="38100" marR="38100" rtl="0" algn="l">
              <a:spcBef>
                <a:spcPts val="30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</a:endParaRPr>
          </a:p>
          <a:p>
            <a:pPr indent="0" lvl="0" marL="0" rtl="0" algn="l">
              <a:spcBef>
                <a:spcPts val="300"/>
              </a:spcBef>
              <a:spcAft>
                <a:spcPts val="1200"/>
              </a:spcAft>
              <a:buNone/>
            </a:pPr>
            <a:r>
              <a:rPr lang="en">
                <a:solidFill>
                  <a:schemeClr val="dk1"/>
                </a:solidFill>
              </a:rPr>
              <a:t>Coventry City Council • 2026. Economy. Available at: &lt;https://www.coventry.gov.uk/coventry-127/economy&gt; [Accessed 6 July 2026].  </a:t>
            </a:r>
            <a:endParaRPr>
              <a:solidFill>
                <a:schemeClr val="dk1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