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70" r:id="rId4"/>
    <p:sldId id="273" r:id="rId5"/>
    <p:sldId id="272" r:id="rId6"/>
    <p:sldId id="283" r:id="rId7"/>
    <p:sldId id="281" r:id="rId8"/>
    <p:sldId id="275" r:id="rId9"/>
    <p:sldId id="282" r:id="rId10"/>
    <p:sldId id="279" r:id="rId11"/>
    <p:sldId id="280" r:id="rId12"/>
    <p:sldId id="284" r:id="rId13"/>
    <p:sldId id="285" r:id="rId14"/>
    <p:sldId id="28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87CEC5-1AF9-4072-A648-0BE29427BAE4}" v="5" dt="2021-02-18T12:17:46.6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48" autoAdjust="0"/>
    <p:restoredTop sz="95847" autoAdjust="0"/>
  </p:normalViewPr>
  <p:slideViewPr>
    <p:cSldViewPr snapToGrid="0">
      <p:cViewPr varScale="1">
        <p:scale>
          <a:sx n="82" d="100"/>
          <a:sy n="82" d="100"/>
        </p:scale>
        <p:origin x="55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F5829A-6164-449B-9771-0BF02521AF8A}" type="datetimeFigureOut">
              <a:rPr lang="en-GB" smtClean="0"/>
              <a:t>24/02/2021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807AAE-61CE-4B29-A7DC-1743CEF95817}" type="slidenum">
              <a:rPr lang="en-GB" smtClean="0"/>
              <a:t>‹#›</a:t>
            </a:fld>
            <a:endParaRPr lang="en-GB"/>
          </a:p>
        </p:txBody>
      </p:sp>
    </p:spTree>
    <p:extLst>
      <p:ext uri="{BB962C8B-B14F-4D97-AF65-F5344CB8AC3E}">
        <p14:creationId xmlns:p14="http://schemas.microsoft.com/office/powerpoint/2010/main" val="2495443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this presentation is to identify themes from 3 chapters of Peer-to Peer Accommodation Networks. (</a:t>
            </a:r>
            <a:r>
              <a:rPr lang="en-GB" dirty="0" err="1"/>
              <a:t>Dolnicar</a:t>
            </a:r>
            <a:r>
              <a:rPr lang="en-GB" dirty="0"/>
              <a:t> 2017) Critically evaluating themes relating to Air bnb and its digital practices.</a:t>
            </a:r>
          </a:p>
        </p:txBody>
      </p:sp>
      <p:sp>
        <p:nvSpPr>
          <p:cNvPr id="4" name="Slide Number Placeholder 3"/>
          <p:cNvSpPr>
            <a:spLocks noGrp="1"/>
          </p:cNvSpPr>
          <p:nvPr>
            <p:ph type="sldNum" sz="quarter" idx="5"/>
          </p:nvPr>
        </p:nvSpPr>
        <p:spPr/>
        <p:txBody>
          <a:bodyPr/>
          <a:lstStyle/>
          <a:p>
            <a:fld id="{14807AAE-61CE-4B29-A7DC-1743CEF95817}" type="slidenum">
              <a:rPr lang="en-GB" smtClean="0"/>
              <a:t>1</a:t>
            </a:fld>
            <a:endParaRPr lang="en-GB"/>
          </a:p>
        </p:txBody>
      </p:sp>
    </p:spTree>
    <p:extLst>
      <p:ext uri="{BB962C8B-B14F-4D97-AF65-F5344CB8AC3E}">
        <p14:creationId xmlns:p14="http://schemas.microsoft.com/office/powerpoint/2010/main" val="22460831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US" sz="1800" kern="1200" dirty="0">
                <a:solidFill>
                  <a:srgbClr val="000000"/>
                </a:solidFill>
                <a:effectLst/>
                <a:latin typeface="Times New Roman" panose="02020603050405020304" pitchFamily="18" charset="0"/>
                <a:ea typeface="MS PGothic" panose="020B0600070205080204" pitchFamily="34" charset="-128"/>
                <a:cs typeface="Times New Roman" panose="02020603050405020304" pitchFamily="18" charset="0"/>
              </a:rPr>
              <a:t>Digital business is experiencing a substantial uprising, with new technologies challenging traditional business models and the formation of innovative opportunities. Developments in technology and web 2.0 have enabled businesses to access further development opportunities. </a:t>
            </a:r>
            <a:r>
              <a:rPr lang="en-GB" sz="1800" kern="1200" dirty="0">
                <a:solidFill>
                  <a:srgbClr val="000000"/>
                </a:solidFill>
                <a:effectLst/>
                <a:latin typeface="Times New Roman" panose="02020603050405020304" pitchFamily="18" charset="0"/>
                <a:ea typeface="MS PGothic" panose="020B0600070205080204" pitchFamily="34" charset="-128"/>
                <a:cs typeface="Times New Roman" panose="02020603050405020304" pitchFamily="18" charset="0"/>
              </a:rPr>
              <a:t>(</a:t>
            </a:r>
            <a:r>
              <a:rPr lang="en-GB" sz="1800" kern="1200" dirty="0" err="1">
                <a:solidFill>
                  <a:srgbClr val="000000"/>
                </a:solidFill>
                <a:effectLst/>
                <a:latin typeface="Times New Roman" panose="02020603050405020304" pitchFamily="18" charset="0"/>
                <a:ea typeface="MS PGothic" panose="020B0600070205080204" pitchFamily="34" charset="-128"/>
                <a:cs typeface="Times New Roman" panose="02020603050405020304" pitchFamily="18" charset="0"/>
              </a:rPr>
              <a:t>Rachinger</a:t>
            </a:r>
            <a:r>
              <a:rPr lang="en-GB" sz="1800" kern="1200" dirty="0">
                <a:solidFill>
                  <a:srgbClr val="000000"/>
                </a:solidFill>
                <a:effectLst/>
                <a:latin typeface="Times New Roman" panose="02020603050405020304" pitchFamily="18" charset="0"/>
                <a:ea typeface="MS PGothic" panose="020B0600070205080204" pitchFamily="34" charset="-128"/>
                <a:cs typeface="Times New Roman" panose="02020603050405020304" pitchFamily="18" charset="0"/>
              </a:rPr>
              <a:t> et al;, 2019)</a:t>
            </a:r>
            <a:r>
              <a:rPr lang="en-US" sz="1800" kern="1200" dirty="0">
                <a:solidFill>
                  <a:srgbClr val="000000"/>
                </a:solidFill>
                <a:effectLst/>
                <a:latin typeface="Times New Roman" panose="02020603050405020304" pitchFamily="18" charset="0"/>
                <a:ea typeface="MS PGothic" panose="020B0600070205080204" pitchFamily="34" charset="-128"/>
                <a:cs typeface="Times New Roman" panose="02020603050405020304" pitchFamily="18" charset="0"/>
              </a:rPr>
              <a:t> argues that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Over the past few decades, global industries not only have faced technological changes that have led to opportunities such as greater flexibility, reactivity and product individualization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but also have presented diverse challenges such as rapid technological change”.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2</a:t>
            </a:fld>
            <a:endParaRPr lang="en-GB"/>
          </a:p>
        </p:txBody>
      </p:sp>
    </p:spTree>
    <p:extLst>
      <p:ext uri="{BB962C8B-B14F-4D97-AF65-F5344CB8AC3E}">
        <p14:creationId xmlns:p14="http://schemas.microsoft.com/office/powerpoint/2010/main" val="3176939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Airbnb was born in 2008 when two Hosts welcomed three guests to their San Francisco home, and has since grown to 4 million Hosts who have welcomed over 800 million guest arrivals in almost every country across the globe”. </a:t>
            </a:r>
            <a:r>
              <a:rPr lang="en-GB" sz="1800" dirty="0">
                <a:effectLst/>
                <a:latin typeface="Calibri" panose="020F0502020204030204" pitchFamily="34" charset="0"/>
                <a:ea typeface="Calibri" panose="020F0502020204030204" pitchFamily="34" charset="0"/>
                <a:cs typeface="Times New Roman" panose="02020603050405020304" pitchFamily="18" charset="0"/>
              </a:rPr>
              <a:t> (About us, 2021)</a:t>
            </a:r>
          </a:p>
          <a:p>
            <a:r>
              <a:rPr lang="en-GB" sz="1800" kern="1200" dirty="0">
                <a:solidFill>
                  <a:srgbClr val="000000"/>
                </a:solidFill>
                <a:effectLst/>
                <a:latin typeface="Calibri" panose="020F0502020204030204" pitchFamily="34" charset="0"/>
                <a:ea typeface="Times New Roman" panose="02020603050405020304" pitchFamily="18" charset="0"/>
              </a:rPr>
              <a:t>Air Bnb is the market leader in Peer-to-Peer accommodation networks. However, it is not the only provider but is unique in the services that is offers. It is part of</a:t>
            </a:r>
            <a:r>
              <a:rPr lang="en-GB" sz="1800" dirty="0">
                <a:solidFill>
                  <a:srgbClr val="000000"/>
                </a:solidFill>
                <a:effectLst/>
                <a:latin typeface="Calibri" panose="020F0502020204030204" pitchFamily="34" charset="0"/>
                <a:ea typeface="Times New Roman" panose="02020603050405020304" pitchFamily="18" charset="0"/>
              </a:rPr>
              <a:t> the service industry. The organisation has 5.6 million listings currently active.</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3</a:t>
            </a:fld>
            <a:endParaRPr lang="en-GB"/>
          </a:p>
        </p:txBody>
      </p:sp>
    </p:spTree>
    <p:extLst>
      <p:ext uri="{BB962C8B-B14F-4D97-AF65-F5344CB8AC3E}">
        <p14:creationId xmlns:p14="http://schemas.microsoft.com/office/powerpoint/2010/main" val="2558991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(Chaffey et al:, 2019) states that“ E-commerce can be considered as all electronically mediated transactions between an organisation and any third party it deals with”. E business and E commerce are often grouped together, However, they differ in their approach. E commerce is the act of buying and selling online and E business relates to other business actions online. Both practises have benefitted air bnb, the ability to reach many travellers through multiple platforms has enabled continued growth. The aim of any business is to attract new customers and build on the existing customer base. Utilising information and communication technologies to expedite 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200" dirty="0">
                <a:effectLst/>
                <a:latin typeface="Calibri" panose="020F0502020204030204" pitchFamily="34" charset="0"/>
                <a:ea typeface="MS PGothic" panose="020B0600070205080204" pitchFamily="34" charset="-128"/>
                <a:cs typeface="Calibri" panose="020F0502020204030204" pitchFamily="34" charset="0"/>
              </a:rPr>
              <a:t> Social media platforms are influencing customers in their online purchases of products and services.</a:t>
            </a:r>
            <a:r>
              <a:rPr lang="en-US"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Airbnb actively uses social media platforms, including Twitter, Facebook, Instagram, and You tube.</a:t>
            </a:r>
            <a:r>
              <a:rPr lang="en-GB" sz="1800" dirty="0">
                <a:effectLst/>
                <a:latin typeface="Calibri" panose="020F0502020204030204" pitchFamily="34" charset="0"/>
                <a:ea typeface="Calibri" panose="020F0502020204030204" pitchFamily="34" charset="0"/>
                <a:cs typeface="Calibri" panose="020F0502020204030204" pitchFamily="34" charset="0"/>
              </a:rPr>
              <a:t> Airbnb operates on the sharing economy platform (SEP)  (</a:t>
            </a:r>
            <a:r>
              <a:rPr lang="en-GB" sz="1800" dirty="0" err="1">
                <a:effectLst/>
                <a:latin typeface="Calibri" panose="020F0502020204030204" pitchFamily="34" charset="0"/>
                <a:ea typeface="Calibri" panose="020F0502020204030204" pitchFamily="34" charset="0"/>
                <a:cs typeface="Calibri" panose="020F0502020204030204" pitchFamily="34" charset="0"/>
              </a:rPr>
              <a:t>Codagnone</a:t>
            </a:r>
            <a:r>
              <a:rPr lang="en-GB" sz="1800" dirty="0">
                <a:effectLst/>
                <a:latin typeface="Calibri" panose="020F0502020204030204" pitchFamily="34" charset="0"/>
                <a:ea typeface="Calibri" panose="020F0502020204030204" pitchFamily="34" charset="0"/>
                <a:cs typeface="Calibri" panose="020F0502020204030204" pitchFamily="34" charset="0"/>
              </a:rPr>
              <a:t> &amp; Martens, 2016) argue that “</a:t>
            </a:r>
            <a:r>
              <a:rPr lang="en-GB" sz="1800" dirty="0">
                <a:effectLst/>
                <a:latin typeface="Calibri" panose="020F0502020204030204" pitchFamily="34" charset="0"/>
                <a:ea typeface="Calibri" panose="020F0502020204030204" pitchFamily="34" charset="0"/>
                <a:cs typeface="Times New Roman" panose="02020603050405020304" pitchFamily="18" charset="0"/>
              </a:rPr>
              <a:t>Exchange among strangers – as opposed to local community-based exchange - is one of the salient characteristics of contemporary online ‘sharing economy’ platforms. Building trust to get both sides of a market on board has been a key challenge and driver of success.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Transactions are Business to consumer (B2C) Air bnb advertises its products and services to all. This is the most common model for transactions for both online and physical retailers.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Consumer to consumer (C2C) in this case it is host to guest.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Business to business (B2B) for example third party service providers, and properties only available for business travellers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4</a:t>
            </a:fld>
            <a:endParaRPr lang="en-GB"/>
          </a:p>
        </p:txBody>
      </p:sp>
    </p:spTree>
    <p:extLst>
      <p:ext uri="{BB962C8B-B14F-4D97-AF65-F5344CB8AC3E}">
        <p14:creationId xmlns:p14="http://schemas.microsoft.com/office/powerpoint/2010/main" val="3837246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This chapter explores how Air bnb creates value. Focusing on the organisations value proposition, value creation and value communication and transfer. Their value proposition is a three-sided  model, looking at meeting the needs of the three customer groups. Hosts, guests, and third-party providers. Value creation is imperative to any organisation, for long term sustainability, profit, and growth. ( </a:t>
            </a:r>
            <a:r>
              <a:rPr lang="en-GB" sz="1800" dirty="0" err="1">
                <a:effectLst/>
                <a:latin typeface="Calibri" panose="020F0502020204030204" pitchFamily="34" charset="0"/>
                <a:ea typeface="Calibri" panose="020F0502020204030204" pitchFamily="34" charset="0"/>
                <a:cs typeface="Calibri" panose="020F0502020204030204" pitchFamily="34" charset="0"/>
              </a:rPr>
              <a:t>Gronroos</a:t>
            </a:r>
            <a:r>
              <a:rPr lang="en-GB" sz="1800" dirty="0">
                <a:effectLst/>
                <a:latin typeface="Calibri" panose="020F0502020204030204" pitchFamily="34" charset="0"/>
                <a:ea typeface="Calibri" panose="020F0502020204030204" pitchFamily="34" charset="0"/>
                <a:cs typeface="Calibri" panose="020F0502020204030204" pitchFamily="34" charset="0"/>
              </a:rPr>
              <a:t> &amp; </a:t>
            </a:r>
            <a:r>
              <a:rPr lang="en-GB" sz="1800" dirty="0" err="1">
                <a:effectLst/>
                <a:latin typeface="Calibri" panose="020F0502020204030204" pitchFamily="34" charset="0"/>
                <a:ea typeface="Calibri" panose="020F0502020204030204" pitchFamily="34" charset="0"/>
                <a:cs typeface="Calibri" panose="020F0502020204030204" pitchFamily="34" charset="0"/>
              </a:rPr>
              <a:t>Ravald</a:t>
            </a:r>
            <a:r>
              <a:rPr lang="en-GB" sz="1800" dirty="0">
                <a:effectLst/>
                <a:latin typeface="Calibri" panose="020F0502020204030204" pitchFamily="34" charset="0"/>
                <a:ea typeface="Calibri" panose="020F0502020204030204" pitchFamily="34" charset="0"/>
                <a:cs typeface="Calibri" panose="020F0502020204030204" pitchFamily="34" charset="0"/>
              </a:rPr>
              <a:t>, 2010) state that</a:t>
            </a:r>
            <a:r>
              <a:rPr lang="en-GB" sz="1800" dirty="0">
                <a:effectLst/>
                <a:latin typeface="Calibri" panose="020F0502020204030204" pitchFamily="34" charset="0"/>
                <a:ea typeface="Calibri" panose="020F0502020204030204" pitchFamily="34" charset="0"/>
                <a:cs typeface="Times New Roman" panose="02020603050405020304" pitchFamily="18" charset="0"/>
              </a:rPr>
              <a:t> “Value creation, and particularly the value-in-use concept stating that value for customers is created during use of resources, are foundational issues for understanding the service logic”.</a:t>
            </a: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The organisation creates value  for its hosts by providing a platform for listing their properties. Enabling guests to book and in the process generating an income, from what could be underutilised space. Value is created for guests who have a wide variety of property choices and destinations to explore. C2C interaction differs from the traditional holiday experience. Hosts are able to interact with guests if they wish and show them places of interest. Guests are able to customise their experience to suit their requirements. This creates a paradox in that we envisage sharing as a kindness, not a service that is chargeable.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Air bnb’s value proposition needs to meet the challenges and requirements faced by all three groups. The organisation has created value for its customers, hosts and third parties through the use of technology. This is something Air bnb does well, utilizing technology to disrupt traditional markets and gain a competitive advantage. Digital disruption has allowed the organisation to succeed and overtake traditional accommodation providers. The Business model that the organisation uses is a peer to peer sharing marketplace.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Unlike many  other P2P providers their business model activity has enabled other third-party providers to create their own value proposition around the organisation.  Providers of  housekeeping, maintenance and key pick up and drop of points have all benefitted from the Airbnb platform.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Airbnb operates on a sharing economy platform (SEP) This is facilitated by Airbnb by connecting hosts and guests. (Tauscher &amp; </a:t>
            </a:r>
            <a:r>
              <a:rPr lang="en-GB" sz="1800" dirty="0" err="1">
                <a:effectLst/>
                <a:latin typeface="Calibri" panose="020F0502020204030204" pitchFamily="34" charset="0"/>
                <a:ea typeface="Calibri" panose="020F0502020204030204" pitchFamily="34" charset="0"/>
                <a:cs typeface="Calibri" panose="020F0502020204030204" pitchFamily="34" charset="0"/>
              </a:rPr>
              <a:t>Keitzmann</a:t>
            </a:r>
            <a:r>
              <a:rPr lang="en-GB" sz="1800" dirty="0">
                <a:effectLst/>
                <a:latin typeface="Calibri" panose="020F0502020204030204" pitchFamily="34" charset="0"/>
                <a:ea typeface="Calibri" panose="020F0502020204030204" pitchFamily="34" charset="0"/>
                <a:cs typeface="Calibri" panose="020F0502020204030204" pitchFamily="34" charset="0"/>
              </a:rPr>
              <a:t>, 2017)  propose that the  “Sharing economy firms benefit from low marginal costs as they are often not directly involved in delivering the service to customers. Rather, they provide value through the matching and facilitation of transactions”.  The sharing economy is not a new concept; however,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technology has increased its reach to all parties .Although it is an area that is currently under regulated and lack of clear government guidance.    (Scott, 2020) suggests that “Spurred primarily with the growth of Uber and Airbnb, it is expected that the sharing economy will grow from $14 billion in 2014 to a forecasted $335 billion by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There is associated risk for e-commerce providers regarding both security and encryption of data. Airbnb handles a large amount of personal data and financial transactions. Data breaches cause numerous issues that endanger organisations. There is the added cost of hiring specialist technical staff, lost of custom and negative publicity. It is the responsibility organisations to ensure the protection of  data. (Zhang &amp; Deng, 2012) argue that  “The limitation of security technology and the complexity of security issues, it is difficult to find a complete and absolute secure E-Commerce security solution”. </a:t>
            </a:r>
            <a:r>
              <a:rPr lang="en-GB" sz="1800" dirty="0">
                <a:effectLst/>
                <a:latin typeface="Calibri" panose="020F0502020204030204" pitchFamily="34" charset="0"/>
                <a:ea typeface="Calibri" panose="020F0502020204030204" pitchFamily="34" charset="0"/>
                <a:cs typeface="Times New Roman" panose="02020603050405020304" pitchFamily="18" charset="0"/>
              </a:rPr>
              <a:t>Airbnb state that ““While no organization can guarantee perfect security, we are continuously implementing and updating administrative, technical, and physical security measures to help protect your information against unauthorized access, loss, destruction, or alteration”. (Privacy Policy, 2020)</a:t>
            </a: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5</a:t>
            </a:fld>
            <a:endParaRPr lang="en-GB"/>
          </a:p>
        </p:txBody>
      </p:sp>
    </p:spTree>
    <p:extLst>
      <p:ext uri="{BB962C8B-B14F-4D97-AF65-F5344CB8AC3E}">
        <p14:creationId xmlns:p14="http://schemas.microsoft.com/office/powerpoint/2010/main" val="14344632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above diagram displays where Air bnb sits within this model.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Timmers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1998) states that “Value-chain integrators focus on integrating multiple steps of the value chain, with the potential to exploit the information flow between those steps as further added value”. Timmer’s framework offers a classification of  web-based models of e-commerce, exploring the relationship between innovation and functionality.  Air bnb is critically dependant on IT for its flow of information across networks. Part of this model involves all parties in the supply chain completing set activities to produce its product. There are key factors to a business model, market strategy determines the plan of how to attract new customers and enter new markets. Organisational development determines how the required work will be organised. And finally, the responsibility rests with the management team to implement the model successfully. </a:t>
            </a: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With travel at present being limited the organisation has diversified into online experiences , inviting hosts to share their world. “ Airbnb Experiences are engaging activities designed by locals that go beyond the typical tour or class. And now you can host them for anyone, from anywhere”. (Airbnb, 2021)  An example of adaptation, this is only possible due to their existing business model and position as a value-chain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intergrator</a:t>
            </a:r>
            <a:r>
              <a:rPr lang="en-GB" sz="1800" dirty="0">
                <a:effectLst/>
                <a:latin typeface="Calibri" panose="020F0502020204030204" pitchFamily="34" charset="0"/>
                <a:ea typeface="Calibri" panose="020F0502020204030204" pitchFamily="34"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6</a:t>
            </a:fld>
            <a:endParaRPr lang="en-GB"/>
          </a:p>
        </p:txBody>
      </p:sp>
    </p:spTree>
    <p:extLst>
      <p:ext uri="{BB962C8B-B14F-4D97-AF65-F5344CB8AC3E}">
        <p14:creationId xmlns:p14="http://schemas.microsoft.com/office/powerpoint/2010/main" val="1410845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Chapter 6 explores Air bnb and its competitors. With the exception of China, the organisation is the market leader of peer-to-peer accommodation networks. Due to rapid growth and success, they have received both positive and negative attention .Various platforms prior to Air bnb were unable to gain the critical volume of hosts and guests, in order to operate successfully.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Due to Air bnb’s success this led to identifying issues that were highlighted. The organisation faced public outcry when they were accused of wrongdoings, including avoiding regulations for short term rentals, creating a competitive advantage. However, this could have been influenced by the media.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Mikhalkina</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Cabantous</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2015) suggest that “ Along with this increasing depiction of Airbnb as a threat to the hospitality industry, the media also more frequently associated Airbnb with discourse about regulatory issues, because the incumbents – the traditional hotels – reacted strongly to Airbnb’s arrival in their competitive space.”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One of the reasons that other P2P networks did not face similar criticism was that they did not reach critical mass. Air bnb’s success is due to a number of factors. It is a multi-platformed business, with the most important driver of  success is its pool of hosts and guests. The ability for guests to search for accommodation with the flexibility of duration and range of different types of accommodation and destinations. This dynamic means that  only a small number of facilitators are able to achieve a competitive advantage. New entrepreneurs would need to offer something the other p2p providers do not in order to succeed, perhaps appealing to travellers concerned with their environmental footprint. The organisation does have competition with Home and Away and Booking.com. Although, these direct competitors provide some similar services, Airbnb has some unique value propositions, such as experiences.</a:t>
            </a: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7</a:t>
            </a:fld>
            <a:endParaRPr lang="en-GB"/>
          </a:p>
        </p:txBody>
      </p:sp>
    </p:spTree>
    <p:extLst>
      <p:ext uri="{BB962C8B-B14F-4D97-AF65-F5344CB8AC3E}">
        <p14:creationId xmlns:p14="http://schemas.microsoft.com/office/powerpoint/2010/main" val="31171535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Other issues that have presented for Airbnb have been racial discrimination complaints, risking trust in the brands image. Hosts have the right to decline bookings to protect their property if they feel it will be mistreated. A Harvard study found that both white and black hosts discriminate This creates an issue for the company who have been accused of racial profiling. In 2016, 25-year-old Gregory Sheldon, sued Airbnb for violating the fair housing act, he alleges that he was denied accommodation when he attempted to book a room using his own personal profile and photograph, he was only  accepted when he used fake profiles that depicted him as a white man.</a:t>
            </a:r>
            <a:r>
              <a:rPr lang="en-GB" sz="1800" dirty="0">
                <a:solidFill>
                  <a:srgbClr val="161616"/>
                </a:solidFill>
                <a:effectLst/>
                <a:latin typeface="Calibri" panose="020F0502020204030204" pitchFamily="34" charset="0"/>
                <a:ea typeface="Calibri" panose="020F0502020204030204" pitchFamily="34" charset="0"/>
                <a:cs typeface="Calibri" panose="020F0502020204030204" pitchFamily="34" charset="0"/>
              </a:rPr>
              <a:t>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(West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Savali</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2019).  In response  Airbnb state on their website   “</a:t>
            </a:r>
            <a:r>
              <a:rPr lang="en-GB" sz="18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Since 2016, we’ve removed 1.3 million people from Airbnb for declining to treat others without judgment or bias—but there’s still a lot more work to be done”. (A new way we're fighting discrimination on Airbnb, 2020)  One of issues they highlighted is that profile pictures will no longer be shown until a booking is complete. There will be hosts who will undoubtedly move to other platforms, Although, if Airbnb had not responded positively the cost to the organisation could have been significant, both financially , legally and for the brands image.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8</a:t>
            </a:fld>
            <a:endParaRPr lang="en-GB"/>
          </a:p>
        </p:txBody>
      </p:sp>
    </p:spTree>
    <p:extLst>
      <p:ext uri="{BB962C8B-B14F-4D97-AF65-F5344CB8AC3E}">
        <p14:creationId xmlns:p14="http://schemas.microsoft.com/office/powerpoint/2010/main" val="1287967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Environmental sustainability is the topic of this chapter. The travel and tourism industry creates serious damage to the environment, contributing to global warming. Accommodation providers face a series of challenges. Water consumption is high particularly in large hotels where there are pools and landscaped gardens. Linen frequently changed.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2017) state that “The tourism accommodation sector is responsible for about 20% of the total carbon emissions generated by the tourism industry”.  P2P accommodation is significantly lower, properties are often smaller, and guests do not have linen changed daily.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However, guests may travel further or rent less energy efficient homes or travel more frequently. </a:t>
            </a:r>
            <a:r>
              <a:rPr lang="en-GB" sz="1800" dirty="0">
                <a:effectLst/>
                <a:latin typeface="Calibri" panose="020F0502020204030204" pitchFamily="34" charset="0"/>
                <a:ea typeface="Calibri" panose="020F0502020204030204" pitchFamily="34" charset="0"/>
                <a:cs typeface="Calibri" panose="020F0502020204030204" pitchFamily="34" charset="0"/>
              </a:rPr>
              <a:t>(</a:t>
            </a:r>
            <a:r>
              <a:rPr lang="en-GB" sz="1800" dirty="0" err="1">
                <a:effectLst/>
                <a:latin typeface="Calibri" panose="020F0502020204030204" pitchFamily="34" charset="0"/>
                <a:ea typeface="Calibri" panose="020F0502020204030204" pitchFamily="34" charset="0"/>
                <a:cs typeface="Calibri" panose="020F0502020204030204" pitchFamily="34" charset="0"/>
              </a:rPr>
              <a:t>Paglan</a:t>
            </a:r>
            <a:r>
              <a:rPr lang="en-GB" sz="1800" dirty="0">
                <a:effectLst/>
                <a:latin typeface="Calibri" panose="020F0502020204030204" pitchFamily="34" charset="0"/>
                <a:ea typeface="Calibri" panose="020F0502020204030204" pitchFamily="34" charset="0"/>
                <a:cs typeface="Calibri" panose="020F0502020204030204" pitchFamily="34" charset="0"/>
              </a:rPr>
              <a:t> et al:, 2017) state that “</a:t>
            </a:r>
            <a:r>
              <a:rPr lang="en-GB" sz="1800" dirty="0">
                <a:solidFill>
                  <a:srgbClr val="2E2E2E"/>
                </a:solidFill>
                <a:effectLst/>
                <a:latin typeface="Calibri" panose="020F0502020204030204" pitchFamily="34" charset="0"/>
                <a:ea typeface="Calibri" panose="020F0502020204030204" pitchFamily="34" charset="0"/>
                <a:cs typeface="Calibri" panose="020F0502020204030204" pitchFamily="34" charset="0"/>
              </a:rPr>
              <a:t>Concerns are raised that rather than being a substitute for the production of new goods, the sharing economy stimulates consumption and provides access to goods to people who could not afford it before. However, collaborative consumption provides access to goods and services as part of the sharing economy, it promotes the ideal of sharing not ownership. For this reason, consumption is likely to be reduced in comparison to traditional methods. </a:t>
            </a:r>
            <a:r>
              <a:rPr lang="en-GB" sz="1800" dirty="0">
                <a:effectLst/>
                <a:latin typeface="Calibri" panose="020F0502020204030204" pitchFamily="34" charset="0"/>
                <a:ea typeface="Calibri" panose="020F0502020204030204" pitchFamily="34" charset="0"/>
                <a:cs typeface="Calibri" panose="020F0502020204030204" pitchFamily="34" charset="0"/>
              </a:rPr>
              <a:t>Collaborative consumption plays a large part in  Airbnb’s operations, building networks and challenging traditional practises. (Rowe, 2017) proposes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that “There are certainly aspects of the collaborative consumption movement, and in particular the ideological and social forms promoting grassroots activism and communal values in general ”. </a:t>
            </a:r>
            <a:r>
              <a:rPr lang="en-GB" sz="1800" dirty="0">
                <a:effectLst/>
                <a:latin typeface="Calibri" panose="020F0502020204030204" pitchFamily="34" charset="0"/>
                <a:ea typeface="Calibri" panose="020F0502020204030204" pitchFamily="34" charset="0"/>
                <a:cs typeface="Times New Roman" panose="02020603050405020304" pitchFamily="18" charset="0"/>
              </a:rPr>
              <a:t>It is difficult to set a standard sustainability practice, this is largely due to varying regulations in  the 200 countries in which Airbnb operates . Impact would also be difficult to measure as the number of listings change frequently.  The sharing economy does address some of the sustainability issues with underutilised properties being rented, this may keep demand for building of new accommodation to meet demand to a minimum. Many with hosts provide low energy appliances and recycling facilities. Peer-to-Peer accommodation networks could offer a solution to the environmental impacts of the travel and tourism industry. </a:t>
            </a:r>
          </a:p>
          <a:p>
            <a:pPr>
              <a:lnSpc>
                <a:spcPct val="107000"/>
              </a:lnSpc>
              <a:spcAft>
                <a:spcPts val="800"/>
              </a:spcAft>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9</a:t>
            </a:fld>
            <a:endParaRPr lang="en-GB"/>
          </a:p>
        </p:txBody>
      </p:sp>
    </p:spTree>
    <p:extLst>
      <p:ext uri="{BB962C8B-B14F-4D97-AF65-F5344CB8AC3E}">
        <p14:creationId xmlns:p14="http://schemas.microsoft.com/office/powerpoint/2010/main" val="12602593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From one booking thirteen years ago, Airbnb have become a market leader in peer-to-peer accommodation provision. Much of their success can be attributed to digital disruption, challenging traditional markets who had the monopoly on travel experiences, but offered limited flexibility. Part of the organisation’s growth is related to a strong business model and implementation. Collaborative consumption has enabled Airbnb to create value for its community of users. Diversifying into experiences during the Covid 19 pandemic displays the ability of the company to adapt its business plan and create value, despite the challenges it has faced.</a:t>
            </a:r>
          </a:p>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10</a:t>
            </a:fld>
            <a:endParaRPr lang="en-GB"/>
          </a:p>
        </p:txBody>
      </p:sp>
    </p:spTree>
    <p:extLst>
      <p:ext uri="{BB962C8B-B14F-4D97-AF65-F5344CB8AC3E}">
        <p14:creationId xmlns:p14="http://schemas.microsoft.com/office/powerpoint/2010/main" val="2953725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11</a:t>
            </a:fld>
            <a:endParaRPr lang="en-GB"/>
          </a:p>
        </p:txBody>
      </p:sp>
    </p:spTree>
    <p:extLst>
      <p:ext uri="{BB962C8B-B14F-4D97-AF65-F5344CB8AC3E}">
        <p14:creationId xmlns:p14="http://schemas.microsoft.com/office/powerpoint/2010/main" val="1271347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12</a:t>
            </a:fld>
            <a:endParaRPr lang="en-GB"/>
          </a:p>
        </p:txBody>
      </p:sp>
    </p:spTree>
    <p:extLst>
      <p:ext uri="{BB962C8B-B14F-4D97-AF65-F5344CB8AC3E}">
        <p14:creationId xmlns:p14="http://schemas.microsoft.com/office/powerpoint/2010/main" val="6374475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13</a:t>
            </a:fld>
            <a:endParaRPr lang="en-GB"/>
          </a:p>
        </p:txBody>
      </p:sp>
    </p:spTree>
    <p:extLst>
      <p:ext uri="{BB962C8B-B14F-4D97-AF65-F5344CB8AC3E}">
        <p14:creationId xmlns:p14="http://schemas.microsoft.com/office/powerpoint/2010/main" val="32947976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807AAE-61CE-4B29-A7DC-1743CEF95817}" type="slidenum">
              <a:rPr lang="en-GB" smtClean="0"/>
              <a:t>14</a:t>
            </a:fld>
            <a:endParaRPr lang="en-GB"/>
          </a:p>
        </p:txBody>
      </p:sp>
    </p:spTree>
    <p:extLst>
      <p:ext uri="{BB962C8B-B14F-4D97-AF65-F5344CB8AC3E}">
        <p14:creationId xmlns:p14="http://schemas.microsoft.com/office/powerpoint/2010/main" val="1902842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2/24/2021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016532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630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2/24/2021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07438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81342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2/24/2021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768534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2/24/2021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42908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2/24/2021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13143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2/24/2021</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725175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2/24/2021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799011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50910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83528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2/24/2021</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78966176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D5A4F772-53B3-4919-B672-5E9A1AE388D9}"/>
              </a:ext>
            </a:extLst>
          </p:cNvPr>
          <p:cNvSpPr>
            <a:spLocks noGrp="1"/>
          </p:cNvSpPr>
          <p:nvPr>
            <p:ph type="ctrTitle"/>
          </p:nvPr>
        </p:nvSpPr>
        <p:spPr>
          <a:xfrm>
            <a:off x="1241170" y="3755359"/>
            <a:ext cx="9787289" cy="2491225"/>
          </a:xfrm>
        </p:spPr>
        <p:txBody>
          <a:bodyPr>
            <a:normAutofit/>
          </a:bodyPr>
          <a:lstStyle/>
          <a:p>
            <a:pPr>
              <a:lnSpc>
                <a:spcPct val="90000"/>
              </a:lnSpc>
              <a:spcAft>
                <a:spcPts val="600"/>
              </a:spcAft>
            </a:pPr>
            <a:r>
              <a:rPr lang="en-GB" sz="3200" dirty="0"/>
              <a:t>Digital Business BMSP6002</a:t>
            </a:r>
            <a:br>
              <a:rPr lang="en-GB" sz="3200" dirty="0"/>
            </a:br>
            <a:r>
              <a:rPr lang="en-GB" sz="3200" dirty="0"/>
              <a:t>Tutor: DR Roisin Mullins </a:t>
            </a:r>
            <a:br>
              <a:rPr lang="en-GB" sz="3200" dirty="0"/>
            </a:br>
            <a:r>
              <a:rPr lang="en-GB" sz="3200" dirty="0"/>
              <a:t>Natalie Emma Male 1702161</a:t>
            </a:r>
            <a:br>
              <a:rPr lang="en-GB" sz="4400" dirty="0"/>
            </a:br>
            <a:endParaRPr lang="en-GB" sz="4400" dirty="0"/>
          </a:p>
        </p:txBody>
      </p:sp>
      <p:sp>
        <p:nvSpPr>
          <p:cNvPr id="14" name="Rectangle 13">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Picture 4" descr="A picture containing text, case, accessory&#10;&#10;Description automatically generated">
            <a:extLst>
              <a:ext uri="{FF2B5EF4-FFF2-40B4-BE49-F238E27FC236}">
                <a16:creationId xmlns:a16="http://schemas.microsoft.com/office/drawing/2014/main" id="{754A45F4-0B0B-41A4-9DC6-752D3EC4EA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96888" y="1395172"/>
            <a:ext cx="7208806" cy="2216708"/>
          </a:xfrm>
          <a:prstGeom prst="rect">
            <a:avLst/>
          </a:prstGeom>
        </p:spPr>
      </p:pic>
    </p:spTree>
    <p:extLst>
      <p:ext uri="{BB962C8B-B14F-4D97-AF65-F5344CB8AC3E}">
        <p14:creationId xmlns:p14="http://schemas.microsoft.com/office/powerpoint/2010/main" val="2621369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Rectangle 85">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4" name="Rectangle 87">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03" name="Rectangle 89">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05" name="Rectangle 91">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7" name="Group 93">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95" name="Straight Connector 94">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08" name="Rectangle 98">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9" name="Picture 81" descr="Display stock market numbers">
            <a:extLst>
              <a:ext uri="{FF2B5EF4-FFF2-40B4-BE49-F238E27FC236}">
                <a16:creationId xmlns:a16="http://schemas.microsoft.com/office/drawing/2014/main" id="{AF460504-7781-409F-B43E-EDE0FBC9221E}"/>
              </a:ext>
            </a:extLst>
          </p:cNvPr>
          <p:cNvPicPr>
            <a:picLocks noChangeAspect="1"/>
          </p:cNvPicPr>
          <p:nvPr/>
        </p:nvPicPr>
        <p:blipFill rotWithShape="1">
          <a:blip r:embed="rId3">
            <a:duotone>
              <a:prstClr val="black"/>
              <a:schemeClr val="accent1">
                <a:tint val="45000"/>
                <a:satMod val="400000"/>
              </a:schemeClr>
            </a:duotone>
          </a:blip>
          <a:srcRect t="6415" b="9315"/>
          <a:stretch/>
        </p:blipFill>
        <p:spPr>
          <a:xfrm>
            <a:off x="0" y="10"/>
            <a:ext cx="12192000" cy="6857988"/>
          </a:xfrm>
          <a:prstGeom prst="rect">
            <a:avLst/>
          </a:prstGeom>
        </p:spPr>
      </p:pic>
      <p:sp>
        <p:nvSpPr>
          <p:cNvPr id="111" name="Rectangle 100">
            <a:extLst>
              <a:ext uri="{FF2B5EF4-FFF2-40B4-BE49-F238E27FC236}">
                <a16:creationId xmlns:a16="http://schemas.microsoft.com/office/drawing/2014/main" id="{0B121716-8B64-478F-ABDB-17030AD1B7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24000">
                <a:schemeClr val="bg1">
                  <a:alpha val="20000"/>
                </a:schemeClr>
              </a:gs>
              <a:gs pos="78000">
                <a:schemeClr val="bg1">
                  <a:alpha val="30000"/>
                </a:schemeClr>
              </a:gs>
              <a:gs pos="50000">
                <a:schemeClr val="bg1">
                  <a:alpha val="30000"/>
                </a:schemeClr>
              </a:gs>
              <a:gs pos="100000">
                <a:schemeClr val="bg1">
                  <a:alpha val="40000"/>
                </a:schemeClr>
              </a:gs>
              <a:gs pos="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0B51C7-656A-4C5C-A49B-C62F77DDC392}"/>
              </a:ext>
            </a:extLst>
          </p:cNvPr>
          <p:cNvSpPr>
            <a:spLocks noGrp="1"/>
          </p:cNvSpPr>
          <p:nvPr>
            <p:ph type="title"/>
          </p:nvPr>
        </p:nvSpPr>
        <p:spPr>
          <a:xfrm>
            <a:off x="372723" y="4956811"/>
            <a:ext cx="11439414" cy="897439"/>
          </a:xfrm>
        </p:spPr>
        <p:txBody>
          <a:bodyPr vert="horz" lIns="91440" tIns="45720" rIns="91440" bIns="45720" rtlCol="0" anchor="ctr">
            <a:normAutofit fontScale="90000"/>
          </a:bodyPr>
          <a:lstStyle/>
          <a:p>
            <a:pPr>
              <a:lnSpc>
                <a:spcPct val="83000"/>
              </a:lnSpc>
            </a:pPr>
            <a:br>
              <a:rPr lang="en-US" sz="4400" cap="all" spc="-100" dirty="0">
                <a:solidFill>
                  <a:schemeClr val="tx1"/>
                </a:solidFill>
              </a:rPr>
            </a:br>
            <a:r>
              <a:rPr lang="en-US" sz="4400" cap="all" spc="-100" dirty="0">
                <a:solidFill>
                  <a:schemeClr val="tx1"/>
                </a:solidFill>
              </a:rPr>
              <a:t>Digital Business</a:t>
            </a:r>
          </a:p>
        </p:txBody>
      </p:sp>
    </p:spTree>
    <p:extLst>
      <p:ext uri="{BB962C8B-B14F-4D97-AF65-F5344CB8AC3E}">
        <p14:creationId xmlns:p14="http://schemas.microsoft.com/office/powerpoint/2010/main" val="339353939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10" name="TextBox 9">
            <a:extLst>
              <a:ext uri="{FF2B5EF4-FFF2-40B4-BE49-F238E27FC236}">
                <a16:creationId xmlns:a16="http://schemas.microsoft.com/office/drawing/2014/main" id="{4A113AAF-C4A1-4004-B0DB-DA2BDB403A17}"/>
              </a:ext>
            </a:extLst>
          </p:cNvPr>
          <p:cNvSpPr txBox="1"/>
          <p:nvPr/>
        </p:nvSpPr>
        <p:spPr>
          <a:xfrm>
            <a:off x="6467926" y="1870904"/>
            <a:ext cx="6097554" cy="3200876"/>
          </a:xfrm>
          <a:prstGeom prst="rect">
            <a:avLst/>
          </a:prstGeom>
          <a:noFill/>
        </p:spPr>
        <p:txBody>
          <a:bodyPr wrap="square">
            <a:spAutoFit/>
          </a:bodyPr>
          <a:lstStyle/>
          <a:p>
            <a:pPr indent="-182880">
              <a:spcAft>
                <a:spcPts val="600"/>
              </a:spcAft>
              <a:buClr>
                <a:schemeClr val="tx1">
                  <a:lumMod val="85000"/>
                  <a:lumOff val="15000"/>
                </a:schemeClr>
              </a:buClr>
              <a:buFont typeface="Garamond" pitchFamily="18" charset="0"/>
              <a:buChar char="◦"/>
            </a:pPr>
            <a:r>
              <a:rPr lang="en-US" b="1" dirty="0">
                <a:solidFill>
                  <a:schemeClr val="tx1">
                    <a:lumMod val="75000"/>
                    <a:lumOff val="25000"/>
                  </a:schemeClr>
                </a:solidFill>
                <a:latin typeface="+mj-lt"/>
              </a:rPr>
              <a:t>Established in 2008 with 2 hosts</a:t>
            </a:r>
          </a:p>
          <a:p>
            <a:pPr indent="-182880">
              <a:spcAft>
                <a:spcPts val="600"/>
              </a:spcAft>
              <a:buClr>
                <a:schemeClr val="tx1">
                  <a:lumMod val="85000"/>
                  <a:lumOff val="15000"/>
                </a:schemeClr>
              </a:buClr>
              <a:buFont typeface="Garamond" pitchFamily="18" charset="0"/>
              <a:buChar char="◦"/>
            </a:pPr>
            <a:endParaRPr lang="en-US" b="1" dirty="0">
              <a:solidFill>
                <a:schemeClr val="tx1">
                  <a:lumMod val="75000"/>
                  <a:lumOff val="25000"/>
                </a:schemeClr>
              </a:solidFill>
              <a:latin typeface="+mj-lt"/>
            </a:endParaRPr>
          </a:p>
          <a:p>
            <a:pPr indent="-182880">
              <a:spcAft>
                <a:spcPts val="600"/>
              </a:spcAft>
              <a:buClr>
                <a:schemeClr val="tx1">
                  <a:lumMod val="85000"/>
                  <a:lumOff val="15000"/>
                </a:schemeClr>
              </a:buClr>
              <a:buFont typeface="Garamond" pitchFamily="18" charset="0"/>
              <a:buChar char="◦"/>
            </a:pPr>
            <a:r>
              <a:rPr lang="en-US" b="1" dirty="0">
                <a:solidFill>
                  <a:schemeClr val="tx1">
                    <a:lumMod val="75000"/>
                    <a:lumOff val="25000"/>
                  </a:schemeClr>
                </a:solidFill>
                <a:latin typeface="+mj-lt"/>
              </a:rPr>
              <a:t>Over 4 Million hosts currently</a:t>
            </a:r>
          </a:p>
          <a:p>
            <a:pPr indent="-182880">
              <a:spcAft>
                <a:spcPts val="600"/>
              </a:spcAft>
              <a:buClr>
                <a:schemeClr val="tx1">
                  <a:lumMod val="85000"/>
                  <a:lumOff val="15000"/>
                </a:schemeClr>
              </a:buClr>
              <a:buFont typeface="Garamond" pitchFamily="18" charset="0"/>
              <a:buChar char="◦"/>
            </a:pPr>
            <a:endParaRPr lang="en-US" b="1" dirty="0">
              <a:solidFill>
                <a:schemeClr val="tx1">
                  <a:lumMod val="75000"/>
                  <a:lumOff val="25000"/>
                </a:schemeClr>
              </a:solidFill>
              <a:latin typeface="+mj-lt"/>
            </a:endParaRPr>
          </a:p>
          <a:p>
            <a:pPr indent="-182880">
              <a:spcAft>
                <a:spcPts val="600"/>
              </a:spcAft>
              <a:buClr>
                <a:schemeClr val="tx1">
                  <a:lumMod val="85000"/>
                  <a:lumOff val="15000"/>
                </a:schemeClr>
              </a:buClr>
              <a:buFont typeface="Garamond" pitchFamily="18" charset="0"/>
              <a:buChar char="◦"/>
            </a:pPr>
            <a:r>
              <a:rPr lang="en-US" b="1" dirty="0">
                <a:solidFill>
                  <a:schemeClr val="tx1">
                    <a:lumMod val="75000"/>
                    <a:lumOff val="25000"/>
                  </a:schemeClr>
                </a:solidFill>
                <a:latin typeface="+mj-lt"/>
              </a:rPr>
              <a:t>5.6 Million listings currently active</a:t>
            </a:r>
          </a:p>
          <a:p>
            <a:pPr indent="-182880">
              <a:spcAft>
                <a:spcPts val="600"/>
              </a:spcAft>
              <a:buClr>
                <a:schemeClr val="tx1">
                  <a:lumMod val="85000"/>
                  <a:lumOff val="15000"/>
                </a:schemeClr>
              </a:buClr>
              <a:buFont typeface="Garamond" pitchFamily="18" charset="0"/>
              <a:buChar char="◦"/>
            </a:pPr>
            <a:endParaRPr lang="en-US" b="1" dirty="0">
              <a:solidFill>
                <a:schemeClr val="tx1">
                  <a:lumMod val="75000"/>
                  <a:lumOff val="25000"/>
                </a:schemeClr>
              </a:solidFill>
              <a:latin typeface="+mj-lt"/>
            </a:endParaRPr>
          </a:p>
          <a:p>
            <a:pPr indent="-182880">
              <a:spcAft>
                <a:spcPts val="600"/>
              </a:spcAft>
              <a:buClr>
                <a:schemeClr val="tx1">
                  <a:lumMod val="85000"/>
                  <a:lumOff val="15000"/>
                </a:schemeClr>
              </a:buClr>
              <a:buFont typeface="Garamond" pitchFamily="18" charset="0"/>
              <a:buChar char="◦"/>
            </a:pPr>
            <a:r>
              <a:rPr lang="en-US" b="1" dirty="0">
                <a:solidFill>
                  <a:schemeClr val="tx1">
                    <a:lumMod val="75000"/>
                    <a:lumOff val="25000"/>
                  </a:schemeClr>
                </a:solidFill>
                <a:latin typeface="+mj-lt"/>
              </a:rPr>
              <a:t>100,000 city listings</a:t>
            </a:r>
          </a:p>
          <a:p>
            <a:pPr indent="-182880">
              <a:spcAft>
                <a:spcPts val="600"/>
              </a:spcAft>
              <a:buClr>
                <a:schemeClr val="tx1">
                  <a:lumMod val="85000"/>
                  <a:lumOff val="15000"/>
                </a:schemeClr>
              </a:buClr>
              <a:buFont typeface="Garamond" pitchFamily="18" charset="0"/>
              <a:buChar char="◦"/>
            </a:pPr>
            <a:endParaRPr lang="en-US" b="1" dirty="0">
              <a:solidFill>
                <a:schemeClr val="tx1">
                  <a:lumMod val="75000"/>
                  <a:lumOff val="25000"/>
                </a:schemeClr>
              </a:solidFill>
              <a:latin typeface="+mj-lt"/>
            </a:endParaRPr>
          </a:p>
          <a:p>
            <a:pPr indent="-182880">
              <a:spcAft>
                <a:spcPts val="600"/>
              </a:spcAft>
              <a:buClr>
                <a:schemeClr val="tx1">
                  <a:lumMod val="85000"/>
                  <a:lumOff val="15000"/>
                </a:schemeClr>
              </a:buClr>
              <a:buFont typeface="Garamond" pitchFamily="18" charset="0"/>
              <a:buChar char="◦"/>
            </a:pPr>
            <a:r>
              <a:rPr lang="en-US" b="1" dirty="0">
                <a:solidFill>
                  <a:schemeClr val="tx1">
                    <a:lumMod val="75000"/>
                    <a:lumOff val="25000"/>
                  </a:schemeClr>
                </a:solidFill>
                <a:latin typeface="+mj-lt"/>
              </a:rPr>
              <a:t>Over 200 countries with active listings</a:t>
            </a:r>
          </a:p>
        </p:txBody>
      </p:sp>
      <p:pic>
        <p:nvPicPr>
          <p:cNvPr id="5" name="Graphic 4" descr="Suitcase with solid fill">
            <a:extLst>
              <a:ext uri="{FF2B5EF4-FFF2-40B4-BE49-F238E27FC236}">
                <a16:creationId xmlns:a16="http://schemas.microsoft.com/office/drawing/2014/main" id="{0E478265-DC0B-414E-AF55-DECC6CD04DA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002" y="986294"/>
            <a:ext cx="4566119" cy="4566119"/>
          </a:xfrm>
          <a:prstGeom prst="rect">
            <a:avLst/>
          </a:prstGeom>
        </p:spPr>
      </p:pic>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cxnSp>
        <p:nvCxnSpPr>
          <p:cNvPr id="9" name="Straight Connector 8">
            <a:extLst>
              <a:ext uri="{FF2B5EF4-FFF2-40B4-BE49-F238E27FC236}">
                <a16:creationId xmlns:a16="http://schemas.microsoft.com/office/drawing/2014/main" id="{0220A350-A025-4E2E-98E5-1DA59EADCAFE}"/>
              </a:ext>
            </a:extLst>
          </p:cNvPr>
          <p:cNvCxnSpPr>
            <a:cxnSpLocks/>
          </p:cNvCxnSpPr>
          <p:nvPr/>
        </p:nvCxnSpPr>
        <p:spPr>
          <a:xfrm>
            <a:off x="5924939" y="1287624"/>
            <a:ext cx="0" cy="4264789"/>
          </a:xfrm>
          <a:prstGeom prst="line">
            <a:avLst/>
          </a:prstGeom>
          <a:ln w="57150"/>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2753419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7" name="Rectangle 136">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9" name="Rectangle 138">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1" name="Rectangle 140">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43" name="Group 142">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44" name="Straight Connector 143">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48" name="Rectangle 147">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Rectangle 149">
            <a:extLst>
              <a:ext uri="{FF2B5EF4-FFF2-40B4-BE49-F238E27FC236}">
                <a16:creationId xmlns:a16="http://schemas.microsoft.com/office/drawing/2014/main" id="{391159B2-3847-4541-BAAE-D93F71723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52" name="Rectangle 151">
            <a:extLst>
              <a:ext uri="{FF2B5EF4-FFF2-40B4-BE49-F238E27FC236}">
                <a16:creationId xmlns:a16="http://schemas.microsoft.com/office/drawing/2014/main" id="{93BDF953-B1FC-408F-A14E-33A8C1DC1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2" name="TextBox 21">
            <a:extLst>
              <a:ext uri="{FF2B5EF4-FFF2-40B4-BE49-F238E27FC236}">
                <a16:creationId xmlns:a16="http://schemas.microsoft.com/office/drawing/2014/main" id="{3D1FD545-7987-44F9-8133-2D6835A78CB0}"/>
              </a:ext>
            </a:extLst>
          </p:cNvPr>
          <p:cNvSpPr txBox="1"/>
          <p:nvPr/>
        </p:nvSpPr>
        <p:spPr>
          <a:xfrm>
            <a:off x="1198880" y="3716860"/>
            <a:ext cx="9775063" cy="1465112"/>
          </a:xfrm>
          <a:prstGeom prst="rect">
            <a:avLst/>
          </a:prstGeom>
        </p:spPr>
        <p:txBody>
          <a:bodyPr vert="horz" lIns="91440" tIns="45720" rIns="91440" bIns="45720" rtlCol="0" anchor="ctr">
            <a:normAutofit/>
          </a:bodyPr>
          <a:lstStyle/>
          <a:p>
            <a:pPr algn="ctr">
              <a:lnSpc>
                <a:spcPct val="83000"/>
              </a:lnSpc>
              <a:spcBef>
                <a:spcPct val="0"/>
              </a:spcBef>
              <a:spcAft>
                <a:spcPts val="600"/>
              </a:spcAft>
            </a:pPr>
            <a:r>
              <a:rPr lang="en-US" sz="5400" cap="all" spc="-100" dirty="0">
                <a:solidFill>
                  <a:schemeClr val="tx1">
                    <a:lumMod val="85000"/>
                    <a:lumOff val="15000"/>
                  </a:schemeClr>
                </a:solidFill>
                <a:latin typeface="+mj-lt"/>
              </a:rPr>
              <a:t>E -Commerce &amp; E-Business</a:t>
            </a:r>
          </a:p>
        </p:txBody>
      </p:sp>
      <p:sp>
        <p:nvSpPr>
          <p:cNvPr id="154" name="Rectangle 153">
            <a:extLst>
              <a:ext uri="{FF2B5EF4-FFF2-40B4-BE49-F238E27FC236}">
                <a16:creationId xmlns:a16="http://schemas.microsoft.com/office/drawing/2014/main" id="{17C4AC30-431E-4860-8128-139F9F61E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6" name="Straight Connector 155">
            <a:extLst>
              <a:ext uri="{FF2B5EF4-FFF2-40B4-BE49-F238E27FC236}">
                <a16:creationId xmlns:a16="http://schemas.microsoft.com/office/drawing/2014/main" id="{D0C35C70-8DD1-457D-85E7-728F1B0C52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B71691B1-EF90-41BA-A886-9331EB0364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BEB77709-9ED2-4392-8D1E-91E4AB9644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026" name="Picture 2" descr="Image result for air bnb">
            <a:extLst>
              <a:ext uri="{FF2B5EF4-FFF2-40B4-BE49-F238E27FC236}">
                <a16:creationId xmlns:a16="http://schemas.microsoft.com/office/drawing/2014/main" id="{19CA6629-AFAE-48FD-A5AD-5D1AD89DA9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143" r="-1" b="10479"/>
          <a:stretch/>
        </p:blipFill>
        <p:spPr bwMode="auto">
          <a:xfrm>
            <a:off x="3116580" y="1395172"/>
            <a:ext cx="5969424" cy="214839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4D2A196-1176-4837-ADB3-7288DE548EFD}"/>
              </a:ext>
            </a:extLst>
          </p:cNvPr>
          <p:cNvSpPr txBox="1"/>
          <p:nvPr/>
        </p:nvSpPr>
        <p:spPr>
          <a:xfrm>
            <a:off x="6579450" y="2538919"/>
            <a:ext cx="4957554" cy="3496120"/>
          </a:xfrm>
          <a:prstGeom prst="rect">
            <a:avLst/>
          </a:prstGeom>
        </p:spPr>
        <p:txBody>
          <a:bodyPr vert="horz" lIns="91440" tIns="45720" rIns="91440" bIns="45720" rtlCol="0">
            <a:normAutofit/>
          </a:bodyPr>
          <a:lstStyle/>
          <a:p>
            <a:pPr indent="-182880">
              <a:spcAft>
                <a:spcPts val="600"/>
              </a:spcAft>
              <a:buClr>
                <a:schemeClr val="tx1">
                  <a:lumMod val="85000"/>
                  <a:lumOff val="15000"/>
                </a:schemeClr>
              </a:buClr>
              <a:buFont typeface="Garamond" pitchFamily="18" charset="0"/>
              <a:buChar char="◦"/>
            </a:pPr>
            <a:endParaRPr lang="en-US" dirty="0"/>
          </a:p>
        </p:txBody>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Tree>
    <p:extLst>
      <p:ext uri="{BB962C8B-B14F-4D97-AF65-F5344CB8AC3E}">
        <p14:creationId xmlns:p14="http://schemas.microsoft.com/office/powerpoint/2010/main" val="2237242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cxnSp>
        <p:nvCxnSpPr>
          <p:cNvPr id="9" name="Straight Connector 8">
            <a:extLst>
              <a:ext uri="{FF2B5EF4-FFF2-40B4-BE49-F238E27FC236}">
                <a16:creationId xmlns:a16="http://schemas.microsoft.com/office/drawing/2014/main" id="{0220A350-A025-4E2E-98E5-1DA59EADCAFE}"/>
              </a:ext>
            </a:extLst>
          </p:cNvPr>
          <p:cNvCxnSpPr>
            <a:cxnSpLocks/>
          </p:cNvCxnSpPr>
          <p:nvPr/>
        </p:nvCxnSpPr>
        <p:spPr>
          <a:xfrm>
            <a:off x="5924939" y="1287624"/>
            <a:ext cx="0" cy="4264789"/>
          </a:xfrm>
          <a:prstGeom prst="line">
            <a:avLst/>
          </a:prstGeom>
          <a:ln w="57150"/>
        </p:spPr>
        <p:style>
          <a:lnRef idx="2">
            <a:schemeClr val="accent2"/>
          </a:lnRef>
          <a:fillRef idx="0">
            <a:schemeClr val="accent2"/>
          </a:fillRef>
          <a:effectRef idx="1">
            <a:schemeClr val="accent2"/>
          </a:effectRef>
          <a:fontRef idx="minor">
            <a:schemeClr val="tx1"/>
          </a:fontRef>
        </p:style>
      </p:cxnSp>
      <p:pic>
        <p:nvPicPr>
          <p:cNvPr id="12" name="Picture 11">
            <a:extLst>
              <a:ext uri="{FF2B5EF4-FFF2-40B4-BE49-F238E27FC236}">
                <a16:creationId xmlns:a16="http://schemas.microsoft.com/office/drawing/2014/main" id="{D01993AB-9616-4AD5-9871-D50317DC239B}"/>
              </a:ext>
            </a:extLst>
          </p:cNvPr>
          <p:cNvPicPr>
            <a:picLocks noChangeAspect="1"/>
          </p:cNvPicPr>
          <p:nvPr/>
        </p:nvPicPr>
        <p:blipFill rotWithShape="1">
          <a:blip r:embed="rId3"/>
          <a:srcRect l="37739" t="8936" r="38963" b="29220"/>
          <a:stretch/>
        </p:blipFill>
        <p:spPr>
          <a:xfrm>
            <a:off x="1293778" y="1040860"/>
            <a:ext cx="3298297" cy="4924851"/>
          </a:xfrm>
          <a:prstGeom prst="rect">
            <a:avLst/>
          </a:prstGeom>
        </p:spPr>
      </p:pic>
      <p:sp>
        <p:nvSpPr>
          <p:cNvPr id="3" name="TextBox 2">
            <a:extLst>
              <a:ext uri="{FF2B5EF4-FFF2-40B4-BE49-F238E27FC236}">
                <a16:creationId xmlns:a16="http://schemas.microsoft.com/office/drawing/2014/main" id="{4F86EE29-B90C-44DE-B968-6933074E9C97}"/>
              </a:ext>
            </a:extLst>
          </p:cNvPr>
          <p:cNvSpPr txBox="1"/>
          <p:nvPr/>
        </p:nvSpPr>
        <p:spPr>
          <a:xfrm>
            <a:off x="6484776" y="2015412"/>
            <a:ext cx="4898566" cy="1384995"/>
          </a:xfrm>
          <a:prstGeom prst="rect">
            <a:avLst/>
          </a:prstGeom>
          <a:noFill/>
        </p:spPr>
        <p:txBody>
          <a:bodyPr wrap="square" rtlCol="0">
            <a:spAutoFit/>
          </a:bodyPr>
          <a:lstStyle/>
          <a:p>
            <a:pPr algn="ctr"/>
            <a:r>
              <a:rPr lang="en-GB" sz="2800" b="1" dirty="0">
                <a:latin typeface="+mj-lt"/>
              </a:rPr>
              <a:t>Chapter 4 </a:t>
            </a:r>
          </a:p>
          <a:p>
            <a:pPr algn="ctr"/>
            <a:endParaRPr lang="en-GB" sz="2800" b="1" dirty="0">
              <a:latin typeface="+mj-lt"/>
            </a:endParaRPr>
          </a:p>
          <a:p>
            <a:r>
              <a:rPr lang="en-GB" sz="2800" dirty="0">
                <a:latin typeface="+mj-lt"/>
              </a:rPr>
              <a:t> How Air bnb creates value </a:t>
            </a:r>
          </a:p>
        </p:txBody>
      </p:sp>
    </p:spTree>
    <p:extLst>
      <p:ext uri="{BB962C8B-B14F-4D97-AF65-F5344CB8AC3E}">
        <p14:creationId xmlns:p14="http://schemas.microsoft.com/office/powerpoint/2010/main" val="1724153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pic>
        <p:nvPicPr>
          <p:cNvPr id="4" name="Picture 3">
            <a:extLst>
              <a:ext uri="{FF2B5EF4-FFF2-40B4-BE49-F238E27FC236}">
                <a16:creationId xmlns:a16="http://schemas.microsoft.com/office/drawing/2014/main" id="{0C61148B-B904-4AA3-8928-A7251DEE297B}"/>
              </a:ext>
            </a:extLst>
          </p:cNvPr>
          <p:cNvPicPr>
            <a:picLocks noChangeAspect="1"/>
          </p:cNvPicPr>
          <p:nvPr/>
        </p:nvPicPr>
        <p:blipFill rotWithShape="1">
          <a:blip r:embed="rId3"/>
          <a:srcRect l="40714" t="33114" r="19890" b="26152"/>
          <a:stretch/>
        </p:blipFill>
        <p:spPr>
          <a:xfrm>
            <a:off x="273160" y="1031797"/>
            <a:ext cx="8205504" cy="4772248"/>
          </a:xfrm>
          <a:prstGeom prst="rect">
            <a:avLst/>
          </a:prstGeom>
        </p:spPr>
      </p:pic>
      <p:sp>
        <p:nvSpPr>
          <p:cNvPr id="5" name="TextBox 4">
            <a:extLst>
              <a:ext uri="{FF2B5EF4-FFF2-40B4-BE49-F238E27FC236}">
                <a16:creationId xmlns:a16="http://schemas.microsoft.com/office/drawing/2014/main" id="{B2890A1B-CE84-43C0-8977-4765CDB25939}"/>
              </a:ext>
            </a:extLst>
          </p:cNvPr>
          <p:cNvSpPr txBox="1"/>
          <p:nvPr/>
        </p:nvSpPr>
        <p:spPr>
          <a:xfrm>
            <a:off x="9250395" y="1150769"/>
            <a:ext cx="2140299" cy="584775"/>
          </a:xfrm>
          <a:prstGeom prst="rect">
            <a:avLst/>
          </a:prstGeom>
          <a:noFill/>
        </p:spPr>
        <p:txBody>
          <a:bodyPr wrap="square" rtlCol="0">
            <a:spAutoFit/>
          </a:bodyPr>
          <a:lstStyle/>
          <a:p>
            <a:r>
              <a:rPr lang="en-GB" sz="3200" dirty="0"/>
              <a:t>Air bnb </a:t>
            </a:r>
          </a:p>
        </p:txBody>
      </p:sp>
      <p:cxnSp>
        <p:nvCxnSpPr>
          <p:cNvPr id="8" name="Straight Arrow Connector 7">
            <a:extLst>
              <a:ext uri="{FF2B5EF4-FFF2-40B4-BE49-F238E27FC236}">
                <a16:creationId xmlns:a16="http://schemas.microsoft.com/office/drawing/2014/main" id="{D3F203C6-7626-4850-B0A0-DE4099262531}"/>
              </a:ext>
            </a:extLst>
          </p:cNvPr>
          <p:cNvCxnSpPr>
            <a:cxnSpLocks/>
            <a:endCxn id="5" idx="1"/>
          </p:cNvCxnSpPr>
          <p:nvPr/>
        </p:nvCxnSpPr>
        <p:spPr>
          <a:xfrm flipV="1">
            <a:off x="7305869" y="1443157"/>
            <a:ext cx="1944526" cy="94928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29495367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cxnSp>
        <p:nvCxnSpPr>
          <p:cNvPr id="9" name="Straight Connector 8">
            <a:extLst>
              <a:ext uri="{FF2B5EF4-FFF2-40B4-BE49-F238E27FC236}">
                <a16:creationId xmlns:a16="http://schemas.microsoft.com/office/drawing/2014/main" id="{0220A350-A025-4E2E-98E5-1DA59EADCAFE}"/>
              </a:ext>
            </a:extLst>
          </p:cNvPr>
          <p:cNvCxnSpPr>
            <a:cxnSpLocks/>
          </p:cNvCxnSpPr>
          <p:nvPr/>
        </p:nvCxnSpPr>
        <p:spPr>
          <a:xfrm>
            <a:off x="5924939" y="1287624"/>
            <a:ext cx="0" cy="4264789"/>
          </a:xfrm>
          <a:prstGeom prst="line">
            <a:avLst/>
          </a:prstGeom>
          <a:ln w="57150"/>
        </p:spPr>
        <p:style>
          <a:lnRef idx="2">
            <a:schemeClr val="accent2"/>
          </a:lnRef>
          <a:fillRef idx="0">
            <a:schemeClr val="accent2"/>
          </a:fillRef>
          <a:effectRef idx="1">
            <a:schemeClr val="accent2"/>
          </a:effectRef>
          <a:fontRef idx="minor">
            <a:schemeClr val="tx1"/>
          </a:fontRef>
        </p:style>
      </p:cxnSp>
      <p:pic>
        <p:nvPicPr>
          <p:cNvPr id="12" name="Picture 11">
            <a:extLst>
              <a:ext uri="{FF2B5EF4-FFF2-40B4-BE49-F238E27FC236}">
                <a16:creationId xmlns:a16="http://schemas.microsoft.com/office/drawing/2014/main" id="{D01993AB-9616-4AD5-9871-D50317DC239B}"/>
              </a:ext>
            </a:extLst>
          </p:cNvPr>
          <p:cNvPicPr>
            <a:picLocks noChangeAspect="1"/>
          </p:cNvPicPr>
          <p:nvPr/>
        </p:nvPicPr>
        <p:blipFill rotWithShape="1">
          <a:blip r:embed="rId3"/>
          <a:srcRect l="37739" t="8936" r="38963" b="29220"/>
          <a:stretch/>
        </p:blipFill>
        <p:spPr>
          <a:xfrm>
            <a:off x="1293778" y="1040860"/>
            <a:ext cx="3298297" cy="4924851"/>
          </a:xfrm>
          <a:prstGeom prst="rect">
            <a:avLst/>
          </a:prstGeom>
        </p:spPr>
      </p:pic>
      <p:sp>
        <p:nvSpPr>
          <p:cNvPr id="3" name="TextBox 2">
            <a:extLst>
              <a:ext uri="{FF2B5EF4-FFF2-40B4-BE49-F238E27FC236}">
                <a16:creationId xmlns:a16="http://schemas.microsoft.com/office/drawing/2014/main" id="{4F86EE29-B90C-44DE-B968-6933074E9C97}"/>
              </a:ext>
            </a:extLst>
          </p:cNvPr>
          <p:cNvSpPr txBox="1"/>
          <p:nvPr/>
        </p:nvSpPr>
        <p:spPr>
          <a:xfrm>
            <a:off x="6484776" y="2015412"/>
            <a:ext cx="4898566" cy="1384995"/>
          </a:xfrm>
          <a:prstGeom prst="rect">
            <a:avLst/>
          </a:prstGeom>
          <a:noFill/>
        </p:spPr>
        <p:txBody>
          <a:bodyPr wrap="square" rtlCol="0">
            <a:spAutoFit/>
          </a:bodyPr>
          <a:lstStyle/>
          <a:p>
            <a:pPr algn="ctr"/>
            <a:r>
              <a:rPr lang="en-GB" sz="2800" b="1" dirty="0">
                <a:latin typeface="+mj-lt"/>
              </a:rPr>
              <a:t>Chapter 6</a:t>
            </a:r>
          </a:p>
          <a:p>
            <a:pPr algn="ctr"/>
            <a:endParaRPr lang="en-GB" sz="2800" b="1" dirty="0">
              <a:latin typeface="+mj-lt"/>
            </a:endParaRPr>
          </a:p>
          <a:p>
            <a:r>
              <a:rPr lang="en-GB" sz="2800" dirty="0">
                <a:latin typeface="+mj-lt"/>
              </a:rPr>
              <a:t>Air bnb and its competitors  </a:t>
            </a:r>
          </a:p>
        </p:txBody>
      </p:sp>
    </p:spTree>
    <p:extLst>
      <p:ext uri="{BB962C8B-B14F-4D97-AF65-F5344CB8AC3E}">
        <p14:creationId xmlns:p14="http://schemas.microsoft.com/office/powerpoint/2010/main" val="3939852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pic>
        <p:nvPicPr>
          <p:cNvPr id="10" name="Picture 6">
            <a:extLst>
              <a:ext uri="{FF2B5EF4-FFF2-40B4-BE49-F238E27FC236}">
                <a16:creationId xmlns:a16="http://schemas.microsoft.com/office/drawing/2014/main" id="{CA3B823E-D42C-489F-955A-8DA745F175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691" b="7040"/>
          <a:stretch/>
        </p:blipFill>
        <p:spPr bwMode="auto">
          <a:xfrm>
            <a:off x="2064412" y="589045"/>
            <a:ext cx="7378470" cy="4150382"/>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E7862F5-6425-48C4-B9BA-C622F57EE4C3}"/>
              </a:ext>
            </a:extLst>
          </p:cNvPr>
          <p:cNvSpPr txBox="1"/>
          <p:nvPr/>
        </p:nvSpPr>
        <p:spPr>
          <a:xfrm>
            <a:off x="3498980" y="5458408"/>
            <a:ext cx="5103844" cy="707886"/>
          </a:xfrm>
          <a:prstGeom prst="rect">
            <a:avLst/>
          </a:prstGeom>
          <a:noFill/>
        </p:spPr>
        <p:txBody>
          <a:bodyPr wrap="square" rtlCol="0">
            <a:spAutoFit/>
          </a:bodyPr>
          <a:lstStyle/>
          <a:p>
            <a:pPr algn="ctr"/>
            <a:r>
              <a:rPr lang="en-GB" sz="4000" dirty="0">
                <a:latin typeface="+mj-lt"/>
              </a:rPr>
              <a:t>Trust</a:t>
            </a:r>
          </a:p>
        </p:txBody>
      </p:sp>
    </p:spTree>
    <p:extLst>
      <p:ext uri="{BB962C8B-B14F-4D97-AF65-F5344CB8AC3E}">
        <p14:creationId xmlns:p14="http://schemas.microsoft.com/office/powerpoint/2010/main" val="1778231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cxnSp>
        <p:nvCxnSpPr>
          <p:cNvPr id="9" name="Straight Connector 8">
            <a:extLst>
              <a:ext uri="{FF2B5EF4-FFF2-40B4-BE49-F238E27FC236}">
                <a16:creationId xmlns:a16="http://schemas.microsoft.com/office/drawing/2014/main" id="{0220A350-A025-4E2E-98E5-1DA59EADCAFE}"/>
              </a:ext>
            </a:extLst>
          </p:cNvPr>
          <p:cNvCxnSpPr>
            <a:cxnSpLocks/>
          </p:cNvCxnSpPr>
          <p:nvPr/>
        </p:nvCxnSpPr>
        <p:spPr>
          <a:xfrm>
            <a:off x="5924939" y="1287624"/>
            <a:ext cx="0" cy="4264789"/>
          </a:xfrm>
          <a:prstGeom prst="line">
            <a:avLst/>
          </a:prstGeom>
          <a:ln w="57150"/>
        </p:spPr>
        <p:style>
          <a:lnRef idx="2">
            <a:schemeClr val="accent2"/>
          </a:lnRef>
          <a:fillRef idx="0">
            <a:schemeClr val="accent2"/>
          </a:fillRef>
          <a:effectRef idx="1">
            <a:schemeClr val="accent2"/>
          </a:effectRef>
          <a:fontRef idx="minor">
            <a:schemeClr val="tx1"/>
          </a:fontRef>
        </p:style>
      </p:cxnSp>
      <p:pic>
        <p:nvPicPr>
          <p:cNvPr id="12" name="Picture 11">
            <a:extLst>
              <a:ext uri="{FF2B5EF4-FFF2-40B4-BE49-F238E27FC236}">
                <a16:creationId xmlns:a16="http://schemas.microsoft.com/office/drawing/2014/main" id="{D01993AB-9616-4AD5-9871-D50317DC239B}"/>
              </a:ext>
            </a:extLst>
          </p:cNvPr>
          <p:cNvPicPr>
            <a:picLocks noChangeAspect="1"/>
          </p:cNvPicPr>
          <p:nvPr/>
        </p:nvPicPr>
        <p:blipFill rotWithShape="1">
          <a:blip r:embed="rId3"/>
          <a:srcRect l="37739" t="8936" r="38963" b="29220"/>
          <a:stretch/>
        </p:blipFill>
        <p:spPr>
          <a:xfrm>
            <a:off x="1293778" y="1040860"/>
            <a:ext cx="3298297" cy="4924851"/>
          </a:xfrm>
          <a:prstGeom prst="rect">
            <a:avLst/>
          </a:prstGeom>
        </p:spPr>
      </p:pic>
      <p:sp>
        <p:nvSpPr>
          <p:cNvPr id="3" name="TextBox 2">
            <a:extLst>
              <a:ext uri="{FF2B5EF4-FFF2-40B4-BE49-F238E27FC236}">
                <a16:creationId xmlns:a16="http://schemas.microsoft.com/office/drawing/2014/main" id="{4F86EE29-B90C-44DE-B968-6933074E9C97}"/>
              </a:ext>
            </a:extLst>
          </p:cNvPr>
          <p:cNvSpPr txBox="1"/>
          <p:nvPr/>
        </p:nvSpPr>
        <p:spPr>
          <a:xfrm>
            <a:off x="6484776" y="2015412"/>
            <a:ext cx="4898566" cy="1384995"/>
          </a:xfrm>
          <a:prstGeom prst="rect">
            <a:avLst/>
          </a:prstGeom>
          <a:noFill/>
        </p:spPr>
        <p:txBody>
          <a:bodyPr wrap="square" rtlCol="0">
            <a:spAutoFit/>
          </a:bodyPr>
          <a:lstStyle/>
          <a:p>
            <a:pPr algn="ctr"/>
            <a:r>
              <a:rPr lang="en-GB" sz="2800" b="1" dirty="0">
                <a:latin typeface="+mj-lt"/>
              </a:rPr>
              <a:t>Chapter 24</a:t>
            </a:r>
          </a:p>
          <a:p>
            <a:pPr algn="ctr"/>
            <a:endParaRPr lang="en-GB" sz="2800" b="1" dirty="0">
              <a:latin typeface="+mj-lt"/>
            </a:endParaRPr>
          </a:p>
          <a:p>
            <a:r>
              <a:rPr lang="en-GB" sz="2800" dirty="0">
                <a:latin typeface="+mj-lt"/>
              </a:rPr>
              <a:t>Environmental sustainability  </a:t>
            </a:r>
          </a:p>
        </p:txBody>
      </p:sp>
    </p:spTree>
    <p:extLst>
      <p:ext uri="{BB962C8B-B14F-4D97-AF65-F5344CB8AC3E}">
        <p14:creationId xmlns:p14="http://schemas.microsoft.com/office/powerpoint/2010/main" val="1893755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cxnSp>
        <p:nvCxnSpPr>
          <p:cNvPr id="9" name="Straight Connector 8">
            <a:extLst>
              <a:ext uri="{FF2B5EF4-FFF2-40B4-BE49-F238E27FC236}">
                <a16:creationId xmlns:a16="http://schemas.microsoft.com/office/drawing/2014/main" id="{0220A350-A025-4E2E-98E5-1DA59EADCAFE}"/>
              </a:ext>
            </a:extLst>
          </p:cNvPr>
          <p:cNvCxnSpPr>
            <a:cxnSpLocks/>
          </p:cNvCxnSpPr>
          <p:nvPr/>
        </p:nvCxnSpPr>
        <p:spPr>
          <a:xfrm>
            <a:off x="6596742" y="1296605"/>
            <a:ext cx="0" cy="4264789"/>
          </a:xfrm>
          <a:prstGeom prst="line">
            <a:avLst/>
          </a:prstGeom>
          <a:ln w="57150"/>
        </p:spPr>
        <p:style>
          <a:lnRef idx="2">
            <a:schemeClr val="accent2"/>
          </a:lnRef>
          <a:fillRef idx="0">
            <a:schemeClr val="accent2"/>
          </a:fillRef>
          <a:effectRef idx="1">
            <a:schemeClr val="accent2"/>
          </a:effectRef>
          <a:fontRef idx="minor">
            <a:schemeClr val="tx1"/>
          </a:fontRef>
        </p:style>
      </p:cxnSp>
      <p:sp>
        <p:nvSpPr>
          <p:cNvPr id="3" name="TextBox 2">
            <a:extLst>
              <a:ext uri="{FF2B5EF4-FFF2-40B4-BE49-F238E27FC236}">
                <a16:creationId xmlns:a16="http://schemas.microsoft.com/office/drawing/2014/main" id="{E2C3F482-56CD-41C6-8BC0-6C648F96E903}"/>
              </a:ext>
            </a:extLst>
          </p:cNvPr>
          <p:cNvSpPr txBox="1"/>
          <p:nvPr/>
        </p:nvSpPr>
        <p:spPr>
          <a:xfrm>
            <a:off x="6932643" y="2915411"/>
            <a:ext cx="4386024" cy="707886"/>
          </a:xfrm>
          <a:prstGeom prst="rect">
            <a:avLst/>
          </a:prstGeom>
          <a:noFill/>
        </p:spPr>
        <p:txBody>
          <a:bodyPr wrap="square" rtlCol="0">
            <a:spAutoFit/>
          </a:bodyPr>
          <a:lstStyle/>
          <a:p>
            <a:pPr algn="ctr"/>
            <a:r>
              <a:rPr lang="en-GB" sz="4000" dirty="0">
                <a:latin typeface="+mj-lt"/>
              </a:rPr>
              <a:t>Conclusion</a:t>
            </a:r>
            <a:r>
              <a:rPr lang="en-GB" sz="4000" dirty="0"/>
              <a:t> </a:t>
            </a:r>
          </a:p>
        </p:txBody>
      </p:sp>
      <p:pic>
        <p:nvPicPr>
          <p:cNvPr id="5" name="Picture 4">
            <a:extLst>
              <a:ext uri="{FF2B5EF4-FFF2-40B4-BE49-F238E27FC236}">
                <a16:creationId xmlns:a16="http://schemas.microsoft.com/office/drawing/2014/main" id="{BC7F7EB7-9837-4405-B062-D674DC819031}"/>
              </a:ext>
            </a:extLst>
          </p:cNvPr>
          <p:cNvPicPr>
            <a:picLocks noChangeAspect="1"/>
          </p:cNvPicPr>
          <p:nvPr/>
        </p:nvPicPr>
        <p:blipFill rotWithShape="1">
          <a:blip r:embed="rId3"/>
          <a:srcRect l="4285" t="23945" r="50562" b="20408"/>
          <a:stretch/>
        </p:blipFill>
        <p:spPr>
          <a:xfrm>
            <a:off x="522514" y="1642188"/>
            <a:ext cx="5505055" cy="3816220"/>
          </a:xfrm>
          <a:prstGeom prst="rect">
            <a:avLst/>
          </a:prstGeom>
        </p:spPr>
      </p:pic>
    </p:spTree>
    <p:extLst>
      <p:ext uri="{BB962C8B-B14F-4D97-AF65-F5344CB8AC3E}">
        <p14:creationId xmlns:p14="http://schemas.microsoft.com/office/powerpoint/2010/main" val="1671704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sp>
        <p:nvSpPr>
          <p:cNvPr id="3" name="TextBox 2">
            <a:extLst>
              <a:ext uri="{FF2B5EF4-FFF2-40B4-BE49-F238E27FC236}">
                <a16:creationId xmlns:a16="http://schemas.microsoft.com/office/drawing/2014/main" id="{CBEEAE57-086F-4175-9428-6B74A1E481D8}"/>
              </a:ext>
            </a:extLst>
          </p:cNvPr>
          <p:cNvSpPr txBox="1"/>
          <p:nvPr/>
        </p:nvSpPr>
        <p:spPr>
          <a:xfrm>
            <a:off x="796212" y="703490"/>
            <a:ext cx="10599575" cy="523220"/>
          </a:xfrm>
          <a:prstGeom prst="rect">
            <a:avLst/>
          </a:prstGeom>
          <a:noFill/>
        </p:spPr>
        <p:txBody>
          <a:bodyPr wrap="square" rtlCol="0">
            <a:spAutoFit/>
          </a:bodyPr>
          <a:lstStyle/>
          <a:p>
            <a:pPr algn="ctr"/>
            <a:r>
              <a:rPr lang="en-GB" sz="2800" dirty="0">
                <a:latin typeface="+mj-lt"/>
              </a:rPr>
              <a:t>References</a:t>
            </a:r>
          </a:p>
        </p:txBody>
      </p:sp>
      <p:sp>
        <p:nvSpPr>
          <p:cNvPr id="11" name="TextBox 10">
            <a:extLst>
              <a:ext uri="{FF2B5EF4-FFF2-40B4-BE49-F238E27FC236}">
                <a16:creationId xmlns:a16="http://schemas.microsoft.com/office/drawing/2014/main" id="{D1322B9C-3915-4C47-9661-E901B98A88F6}"/>
              </a:ext>
            </a:extLst>
          </p:cNvPr>
          <p:cNvSpPr txBox="1"/>
          <p:nvPr/>
        </p:nvSpPr>
        <p:spPr>
          <a:xfrm>
            <a:off x="1224281" y="1160974"/>
            <a:ext cx="10009776" cy="5313891"/>
          </a:xfrm>
          <a:prstGeom prst="rect">
            <a:avLst/>
          </a:prstGeom>
          <a:noFill/>
        </p:spPr>
        <p:txBody>
          <a:bodyPr wrap="square">
            <a:spAutoFit/>
          </a:bodyPr>
          <a:lstStyle/>
          <a:p>
            <a:pPr marL="457200" indent="-457200">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Gronroos</a:t>
            </a:r>
            <a:r>
              <a:rPr lang="en-GB" sz="1800" dirty="0">
                <a:effectLst/>
                <a:latin typeface="Calibri" panose="020F0502020204030204" pitchFamily="34" charset="0"/>
                <a:ea typeface="Calibri" panose="020F0502020204030204" pitchFamily="34" charset="0"/>
                <a:cs typeface="Calibri" panose="020F0502020204030204" pitchFamily="34" charset="0"/>
              </a:rPr>
              <a:t>, C., &amp; </a:t>
            </a:r>
            <a:r>
              <a:rPr lang="en-GB" sz="1800" dirty="0" err="1">
                <a:effectLst/>
                <a:latin typeface="Calibri" panose="020F0502020204030204" pitchFamily="34" charset="0"/>
                <a:ea typeface="Calibri" panose="020F0502020204030204" pitchFamily="34" charset="0"/>
                <a:cs typeface="Calibri" panose="020F0502020204030204" pitchFamily="34" charset="0"/>
              </a:rPr>
              <a:t>Ravald</a:t>
            </a:r>
            <a:r>
              <a:rPr lang="en-GB" sz="1800" dirty="0">
                <a:effectLst/>
                <a:latin typeface="Calibri" panose="020F0502020204030204" pitchFamily="34" charset="0"/>
                <a:ea typeface="Calibri" panose="020F0502020204030204" pitchFamily="34" charset="0"/>
                <a:cs typeface="Calibri" panose="020F0502020204030204" pitchFamily="34" charset="0"/>
              </a:rPr>
              <a:t>, A. (2010). Service as business logic: implications for value creation. </a:t>
            </a:r>
            <a:r>
              <a:rPr lang="en-GB" sz="1800" i="1" dirty="0">
                <a:effectLst/>
                <a:latin typeface="Calibri" panose="020F0502020204030204" pitchFamily="34" charset="0"/>
                <a:ea typeface="Calibri" panose="020F0502020204030204" pitchFamily="34" charset="0"/>
                <a:cs typeface="Calibri" panose="020F0502020204030204" pitchFamily="34" charset="0"/>
              </a:rPr>
              <a:t>22</a:t>
            </a:r>
            <a:r>
              <a:rPr lang="en-GB" sz="1800" dirty="0">
                <a:effectLst/>
                <a:latin typeface="Calibri" panose="020F0502020204030204" pitchFamily="34" charset="0"/>
                <a:ea typeface="Calibri" panose="020F0502020204030204" pitchFamily="34" charset="0"/>
                <a:cs typeface="Calibri" panose="020F0502020204030204" pitchFamily="34" charset="0"/>
              </a:rPr>
              <a:t>, 5-22. Retrieved February 24th, 2021, from https://doi.org/10.1108/09564231111106893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i="1" dirty="0">
                <a:effectLst/>
                <a:latin typeface="Calibri" panose="020F0502020204030204" pitchFamily="34" charset="0"/>
                <a:ea typeface="Calibri" panose="020F0502020204030204" pitchFamily="34" charset="0"/>
                <a:cs typeface="Calibri" panose="020F0502020204030204" pitchFamily="34" charset="0"/>
              </a:rPr>
              <a:t>A new way we're fighting discrimination on Airbnb</a:t>
            </a:r>
            <a:r>
              <a:rPr lang="en-GB" sz="1800" dirty="0">
                <a:effectLst/>
                <a:latin typeface="Calibri" panose="020F0502020204030204" pitchFamily="34" charset="0"/>
                <a:ea typeface="Calibri" panose="020F0502020204030204" pitchFamily="34" charset="0"/>
                <a:cs typeface="Calibri" panose="020F0502020204030204" pitchFamily="34" charset="0"/>
              </a:rPr>
              <a:t>. (2020, November 2020 13th). Retrieved February 24th, 2021, from Airbnb.co.uk: https://www.airbnb.co.uk/resources/hosting-homes/a/a-new-way-were-fighting-discrimination-on-airbnb-201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i="1" dirty="0">
                <a:effectLst/>
                <a:latin typeface="Calibri" panose="020F0502020204030204" pitchFamily="34" charset="0"/>
                <a:ea typeface="Calibri" panose="020F0502020204030204" pitchFamily="34" charset="0"/>
                <a:cs typeface="Calibri" panose="020F0502020204030204" pitchFamily="34" charset="0"/>
              </a:rPr>
              <a:t>About us</a:t>
            </a:r>
            <a:r>
              <a:rPr lang="en-GB" sz="1800" dirty="0">
                <a:effectLst/>
                <a:latin typeface="Calibri" panose="020F0502020204030204" pitchFamily="34" charset="0"/>
                <a:ea typeface="Calibri" panose="020F0502020204030204" pitchFamily="34" charset="0"/>
                <a:cs typeface="Calibri" panose="020F0502020204030204" pitchFamily="34" charset="0"/>
              </a:rPr>
              <a:t>. (2021). Retrieved February 24th, 2021, from Airbnb: https://news.airbnb.com/about-us/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Airbnb. (2021). </a:t>
            </a:r>
            <a:r>
              <a:rPr lang="en-GB" sz="1800" i="1" dirty="0">
                <a:effectLst/>
                <a:latin typeface="Calibri" panose="020F0502020204030204" pitchFamily="34" charset="0"/>
                <a:ea typeface="Calibri" panose="020F0502020204030204" pitchFamily="34" charset="0"/>
                <a:cs typeface="Calibri" panose="020F0502020204030204" pitchFamily="34" charset="0"/>
              </a:rPr>
              <a:t>Host an online experience</a:t>
            </a:r>
            <a:r>
              <a:rPr lang="en-GB" sz="1800" dirty="0">
                <a:effectLst/>
                <a:latin typeface="Calibri" panose="020F0502020204030204" pitchFamily="34" charset="0"/>
                <a:ea typeface="Calibri" panose="020F0502020204030204" pitchFamily="34" charset="0"/>
                <a:cs typeface="Calibri" panose="020F0502020204030204" pitchFamily="34" charset="0"/>
              </a:rPr>
              <a:t>. Retrieved February 24th, 2021, from Air bnb.co.uk: https://www.airbnb.co.uk/d/onlinehost</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Chaffey et al:, D. (2019). </a:t>
            </a:r>
            <a:r>
              <a:rPr lang="en-GB" sz="1800" i="1" dirty="0">
                <a:effectLst/>
                <a:latin typeface="Calibri" panose="020F0502020204030204" pitchFamily="34" charset="0"/>
                <a:ea typeface="Calibri" panose="020F0502020204030204" pitchFamily="34" charset="0"/>
                <a:cs typeface="Calibri" panose="020F0502020204030204" pitchFamily="34" charset="0"/>
              </a:rPr>
              <a:t>Digital business and e-commerce management: </a:t>
            </a:r>
            <a:r>
              <a:rPr lang="en-GB" sz="1800" i="1" dirty="0" err="1">
                <a:effectLst/>
                <a:latin typeface="Calibri" panose="020F0502020204030204" pitchFamily="34" charset="0"/>
                <a:ea typeface="Calibri" panose="020F0502020204030204" pitchFamily="34" charset="0"/>
                <a:cs typeface="Calibri" panose="020F0502020204030204" pitchFamily="34" charset="0"/>
              </a:rPr>
              <a:t>stratedgy</a:t>
            </a:r>
            <a:r>
              <a:rPr lang="en-GB" sz="1800" i="1" dirty="0">
                <a:effectLst/>
                <a:latin typeface="Calibri" panose="020F0502020204030204" pitchFamily="34" charset="0"/>
                <a:ea typeface="Calibri" panose="020F0502020204030204" pitchFamily="34" charset="0"/>
                <a:cs typeface="Calibri" panose="020F0502020204030204" pitchFamily="34" charset="0"/>
              </a:rPr>
              <a:t>, implementation and practice.</a:t>
            </a:r>
            <a:r>
              <a:rPr lang="en-GB" sz="1800" dirty="0">
                <a:effectLst/>
                <a:latin typeface="Calibri" panose="020F0502020204030204" pitchFamily="34" charset="0"/>
                <a:ea typeface="Calibri" panose="020F0502020204030204" pitchFamily="34" charset="0"/>
                <a:cs typeface="Calibri" panose="020F0502020204030204" pitchFamily="34" charset="0"/>
              </a:rPr>
              <a:t> London: Pearson. Retrieved February 23rd, 2021, from https://ebookcentral.proquest.com/lib/trinity/detail.action?pq-origsite=primo&amp;docID=5785532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457200" indent="-457200">
              <a:lnSpc>
                <a:spcPct val="107000"/>
              </a:lnSpc>
              <a:spcAft>
                <a:spcPts val="800"/>
              </a:spcAft>
            </a:pPr>
            <a:endParaRPr lang="en-GB" dirty="0">
              <a:latin typeface="Calibri" panose="020F0502020204030204" pitchFamily="34" charset="0"/>
              <a:ea typeface="Calibri" panose="020F0502020204030204" pitchFamily="34" charset="0"/>
              <a:cs typeface="Calibri" panose="020F0502020204030204" pitchFamily="34" charset="0"/>
            </a:endParaRPr>
          </a:p>
          <a:p>
            <a:pPr marL="457200" indent="-457200">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80895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sp>
        <p:nvSpPr>
          <p:cNvPr id="11" name="TextBox 10">
            <a:extLst>
              <a:ext uri="{FF2B5EF4-FFF2-40B4-BE49-F238E27FC236}">
                <a16:creationId xmlns:a16="http://schemas.microsoft.com/office/drawing/2014/main" id="{D1322B9C-3915-4C47-9661-E901B98A88F6}"/>
              </a:ext>
            </a:extLst>
          </p:cNvPr>
          <p:cNvSpPr txBox="1"/>
          <p:nvPr/>
        </p:nvSpPr>
        <p:spPr>
          <a:xfrm>
            <a:off x="1224281" y="1160974"/>
            <a:ext cx="10009776" cy="4789003"/>
          </a:xfrm>
          <a:prstGeom prst="rect">
            <a:avLst/>
          </a:prstGeom>
          <a:noFill/>
        </p:spPr>
        <p:txBody>
          <a:bodyPr wrap="square">
            <a:spAutoFit/>
          </a:bodyPr>
          <a:lstStyle/>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Codagnone</a:t>
            </a:r>
            <a:r>
              <a:rPr lang="en-GB" sz="1800" dirty="0">
                <a:effectLst/>
                <a:latin typeface="Calibri" panose="020F0502020204030204" pitchFamily="34" charset="0"/>
                <a:ea typeface="Calibri" panose="020F0502020204030204" pitchFamily="34" charset="0"/>
                <a:cs typeface="Calibri" panose="020F0502020204030204" pitchFamily="34" charset="0"/>
              </a:rPr>
              <a:t>, C., &amp; Martens, B. (2016). Scoping the Sharing </a:t>
            </a:r>
            <a:r>
              <a:rPr lang="en-GB" sz="1800" dirty="0" err="1">
                <a:effectLst/>
                <a:latin typeface="Calibri" panose="020F0502020204030204" pitchFamily="34" charset="0"/>
                <a:ea typeface="Calibri" panose="020F0502020204030204" pitchFamily="34" charset="0"/>
                <a:cs typeface="Calibri" panose="020F0502020204030204" pitchFamily="34" charset="0"/>
              </a:rPr>
              <a:t>Economy:Origins</a:t>
            </a:r>
            <a:r>
              <a:rPr lang="en-GB" sz="1800" dirty="0">
                <a:effectLst/>
                <a:latin typeface="Calibri" panose="020F0502020204030204" pitchFamily="34" charset="0"/>
                <a:ea typeface="Calibri" panose="020F0502020204030204" pitchFamily="34" charset="0"/>
                <a:cs typeface="Calibri" panose="020F0502020204030204" pitchFamily="34" charset="0"/>
              </a:rPr>
              <a:t>, Definitions, Impact and Regulatory Issues. </a:t>
            </a:r>
            <a:r>
              <a:rPr lang="en-GB" sz="1800" i="1" dirty="0">
                <a:effectLst/>
                <a:latin typeface="Calibri" panose="020F0502020204030204" pitchFamily="34" charset="0"/>
                <a:ea typeface="Calibri" panose="020F0502020204030204" pitchFamily="34" charset="0"/>
                <a:cs typeface="Calibri" panose="020F0502020204030204" pitchFamily="34" charset="0"/>
              </a:rPr>
              <a:t>INSTITUTE FOR PROSPECTIVE TECHNOLOGICAL STUDIES</a:t>
            </a:r>
            <a:r>
              <a:rPr lang="en-GB" sz="1800" dirty="0">
                <a:effectLst/>
                <a:latin typeface="Calibri" panose="020F0502020204030204" pitchFamily="34" charset="0"/>
                <a:ea typeface="Calibri" panose="020F0502020204030204" pitchFamily="34" charset="0"/>
                <a:cs typeface="Calibri" panose="020F0502020204030204" pitchFamily="34" charset="0"/>
              </a:rPr>
              <a:t>, 1-37. Retrieved February 24th, 2021, from https://www.econstor.eu/bitstream/10419/202218/1/jrc-dewp201601.pdf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Dolnicar</a:t>
            </a:r>
            <a:r>
              <a:rPr lang="en-GB" sz="1800" dirty="0">
                <a:effectLst/>
                <a:latin typeface="Calibri" panose="020F0502020204030204" pitchFamily="34" charset="0"/>
                <a:ea typeface="Calibri" panose="020F0502020204030204" pitchFamily="34" charset="0"/>
                <a:cs typeface="Calibri" panose="020F0502020204030204" pitchFamily="34" charset="0"/>
              </a:rPr>
              <a:t> et al;, S. (2017). </a:t>
            </a:r>
            <a:r>
              <a:rPr lang="en-GB" sz="1800" i="1" dirty="0">
                <a:effectLst/>
                <a:latin typeface="Calibri" panose="020F0502020204030204" pitchFamily="34" charset="0"/>
                <a:ea typeface="Calibri" panose="020F0502020204030204" pitchFamily="34" charset="0"/>
                <a:cs typeface="Calibri" panose="020F0502020204030204" pitchFamily="34" charset="0"/>
              </a:rPr>
              <a:t>Peer to Peer </a:t>
            </a:r>
            <a:r>
              <a:rPr lang="en-GB" sz="1800" i="1" dirty="0" err="1">
                <a:effectLst/>
                <a:latin typeface="Calibri" panose="020F0502020204030204" pitchFamily="34" charset="0"/>
                <a:ea typeface="Calibri" panose="020F0502020204030204" pitchFamily="34" charset="0"/>
                <a:cs typeface="Calibri" panose="020F0502020204030204" pitchFamily="34" charset="0"/>
              </a:rPr>
              <a:t>accomodation</a:t>
            </a:r>
            <a:r>
              <a:rPr lang="en-GB" sz="1800" i="1" dirty="0">
                <a:effectLst/>
                <a:latin typeface="Calibri" panose="020F0502020204030204" pitchFamily="34" charset="0"/>
                <a:ea typeface="Calibri" panose="020F0502020204030204" pitchFamily="34" charset="0"/>
                <a:cs typeface="Calibri" panose="020F0502020204030204" pitchFamily="34" charset="0"/>
              </a:rPr>
              <a:t> networks pushing the boundaries .</a:t>
            </a:r>
            <a:r>
              <a:rPr lang="en-GB" sz="1800" dirty="0">
                <a:effectLst/>
                <a:latin typeface="Calibri" panose="020F0502020204030204" pitchFamily="34" charset="0"/>
                <a:ea typeface="Calibri" panose="020F0502020204030204" pitchFamily="34" charset="0"/>
                <a:cs typeface="Calibri" panose="020F0502020204030204" pitchFamily="34" charset="0"/>
              </a:rPr>
              <a:t> Oxford: Goodfellow Publishers. Retrieved February 22nd,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Mikhalkina</a:t>
            </a:r>
            <a:r>
              <a:rPr lang="en-GB" sz="1800" dirty="0">
                <a:effectLst/>
                <a:latin typeface="Calibri" panose="020F0502020204030204" pitchFamily="34" charset="0"/>
                <a:ea typeface="Calibri" panose="020F0502020204030204" pitchFamily="34" charset="0"/>
                <a:cs typeface="Calibri" panose="020F0502020204030204" pitchFamily="34" charset="0"/>
              </a:rPr>
              <a:t>, T., &amp; </a:t>
            </a:r>
            <a:r>
              <a:rPr lang="en-GB" sz="1800" dirty="0" err="1">
                <a:effectLst/>
                <a:latin typeface="Calibri" panose="020F0502020204030204" pitchFamily="34" charset="0"/>
                <a:ea typeface="Calibri" panose="020F0502020204030204" pitchFamily="34" charset="0"/>
                <a:cs typeface="Calibri" panose="020F0502020204030204" pitchFamily="34" charset="0"/>
              </a:rPr>
              <a:t>Cabantous</a:t>
            </a:r>
            <a:r>
              <a:rPr lang="en-GB" sz="1800" dirty="0">
                <a:effectLst/>
                <a:latin typeface="Calibri" panose="020F0502020204030204" pitchFamily="34" charset="0"/>
                <a:ea typeface="Calibri" panose="020F0502020204030204" pitchFamily="34" charset="0"/>
                <a:cs typeface="Calibri" panose="020F0502020204030204" pitchFamily="34" charset="0"/>
              </a:rPr>
              <a:t>, L. (2015). </a:t>
            </a:r>
            <a:r>
              <a:rPr lang="en-GB" sz="1800" i="1" dirty="0">
                <a:effectLst/>
                <a:latin typeface="Calibri" panose="020F0502020204030204" pitchFamily="34" charset="0"/>
                <a:ea typeface="Calibri" panose="020F0502020204030204" pitchFamily="34" charset="0"/>
                <a:cs typeface="Calibri" panose="020F0502020204030204" pitchFamily="34" charset="0"/>
              </a:rPr>
              <a:t>Business Model </a:t>
            </a:r>
            <a:r>
              <a:rPr lang="en-GB" sz="1800" i="1" dirty="0" err="1">
                <a:effectLst/>
                <a:latin typeface="Calibri" panose="020F0502020204030204" pitchFamily="34" charset="0"/>
                <a:ea typeface="Calibri" panose="020F0502020204030204" pitchFamily="34" charset="0"/>
                <a:cs typeface="Calibri" panose="020F0502020204030204" pitchFamily="34" charset="0"/>
              </a:rPr>
              <a:t>Innovation:How</a:t>
            </a:r>
            <a:r>
              <a:rPr lang="en-GB" sz="1800" i="1" dirty="0">
                <a:effectLst/>
                <a:latin typeface="Calibri" panose="020F0502020204030204" pitchFamily="34" charset="0"/>
                <a:ea typeface="Calibri" panose="020F0502020204030204" pitchFamily="34" charset="0"/>
                <a:cs typeface="Calibri" panose="020F0502020204030204" pitchFamily="34" charset="0"/>
              </a:rPr>
              <a:t> Iconic Business Models Emerge.</a:t>
            </a:r>
            <a:r>
              <a:rPr lang="en-GB" sz="1800" dirty="0">
                <a:effectLst/>
                <a:latin typeface="Calibri" panose="020F0502020204030204" pitchFamily="34" charset="0"/>
                <a:ea typeface="Calibri" panose="020F0502020204030204" pitchFamily="34" charset="0"/>
                <a:cs typeface="Calibri" panose="020F0502020204030204" pitchFamily="34" charset="0"/>
              </a:rPr>
              <a:t> London. Retrieved February 23rd, 2021, from https://www.cass.city.ac.uk/__data/assets/pdf_file/0010/355069/mikhalkina-cabantous-business-model-innovation-iconic.pdf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Paglan</a:t>
            </a:r>
            <a:r>
              <a:rPr lang="en-GB" sz="1800" dirty="0">
                <a:effectLst/>
                <a:latin typeface="Calibri" panose="020F0502020204030204" pitchFamily="34" charset="0"/>
                <a:ea typeface="Calibri" panose="020F0502020204030204" pitchFamily="34" charset="0"/>
                <a:cs typeface="Calibri" panose="020F0502020204030204" pitchFamily="34" charset="0"/>
              </a:rPr>
              <a:t> et al:, V. Y. (2017). Sustainability framings of accommodation sharing. </a:t>
            </a:r>
            <a:r>
              <a:rPr lang="en-GB" sz="1800" i="1" dirty="0">
                <a:effectLst/>
                <a:latin typeface="Calibri" panose="020F0502020204030204" pitchFamily="34" charset="0"/>
                <a:ea typeface="Calibri" panose="020F0502020204030204" pitchFamily="34" charset="0"/>
                <a:cs typeface="Calibri" panose="020F0502020204030204" pitchFamily="34" charset="0"/>
              </a:rPr>
              <a:t>Environmental Innovation and Societal </a:t>
            </a:r>
            <a:r>
              <a:rPr lang="en-GB" sz="1800" i="1" dirty="0" err="1">
                <a:effectLst/>
                <a:latin typeface="Calibri" panose="020F0502020204030204" pitchFamily="34" charset="0"/>
                <a:ea typeface="Calibri" panose="020F0502020204030204" pitchFamily="34" charset="0"/>
                <a:cs typeface="Calibri" panose="020F0502020204030204" pitchFamily="34" charset="0"/>
              </a:rPr>
              <a:t>Transistions</a:t>
            </a:r>
            <a:r>
              <a:rPr lang="en-GB" sz="1800" i="1" dirty="0">
                <a:effectLst/>
                <a:latin typeface="Calibri" panose="020F0502020204030204" pitchFamily="34" charset="0"/>
                <a:ea typeface="Calibri" panose="020F0502020204030204" pitchFamily="34" charset="0"/>
                <a:cs typeface="Calibri" panose="020F0502020204030204" pitchFamily="34" charset="0"/>
              </a:rPr>
              <a:t>, 23</a:t>
            </a:r>
            <a:r>
              <a:rPr lang="en-GB" sz="1800" dirty="0">
                <a:effectLst/>
                <a:latin typeface="Calibri" panose="020F0502020204030204" pitchFamily="34" charset="0"/>
                <a:ea typeface="Calibri" panose="020F0502020204030204" pitchFamily="34" charset="0"/>
                <a:cs typeface="Calibri" panose="020F0502020204030204" pitchFamily="34" charset="0"/>
              </a:rPr>
              <a:t>, 70-83. Retrieved February 23rd, 2021, from https://www.sciencedirect.com/science/article/pii/S2210422416301368#!</a:t>
            </a:r>
          </a:p>
          <a:p>
            <a:pPr marL="457200" indent="-457200">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43266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sp>
        <p:nvSpPr>
          <p:cNvPr id="11" name="TextBox 10">
            <a:extLst>
              <a:ext uri="{FF2B5EF4-FFF2-40B4-BE49-F238E27FC236}">
                <a16:creationId xmlns:a16="http://schemas.microsoft.com/office/drawing/2014/main" id="{D1322B9C-3915-4C47-9661-E901B98A88F6}"/>
              </a:ext>
            </a:extLst>
          </p:cNvPr>
          <p:cNvSpPr txBox="1"/>
          <p:nvPr/>
        </p:nvSpPr>
        <p:spPr>
          <a:xfrm>
            <a:off x="1224281" y="1155794"/>
            <a:ext cx="10009776" cy="4935005"/>
          </a:xfrm>
          <a:prstGeom prst="rect">
            <a:avLst/>
          </a:prstGeom>
          <a:noFill/>
        </p:spPr>
        <p:txBody>
          <a:bodyPr wrap="square">
            <a:spAutoFit/>
          </a:bodyPr>
          <a:lstStyle/>
          <a:p>
            <a:pPr marL="457200" indent="-457200">
              <a:lnSpc>
                <a:spcPct val="107000"/>
              </a:lnSpc>
              <a:spcAft>
                <a:spcPts val="800"/>
              </a:spcAft>
            </a:pPr>
            <a:r>
              <a:rPr lang="en-GB" sz="1800" i="1" dirty="0">
                <a:effectLst/>
                <a:latin typeface="Calibri" panose="020F0502020204030204" pitchFamily="34" charset="0"/>
                <a:ea typeface="Calibri" panose="020F0502020204030204" pitchFamily="34" charset="0"/>
                <a:cs typeface="Calibri" panose="020F0502020204030204" pitchFamily="34" charset="0"/>
              </a:rPr>
              <a:t>Privacy Policy</a:t>
            </a:r>
            <a:r>
              <a:rPr lang="en-GB" sz="1800" dirty="0">
                <a:effectLst/>
                <a:latin typeface="Calibri" panose="020F0502020204030204" pitchFamily="34" charset="0"/>
                <a:ea typeface="Calibri" panose="020F0502020204030204" pitchFamily="34" charset="0"/>
                <a:cs typeface="Calibri" panose="020F0502020204030204" pitchFamily="34" charset="0"/>
              </a:rPr>
              <a:t>. (2020, October 30th). Retrieved February 24th, 2021, from Airbnb.co.uk: https://www.airbnb.co.uk/help/article/2855/privacy-policy?_set_bev_on_new_domain=1613562163_OGY0NDMwYjQxMDg4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Calibri" panose="020F0502020204030204" pitchFamily="34" charset="0"/>
              </a:rPr>
              <a:t>Rachinger</a:t>
            </a:r>
            <a:r>
              <a:rPr lang="en-GB" sz="1800" dirty="0">
                <a:effectLst/>
                <a:latin typeface="Calibri" panose="020F0502020204030204" pitchFamily="34" charset="0"/>
                <a:ea typeface="Calibri" panose="020F0502020204030204" pitchFamily="34" charset="0"/>
                <a:cs typeface="Calibri" panose="020F0502020204030204" pitchFamily="34" charset="0"/>
              </a:rPr>
              <a:t> et al;, M. (2019). Digitalization and its influence on business model innovation. </a:t>
            </a:r>
            <a:r>
              <a:rPr lang="en-GB" sz="1800" i="1" dirty="0">
                <a:effectLst/>
                <a:latin typeface="Calibri" panose="020F0502020204030204" pitchFamily="34" charset="0"/>
                <a:ea typeface="Calibri" panose="020F0502020204030204" pitchFamily="34" charset="0"/>
                <a:cs typeface="Calibri" panose="020F0502020204030204" pitchFamily="34" charset="0"/>
              </a:rPr>
              <a:t>Journal of Manufacturing Technology Management, 30</a:t>
            </a:r>
            <a:r>
              <a:rPr lang="en-GB" sz="1800" dirty="0">
                <a:effectLst/>
                <a:latin typeface="Calibri" panose="020F0502020204030204" pitchFamily="34" charset="0"/>
                <a:ea typeface="Calibri" panose="020F0502020204030204" pitchFamily="34" charset="0"/>
                <a:cs typeface="Calibri" panose="020F0502020204030204" pitchFamily="34" charset="0"/>
              </a:rPr>
              <a:t>(8). Retrieved February 23rd, 2021, from https://www.emerald.com/insight/content/doi/10.1108/JMTM-01-2018-0020/full/html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Rowe, P. C. (2017). Beyond Uber and Airbnb: The Social Economy of Collaborative Consumption. </a:t>
            </a:r>
            <a:r>
              <a:rPr lang="en-GB" sz="1800" i="1" dirty="0">
                <a:effectLst/>
                <a:latin typeface="Calibri" panose="020F0502020204030204" pitchFamily="34" charset="0"/>
                <a:ea typeface="Calibri" panose="020F0502020204030204" pitchFamily="34" charset="0"/>
                <a:cs typeface="Calibri" panose="020F0502020204030204" pitchFamily="34" charset="0"/>
              </a:rPr>
              <a:t>Social Media and Society</a:t>
            </a:r>
            <a:r>
              <a:rPr lang="en-GB" sz="1800" dirty="0">
                <a:effectLst/>
                <a:latin typeface="Calibri" panose="020F0502020204030204" pitchFamily="34" charset="0"/>
                <a:ea typeface="Calibri" panose="020F0502020204030204" pitchFamily="34" charset="0"/>
                <a:cs typeface="Calibri" panose="020F0502020204030204" pitchFamily="34" charset="0"/>
              </a:rPr>
              <a:t>. Retrieved February 24th, 2021, from https://journals.sagepub.com/doi/full/10.1177/2056305117706784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Scott, G. (2020, October 3rd). </a:t>
            </a:r>
            <a:r>
              <a:rPr lang="en-GB" sz="1800" i="1" dirty="0">
                <a:effectLst/>
                <a:latin typeface="Calibri" panose="020F0502020204030204" pitchFamily="34" charset="0"/>
                <a:ea typeface="Calibri" panose="020F0502020204030204" pitchFamily="34" charset="0"/>
                <a:cs typeface="Calibri" panose="020F0502020204030204" pitchFamily="34" charset="0"/>
              </a:rPr>
              <a:t>Sharing Economy</a:t>
            </a:r>
            <a:r>
              <a:rPr lang="en-GB" sz="1800" dirty="0">
                <a:effectLst/>
                <a:latin typeface="Calibri" panose="020F0502020204030204" pitchFamily="34" charset="0"/>
                <a:ea typeface="Calibri" panose="020F0502020204030204" pitchFamily="34" charset="0"/>
                <a:cs typeface="Calibri" panose="020F0502020204030204" pitchFamily="34" charset="0"/>
              </a:rPr>
              <a:t>. Retrieved February 2021, 2021, from Investopedia: https://www.investopedia.com/terms/s/sharing-economy.asp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Tauscher, K., &amp; </a:t>
            </a:r>
            <a:r>
              <a:rPr lang="en-GB" sz="1800" dirty="0" err="1">
                <a:effectLst/>
                <a:latin typeface="Calibri" panose="020F0502020204030204" pitchFamily="34" charset="0"/>
                <a:ea typeface="Calibri" panose="020F0502020204030204" pitchFamily="34" charset="0"/>
                <a:cs typeface="Calibri" panose="020F0502020204030204" pitchFamily="34" charset="0"/>
              </a:rPr>
              <a:t>Keitzmann</a:t>
            </a:r>
            <a:r>
              <a:rPr lang="en-GB" sz="1800" dirty="0">
                <a:effectLst/>
                <a:latin typeface="Calibri" panose="020F0502020204030204" pitchFamily="34" charset="0"/>
                <a:ea typeface="Calibri" panose="020F0502020204030204" pitchFamily="34" charset="0"/>
                <a:cs typeface="Calibri" panose="020F0502020204030204" pitchFamily="34" charset="0"/>
              </a:rPr>
              <a:t>, J. (2017). Learning from Failures in the Sharing Economy. </a:t>
            </a:r>
            <a:r>
              <a:rPr lang="en-GB" sz="1800" i="1" dirty="0">
                <a:effectLst/>
                <a:latin typeface="Calibri" panose="020F0502020204030204" pitchFamily="34" charset="0"/>
                <a:ea typeface="Calibri" panose="020F0502020204030204" pitchFamily="34" charset="0"/>
                <a:cs typeface="Calibri" panose="020F0502020204030204" pitchFamily="34" charset="0"/>
              </a:rPr>
              <a:t>Management Information Systems Quarterly Executive</a:t>
            </a:r>
            <a:r>
              <a:rPr lang="en-GB" sz="1800" dirty="0">
                <a:effectLst/>
                <a:latin typeface="Calibri" panose="020F0502020204030204" pitchFamily="34" charset="0"/>
                <a:ea typeface="Calibri" panose="020F0502020204030204" pitchFamily="34" charset="0"/>
                <a:cs typeface="Calibri" panose="020F0502020204030204" pitchFamily="34" charset="0"/>
              </a:rPr>
              <a:t>, 253-263. Retrieved February 23rd, 2021, from https://www.research.manchester.ac.uk/portal/files/78788183/2017_T_uscher_Kietzmann_Learning_from_Failures_in_the_Sharing_Economy.pdf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23473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7" name="Rectangle 26">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9" name="Rectangle 2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extBox 1">
            <a:extLst>
              <a:ext uri="{FF2B5EF4-FFF2-40B4-BE49-F238E27FC236}">
                <a16:creationId xmlns:a16="http://schemas.microsoft.com/office/drawing/2014/main" id="{C295BD1D-4FA8-43C9-89AC-2C5BC5FFFE88}"/>
              </a:ext>
            </a:extLst>
          </p:cNvPr>
          <p:cNvSpPr txBox="1"/>
          <p:nvPr/>
        </p:nvSpPr>
        <p:spPr>
          <a:xfrm>
            <a:off x="6606072" y="1399592"/>
            <a:ext cx="4361647" cy="4566119"/>
          </a:xfrm>
          <a:prstGeom prst="rect">
            <a:avLst/>
          </a:prstGeom>
        </p:spPr>
        <p:txBody>
          <a:bodyPr vert="horz" lIns="91440" tIns="45720" rIns="91440" bIns="45720" rtlCol="0">
            <a:normAutofit/>
          </a:bodyPr>
          <a:lstStyle/>
          <a:p>
            <a:pPr>
              <a:spcAft>
                <a:spcPts val="600"/>
              </a:spcAft>
              <a:buClr>
                <a:schemeClr val="tx1">
                  <a:lumMod val="85000"/>
                  <a:lumOff val="15000"/>
                </a:schemeClr>
              </a:buClr>
            </a:pPr>
            <a:endParaRPr lang="en-US" dirty="0"/>
          </a:p>
          <a:p>
            <a:pPr indent="-182880">
              <a:spcAft>
                <a:spcPts val="600"/>
              </a:spcAft>
              <a:buClr>
                <a:schemeClr val="tx1">
                  <a:lumMod val="85000"/>
                  <a:lumOff val="15000"/>
                </a:schemeClr>
              </a:buClr>
              <a:buFont typeface="Garamond" pitchFamily="18" charset="0"/>
              <a:buChar char="◦"/>
            </a:pPr>
            <a:endParaRPr lang="en-US" dirty="0"/>
          </a:p>
        </p:txBody>
      </p:sp>
      <p:sp>
        <p:nvSpPr>
          <p:cNvPr id="6" name="TextBox 5">
            <a:extLst>
              <a:ext uri="{FF2B5EF4-FFF2-40B4-BE49-F238E27FC236}">
                <a16:creationId xmlns:a16="http://schemas.microsoft.com/office/drawing/2014/main" id="{74D2A196-1176-4837-ADB3-7288DE548EFD}"/>
              </a:ext>
            </a:extLst>
          </p:cNvPr>
          <p:cNvSpPr txBox="1"/>
          <p:nvPr/>
        </p:nvSpPr>
        <p:spPr>
          <a:xfrm>
            <a:off x="2352169" y="3084688"/>
            <a:ext cx="1507787" cy="1077218"/>
          </a:xfrm>
          <a:prstGeom prst="rect">
            <a:avLst/>
          </a:prstGeom>
          <a:noFill/>
          <a:ln>
            <a:solidFill>
              <a:schemeClr val="bg1"/>
            </a:solidFill>
          </a:ln>
        </p:spPr>
        <p:txBody>
          <a:bodyPr wrap="square" rtlCol="0">
            <a:spAutoFit/>
          </a:bodyPr>
          <a:lstStyle/>
          <a:p>
            <a:pPr algn="ctr"/>
            <a:r>
              <a:rPr lang="en-GB" sz="3200" dirty="0">
                <a:solidFill>
                  <a:schemeClr val="bg1"/>
                </a:solidFill>
                <a:latin typeface="+mj-lt"/>
              </a:rPr>
              <a:t>Air bnb</a:t>
            </a:r>
          </a:p>
        </p:txBody>
      </p:sp>
      <p:sp>
        <p:nvSpPr>
          <p:cNvPr id="11" name="TextBox 10">
            <a:extLst>
              <a:ext uri="{FF2B5EF4-FFF2-40B4-BE49-F238E27FC236}">
                <a16:creationId xmlns:a16="http://schemas.microsoft.com/office/drawing/2014/main" id="{D1322B9C-3915-4C47-9661-E901B98A88F6}"/>
              </a:ext>
            </a:extLst>
          </p:cNvPr>
          <p:cNvSpPr txBox="1"/>
          <p:nvPr/>
        </p:nvSpPr>
        <p:spPr>
          <a:xfrm>
            <a:off x="1224281" y="1211816"/>
            <a:ext cx="10009776" cy="3544368"/>
          </a:xfrm>
          <a:prstGeom prst="rect">
            <a:avLst/>
          </a:prstGeom>
          <a:noFill/>
        </p:spPr>
        <p:txBody>
          <a:bodyPr wrap="square">
            <a:spAutoFit/>
          </a:bodyPr>
          <a:lstStyle/>
          <a:p>
            <a:pPr marL="457200" indent="-457200">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Timmers, P. (1998). </a:t>
            </a:r>
            <a:r>
              <a:rPr lang="en-GB" sz="1800" i="1">
                <a:effectLst/>
                <a:latin typeface="Calibri" panose="020F0502020204030204" pitchFamily="34" charset="0"/>
                <a:ea typeface="Calibri" panose="020F0502020204030204" pitchFamily="34" charset="0"/>
                <a:cs typeface="Calibri" panose="020F0502020204030204" pitchFamily="34" charset="0"/>
              </a:rPr>
              <a:t>Business Models for Electronic Markets.</a:t>
            </a:r>
            <a:r>
              <a:rPr lang="en-GB" sz="1800">
                <a:effectLst/>
                <a:latin typeface="Calibri" panose="020F0502020204030204" pitchFamily="34" charset="0"/>
                <a:ea typeface="Calibri" panose="020F0502020204030204" pitchFamily="34" charset="0"/>
                <a:cs typeface="Calibri" panose="020F0502020204030204" pitchFamily="34" charset="0"/>
              </a:rPr>
              <a:t> Commercenet. Retrieved February 24th, 2020, from https://peoi.net/Courses/Coursesen/emarket/Resources/Business%20Models%20for%20Electronic%20Markets.pdf</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West Savali, K. (2019, September 11th). </a:t>
            </a:r>
            <a:r>
              <a:rPr lang="en-GB" sz="1800" i="1">
                <a:effectLst/>
                <a:latin typeface="Calibri" panose="020F0502020204030204" pitchFamily="34" charset="0"/>
                <a:ea typeface="Calibri" panose="020F0502020204030204" pitchFamily="34" charset="0"/>
                <a:cs typeface="Calibri" panose="020F0502020204030204" pitchFamily="34" charset="0"/>
              </a:rPr>
              <a:t>Essence.com</a:t>
            </a:r>
            <a:r>
              <a:rPr lang="en-GB" sz="1800">
                <a:effectLst/>
                <a:latin typeface="Calibri" panose="020F0502020204030204" pitchFamily="34" charset="0"/>
                <a:ea typeface="Calibri" panose="020F0502020204030204" pitchFamily="34" charset="0"/>
                <a:cs typeface="Calibri" panose="020F0502020204030204" pitchFamily="34" charset="0"/>
              </a:rPr>
              <a:t>. Retrieved February 24th, 2021, from Airbnb Works To Clean Up Its Reputation For Racial Discrimination In New 3-Year Report: https://www.essence.com/news/airbnb-works-to-clean-up-its-reputation-for-racial-discrimination-in-new-3-year-report/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Zhang, Y., &amp; Deng, Y. (2012, February 15th). Assessment of E-Commerce security using AHP and evidential reasoning. </a:t>
            </a:r>
            <a:r>
              <a:rPr lang="en-GB" sz="1800" i="1">
                <a:effectLst/>
                <a:latin typeface="Calibri" panose="020F0502020204030204" pitchFamily="34" charset="0"/>
                <a:ea typeface="Calibri" panose="020F0502020204030204" pitchFamily="34" charset="0"/>
                <a:cs typeface="Calibri" panose="020F0502020204030204" pitchFamily="34" charset="0"/>
              </a:rPr>
              <a:t>Expert Systems with Applications, 39</a:t>
            </a:r>
            <a:r>
              <a:rPr lang="en-GB" sz="1800">
                <a:effectLst/>
                <a:latin typeface="Calibri" panose="020F0502020204030204" pitchFamily="34" charset="0"/>
                <a:ea typeface="Calibri" panose="020F0502020204030204" pitchFamily="34" charset="0"/>
                <a:cs typeface="Calibri" panose="020F0502020204030204" pitchFamily="34" charset="0"/>
              </a:rPr>
              <a:t>(3), 3611-3623. Retrieved February 24th, 2021, from https://www-sciencedirect-com.ezproxy.uwtsd.ac.uk/science/article/pii/S0957417411013601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482640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Century Gothic"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4573</TotalTime>
  <Words>3337</Words>
  <Application>Microsoft Office PowerPoint</Application>
  <PresentationFormat>Widescreen</PresentationFormat>
  <Paragraphs>96</Paragraphs>
  <Slides>14</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Century Gothic</vt:lpstr>
      <vt:lpstr>Garamond</vt:lpstr>
      <vt:lpstr>Gill Sans MT</vt:lpstr>
      <vt:lpstr>Times New Roman</vt:lpstr>
      <vt:lpstr>SavonVTI</vt:lpstr>
      <vt:lpstr>Digital Business BMSP6002 Tutor: DR Roisin Mullins  Natalie Emma Male 1702161 </vt:lpstr>
      <vt:lpstr> Digital Business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BMSP6002 Tutor: DR Roisin Mullins  Natalie Emma Male 1702161</dc:title>
  <dc:creator>Natalie</dc:creator>
  <cp:lastModifiedBy>Natalie</cp:lastModifiedBy>
  <cp:revision>30</cp:revision>
  <dcterms:created xsi:type="dcterms:W3CDTF">2021-02-16T11:13:02Z</dcterms:created>
  <dcterms:modified xsi:type="dcterms:W3CDTF">2021-02-24T17:13:04Z</dcterms:modified>
</cp:coreProperties>
</file>