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1.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9"/>
  </p:notesMasterIdLst>
  <p:sldIdLst>
    <p:sldId id="256" r:id="rId2"/>
    <p:sldId id="271" r:id="rId3"/>
    <p:sldId id="257" r:id="rId4"/>
    <p:sldId id="258" r:id="rId5"/>
    <p:sldId id="259" r:id="rId6"/>
    <p:sldId id="260" r:id="rId7"/>
    <p:sldId id="261" r:id="rId8"/>
    <p:sldId id="262" r:id="rId9"/>
    <p:sldId id="263" r:id="rId10"/>
    <p:sldId id="264" r:id="rId11"/>
    <p:sldId id="272" r:id="rId12"/>
    <p:sldId id="265" r:id="rId13"/>
    <p:sldId id="266" r:id="rId14"/>
    <p:sldId id="267" r:id="rId15"/>
    <p:sldId id="268" r:id="rId16"/>
    <p:sldId id="269"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Viktoria Berces" initials="VB" lastIdx="2" clrIdx="0">
    <p:extLst>
      <p:ext uri="{19B8F6BF-5375-455C-9EA6-DF929625EA0E}">
        <p15:presenceInfo xmlns:p15="http://schemas.microsoft.com/office/powerpoint/2012/main" userId="21462cbb7cd6836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7074" autoAdjust="0"/>
  </p:normalViewPr>
  <p:slideViewPr>
    <p:cSldViewPr snapToGrid="0">
      <p:cViewPr>
        <p:scale>
          <a:sx n="100" d="100"/>
          <a:sy n="100" d="100"/>
        </p:scale>
        <p:origin x="936"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3-16T12:31:46.016" idx="2">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568A43-C036-4911-812F-24E9E4289E2B}" type="datetimeFigureOut">
              <a:rPr lang="en-GB" smtClean="0"/>
              <a:t>16/03/2021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0E071E-3578-450A-A325-E12508F2A2D1}" type="slidenum">
              <a:rPr lang="en-GB" smtClean="0"/>
              <a:t>‹#›</a:t>
            </a:fld>
            <a:endParaRPr lang="en-GB"/>
          </a:p>
        </p:txBody>
      </p:sp>
    </p:spTree>
    <p:extLst>
      <p:ext uri="{BB962C8B-B14F-4D97-AF65-F5344CB8AC3E}">
        <p14:creationId xmlns:p14="http://schemas.microsoft.com/office/powerpoint/2010/main" val="645966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1</a:t>
            </a:fld>
            <a:endParaRPr lang="en-GB"/>
          </a:p>
        </p:txBody>
      </p:sp>
    </p:spTree>
    <p:extLst>
      <p:ext uri="{BB962C8B-B14F-4D97-AF65-F5344CB8AC3E}">
        <p14:creationId xmlns:p14="http://schemas.microsoft.com/office/powerpoint/2010/main" val="70538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My name is Viktoria Berces. Let me introduce myself.</a:t>
            </a:r>
          </a:p>
          <a:p>
            <a:r>
              <a:rPr lang="en-GB" dirty="0"/>
              <a:t>I have more than 7 years experience in automotive industry within quality department. One of the biggest accomplishment of my career was being involved in introducing DB11 and DBX. The best part of my job was doing final inspection and giving my name to those cars.</a:t>
            </a:r>
          </a:p>
          <a:p>
            <a:r>
              <a:rPr lang="en-GB" dirty="0"/>
              <a:t>I stated this course in 2019 to gain more knowledge and develop my career.</a:t>
            </a:r>
          </a:p>
          <a:p>
            <a:endParaRPr lang="en-GB" dirty="0"/>
          </a:p>
          <a:p>
            <a:endParaRPr lang="en-GB" dirty="0"/>
          </a:p>
          <a:p>
            <a:r>
              <a:rPr lang="en-GB" dirty="0"/>
              <a:t>https://www.google.com/search?q=viktoria+berces+final+inspection&amp;sxsrf=ALeKk01Q8rcIfm9xha3PEImISWZhPyNEFA:1615891648998&amp;source=lnms&amp;tbm=isch&amp;biw=1920&amp;bih=937#imgrc=2BjkEIBqfwbCZM </a:t>
            </a:r>
          </a:p>
          <a:p>
            <a:endParaRPr lang="en-GB" dirty="0"/>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2</a:t>
            </a:fld>
            <a:endParaRPr lang="en-GB"/>
          </a:p>
        </p:txBody>
      </p:sp>
    </p:spTree>
    <p:extLst>
      <p:ext uri="{BB962C8B-B14F-4D97-AF65-F5344CB8AC3E}">
        <p14:creationId xmlns:p14="http://schemas.microsoft.com/office/powerpoint/2010/main" val="914404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was made for engineering applications and study skills module. This Mechanical and manufacturing engineering course is an accredited course so the purpose of this presentation is to highlight the requirements specified by the Engineering council.</a:t>
            </a:r>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3</a:t>
            </a:fld>
            <a:endParaRPr lang="en-GB"/>
          </a:p>
        </p:txBody>
      </p:sp>
    </p:spTree>
    <p:extLst>
      <p:ext uri="{BB962C8B-B14F-4D97-AF65-F5344CB8AC3E}">
        <p14:creationId xmlns:p14="http://schemas.microsoft.com/office/powerpoint/2010/main" val="296912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four AHEP requirements are the following: </a:t>
            </a:r>
          </a:p>
          <a:p>
            <a:r>
              <a:rPr lang="en-GB" dirty="0"/>
              <a:t>D6 – Communication of work to technical and non-technical audiences</a:t>
            </a:r>
          </a:p>
          <a:p>
            <a:r>
              <a:rPr lang="en-GB" dirty="0"/>
              <a:t>EL5 – Awareness of relevant legal requirements governing engineering activities including personnel, health and safety, contracts, intellectual property rights, product safety and liability issues</a:t>
            </a:r>
          </a:p>
          <a:p>
            <a:r>
              <a:rPr lang="en-GB" dirty="0"/>
              <a:t>G1 – Applications of skills in problem solving, communication, information retrieval working with others and the effective use of general IT facilities</a:t>
            </a:r>
          </a:p>
          <a:p>
            <a:r>
              <a:rPr lang="en-GB" dirty="0"/>
              <a:t>G2 – Plan self-learning and improve performance as a foundation for lifelong learning and continuous professional development</a:t>
            </a:r>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4</a:t>
            </a:fld>
            <a:endParaRPr lang="en-GB"/>
          </a:p>
        </p:txBody>
      </p:sp>
    </p:spTree>
    <p:extLst>
      <p:ext uri="{BB962C8B-B14F-4D97-AF65-F5344CB8AC3E}">
        <p14:creationId xmlns:p14="http://schemas.microsoft.com/office/powerpoint/2010/main" val="10316608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Firstly I will talk a bit about the </a:t>
            </a:r>
            <a:r>
              <a:rPr lang="en-GB" dirty="0"/>
              <a:t>D6 – Communication of work to technical and non-technical audiences</a:t>
            </a:r>
          </a:p>
          <a:p>
            <a:endParaRPr lang="en-GB" dirty="0"/>
          </a:p>
          <a:p>
            <a:r>
              <a:rPr lang="en-GB" dirty="0"/>
              <a:t>We distinguish between 2 types of communication.</a:t>
            </a:r>
          </a:p>
          <a:p>
            <a:r>
              <a:rPr lang="en-GB" dirty="0"/>
              <a:t>The fundamental differences between formal and informal communication can be well distinguished in the table above. A good example of the difference between the two is the process of developing quality inspection processes, in which I myself participated. The development of the inspection process flow first started with informal communication, i.e. communication with technicians and engineers, then outlining the plans and selecting the best of them and then verifying the operation of processes by testing them. Then formulating an improved inspection process flow to suit both the non-technical and technical audience and putting them all in writing according to the defined standards.</a:t>
            </a:r>
          </a:p>
          <a:p>
            <a:endParaRPr lang="en-GB" dirty="0"/>
          </a:p>
          <a:p>
            <a:r>
              <a:rPr lang="en-GB" dirty="0"/>
              <a:t>Formal: information is exchanged through predetermined channels, long communication chain. More reliable, but slow. Communication is usually in writing, so there is an evidence.</a:t>
            </a:r>
          </a:p>
          <a:p>
            <a:r>
              <a:rPr lang="en-GB" dirty="0"/>
              <a:t>Informal: exchange of information doesn’t follow any channels, free flow of information. Less reliable but fast. No documentary evidence. Employees can discuss work-related issues, but disadvantage is spread of rumours.</a:t>
            </a:r>
          </a:p>
          <a:p>
            <a:endParaRPr lang="en-GB" dirty="0"/>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5</a:t>
            </a:fld>
            <a:endParaRPr lang="en-GB"/>
          </a:p>
        </p:txBody>
      </p:sp>
    </p:spTree>
    <p:extLst>
      <p:ext uri="{BB962C8B-B14F-4D97-AF65-F5344CB8AC3E}">
        <p14:creationId xmlns:p14="http://schemas.microsoft.com/office/powerpoint/2010/main" val="2326495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industry has its own language and terminology, as does the automotive industry, for example. I know from my own experience that, for example, in training new starters with no previous experience in a given industry, it is best to avoid jargon, pay maximum attention to their reactions, facial expressions, and try to use visual aids for better comprehension.</a:t>
            </a:r>
          </a:p>
        </p:txBody>
      </p:sp>
      <p:sp>
        <p:nvSpPr>
          <p:cNvPr id="4" name="Slide Number Placeholder 3"/>
          <p:cNvSpPr>
            <a:spLocks noGrp="1"/>
          </p:cNvSpPr>
          <p:nvPr>
            <p:ph type="sldNum" sz="quarter" idx="5"/>
          </p:nvPr>
        </p:nvSpPr>
        <p:spPr/>
        <p:txBody>
          <a:bodyPr/>
          <a:lstStyle/>
          <a:p>
            <a:fld id="{A00E071E-3578-450A-A325-E12508F2A2D1}" type="slidenum">
              <a:rPr lang="en-GB" smtClean="0"/>
              <a:t>6</a:t>
            </a:fld>
            <a:endParaRPr lang="en-GB"/>
          </a:p>
        </p:txBody>
      </p:sp>
    </p:spTree>
    <p:extLst>
      <p:ext uri="{BB962C8B-B14F-4D97-AF65-F5344CB8AC3E}">
        <p14:creationId xmlns:p14="http://schemas.microsoft.com/office/powerpoint/2010/main" val="34072945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distinguish between several types of requirements, expectations, regulations such as personnel, health and safety, contracts, intellectual property rights, product safety and liability issues.</a:t>
            </a:r>
          </a:p>
        </p:txBody>
      </p:sp>
      <p:sp>
        <p:nvSpPr>
          <p:cNvPr id="4" name="Slide Number Placeholder 3"/>
          <p:cNvSpPr>
            <a:spLocks noGrp="1"/>
          </p:cNvSpPr>
          <p:nvPr>
            <p:ph type="sldNum" sz="quarter" idx="5"/>
          </p:nvPr>
        </p:nvSpPr>
        <p:spPr/>
        <p:txBody>
          <a:bodyPr/>
          <a:lstStyle/>
          <a:p>
            <a:fld id="{A00E071E-3578-450A-A325-E12508F2A2D1}" type="slidenum">
              <a:rPr lang="en-GB" smtClean="0"/>
              <a:t>7</a:t>
            </a:fld>
            <a:endParaRPr lang="en-GB"/>
          </a:p>
        </p:txBody>
      </p:sp>
    </p:spTree>
    <p:extLst>
      <p:ext uri="{BB962C8B-B14F-4D97-AF65-F5344CB8AC3E}">
        <p14:creationId xmlns:p14="http://schemas.microsoft.com/office/powerpoint/2010/main" val="34789048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Engineering ethics consists of the responsibilities and rights that engineers must uphold, as well as the desirable ideas and personal commitments in engineering work. Engineering ethics can be summarized as a set of studies of decisions, rules, and values that are morally expected in practice and research.</a:t>
            </a:r>
          </a:p>
          <a:p>
            <a:endParaRPr lang="en-GB" dirty="0"/>
          </a:p>
          <a:p>
            <a:r>
              <a:rPr lang="en-GB" dirty="0"/>
              <a:t>Professional engineers must adhere to the codes set by the Engineering council. The fundamental principles are the following:</a:t>
            </a:r>
          </a:p>
          <a:p>
            <a:r>
              <a:rPr lang="en-GB" dirty="0"/>
              <a:t>- “Honesty and integrity</a:t>
            </a:r>
          </a:p>
          <a:p>
            <a:r>
              <a:rPr lang="en-GB" dirty="0"/>
              <a:t>- Respect for life, law, the environment and public good</a:t>
            </a:r>
          </a:p>
          <a:p>
            <a:r>
              <a:rPr lang="en-GB" dirty="0"/>
              <a:t>- Accuracy and rigour</a:t>
            </a:r>
          </a:p>
          <a:p>
            <a:r>
              <a:rPr lang="en-GB" dirty="0"/>
              <a:t>- Leadership and communication.”</a:t>
            </a:r>
          </a:p>
          <a:p>
            <a:endParaRPr lang="en-GB" dirty="0"/>
          </a:p>
          <a:p>
            <a:r>
              <a:rPr lang="en-GB" dirty="0"/>
              <a:t>(Engineering council, 2017)</a:t>
            </a:r>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8</a:t>
            </a:fld>
            <a:endParaRPr lang="en-GB"/>
          </a:p>
        </p:txBody>
      </p:sp>
    </p:spTree>
    <p:extLst>
      <p:ext uri="{BB962C8B-B14F-4D97-AF65-F5344CB8AC3E}">
        <p14:creationId xmlns:p14="http://schemas.microsoft.com/office/powerpoint/2010/main" val="3853890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0" dirty="0"/>
              <a:t>The basis of British health and safety law is the Health and Safety at Work etc Act 1974.</a:t>
            </a:r>
            <a:r>
              <a:rPr lang="en-US" sz="1200" i="0" dirty="0"/>
              <a:t> T</a:t>
            </a:r>
            <a:r>
              <a:rPr lang="en-US" dirty="0"/>
              <a:t>he act sets out the general duties for employers, employees, defines </a:t>
            </a:r>
            <a:r>
              <a:rPr lang="en-GB" sz="1200" i="0" dirty="0"/>
              <a:t>what employers are required to do to manage health and safety under the act. These regulations apply to every work activity.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employers must provide PPE and carry out risk assessment, so look at what the risks are and take measures. </a:t>
            </a:r>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9</a:t>
            </a:fld>
            <a:endParaRPr lang="en-GB"/>
          </a:p>
        </p:txBody>
      </p:sp>
    </p:spTree>
    <p:extLst>
      <p:ext uri="{BB962C8B-B14F-4D97-AF65-F5344CB8AC3E}">
        <p14:creationId xmlns:p14="http://schemas.microsoft.com/office/powerpoint/2010/main" val="24631634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the basic provisions, each industry or department within a company has its own specific health and safety provisions that they must comply with. For example, an automotive company has additional provisions in the paint department or in the body in white department where they work with hazardous materials.</a:t>
            </a:r>
          </a:p>
        </p:txBody>
      </p:sp>
      <p:sp>
        <p:nvSpPr>
          <p:cNvPr id="4" name="Slide Number Placeholder 3"/>
          <p:cNvSpPr>
            <a:spLocks noGrp="1"/>
          </p:cNvSpPr>
          <p:nvPr>
            <p:ph type="sldNum" sz="quarter" idx="5"/>
          </p:nvPr>
        </p:nvSpPr>
        <p:spPr/>
        <p:txBody>
          <a:bodyPr/>
          <a:lstStyle/>
          <a:p>
            <a:fld id="{A00E071E-3578-450A-A325-E12508F2A2D1}" type="slidenum">
              <a:rPr lang="en-GB" smtClean="0"/>
              <a:t>10</a:t>
            </a:fld>
            <a:endParaRPr lang="en-GB"/>
          </a:p>
        </p:txBody>
      </p:sp>
    </p:spTree>
    <p:extLst>
      <p:ext uri="{BB962C8B-B14F-4D97-AF65-F5344CB8AC3E}">
        <p14:creationId xmlns:p14="http://schemas.microsoft.com/office/powerpoint/2010/main" val="3999592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can be seen from the graph, the number of fatal accidents has dropped by 90 percent since the Health and Safety Act came into force in 1974. It is therefore of the utmost importance that all persons to whom these provisions apply are aware of their content and, of course, comply with them.</a:t>
            </a:r>
          </a:p>
        </p:txBody>
      </p:sp>
      <p:sp>
        <p:nvSpPr>
          <p:cNvPr id="4" name="Slide Number Placeholder 3"/>
          <p:cNvSpPr>
            <a:spLocks noGrp="1"/>
          </p:cNvSpPr>
          <p:nvPr>
            <p:ph type="sldNum" sz="quarter" idx="5"/>
          </p:nvPr>
        </p:nvSpPr>
        <p:spPr/>
        <p:txBody>
          <a:bodyPr/>
          <a:lstStyle/>
          <a:p>
            <a:fld id="{A00E071E-3578-450A-A325-E12508F2A2D1}" type="slidenum">
              <a:rPr lang="en-GB" smtClean="0"/>
              <a:t>11</a:t>
            </a:fld>
            <a:endParaRPr lang="en-GB"/>
          </a:p>
        </p:txBody>
      </p:sp>
    </p:spTree>
    <p:extLst>
      <p:ext uri="{BB962C8B-B14F-4D97-AF65-F5344CB8AC3E}">
        <p14:creationId xmlns:p14="http://schemas.microsoft.com/office/powerpoint/2010/main" val="8251886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The main features of the contract are as follows. An agreement is reached when one party makes an offer to the other and this offer is accepted by both of them. The party receiving the offer must state that it has accepted the offer. If the value is not exchanged, the contract will not live. The parties all agree to enter into a legally binding agreement and should be aware of what this entails.</a:t>
            </a:r>
          </a:p>
        </p:txBody>
      </p:sp>
      <p:sp>
        <p:nvSpPr>
          <p:cNvPr id="4" name="Slide Number Placeholder 3"/>
          <p:cNvSpPr>
            <a:spLocks noGrp="1"/>
          </p:cNvSpPr>
          <p:nvPr>
            <p:ph type="sldNum" sz="quarter" idx="5"/>
          </p:nvPr>
        </p:nvSpPr>
        <p:spPr/>
        <p:txBody>
          <a:bodyPr/>
          <a:lstStyle/>
          <a:p>
            <a:fld id="{A00E071E-3578-450A-A325-E12508F2A2D1}" type="slidenum">
              <a:rPr lang="en-GB" smtClean="0"/>
              <a:t>12</a:t>
            </a:fld>
            <a:endParaRPr lang="en-GB"/>
          </a:p>
        </p:txBody>
      </p:sp>
    </p:spTree>
    <p:extLst>
      <p:ext uri="{BB962C8B-B14F-4D97-AF65-F5344CB8AC3E}">
        <p14:creationId xmlns:p14="http://schemas.microsoft.com/office/powerpoint/2010/main" val="32196402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intellectual property protection is the moral and legal protection of products created by the creative mind.</a:t>
            </a:r>
          </a:p>
          <a:p>
            <a:r>
              <a:rPr lang="en-GB" dirty="0"/>
              <a:t>Intellectual property protection gives moral and legal protection to the products.</a:t>
            </a:r>
          </a:p>
          <a:p>
            <a:endParaRPr lang="en-US" dirty="0"/>
          </a:p>
          <a:p>
            <a:r>
              <a:rPr lang="en-US" dirty="0"/>
              <a:t>Trademarks: Apple, McDonalds, Aston Martin </a:t>
            </a:r>
            <a:r>
              <a:rPr lang="en-US" dirty="0" err="1"/>
              <a:t>etc</a:t>
            </a:r>
            <a:endParaRPr lang="en-US" dirty="0"/>
          </a:p>
          <a:p>
            <a:r>
              <a:rPr lang="en-US" dirty="0"/>
              <a:t>Copyright: books, films, songs </a:t>
            </a:r>
            <a:r>
              <a:rPr lang="en-US" dirty="0" err="1"/>
              <a:t>etc</a:t>
            </a:r>
            <a:endParaRPr lang="en-US" dirty="0"/>
          </a:p>
          <a:p>
            <a:r>
              <a:rPr lang="en-US" dirty="0"/>
              <a:t>Patent: mainly in manufacturing design, design of a product</a:t>
            </a:r>
          </a:p>
          <a:p>
            <a:r>
              <a:rPr lang="en-US" dirty="0"/>
              <a:t>Layout design: that could be a web design, graphic design </a:t>
            </a:r>
            <a:r>
              <a:rPr lang="en-US" dirty="0" err="1"/>
              <a:t>etc</a:t>
            </a:r>
            <a:endParaRPr lang="en-US" dirty="0"/>
          </a:p>
          <a:p>
            <a:r>
              <a:rPr lang="en-US" dirty="0"/>
              <a:t>Industrial design: Mini Cooper, </a:t>
            </a:r>
            <a:r>
              <a:rPr lang="en-US" dirty="0" err="1"/>
              <a:t>coca-cola</a:t>
            </a:r>
            <a:r>
              <a:rPr lang="en-US" dirty="0"/>
              <a:t> bottle </a:t>
            </a:r>
            <a:r>
              <a:rPr lang="en-US" dirty="0" err="1"/>
              <a:t>etc</a:t>
            </a:r>
            <a:endParaRPr lang="en-US" dirty="0"/>
          </a:p>
          <a:p>
            <a:r>
              <a:rPr lang="en-US" dirty="0"/>
              <a:t>Trade secret:  recipes in food or beverage industry </a:t>
            </a:r>
            <a:r>
              <a:rPr lang="en-US" dirty="0" err="1"/>
              <a:t>etc</a:t>
            </a:r>
            <a:endParaRPr lang="en-US" dirty="0"/>
          </a:p>
          <a:p>
            <a:pPr marL="0" indent="0">
              <a:buFontTx/>
              <a:buNone/>
            </a:pPr>
            <a:endParaRPr lang="en-US" dirty="0"/>
          </a:p>
          <a:p>
            <a:pPr marL="0" indent="0">
              <a:buFontTx/>
              <a:buNone/>
            </a:pPr>
            <a:endParaRPr lang="en-US" dirty="0"/>
          </a:p>
          <a:p>
            <a:pPr marL="0" indent="0">
              <a:buFontTx/>
              <a:buNone/>
            </a:pPr>
            <a:endParaRPr lang="en-US" dirty="0"/>
          </a:p>
        </p:txBody>
      </p:sp>
      <p:sp>
        <p:nvSpPr>
          <p:cNvPr id="4" name="Slide Number Placeholder 3"/>
          <p:cNvSpPr>
            <a:spLocks noGrp="1"/>
          </p:cNvSpPr>
          <p:nvPr>
            <p:ph type="sldNum" sz="quarter" idx="5"/>
          </p:nvPr>
        </p:nvSpPr>
        <p:spPr/>
        <p:txBody>
          <a:bodyPr/>
          <a:lstStyle/>
          <a:p>
            <a:fld id="{A00E071E-3578-450A-A325-E12508F2A2D1}" type="slidenum">
              <a:rPr lang="en-GB" smtClean="0"/>
              <a:t>13</a:t>
            </a:fld>
            <a:endParaRPr lang="en-GB"/>
          </a:p>
        </p:txBody>
      </p:sp>
    </p:spTree>
    <p:extLst>
      <p:ext uri="{BB962C8B-B14F-4D97-AF65-F5344CB8AC3E}">
        <p14:creationId xmlns:p14="http://schemas.microsoft.com/office/powerpoint/2010/main" val="33495589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basic aim of the Product safety rule is to provide customers with a product on the market that they can use safely and function as intended. However, if manufacturers and service providers are still unable to provide such products or services and cause harm to users, the customers should have the opportunity to complain and claim compensation.</a:t>
            </a:r>
          </a:p>
        </p:txBody>
      </p:sp>
      <p:sp>
        <p:nvSpPr>
          <p:cNvPr id="4" name="Slide Number Placeholder 3"/>
          <p:cNvSpPr>
            <a:spLocks noGrp="1"/>
          </p:cNvSpPr>
          <p:nvPr>
            <p:ph type="sldNum" sz="quarter" idx="5"/>
          </p:nvPr>
        </p:nvSpPr>
        <p:spPr/>
        <p:txBody>
          <a:bodyPr/>
          <a:lstStyle/>
          <a:p>
            <a:fld id="{A00E071E-3578-450A-A325-E12508F2A2D1}" type="slidenum">
              <a:rPr lang="en-GB" smtClean="0"/>
              <a:t>14</a:t>
            </a:fld>
            <a:endParaRPr lang="en-GB"/>
          </a:p>
        </p:txBody>
      </p:sp>
    </p:spTree>
    <p:extLst>
      <p:ext uri="{BB962C8B-B14F-4D97-AF65-F5344CB8AC3E}">
        <p14:creationId xmlns:p14="http://schemas.microsoft.com/office/powerpoint/2010/main" val="41530663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I started this course, my problem-solving and analysis skills have improved a lot, thanks to the complex mathematical tasks, through various physical and thermodynamic calculations, to basic programming in </a:t>
            </a:r>
            <a:r>
              <a:rPr lang="en-GB" dirty="0" err="1"/>
              <a:t>Matlab</a:t>
            </a:r>
            <a:r>
              <a:rPr lang="en-GB" dirty="0"/>
              <a:t>.</a:t>
            </a:r>
          </a:p>
          <a:p>
            <a:r>
              <a:rPr lang="en-GB" dirty="0"/>
              <a:t>I was also introduced to a new creative program, </a:t>
            </a:r>
            <a:r>
              <a:rPr lang="en-GB" dirty="0" err="1"/>
              <a:t>Solidworks</a:t>
            </a:r>
            <a:r>
              <a:rPr lang="en-GB" dirty="0"/>
              <a:t>.</a:t>
            </a:r>
          </a:p>
          <a:p>
            <a:r>
              <a:rPr lang="en-GB" dirty="0"/>
              <a:t>Furthermore, thanks to the course, I am now able to write dissertations that meet the needs of the university, including references.</a:t>
            </a:r>
          </a:p>
          <a:p>
            <a:r>
              <a:rPr lang="en-GB" dirty="0"/>
              <a:t>I can also say that I have made progress in gathering and processing. The preparation of technical reports required experiments and the preparation of diagrams and graphs.</a:t>
            </a:r>
          </a:p>
          <a:p>
            <a:r>
              <a:rPr lang="en-GB" dirty="0"/>
              <a:t>It was also an opportunity to work together as a team during an experiment, which was a good practice to improve teamwork.</a:t>
            </a:r>
          </a:p>
          <a:p>
            <a:r>
              <a:rPr lang="en-GB" dirty="0"/>
              <a:t>My IT knowledge also expanded with the introduction of new programs such as </a:t>
            </a:r>
            <a:r>
              <a:rPr lang="en-GB" dirty="0" err="1"/>
              <a:t>Matlab</a:t>
            </a:r>
            <a:r>
              <a:rPr lang="en-GB" dirty="0"/>
              <a:t> and </a:t>
            </a:r>
            <a:r>
              <a:rPr lang="en-GB" dirty="0" err="1"/>
              <a:t>Solidworks</a:t>
            </a:r>
            <a:r>
              <a:rPr lang="en-GB" dirty="0"/>
              <a:t>, as I mentioned earlier. My knowledge of Excel, Word and </a:t>
            </a:r>
            <a:r>
              <a:rPr lang="en-GB" dirty="0" err="1"/>
              <a:t>Powerpoint</a:t>
            </a:r>
            <a:r>
              <a:rPr lang="en-GB" dirty="0"/>
              <a:t> has also improved, thanks to the training.</a:t>
            </a:r>
          </a:p>
        </p:txBody>
      </p:sp>
      <p:sp>
        <p:nvSpPr>
          <p:cNvPr id="4" name="Slide Number Placeholder 3"/>
          <p:cNvSpPr>
            <a:spLocks noGrp="1"/>
          </p:cNvSpPr>
          <p:nvPr>
            <p:ph type="sldNum" sz="quarter" idx="5"/>
          </p:nvPr>
        </p:nvSpPr>
        <p:spPr/>
        <p:txBody>
          <a:bodyPr/>
          <a:lstStyle/>
          <a:p>
            <a:fld id="{A00E071E-3578-450A-A325-E12508F2A2D1}" type="slidenum">
              <a:rPr lang="en-GB" smtClean="0"/>
              <a:t>15</a:t>
            </a:fld>
            <a:endParaRPr lang="en-GB"/>
          </a:p>
        </p:txBody>
      </p:sp>
    </p:spTree>
    <p:extLst>
      <p:ext uri="{BB962C8B-B14F-4D97-AF65-F5344CB8AC3E}">
        <p14:creationId xmlns:p14="http://schemas.microsoft.com/office/powerpoint/2010/main" val="32935204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Thanks to the engineering design subject, which makes me even more interested in digital manufacturing, I’m currently doing an Autodesk Fusion 360 course as well.</a:t>
            </a:r>
          </a:p>
          <a:p>
            <a:r>
              <a:rPr lang="en-GB" dirty="0"/>
              <a:t>Nevertheless, I would like to use the knowledge gained here and use it in my work. I would like to work as an engineer and solve problems with the knowledge acquired during the training and the ever-evolving analytical thinking.</a:t>
            </a:r>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16</a:t>
            </a:fld>
            <a:endParaRPr lang="en-GB"/>
          </a:p>
        </p:txBody>
      </p:sp>
    </p:spTree>
    <p:extLst>
      <p:ext uri="{BB962C8B-B14F-4D97-AF65-F5344CB8AC3E}">
        <p14:creationId xmlns:p14="http://schemas.microsoft.com/office/powerpoint/2010/main" val="30212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17</a:t>
            </a:fld>
            <a:endParaRPr lang="en-GB"/>
          </a:p>
        </p:txBody>
      </p:sp>
    </p:spTree>
    <p:extLst>
      <p:ext uri="{BB962C8B-B14F-4D97-AF65-F5344CB8AC3E}">
        <p14:creationId xmlns:p14="http://schemas.microsoft.com/office/powerpoint/2010/main" val="433166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F3E8B1C-86EF-43CF-8304-249481088644}" type="datetimeFigureOut">
              <a:rPr lang="en-US" smtClean="0"/>
              <a:t>3/16/2021</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2014485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3/16/2021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41777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F3E8B1C-86EF-43CF-8304-249481088644}" type="datetimeFigureOut">
              <a:rPr lang="en-US" smtClean="0"/>
              <a:t>3/16/2021</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1296717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3E8B1C-86EF-43CF-8304-249481088644}" type="datetimeFigureOut">
              <a:rPr lang="en-US" smtClean="0"/>
              <a:t>3/16/2021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089094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3E8B1C-86EF-43CF-8304-249481088644}" type="datetimeFigureOut">
              <a:rPr lang="en-US" smtClean="0"/>
              <a:t>3/16/2021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7586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3E8B1C-86EF-43CF-8304-249481088644}" type="datetimeFigureOut">
              <a:rPr lang="en-US" smtClean="0"/>
              <a:t>3/16/2021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357975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3E8B1C-86EF-43CF-8304-249481088644}" type="datetimeFigureOut">
              <a:rPr lang="en-US" smtClean="0"/>
              <a:t>3/16/2021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575009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F3E8B1C-86EF-43CF-8304-249481088644}" type="datetimeFigureOut">
              <a:rPr lang="en-US" smtClean="0"/>
              <a:t>3/16/2021</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3871646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t>3/16/2021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00831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3/16/2021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109269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F3E8B1C-86EF-43CF-8304-249481088644}" type="datetimeFigureOut">
              <a:rPr lang="en-US" smtClean="0"/>
              <a:t>3/16/2021</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581143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F3E8B1C-86EF-43CF-8304-249481088644}" type="datetimeFigureOut">
              <a:rPr lang="en-US" smtClean="0"/>
              <a:pPr/>
              <a:t>3/16/2021</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C3DB2ADC-AF19-4574-8C10-79B5B04FCA27}"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2983815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twitter.com/philmw/status/1239180899725512706"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jpg"/><Relationship Id="rId5" Type="http://schemas.openxmlformats.org/officeDocument/2006/relationships/hyperlink" Target="https://www.youtube.com/watch?v=-BXJpX_Vmdw" TargetMode="External"/><Relationship Id="rId4" Type="http://schemas.openxmlformats.org/officeDocument/2006/relationships/hyperlink" Target="https://www.youtube.com/watch?v=xNjE7Sl_H2w" TargetMode="Externa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tmp"/><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6.tmp"/><Relationship Id="rId5" Type="http://schemas.openxmlformats.org/officeDocument/2006/relationships/image" Target="../media/image15.tmp"/><Relationship Id="rId4" Type="http://schemas.openxmlformats.org/officeDocument/2006/relationships/image" Target="../media/image14.svg"/></Relationships>
</file>

<file path=ppt/slides/_rels/slide11.xml.rels><?xml version="1.0" encoding="UTF-8" standalone="yes"?>
<Relationships xmlns="http://schemas.openxmlformats.org/package/2006/relationships"><Relationship Id="rId3" Type="http://schemas.openxmlformats.org/officeDocument/2006/relationships/image" Target="../media/image18.tmp"/><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sv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17.xml.rels><?xml version="1.0" encoding="UTF-8" standalone="yes"?>
<Relationships xmlns="http://schemas.openxmlformats.org/package/2006/relationships"><Relationship Id="rId8" Type="http://schemas.openxmlformats.org/officeDocument/2006/relationships/hyperlink" Target="https://www.hse.gov.uk/pubns/hsc13.pdf" TargetMode="External"/><Relationship Id="rId13" Type="http://schemas.openxmlformats.org/officeDocument/2006/relationships/hyperlink" Target="https://www.rocketlawyer.com/gb/en/quick-guides/how-to-form-a-valid-contract" TargetMode="External"/><Relationship Id="rId18" Type="http://schemas.openxmlformats.org/officeDocument/2006/relationships/image" Target="../media/image31.svg"/><Relationship Id="rId3" Type="http://schemas.openxmlformats.org/officeDocument/2006/relationships/hyperlink" Target="https://www.adapttech.eu/blog/2018/8/1/should-startups-worry-about-intellectual-property" TargetMode="External"/><Relationship Id="rId7" Type="http://schemas.openxmlformats.org/officeDocument/2006/relationships/hyperlink" Target="https://www.hse.gov.uk/guidance/index.htm" TargetMode="External"/><Relationship Id="rId12" Type="http://schemas.openxmlformats.org/officeDocument/2006/relationships/hyperlink" Target="https://www.lucidchart.com/blog/how-to-explain-technical-ideas-to-a-non-technical-audience" TargetMode="External"/><Relationship Id="rId17" Type="http://schemas.openxmlformats.org/officeDocument/2006/relationships/image" Target="../media/image30.png"/><Relationship Id="rId2" Type="http://schemas.openxmlformats.org/officeDocument/2006/relationships/notesSlide" Target="../notesSlides/notesSlide17.xml"/><Relationship Id="rId16" Type="http://schemas.openxmlformats.org/officeDocument/2006/relationships/hyperlink" Target="https://en.wikipedia.org/wiki/Regulation_and_licensure_in_engineering" TargetMode="External"/><Relationship Id="rId1" Type="http://schemas.openxmlformats.org/officeDocument/2006/relationships/slideLayout" Target="../slideLayouts/slideLayout2.xml"/><Relationship Id="rId6" Type="http://schemas.openxmlformats.org/officeDocument/2006/relationships/hyperlink" Target="https://www.hse.gov.uk/pubns/hse49.pdf" TargetMode="External"/><Relationship Id="rId11" Type="http://schemas.openxmlformats.org/officeDocument/2006/relationships/hyperlink" Target="https://www.gov.uk/guidance/product-safety-advice-for-businesses" TargetMode="External"/><Relationship Id="rId5" Type="http://schemas.openxmlformats.org/officeDocument/2006/relationships/hyperlink" Target="https://www.engc.org.uk/standards-guidance/guidance/statement-of-ethical-principles" TargetMode="External"/><Relationship Id="rId15" Type="http://schemas.openxmlformats.org/officeDocument/2006/relationships/hyperlink" Target="https://www.nolo.com/legal-encyclopedia/contracts-basics-33367.html" TargetMode="External"/><Relationship Id="rId10" Type="http://schemas.openxmlformats.org/officeDocument/2006/relationships/hyperlink" Target="https://www.gov.uk/intellectual-property-an-overview" TargetMode="External"/><Relationship Id="rId4" Type="http://schemas.openxmlformats.org/officeDocument/2006/relationships/hyperlink" Target="https://www.tarshuslaw.com/blog/do-you-know-the-5-basic-requirements-for-a-contract" TargetMode="External"/><Relationship Id="rId9" Type="http://schemas.openxmlformats.org/officeDocument/2006/relationships/hyperlink" Target="https://www.hse.gov.uk/statistics/history/historical-picture.pdf" TargetMode="External"/><Relationship Id="rId14" Type="http://schemas.openxmlformats.org/officeDocument/2006/relationships/hyperlink" Target="https://status.net/articles/formal-communication-informal-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4" name="Picture 3">
            <a:extLst>
              <a:ext uri="{FF2B5EF4-FFF2-40B4-BE49-F238E27FC236}">
                <a16:creationId xmlns:a16="http://schemas.microsoft.com/office/drawing/2014/main" id="{2402906D-48BC-4905-A86B-357665D4E6AC}"/>
              </a:ext>
            </a:extLst>
          </p:cNvPr>
          <p:cNvPicPr>
            <a:picLocks noChangeAspect="1"/>
          </p:cNvPicPr>
          <p:nvPr/>
        </p:nvPicPr>
        <p:blipFill rotWithShape="1">
          <a:blip r:embed="rId3"/>
          <a:srcRect l="4364" t="23391" r="4727"/>
          <a:stretch/>
        </p:blipFill>
        <p:spPr>
          <a:xfrm>
            <a:off x="20" y="0"/>
            <a:ext cx="12191980" cy="6857990"/>
          </a:xfrm>
          <a:prstGeom prst="rect">
            <a:avLst/>
          </a:prstGeom>
        </p:spPr>
      </p:pic>
      <p:sp>
        <p:nvSpPr>
          <p:cNvPr id="30" name="Rectangle 29">
            <a:extLst>
              <a:ext uri="{FF2B5EF4-FFF2-40B4-BE49-F238E27FC236}">
                <a16:creationId xmlns:a16="http://schemas.microsoft.com/office/drawing/2014/main" id="{D695E25C-06E7-4082-BE92-B571B616B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9257916F-271C-4D56-AEDE-0309D1746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EC75C176-BB0F-4087-B339-FC37356C0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a16="http://schemas.microsoft.com/office/drawing/2014/main" id="{E64BD7DF-F4BB-427F-B4F6-6DC83A59A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72A9E3B-420C-4262-8C26-6134CDC32B26}"/>
              </a:ext>
            </a:extLst>
          </p:cNvPr>
          <p:cNvSpPr>
            <a:spLocks noGrp="1"/>
          </p:cNvSpPr>
          <p:nvPr>
            <p:ph type="ctrTitle"/>
          </p:nvPr>
        </p:nvSpPr>
        <p:spPr>
          <a:xfrm>
            <a:off x="609599" y="4424510"/>
            <a:ext cx="10965141" cy="1042734"/>
          </a:xfrm>
        </p:spPr>
        <p:txBody>
          <a:bodyPr>
            <a:normAutofit/>
          </a:bodyPr>
          <a:lstStyle/>
          <a:p>
            <a:pPr>
              <a:lnSpc>
                <a:spcPct val="90000"/>
              </a:lnSpc>
            </a:pPr>
            <a:r>
              <a:rPr lang="en-US" sz="1800" i="1" dirty="0">
                <a:solidFill>
                  <a:schemeClr val="bg1">
                    <a:lumMod val="75000"/>
                  </a:schemeClr>
                </a:solidFill>
              </a:rPr>
              <a:t>University of wales trinity saint David</a:t>
            </a:r>
            <a:br>
              <a:rPr lang="en-US" sz="1800" i="1" dirty="0">
                <a:solidFill>
                  <a:schemeClr val="bg1">
                    <a:lumMod val="75000"/>
                  </a:schemeClr>
                </a:solidFill>
              </a:rPr>
            </a:br>
            <a:r>
              <a:rPr lang="en-US" sz="1800" i="1" dirty="0">
                <a:solidFill>
                  <a:schemeClr val="bg1">
                    <a:lumMod val="75000"/>
                  </a:schemeClr>
                </a:solidFill>
              </a:rPr>
              <a:t>engineering applications and study skills</a:t>
            </a:r>
            <a:br>
              <a:rPr lang="en-US" sz="1800" i="1" dirty="0">
                <a:solidFill>
                  <a:schemeClr val="bg1">
                    <a:lumMod val="75000"/>
                  </a:schemeClr>
                </a:solidFill>
              </a:rPr>
            </a:br>
            <a:r>
              <a:rPr lang="en-US" sz="1800" i="1" dirty="0">
                <a:solidFill>
                  <a:schemeClr val="bg1">
                    <a:lumMod val="75000"/>
                  </a:schemeClr>
                </a:solidFill>
              </a:rPr>
              <a:t>acma4007</a:t>
            </a:r>
            <a:br>
              <a:rPr lang="en-US" sz="1300" i="1" dirty="0">
                <a:solidFill>
                  <a:srgbClr val="FFFFFF"/>
                </a:solidFill>
              </a:rPr>
            </a:br>
            <a:endParaRPr lang="en-GB" sz="1300" i="1" dirty="0">
              <a:solidFill>
                <a:srgbClr val="FFFFFF"/>
              </a:solidFill>
            </a:endParaRPr>
          </a:p>
        </p:txBody>
      </p:sp>
      <p:sp>
        <p:nvSpPr>
          <p:cNvPr id="3" name="Subtitle 2">
            <a:extLst>
              <a:ext uri="{FF2B5EF4-FFF2-40B4-BE49-F238E27FC236}">
                <a16:creationId xmlns:a16="http://schemas.microsoft.com/office/drawing/2014/main" id="{7D401790-2BDE-4808-9A9E-C5DCC1F319EA}"/>
              </a:ext>
            </a:extLst>
          </p:cNvPr>
          <p:cNvSpPr>
            <a:spLocks noGrp="1"/>
          </p:cNvSpPr>
          <p:nvPr>
            <p:ph type="subTitle" idx="1"/>
          </p:nvPr>
        </p:nvSpPr>
        <p:spPr>
          <a:xfrm>
            <a:off x="609598" y="5467246"/>
            <a:ext cx="10965142" cy="484822"/>
          </a:xfrm>
        </p:spPr>
        <p:txBody>
          <a:bodyPr>
            <a:normAutofit/>
          </a:bodyPr>
          <a:lstStyle/>
          <a:p>
            <a:pPr>
              <a:lnSpc>
                <a:spcPct val="90000"/>
              </a:lnSpc>
            </a:pPr>
            <a:r>
              <a:rPr lang="en-US" sz="1000" dirty="0">
                <a:solidFill>
                  <a:schemeClr val="bg1">
                    <a:lumMod val="75000"/>
                  </a:schemeClr>
                </a:solidFill>
              </a:rPr>
              <a:t>Viktoria Berces</a:t>
            </a:r>
          </a:p>
          <a:p>
            <a:pPr>
              <a:lnSpc>
                <a:spcPct val="90000"/>
              </a:lnSpc>
            </a:pPr>
            <a:r>
              <a:rPr lang="en-US" sz="1000" dirty="0">
                <a:solidFill>
                  <a:schemeClr val="bg1">
                    <a:lumMod val="75000"/>
                  </a:schemeClr>
                </a:solidFill>
              </a:rPr>
              <a:t>1908705</a:t>
            </a:r>
            <a:endParaRPr lang="en-GB" sz="1000" dirty="0">
              <a:solidFill>
                <a:schemeClr val="bg1">
                  <a:lumMod val="75000"/>
                </a:schemeClr>
              </a:solidFill>
            </a:endParaRPr>
          </a:p>
        </p:txBody>
      </p:sp>
    </p:spTree>
    <p:extLst>
      <p:ext uri="{BB962C8B-B14F-4D97-AF65-F5344CB8AC3E}">
        <p14:creationId xmlns:p14="http://schemas.microsoft.com/office/powerpoint/2010/main" val="833446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6C28C-53CB-46F2-87C5-9D2CEE8AD8A6}"/>
              </a:ext>
            </a:extLst>
          </p:cNvPr>
          <p:cNvSpPr>
            <a:spLocks noGrp="1"/>
          </p:cNvSpPr>
          <p:nvPr>
            <p:ph type="title"/>
          </p:nvPr>
        </p:nvSpPr>
        <p:spPr>
          <a:xfrm>
            <a:off x="581192" y="702156"/>
            <a:ext cx="11029616" cy="1013800"/>
          </a:xfrm>
        </p:spPr>
        <p:txBody>
          <a:bodyPr>
            <a:normAutofit/>
          </a:bodyPr>
          <a:lstStyle/>
          <a:p>
            <a:r>
              <a:rPr lang="en-US" dirty="0">
                <a:solidFill>
                  <a:srgbClr val="FFFFFF"/>
                </a:solidFill>
              </a:rPr>
              <a:t>Introduction</a:t>
            </a:r>
            <a:endParaRPr lang="en-GB" dirty="0">
              <a:solidFill>
                <a:srgbClr val="FFFFFF"/>
              </a:solidFill>
            </a:endParaRPr>
          </a:p>
        </p:txBody>
      </p:sp>
      <p:sp>
        <p:nvSpPr>
          <p:cNvPr id="9" name="Content Placeholder 8">
            <a:extLst>
              <a:ext uri="{FF2B5EF4-FFF2-40B4-BE49-F238E27FC236}">
                <a16:creationId xmlns:a16="http://schemas.microsoft.com/office/drawing/2014/main" id="{A4FB25D4-AA92-42E4-AE9A-2695611491C4}"/>
              </a:ext>
            </a:extLst>
          </p:cNvPr>
          <p:cNvSpPr>
            <a:spLocks noGrp="1"/>
          </p:cNvSpPr>
          <p:nvPr>
            <p:ph idx="1"/>
          </p:nvPr>
        </p:nvSpPr>
        <p:spPr>
          <a:xfrm>
            <a:off x="581192" y="1860331"/>
            <a:ext cx="7695705" cy="4596913"/>
          </a:xfrm>
        </p:spPr>
        <p:txBody>
          <a:bodyPr>
            <a:normAutofit/>
          </a:bodyPr>
          <a:lstStyle/>
          <a:p>
            <a:r>
              <a:rPr lang="en-US" dirty="0"/>
              <a:t>More than 7 years experience in automotive industry within quality department</a:t>
            </a:r>
          </a:p>
          <a:p>
            <a:r>
              <a:rPr lang="en-US" dirty="0"/>
              <a:t>I have participated in the launch of Aston Martin DB11 and the first SUV DBX</a:t>
            </a:r>
          </a:p>
          <a:p>
            <a:r>
              <a:rPr lang="en-US" dirty="0"/>
              <a:t>During my work, among other things, I have carried out the final inspection of the cars, as a result of which thousands of Aston Martin have an inspection plaque with my name on them</a:t>
            </a:r>
          </a:p>
          <a:p>
            <a:r>
              <a:rPr lang="en-US" dirty="0"/>
              <a:t>I started Mechanical and manufacturing engineering degree apprenticeship program at UWTSD in 2019</a:t>
            </a:r>
          </a:p>
          <a:p>
            <a:pPr marL="0" indent="0">
              <a:buNone/>
            </a:pPr>
            <a:endParaRPr lang="en-US" dirty="0"/>
          </a:p>
          <a:p>
            <a:pPr marL="0" indent="0">
              <a:buNone/>
            </a:pPr>
            <a:r>
              <a:rPr lang="en-US" dirty="0">
                <a:hlinkClick r:id="rId3"/>
              </a:rPr>
              <a:t>https://twitter.com/philmw/status/1239180899725512706</a:t>
            </a:r>
            <a:r>
              <a:rPr lang="en-US" dirty="0"/>
              <a:t> </a:t>
            </a:r>
          </a:p>
          <a:p>
            <a:pPr marL="0" indent="0">
              <a:buNone/>
            </a:pPr>
            <a:r>
              <a:rPr lang="en-US" dirty="0">
                <a:hlinkClick r:id="rId4"/>
              </a:rPr>
              <a:t>https://www.youtube.com/watch?v=xNjE7Sl_H2w</a:t>
            </a:r>
            <a:r>
              <a:rPr lang="en-US" dirty="0"/>
              <a:t> </a:t>
            </a:r>
          </a:p>
          <a:p>
            <a:pPr marL="0" indent="0">
              <a:buNone/>
            </a:pPr>
            <a:r>
              <a:rPr lang="en-US" dirty="0">
                <a:hlinkClick r:id="rId5"/>
              </a:rPr>
              <a:t>https://www.youtube.com/watch?v=-BXJpX_Vmdw</a:t>
            </a:r>
            <a:r>
              <a:rPr lang="en-US" dirty="0"/>
              <a:t> </a:t>
            </a:r>
          </a:p>
        </p:txBody>
      </p:sp>
      <p:pic>
        <p:nvPicPr>
          <p:cNvPr id="5" name="Content Placeholder 4">
            <a:extLst>
              <a:ext uri="{FF2B5EF4-FFF2-40B4-BE49-F238E27FC236}">
                <a16:creationId xmlns:a16="http://schemas.microsoft.com/office/drawing/2014/main" id="{A258FF5E-650C-47FB-98FE-B6695121DAF4}"/>
              </a:ext>
            </a:extLst>
          </p:cNvPr>
          <p:cNvPicPr>
            <a:picLocks noChangeAspect="1"/>
          </p:cNvPicPr>
          <p:nvPr/>
        </p:nvPicPr>
        <p:blipFill rotWithShape="1">
          <a:blip r:embed="rId6">
            <a:extLst>
              <a:ext uri="{28A0092B-C50C-407E-A947-70E740481C1C}">
                <a14:useLocalDpi xmlns:a14="http://schemas.microsoft.com/office/drawing/2010/main" val="0"/>
              </a:ext>
            </a:extLst>
          </a:blip>
          <a:srcRect r="3" b="8278"/>
          <a:stretch/>
        </p:blipFill>
        <p:spPr>
          <a:xfrm>
            <a:off x="8390467" y="2180496"/>
            <a:ext cx="3090334" cy="3779442"/>
          </a:xfrm>
          <a:prstGeom prst="rect">
            <a:avLst/>
          </a:prstGeom>
        </p:spPr>
      </p:pic>
    </p:spTree>
    <p:extLst>
      <p:ext uri="{BB962C8B-B14F-4D97-AF65-F5344CB8AC3E}">
        <p14:creationId xmlns:p14="http://schemas.microsoft.com/office/powerpoint/2010/main" val="1555515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9">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6">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744FF3-0545-47FA-82CB-8558DA3B5E78}"/>
              </a:ext>
            </a:extLst>
          </p:cNvPr>
          <p:cNvSpPr>
            <a:spLocks noGrp="1"/>
          </p:cNvSpPr>
          <p:nvPr>
            <p:ph type="title"/>
          </p:nvPr>
        </p:nvSpPr>
        <p:spPr>
          <a:xfrm>
            <a:off x="746228" y="1073231"/>
            <a:ext cx="3054091" cy="4711539"/>
          </a:xfrm>
          <a:effectLst>
            <a:outerShdw blurRad="50800" dist="50800" dir="5400000" algn="ctr" rotWithShape="0">
              <a:schemeClr val="bg1">
                <a:lumMod val="65000"/>
              </a:schemeClr>
            </a:outerShdw>
          </a:effectLst>
        </p:spPr>
        <p:txBody>
          <a:bodyPr anchor="ctr">
            <a:normAutofit/>
          </a:bodyPr>
          <a:lstStyle/>
          <a:p>
            <a:br>
              <a:rPr lang="en-US" sz="3200" i="1" dirty="0">
                <a:solidFill>
                  <a:schemeClr val="accent1"/>
                </a:solidFill>
              </a:rPr>
            </a:br>
            <a:r>
              <a:rPr lang="en-US" sz="3200" i="1" dirty="0">
                <a:solidFill>
                  <a:schemeClr val="accent1"/>
                </a:solidFill>
              </a:rPr>
              <a:t>introduction</a:t>
            </a:r>
            <a:endParaRPr lang="en-GB" sz="3200" i="1" dirty="0">
              <a:solidFill>
                <a:schemeClr val="accent1"/>
              </a:solidFill>
            </a:endParaRPr>
          </a:p>
        </p:txBody>
      </p:sp>
      <p:sp>
        <p:nvSpPr>
          <p:cNvPr id="32" name="Rectangle 18">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0">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2">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C8FCFF9-552A-4122-B129-D1B4265ED95E}"/>
              </a:ext>
            </a:extLst>
          </p:cNvPr>
          <p:cNvSpPr>
            <a:spLocks noGrp="1"/>
          </p:cNvSpPr>
          <p:nvPr>
            <p:ph idx="1"/>
          </p:nvPr>
        </p:nvSpPr>
        <p:spPr>
          <a:xfrm>
            <a:off x="4702629" y="1073231"/>
            <a:ext cx="6599582" cy="4711539"/>
          </a:xfrm>
        </p:spPr>
        <p:txBody>
          <a:bodyPr>
            <a:normAutofit/>
          </a:bodyPr>
          <a:lstStyle/>
          <a:p>
            <a:pPr marL="0" indent="0">
              <a:buNone/>
            </a:pPr>
            <a:endParaRPr lang="en-GB" sz="2000" i="1" dirty="0">
              <a:solidFill>
                <a:srgbClr val="FFFFFF"/>
              </a:solidFill>
            </a:endParaRPr>
          </a:p>
          <a:p>
            <a:pPr marL="0" indent="0">
              <a:buNone/>
            </a:pPr>
            <a:r>
              <a:rPr lang="en-GB" sz="2000" i="1" dirty="0">
                <a:solidFill>
                  <a:schemeClr val="bg1">
                    <a:lumMod val="75000"/>
                  </a:schemeClr>
                </a:solidFill>
              </a:rPr>
              <a:t>The aim of this presentation is to discuss the learning outcomes of UK engineering council Accreditation of Higher Education Programmes - AHEP - requirements for Mechanical and manufacturing engineering course</a:t>
            </a:r>
            <a:endParaRPr lang="en-GB" sz="2000" dirty="0">
              <a:solidFill>
                <a:schemeClr val="bg1">
                  <a:lumMod val="75000"/>
                </a:schemeClr>
              </a:solidFill>
            </a:endParaRPr>
          </a:p>
        </p:txBody>
      </p:sp>
    </p:spTree>
    <p:custDataLst>
      <p:tags r:id="rId1"/>
    </p:custDataLst>
    <p:extLst>
      <p:ext uri="{BB962C8B-B14F-4D97-AF65-F5344CB8AC3E}">
        <p14:creationId xmlns:p14="http://schemas.microsoft.com/office/powerpoint/2010/main" val="1656522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4D018-C02F-4BAE-B0D7-84F618A6454B}"/>
              </a:ext>
            </a:extLst>
          </p:cNvPr>
          <p:cNvSpPr>
            <a:spLocks noGrp="1"/>
          </p:cNvSpPr>
          <p:nvPr>
            <p:ph type="title"/>
          </p:nvPr>
        </p:nvSpPr>
        <p:spPr>
          <a:xfrm>
            <a:off x="746228" y="1073231"/>
            <a:ext cx="3054091" cy="4711539"/>
          </a:xfrm>
          <a:effectLst>
            <a:outerShdw blurRad="50800" dist="50800" dir="5400000" algn="ctr" rotWithShape="0">
              <a:schemeClr val="bg1">
                <a:lumMod val="75000"/>
              </a:schemeClr>
            </a:outerShdw>
          </a:effectLst>
        </p:spPr>
        <p:txBody>
          <a:bodyPr anchor="ctr">
            <a:normAutofit/>
          </a:bodyPr>
          <a:lstStyle/>
          <a:p>
            <a:pPr algn="ctr"/>
            <a:r>
              <a:rPr lang="en-US" sz="3200" i="1" dirty="0">
                <a:solidFill>
                  <a:schemeClr val="accent1"/>
                </a:solidFill>
              </a:rPr>
              <a:t>Content</a:t>
            </a:r>
            <a:endParaRPr lang="en-GB" sz="3200" i="1" dirty="0">
              <a:solidFill>
                <a:schemeClr val="accent1"/>
              </a:solidFill>
            </a:endParaRP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0F38FEC-539C-4F5B-B431-E42717310D6A}"/>
              </a:ext>
            </a:extLst>
          </p:cNvPr>
          <p:cNvSpPr>
            <a:spLocks noGrp="1"/>
          </p:cNvSpPr>
          <p:nvPr>
            <p:ph idx="1"/>
          </p:nvPr>
        </p:nvSpPr>
        <p:spPr>
          <a:xfrm>
            <a:off x="4702629" y="1073231"/>
            <a:ext cx="6599582" cy="4711539"/>
          </a:xfrm>
        </p:spPr>
        <p:txBody>
          <a:bodyPr>
            <a:normAutofit/>
          </a:bodyPr>
          <a:lstStyle/>
          <a:p>
            <a:r>
              <a:rPr lang="en-GB" sz="2000" i="1" dirty="0">
                <a:solidFill>
                  <a:schemeClr val="bg1">
                    <a:lumMod val="75000"/>
                  </a:schemeClr>
                </a:solidFill>
              </a:rPr>
              <a:t>D6 – Communication of work to technical and non-technical audiences</a:t>
            </a:r>
          </a:p>
          <a:p>
            <a:r>
              <a:rPr lang="en-GB" sz="2000" i="1" dirty="0">
                <a:solidFill>
                  <a:schemeClr val="bg1">
                    <a:lumMod val="75000"/>
                  </a:schemeClr>
                </a:solidFill>
              </a:rPr>
              <a:t>EL5 – Awareness of relevant legal requirements governing engineering activities including personnel, health and safety, contracts, intellectual property rights, product safety and liability issues</a:t>
            </a:r>
          </a:p>
          <a:p>
            <a:r>
              <a:rPr lang="en-GB" sz="2000" i="1" dirty="0">
                <a:solidFill>
                  <a:schemeClr val="bg1">
                    <a:lumMod val="75000"/>
                  </a:schemeClr>
                </a:solidFill>
              </a:rPr>
              <a:t>G1 – Applications of skills in problem solving, communication, information retrieval working with others and the effective use of general IT facilities</a:t>
            </a:r>
          </a:p>
          <a:p>
            <a:r>
              <a:rPr lang="en-GB" sz="2000" i="1" dirty="0">
                <a:solidFill>
                  <a:schemeClr val="bg1">
                    <a:lumMod val="75000"/>
                  </a:schemeClr>
                </a:solidFill>
              </a:rPr>
              <a:t>G2 – Plan self-learning and improve performance as a foundation for lifelong learning and continuous professional development</a:t>
            </a:r>
          </a:p>
        </p:txBody>
      </p:sp>
    </p:spTree>
    <p:extLst>
      <p:ext uri="{BB962C8B-B14F-4D97-AF65-F5344CB8AC3E}">
        <p14:creationId xmlns:p14="http://schemas.microsoft.com/office/powerpoint/2010/main" val="3471706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F60C5-99A1-4562-9AB2-3817BD750F81}"/>
              </a:ext>
            </a:extLst>
          </p:cNvPr>
          <p:cNvSpPr>
            <a:spLocks noGrp="1"/>
          </p:cNvSpPr>
          <p:nvPr>
            <p:ph type="title"/>
          </p:nvPr>
        </p:nvSpPr>
        <p:spPr>
          <a:xfrm>
            <a:off x="581192" y="702156"/>
            <a:ext cx="11029616" cy="1013800"/>
          </a:xfrm>
        </p:spPr>
        <p:txBody>
          <a:bodyPr>
            <a:normAutofit/>
          </a:bodyPr>
          <a:lstStyle/>
          <a:p>
            <a:pPr>
              <a:lnSpc>
                <a:spcPct val="90000"/>
              </a:lnSpc>
            </a:pPr>
            <a:r>
              <a:rPr lang="en-GB" sz="2000" i="1" dirty="0">
                <a:solidFill>
                  <a:schemeClr val="bg1">
                    <a:lumMod val="75000"/>
                  </a:schemeClr>
                </a:solidFill>
              </a:rPr>
              <a:t>D6 – Communication of work to technical and non-technical audiences </a:t>
            </a:r>
            <a:br>
              <a:rPr lang="en-GB" sz="2400" dirty="0">
                <a:solidFill>
                  <a:srgbClr val="FFFEFF"/>
                </a:solidFill>
              </a:rPr>
            </a:br>
            <a:endParaRPr lang="en-GB" sz="2400" dirty="0">
              <a:solidFill>
                <a:srgbClr val="FFFEFF"/>
              </a:solidFill>
            </a:endParaRPr>
          </a:p>
        </p:txBody>
      </p:sp>
      <p:graphicFrame>
        <p:nvGraphicFramePr>
          <p:cNvPr id="49" name="Table 5">
            <a:extLst>
              <a:ext uri="{FF2B5EF4-FFF2-40B4-BE49-F238E27FC236}">
                <a16:creationId xmlns:a16="http://schemas.microsoft.com/office/drawing/2014/main" id="{B80D37D9-A400-48A2-9596-BE39ED1E651B}"/>
              </a:ext>
            </a:extLst>
          </p:cNvPr>
          <p:cNvGraphicFramePr>
            <a:graphicFrameLocks noGrp="1"/>
          </p:cNvGraphicFramePr>
          <p:nvPr>
            <p:ph idx="1"/>
            <p:extLst>
              <p:ext uri="{D42A27DB-BD31-4B8C-83A1-F6EECF244321}">
                <p14:modId xmlns:p14="http://schemas.microsoft.com/office/powerpoint/2010/main" val="141853916"/>
              </p:ext>
            </p:extLst>
          </p:nvPr>
        </p:nvGraphicFramePr>
        <p:xfrm>
          <a:off x="581025" y="2438877"/>
          <a:ext cx="11029952" cy="3860325"/>
        </p:xfrm>
        <a:graphic>
          <a:graphicData uri="http://schemas.openxmlformats.org/drawingml/2006/table">
            <a:tbl>
              <a:tblPr firstRow="1" bandRow="1">
                <a:tableStyleId>{5C22544A-7EE6-4342-B048-85BDC9FD1C3A}</a:tableStyleId>
              </a:tblPr>
              <a:tblGrid>
                <a:gridCol w="1951023">
                  <a:extLst>
                    <a:ext uri="{9D8B030D-6E8A-4147-A177-3AD203B41FA5}">
                      <a16:colId xmlns:a16="http://schemas.microsoft.com/office/drawing/2014/main" val="933084613"/>
                    </a:ext>
                  </a:extLst>
                </a:gridCol>
                <a:gridCol w="4538149">
                  <a:extLst>
                    <a:ext uri="{9D8B030D-6E8A-4147-A177-3AD203B41FA5}">
                      <a16:colId xmlns:a16="http://schemas.microsoft.com/office/drawing/2014/main" val="3599664766"/>
                    </a:ext>
                  </a:extLst>
                </a:gridCol>
                <a:gridCol w="4540780">
                  <a:extLst>
                    <a:ext uri="{9D8B030D-6E8A-4147-A177-3AD203B41FA5}">
                      <a16:colId xmlns:a16="http://schemas.microsoft.com/office/drawing/2014/main" val="772521640"/>
                    </a:ext>
                  </a:extLst>
                </a:gridCol>
              </a:tblGrid>
              <a:tr h="350939">
                <a:tc>
                  <a:txBody>
                    <a:bodyPr/>
                    <a:lstStyle/>
                    <a:p>
                      <a:r>
                        <a:rPr lang="en-US" sz="1300" b="0" i="1" dirty="0"/>
                        <a:t>Basis of Comparison</a:t>
                      </a:r>
                      <a:endParaRPr lang="en-GB" sz="1300" b="0" i="1" dirty="0"/>
                    </a:p>
                  </a:txBody>
                  <a:tcPr marL="65350" marR="65350" marT="32675" marB="32675"/>
                </a:tc>
                <a:tc>
                  <a:txBody>
                    <a:bodyPr/>
                    <a:lstStyle/>
                    <a:p>
                      <a:pPr algn="ctr"/>
                      <a:r>
                        <a:rPr lang="en-US" sz="1300"/>
                        <a:t>Formal</a:t>
                      </a:r>
                      <a:endParaRPr lang="en-GB" sz="1300"/>
                    </a:p>
                  </a:txBody>
                  <a:tcPr marL="65350" marR="65350" marT="32675" marB="32675"/>
                </a:tc>
                <a:tc>
                  <a:txBody>
                    <a:bodyPr/>
                    <a:lstStyle/>
                    <a:p>
                      <a:pPr algn="ctr"/>
                      <a:r>
                        <a:rPr lang="en-US" sz="1300"/>
                        <a:t>Informal</a:t>
                      </a:r>
                      <a:endParaRPr lang="en-GB" sz="1300"/>
                    </a:p>
                  </a:txBody>
                  <a:tcPr marL="65350" marR="65350" marT="32675" marB="32675"/>
                </a:tc>
                <a:extLst>
                  <a:ext uri="{0D108BD9-81ED-4DB2-BD59-A6C34878D82A}">
                    <a16:rowId xmlns:a16="http://schemas.microsoft.com/office/drawing/2014/main" val="1662999668"/>
                  </a:ext>
                </a:extLst>
              </a:tr>
              <a:tr h="829490">
                <a:tc>
                  <a:txBody>
                    <a:bodyPr/>
                    <a:lstStyle/>
                    <a:p>
                      <a:r>
                        <a:rPr lang="en-US" sz="1300" b="0" i="1"/>
                        <a:t>Meaning</a:t>
                      </a:r>
                      <a:endParaRPr lang="en-GB" sz="1300" b="0" i="1"/>
                    </a:p>
                  </a:txBody>
                  <a:tcPr marL="65350" marR="65350" marT="32675" marB="32675"/>
                </a:tc>
                <a:tc>
                  <a:txBody>
                    <a:bodyPr/>
                    <a:lstStyle/>
                    <a:p>
                      <a:r>
                        <a:rPr lang="en-GB" sz="1300" b="0" i="1"/>
                        <a:t>A form of verbal communication in which information is exchanged through predetermined channels is called formal communication.</a:t>
                      </a:r>
                    </a:p>
                  </a:txBody>
                  <a:tcPr marL="65350" marR="65350" marT="32675" marB="32675"/>
                </a:tc>
                <a:tc>
                  <a:txBody>
                    <a:bodyPr/>
                    <a:lstStyle/>
                    <a:p>
                      <a:r>
                        <a:rPr lang="en-GB" sz="1300" b="0" i="1" dirty="0"/>
                        <a:t>A type of verbal communication in which the exchange of information does not follow any channel, i.e. communication continues in all directions.</a:t>
                      </a:r>
                    </a:p>
                  </a:txBody>
                  <a:tcPr marL="65350" marR="65350" marT="32675" marB="32675"/>
                </a:tc>
                <a:extLst>
                  <a:ext uri="{0D108BD9-81ED-4DB2-BD59-A6C34878D82A}">
                    <a16:rowId xmlns:a16="http://schemas.microsoft.com/office/drawing/2014/main" val="4024427978"/>
                  </a:ext>
                </a:extLst>
              </a:tr>
              <a:tr h="350939">
                <a:tc>
                  <a:txBody>
                    <a:bodyPr/>
                    <a:lstStyle/>
                    <a:p>
                      <a:r>
                        <a:rPr lang="en-US" sz="1300" b="0" i="1"/>
                        <a:t>Reliability</a:t>
                      </a:r>
                      <a:endParaRPr lang="en-GB" sz="1300" b="0" i="1"/>
                    </a:p>
                  </a:txBody>
                  <a:tcPr marL="65350" marR="65350" marT="32675" marB="32675"/>
                </a:tc>
                <a:tc>
                  <a:txBody>
                    <a:bodyPr/>
                    <a:lstStyle/>
                    <a:p>
                      <a:r>
                        <a:rPr lang="en-US" sz="1300" b="0" i="1" dirty="0"/>
                        <a:t>More.</a:t>
                      </a:r>
                      <a:endParaRPr lang="en-GB" sz="1300" b="0" i="1" dirty="0"/>
                    </a:p>
                  </a:txBody>
                  <a:tcPr marL="65350" marR="65350" marT="32675" marB="32675"/>
                </a:tc>
                <a:tc>
                  <a:txBody>
                    <a:bodyPr/>
                    <a:lstStyle/>
                    <a:p>
                      <a:r>
                        <a:rPr lang="en-US" sz="1300" b="0" i="1" dirty="0"/>
                        <a:t>Compared to less.</a:t>
                      </a:r>
                      <a:endParaRPr lang="en-GB" sz="1300" b="0" i="1" dirty="0"/>
                    </a:p>
                  </a:txBody>
                  <a:tcPr marL="65350" marR="65350" marT="32675" marB="32675"/>
                </a:tc>
                <a:extLst>
                  <a:ext uri="{0D108BD9-81ED-4DB2-BD59-A6C34878D82A}">
                    <a16:rowId xmlns:a16="http://schemas.microsoft.com/office/drawing/2014/main" val="3684053569"/>
                  </a:ext>
                </a:extLst>
              </a:tr>
              <a:tr h="350939">
                <a:tc>
                  <a:txBody>
                    <a:bodyPr/>
                    <a:lstStyle/>
                    <a:p>
                      <a:r>
                        <a:rPr lang="en-US" sz="1300" b="0" i="1"/>
                        <a:t>Speed</a:t>
                      </a:r>
                      <a:endParaRPr lang="en-GB" sz="1300" b="0" i="1"/>
                    </a:p>
                  </a:txBody>
                  <a:tcPr marL="65350" marR="65350" marT="32675" marB="32675"/>
                </a:tc>
                <a:tc>
                  <a:txBody>
                    <a:bodyPr/>
                    <a:lstStyle/>
                    <a:p>
                      <a:r>
                        <a:rPr lang="en-US" sz="1300" b="0" i="1" dirty="0"/>
                        <a:t>Slow.</a:t>
                      </a:r>
                      <a:endParaRPr lang="en-GB" sz="1300" b="0" i="1" dirty="0"/>
                    </a:p>
                  </a:txBody>
                  <a:tcPr marL="65350" marR="65350" marT="32675" marB="32675"/>
                </a:tc>
                <a:tc>
                  <a:txBody>
                    <a:bodyPr/>
                    <a:lstStyle/>
                    <a:p>
                      <a:r>
                        <a:rPr lang="en-US" sz="1300" b="0" i="1" dirty="0"/>
                        <a:t>Very fast.</a:t>
                      </a:r>
                      <a:endParaRPr lang="en-GB" sz="1300" b="0" i="1" dirty="0"/>
                    </a:p>
                  </a:txBody>
                  <a:tcPr marL="65350" marR="65350" marT="32675" marB="32675"/>
                </a:tc>
                <a:extLst>
                  <a:ext uri="{0D108BD9-81ED-4DB2-BD59-A6C34878D82A}">
                    <a16:rowId xmlns:a16="http://schemas.microsoft.com/office/drawing/2014/main" val="249199421"/>
                  </a:ext>
                </a:extLst>
              </a:tr>
              <a:tr h="590215">
                <a:tc>
                  <a:txBody>
                    <a:bodyPr/>
                    <a:lstStyle/>
                    <a:p>
                      <a:r>
                        <a:rPr lang="en-US" sz="1300" b="0" i="1"/>
                        <a:t>Evidence</a:t>
                      </a:r>
                      <a:endParaRPr lang="en-GB" sz="1300" b="0" i="1"/>
                    </a:p>
                  </a:txBody>
                  <a:tcPr marL="65350" marR="65350" marT="32675" marB="32675"/>
                </a:tc>
                <a:tc>
                  <a:txBody>
                    <a:bodyPr/>
                    <a:lstStyle/>
                    <a:p>
                      <a:r>
                        <a:rPr lang="en-GB" sz="1300" b="0" i="1"/>
                        <a:t>Since the communication is usually in writing, evidence is present.</a:t>
                      </a:r>
                    </a:p>
                  </a:txBody>
                  <a:tcPr marL="65350" marR="65350" marT="32675" marB="32675"/>
                </a:tc>
                <a:tc>
                  <a:txBody>
                    <a:bodyPr/>
                    <a:lstStyle/>
                    <a:p>
                      <a:r>
                        <a:rPr lang="en-US" sz="1300" b="0" i="1"/>
                        <a:t>There is no documentary evidence.</a:t>
                      </a:r>
                      <a:endParaRPr lang="en-GB" sz="1300" b="0" i="1"/>
                    </a:p>
                  </a:txBody>
                  <a:tcPr marL="65350" marR="65350" marT="32675" marB="32675"/>
                </a:tc>
                <a:extLst>
                  <a:ext uri="{0D108BD9-81ED-4DB2-BD59-A6C34878D82A}">
                    <a16:rowId xmlns:a16="http://schemas.microsoft.com/office/drawing/2014/main" val="1791180467"/>
                  </a:ext>
                </a:extLst>
              </a:tr>
              <a:tr h="590215">
                <a:tc>
                  <a:txBody>
                    <a:bodyPr/>
                    <a:lstStyle/>
                    <a:p>
                      <a:r>
                        <a:rPr lang="en-US" sz="1300" b="0" i="1"/>
                        <a:t>Preference</a:t>
                      </a:r>
                      <a:endParaRPr lang="en-GB" sz="1300" b="0" i="1"/>
                    </a:p>
                  </a:txBody>
                  <a:tcPr marL="65350" marR="65350" marT="32675" marB="32675"/>
                </a:tc>
                <a:tc>
                  <a:txBody>
                    <a:bodyPr/>
                    <a:lstStyle/>
                    <a:p>
                      <a:r>
                        <a:rPr lang="en-US" sz="1300" b="0" i="1" dirty="0"/>
                        <a:t>Effective due to timely and systematic flow of information.</a:t>
                      </a:r>
                    </a:p>
                    <a:p>
                      <a:r>
                        <a:rPr lang="en-US" sz="1300" b="0" i="1" dirty="0"/>
                        <a:t>The complete secret is kept.</a:t>
                      </a:r>
                      <a:endParaRPr lang="en-GB" sz="1300" b="0" i="1" dirty="0"/>
                    </a:p>
                  </a:txBody>
                  <a:tcPr marL="65350" marR="65350" marT="32675" marB="32675"/>
                </a:tc>
                <a:tc>
                  <a:txBody>
                    <a:bodyPr/>
                    <a:lstStyle/>
                    <a:p>
                      <a:r>
                        <a:rPr lang="en-GB" sz="1300" b="0" i="1" dirty="0"/>
                        <a:t>It is effective because employees can discuss work-related issues, saving time and costs for the organization. Its hard to keep a secret.</a:t>
                      </a:r>
                    </a:p>
                  </a:txBody>
                  <a:tcPr marL="65350" marR="65350" marT="32675" marB="32675"/>
                </a:tc>
                <a:extLst>
                  <a:ext uri="{0D108BD9-81ED-4DB2-BD59-A6C34878D82A}">
                    <a16:rowId xmlns:a16="http://schemas.microsoft.com/office/drawing/2014/main" val="1193661886"/>
                  </a:ext>
                </a:extLst>
              </a:tr>
              <a:tr h="398794">
                <a:tc>
                  <a:txBody>
                    <a:bodyPr/>
                    <a:lstStyle/>
                    <a:p>
                      <a:r>
                        <a:rPr lang="en-US" sz="1300" i="1" dirty="0"/>
                        <a:t>Disadvantage</a:t>
                      </a:r>
                      <a:endParaRPr lang="en-GB" sz="1300" i="1" dirty="0"/>
                    </a:p>
                  </a:txBody>
                  <a:tcPr marL="65350" marR="65350" marT="32675" marB="32675"/>
                </a:tc>
                <a:tc>
                  <a:txBody>
                    <a:bodyPr/>
                    <a:lstStyle/>
                    <a:p>
                      <a:r>
                        <a:rPr lang="en-US" sz="1300" i="1" dirty="0"/>
                        <a:t>Distortion due to long communication chain.</a:t>
                      </a:r>
                      <a:endParaRPr lang="en-GB" sz="1300" i="1" dirty="0"/>
                    </a:p>
                  </a:txBody>
                  <a:tcPr marL="65350" marR="65350" marT="32675" marB="32675"/>
                </a:tc>
                <a:tc>
                  <a:txBody>
                    <a:bodyPr/>
                    <a:lstStyle/>
                    <a:p>
                      <a:r>
                        <a:rPr lang="en-US" sz="1300" i="1" dirty="0"/>
                        <a:t>Spread of rumors.</a:t>
                      </a:r>
                      <a:endParaRPr lang="en-GB" sz="1300" i="1" dirty="0"/>
                    </a:p>
                  </a:txBody>
                  <a:tcPr marL="65350" marR="65350" marT="32675" marB="32675"/>
                </a:tc>
                <a:extLst>
                  <a:ext uri="{0D108BD9-81ED-4DB2-BD59-A6C34878D82A}">
                    <a16:rowId xmlns:a16="http://schemas.microsoft.com/office/drawing/2014/main" val="3065176869"/>
                  </a:ext>
                </a:extLst>
              </a:tr>
              <a:tr h="398794">
                <a:tc>
                  <a:txBody>
                    <a:bodyPr/>
                    <a:lstStyle/>
                    <a:p>
                      <a:r>
                        <a:rPr lang="en-US" sz="1300" i="1" dirty="0"/>
                        <a:t>Information flow</a:t>
                      </a:r>
                      <a:endParaRPr lang="en-GB" sz="1300" i="1" dirty="0"/>
                    </a:p>
                  </a:txBody>
                  <a:tcPr marL="65350" marR="65350" marT="32675" marB="32675"/>
                </a:tc>
                <a:tc>
                  <a:txBody>
                    <a:bodyPr/>
                    <a:lstStyle/>
                    <a:p>
                      <a:r>
                        <a:rPr lang="en-US" sz="1300" i="1" dirty="0"/>
                        <a:t>Only through predefined channels.</a:t>
                      </a:r>
                      <a:endParaRPr lang="en-GB" sz="1300" i="1" dirty="0"/>
                    </a:p>
                  </a:txBody>
                  <a:tcPr marL="65350" marR="65350" marT="32675" marB="32675"/>
                </a:tc>
                <a:tc>
                  <a:txBody>
                    <a:bodyPr/>
                    <a:lstStyle/>
                    <a:p>
                      <a:r>
                        <a:rPr lang="en-US" sz="1300" i="1" dirty="0"/>
                        <a:t>Free flow of information.</a:t>
                      </a:r>
                      <a:endParaRPr lang="en-GB" sz="1300" i="1" dirty="0"/>
                    </a:p>
                  </a:txBody>
                  <a:tcPr marL="65350" marR="65350" marT="32675" marB="32675"/>
                </a:tc>
                <a:extLst>
                  <a:ext uri="{0D108BD9-81ED-4DB2-BD59-A6C34878D82A}">
                    <a16:rowId xmlns:a16="http://schemas.microsoft.com/office/drawing/2014/main" val="2870390046"/>
                  </a:ext>
                </a:extLst>
              </a:tr>
            </a:tbl>
          </a:graphicData>
        </a:graphic>
      </p:graphicFrame>
      <p:pic>
        <p:nvPicPr>
          <p:cNvPr id="23" name="Graphic 22" descr="Board Of Directors with solid fill">
            <a:extLst>
              <a:ext uri="{FF2B5EF4-FFF2-40B4-BE49-F238E27FC236}">
                <a16:creationId xmlns:a16="http://schemas.microsoft.com/office/drawing/2014/main" id="{F52B5319-51BE-4EE9-AE63-E8523718D2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219677" y="705817"/>
            <a:ext cx="914400" cy="914400"/>
          </a:xfrm>
          <a:prstGeom prst="rect">
            <a:avLst/>
          </a:prstGeom>
        </p:spPr>
      </p:pic>
    </p:spTree>
    <p:extLst>
      <p:ext uri="{BB962C8B-B14F-4D97-AF65-F5344CB8AC3E}">
        <p14:creationId xmlns:p14="http://schemas.microsoft.com/office/powerpoint/2010/main" val="442141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3"/>
                                        </p:tgtEl>
                                        <p:attrNameLst>
                                          <p:attrName>style.visibility</p:attrName>
                                        </p:attrNameLst>
                                      </p:cBhvr>
                                      <p:to>
                                        <p:strVal val="visible"/>
                                      </p:to>
                                    </p:set>
                                    <p:animEffect transition="in" filter="fade">
                                      <p:cBhvr>
                                        <p:cTn id="11" dur="500"/>
                                        <p:tgtEl>
                                          <p:spTgt spid="23"/>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48D93-4F07-4499-A935-7E05DDEB328F}"/>
              </a:ext>
            </a:extLst>
          </p:cNvPr>
          <p:cNvSpPr>
            <a:spLocks noGrp="1"/>
          </p:cNvSpPr>
          <p:nvPr>
            <p:ph type="title"/>
          </p:nvPr>
        </p:nvSpPr>
        <p:spPr>
          <a:xfrm>
            <a:off x="581192" y="702156"/>
            <a:ext cx="11029616" cy="576228"/>
          </a:xfrm>
        </p:spPr>
        <p:txBody>
          <a:bodyPr>
            <a:normAutofit/>
          </a:bodyPr>
          <a:lstStyle/>
          <a:p>
            <a:r>
              <a:rPr lang="en-GB" sz="2000" i="1" dirty="0">
                <a:solidFill>
                  <a:schemeClr val="bg1">
                    <a:lumMod val="75000"/>
                  </a:schemeClr>
                </a:solidFill>
              </a:rPr>
              <a:t>D6 – Communication of work to technical and non-technical audiences</a:t>
            </a:r>
          </a:p>
        </p:txBody>
      </p:sp>
      <p:sp>
        <p:nvSpPr>
          <p:cNvPr id="3" name="Content Placeholder 2">
            <a:extLst>
              <a:ext uri="{FF2B5EF4-FFF2-40B4-BE49-F238E27FC236}">
                <a16:creationId xmlns:a16="http://schemas.microsoft.com/office/drawing/2014/main" id="{F97C4547-A9B8-43AB-9134-D6ADA582C6BA}"/>
              </a:ext>
            </a:extLst>
          </p:cNvPr>
          <p:cNvSpPr>
            <a:spLocks noGrp="1"/>
          </p:cNvSpPr>
          <p:nvPr>
            <p:ph idx="1"/>
          </p:nvPr>
        </p:nvSpPr>
        <p:spPr>
          <a:xfrm>
            <a:off x="585336" y="2334827"/>
            <a:ext cx="11029615" cy="4523172"/>
          </a:xfrm>
        </p:spPr>
        <p:txBody>
          <a:bodyPr>
            <a:normAutofit/>
          </a:bodyPr>
          <a:lstStyle/>
          <a:p>
            <a:r>
              <a:rPr lang="en-US" i="1" dirty="0"/>
              <a:t>Explaining ideas to non-technical audience</a:t>
            </a:r>
          </a:p>
          <a:p>
            <a:pPr marL="0" indent="0">
              <a:buNone/>
            </a:pPr>
            <a:endParaRPr lang="en-US" dirty="0"/>
          </a:p>
          <a:p>
            <a:pPr lvl="1"/>
            <a:r>
              <a:rPr lang="en-US" i="1" dirty="0"/>
              <a:t>Paying attention to the audience during the presentation</a:t>
            </a:r>
          </a:p>
          <a:p>
            <a:pPr lvl="1"/>
            <a:r>
              <a:rPr lang="en-GB" i="1" dirty="0"/>
              <a:t>Using visual content for better explaining and understanding of the technical information and processes.</a:t>
            </a:r>
          </a:p>
          <a:p>
            <a:pPr lvl="1"/>
            <a:r>
              <a:rPr lang="en-US" i="1" dirty="0"/>
              <a:t>Using humor or incorporate storytelling</a:t>
            </a:r>
          </a:p>
          <a:p>
            <a:pPr lvl="1"/>
            <a:r>
              <a:rPr lang="en-US" i="1" dirty="0"/>
              <a:t>Avoiding lingo when possible</a:t>
            </a:r>
          </a:p>
          <a:p>
            <a:pPr lvl="1"/>
            <a:endParaRPr lang="en-US" dirty="0"/>
          </a:p>
          <a:p>
            <a:endParaRPr lang="en-US" dirty="0"/>
          </a:p>
        </p:txBody>
      </p:sp>
      <p:pic>
        <p:nvPicPr>
          <p:cNvPr id="5" name="Graphic 4" descr="Customer review with solid fill">
            <a:extLst>
              <a:ext uri="{FF2B5EF4-FFF2-40B4-BE49-F238E27FC236}">
                <a16:creationId xmlns:a16="http://schemas.microsoft.com/office/drawing/2014/main" id="{B238B51B-A9E4-46F3-9C5C-E9448E47793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41429" y="739569"/>
            <a:ext cx="914400" cy="914400"/>
          </a:xfrm>
          <a:prstGeom prst="rect">
            <a:avLst/>
          </a:prstGeom>
        </p:spPr>
      </p:pic>
    </p:spTree>
    <p:extLst>
      <p:ext uri="{BB962C8B-B14F-4D97-AF65-F5344CB8AC3E}">
        <p14:creationId xmlns:p14="http://schemas.microsoft.com/office/powerpoint/2010/main" val="1930664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F88BD-6A8E-4FBA-9B07-B4D21B20C7A2}"/>
              </a:ext>
            </a:extLst>
          </p:cNvPr>
          <p:cNvSpPr>
            <a:spLocks noGrp="1"/>
          </p:cNvSpPr>
          <p:nvPr>
            <p:ph type="title"/>
          </p:nvPr>
        </p:nvSpPr>
        <p:spPr>
          <a:xfrm>
            <a:off x="581192" y="702156"/>
            <a:ext cx="11029616" cy="1117766"/>
          </a:xfrm>
        </p:spPr>
        <p:txBody>
          <a:bodyPr>
            <a:normAutofit/>
          </a:bodyPr>
          <a:lstStyle/>
          <a:p>
            <a:r>
              <a:rPr lang="en-GB" sz="2000" i="1" dirty="0">
                <a:solidFill>
                  <a:schemeClr val="bg1">
                    <a:lumMod val="75000"/>
                  </a:schemeClr>
                </a:solidFill>
              </a:rPr>
              <a:t>EL5 – Awareness of relevant legal requirements governing engineering activities </a:t>
            </a:r>
            <a:br>
              <a:rPr lang="en-GB" dirty="0"/>
            </a:br>
            <a:endParaRPr lang="en-GB" dirty="0"/>
          </a:p>
        </p:txBody>
      </p:sp>
      <p:sp>
        <p:nvSpPr>
          <p:cNvPr id="3" name="Content Placeholder 2">
            <a:extLst>
              <a:ext uri="{FF2B5EF4-FFF2-40B4-BE49-F238E27FC236}">
                <a16:creationId xmlns:a16="http://schemas.microsoft.com/office/drawing/2014/main" id="{480192B9-19B4-4858-80FA-9E8228703217}"/>
              </a:ext>
            </a:extLst>
          </p:cNvPr>
          <p:cNvSpPr>
            <a:spLocks noGrp="1"/>
          </p:cNvSpPr>
          <p:nvPr>
            <p:ph idx="1"/>
          </p:nvPr>
        </p:nvSpPr>
        <p:spPr/>
        <p:txBody>
          <a:bodyPr/>
          <a:lstStyle/>
          <a:p>
            <a:r>
              <a:rPr lang="en-US" dirty="0"/>
              <a:t>Personnel</a:t>
            </a:r>
          </a:p>
          <a:p>
            <a:r>
              <a:rPr lang="en-US" dirty="0"/>
              <a:t>Health and safety</a:t>
            </a:r>
          </a:p>
          <a:p>
            <a:r>
              <a:rPr lang="en-US" dirty="0"/>
              <a:t>Contracts</a:t>
            </a:r>
          </a:p>
          <a:p>
            <a:r>
              <a:rPr lang="en-US" dirty="0"/>
              <a:t>Intellectual property rights</a:t>
            </a:r>
          </a:p>
          <a:p>
            <a:r>
              <a:rPr lang="en-US" dirty="0"/>
              <a:t>Product safety and liability issues</a:t>
            </a:r>
            <a:endParaRPr lang="en-GB" dirty="0"/>
          </a:p>
        </p:txBody>
      </p:sp>
      <p:pic>
        <p:nvPicPr>
          <p:cNvPr id="5" name="Graphic 4" descr="Scales of justice with solid fill">
            <a:extLst>
              <a:ext uri="{FF2B5EF4-FFF2-40B4-BE49-F238E27FC236}">
                <a16:creationId xmlns:a16="http://schemas.microsoft.com/office/drawing/2014/main" id="{5BC50B5B-EAA3-459A-86AB-437E1FE0E5E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96407" y="702156"/>
            <a:ext cx="914400" cy="914400"/>
          </a:xfrm>
          <a:prstGeom prst="rect">
            <a:avLst/>
          </a:prstGeom>
        </p:spPr>
      </p:pic>
    </p:spTree>
    <p:extLst>
      <p:ext uri="{BB962C8B-B14F-4D97-AF65-F5344CB8AC3E}">
        <p14:creationId xmlns:p14="http://schemas.microsoft.com/office/powerpoint/2010/main" val="2751225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1219F-00A6-4233-B0A3-0E1FE3BD79FA}"/>
              </a:ext>
            </a:extLst>
          </p:cNvPr>
          <p:cNvSpPr>
            <a:spLocks noGrp="1"/>
          </p:cNvSpPr>
          <p:nvPr>
            <p:ph type="title"/>
          </p:nvPr>
        </p:nvSpPr>
        <p:spPr>
          <a:xfrm>
            <a:off x="546563" y="702156"/>
            <a:ext cx="11029616" cy="1013800"/>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 </a:t>
            </a:r>
            <a:br>
              <a:rPr kumimoji="0" lang="en-GB" sz="2800" b="0" i="0" u="none" strike="noStrike" kern="1200" cap="all" spc="0" normalizeH="0" baseline="0" noProof="0" dirty="0">
                <a:ln>
                  <a:noFill/>
                </a:ln>
                <a:solidFill>
                  <a:prstClr val="white"/>
                </a:solidFill>
                <a:effectLst/>
                <a:uLnTx/>
                <a:uFillTx/>
                <a:latin typeface="Gill Sans MT" panose="020B0502020104020203"/>
                <a:ea typeface="+mj-ea"/>
                <a:cs typeface="+mj-cs"/>
              </a:rPr>
            </a:br>
            <a:endParaRPr lang="en-GB" dirty="0"/>
          </a:p>
        </p:txBody>
      </p:sp>
      <p:sp>
        <p:nvSpPr>
          <p:cNvPr id="3" name="Content Placeholder 2">
            <a:extLst>
              <a:ext uri="{FF2B5EF4-FFF2-40B4-BE49-F238E27FC236}">
                <a16:creationId xmlns:a16="http://schemas.microsoft.com/office/drawing/2014/main" id="{719AA646-5276-4F6B-A0C1-34BE9ECBABB7}"/>
              </a:ext>
            </a:extLst>
          </p:cNvPr>
          <p:cNvSpPr>
            <a:spLocks noGrp="1"/>
          </p:cNvSpPr>
          <p:nvPr>
            <p:ph idx="1"/>
          </p:nvPr>
        </p:nvSpPr>
        <p:spPr/>
        <p:txBody>
          <a:bodyPr/>
          <a:lstStyle/>
          <a:p>
            <a:r>
              <a:rPr lang="en-US" dirty="0"/>
              <a:t>Personnel</a:t>
            </a:r>
          </a:p>
          <a:p>
            <a:pPr marL="0" indent="0">
              <a:buNone/>
            </a:pPr>
            <a:r>
              <a:rPr lang="en-GB" dirty="0"/>
              <a:t>	“Regulation and licensure in engineering is established by various jurisdictions of the world to encourage public 	welfare, safety, well-being and other interests of the general public and to define the licensure process through 	which an engineer becomes authorized to practice engineering and/or provide engineering professional services 	to the public.”</a:t>
            </a:r>
          </a:p>
          <a:p>
            <a:pPr marL="0" indent="0" algn="r">
              <a:buNone/>
            </a:pPr>
            <a:r>
              <a:rPr lang="en-GB" sz="1400" dirty="0"/>
              <a:t>(</a:t>
            </a:r>
            <a:r>
              <a:rPr lang="en-GB" sz="1400" i="1" dirty="0"/>
              <a:t>Wikipedia, 2021)</a:t>
            </a:r>
          </a:p>
        </p:txBody>
      </p:sp>
      <p:pic>
        <p:nvPicPr>
          <p:cNvPr id="6" name="Graphic 5" descr="Employee badge with solid fill">
            <a:extLst>
              <a:ext uri="{FF2B5EF4-FFF2-40B4-BE49-F238E27FC236}">
                <a16:creationId xmlns:a16="http://schemas.microsoft.com/office/drawing/2014/main" id="{5B1758DB-2DBA-4CEF-88D9-D68ED822E04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49942" y="751856"/>
            <a:ext cx="914400" cy="914400"/>
          </a:xfrm>
          <a:prstGeom prst="rect">
            <a:avLst/>
          </a:prstGeom>
        </p:spPr>
      </p:pic>
    </p:spTree>
    <p:extLst>
      <p:ext uri="{BB962C8B-B14F-4D97-AF65-F5344CB8AC3E}">
        <p14:creationId xmlns:p14="http://schemas.microsoft.com/office/powerpoint/2010/main" val="391546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16A1F-B138-4DAB-B15A-C792902F6602}"/>
              </a:ext>
            </a:extLst>
          </p:cNvPr>
          <p:cNvSpPr>
            <a:spLocks noGrp="1"/>
          </p:cNvSpPr>
          <p:nvPr>
            <p:ph type="title"/>
          </p:nvPr>
        </p:nvSpPr>
        <p:spPr>
          <a:xfrm>
            <a:off x="581192" y="745777"/>
            <a:ext cx="11029616" cy="506847"/>
          </a:xfrm>
        </p:spPr>
        <p:txBody>
          <a:bodyPr>
            <a:normAutofit fontScale="90000"/>
          </a:bodyPr>
          <a:lstStyle/>
          <a:p>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r>
              <a:rPr kumimoji="0" lang="en-GB" sz="22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200" dirty="0"/>
          </a:p>
        </p:txBody>
      </p:sp>
      <p:sp>
        <p:nvSpPr>
          <p:cNvPr id="3" name="Content Placeholder 2">
            <a:extLst>
              <a:ext uri="{FF2B5EF4-FFF2-40B4-BE49-F238E27FC236}">
                <a16:creationId xmlns:a16="http://schemas.microsoft.com/office/drawing/2014/main" id="{2CFF2A0D-D7A9-4E28-AC39-47DA2669C74A}"/>
              </a:ext>
            </a:extLst>
          </p:cNvPr>
          <p:cNvSpPr>
            <a:spLocks noGrp="1"/>
          </p:cNvSpPr>
          <p:nvPr>
            <p:ph idx="1"/>
          </p:nvPr>
        </p:nvSpPr>
        <p:spPr>
          <a:xfrm>
            <a:off x="400050" y="1772944"/>
            <a:ext cx="11363325" cy="5018382"/>
          </a:xfrm>
        </p:spPr>
        <p:txBody>
          <a:bodyPr>
            <a:normAutofit fontScale="92500" lnSpcReduction="20000"/>
          </a:bodyPr>
          <a:lstStyle/>
          <a:p>
            <a:pPr>
              <a:lnSpc>
                <a:spcPct val="150000"/>
              </a:lnSpc>
            </a:pPr>
            <a:r>
              <a:rPr lang="en-US" sz="1900" i="1" dirty="0"/>
              <a:t>Health and safety</a:t>
            </a:r>
          </a:p>
          <a:p>
            <a:pPr marL="0" indent="0" algn="just">
              <a:buNone/>
            </a:pPr>
            <a:r>
              <a:rPr lang="en-GB" sz="1500" i="1" dirty="0"/>
              <a:t>“The basis of British health and safety law is the Health and Safety at Work etc Act 1974. The Act sets out the general duties which employers have towards employees and members of the public, and employees have to themselves and to each other.</a:t>
            </a:r>
          </a:p>
          <a:p>
            <a:pPr marL="0" indent="0" algn="just">
              <a:buNone/>
            </a:pPr>
            <a:r>
              <a:rPr lang="en-GB" sz="1500" i="1" dirty="0"/>
              <a:t>These duties are qualified in the Act by the principle of ‘so far as is reasonably  practicable’. In other words, an employer does not have to take measures to avoid or reduce the risk if they are technically impossible or if the time, trouble or cost of the measures would be grossly disproportionate to the risk.</a:t>
            </a:r>
          </a:p>
          <a:p>
            <a:pPr marL="0" indent="0" algn="just">
              <a:buNone/>
            </a:pPr>
            <a:r>
              <a:rPr lang="en-GB" sz="1500" i="1" dirty="0"/>
              <a:t>What the law requires here is what good management and common sense would lead employers to do anyway: that is, to look at what the risks are and take sensible measures to tackle them.</a:t>
            </a:r>
          </a:p>
          <a:p>
            <a:pPr marL="0" indent="0" algn="just">
              <a:buNone/>
            </a:pPr>
            <a:r>
              <a:rPr lang="en-GB" sz="1500" i="1" dirty="0"/>
              <a:t>The Management of Health and Safety at Work Regulations 1999 (the Management Regulations) generally make more explicit what employers are required to do to manage health and safety under the Health and Safety at Work Act. Like the Act, they apply to every work activity.</a:t>
            </a:r>
          </a:p>
          <a:p>
            <a:pPr marL="0" indent="0" algn="just">
              <a:buNone/>
            </a:pPr>
            <a:r>
              <a:rPr lang="en-GB" sz="1500" i="1" dirty="0"/>
              <a:t>The main requirement on employers is to carry out a risk assessment. Employers with five or more employees need to record the significant findings of the risk assessment. </a:t>
            </a:r>
          </a:p>
          <a:p>
            <a:pPr marL="0" indent="0" algn="just">
              <a:buNone/>
            </a:pPr>
            <a:r>
              <a:rPr lang="en-GB" sz="1500" i="1" dirty="0"/>
              <a:t>The HSE leaflet Five steps to risk assessment will give you more information.  Besides carrying out a risk assessment, employers also need to: </a:t>
            </a:r>
          </a:p>
          <a:p>
            <a:pPr marL="0" indent="0" algn="just">
              <a:buNone/>
            </a:pPr>
            <a:r>
              <a:rPr lang="en-GB" sz="1500" i="1" dirty="0"/>
              <a:t>- make arrangements for implementing the health and safety measures identified as necessary by the risk assessment; </a:t>
            </a:r>
          </a:p>
          <a:p>
            <a:pPr marL="0" indent="0" algn="just">
              <a:buNone/>
            </a:pPr>
            <a:r>
              <a:rPr lang="en-GB" sz="1500" i="1" dirty="0"/>
              <a:t>- appoint competent people (often themselves or company colleagues) to help them to implement the arrangements; </a:t>
            </a:r>
          </a:p>
          <a:p>
            <a:pPr marL="0" indent="0" algn="just">
              <a:buNone/>
            </a:pPr>
            <a:r>
              <a:rPr lang="en-GB" sz="1500" i="1" dirty="0"/>
              <a:t>- set up emergency procedures; </a:t>
            </a:r>
          </a:p>
          <a:p>
            <a:pPr algn="just">
              <a:buFontTx/>
              <a:buChar char="-"/>
            </a:pPr>
            <a:r>
              <a:rPr lang="en-GB" sz="1500" i="1" dirty="0"/>
              <a:t>provide clear information and training to employees; </a:t>
            </a:r>
          </a:p>
          <a:p>
            <a:pPr algn="just">
              <a:buFontTx/>
              <a:buChar char="-"/>
            </a:pPr>
            <a:r>
              <a:rPr lang="en-GB" sz="1500" i="1" dirty="0"/>
              <a:t>work together with other employers sharing the same workplace. ”</a:t>
            </a:r>
          </a:p>
          <a:p>
            <a:pPr marL="0" indent="0" algn="r">
              <a:buNone/>
            </a:pPr>
            <a:r>
              <a:rPr lang="en-GB" sz="1500" i="1" dirty="0"/>
              <a:t>(Health and safety regulations, 2003)</a:t>
            </a:r>
            <a:endParaRPr lang="en-US" sz="1500" i="1" dirty="0"/>
          </a:p>
        </p:txBody>
      </p:sp>
      <p:pic>
        <p:nvPicPr>
          <p:cNvPr id="8" name="Graphic 7" descr="Stethoscope with solid fill">
            <a:extLst>
              <a:ext uri="{FF2B5EF4-FFF2-40B4-BE49-F238E27FC236}">
                <a16:creationId xmlns:a16="http://schemas.microsoft.com/office/drawing/2014/main" id="{1F7D6820-5B9D-4F44-855D-9314421A1A3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96407" y="802160"/>
            <a:ext cx="914400" cy="914400"/>
          </a:xfrm>
          <a:prstGeom prst="rect">
            <a:avLst/>
          </a:prstGeom>
        </p:spPr>
      </p:pic>
    </p:spTree>
    <p:extLst>
      <p:ext uri="{BB962C8B-B14F-4D97-AF65-F5344CB8AC3E}">
        <p14:creationId xmlns:p14="http://schemas.microsoft.com/office/powerpoint/2010/main" val="1898236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childTnLst>
                                </p:cTn>
                              </p:par>
                              <p:par>
                                <p:cTn id="34" presetID="1" presetClass="entr" presetSubtype="0" fill="hold" nodeType="with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childTnLst>
                                </p:cTn>
                              </p:par>
                              <p:par>
                                <p:cTn id="36" presetID="1" presetClass="entr" presetSubtype="0" fill="hold" nodeType="withEffect">
                                  <p:stCondLst>
                                    <p:cond delay="0"/>
                                  </p:stCondLst>
                                  <p:childTnLst>
                                    <p:set>
                                      <p:cBhvr>
                                        <p:cTn id="37" dur="1" fill="hold">
                                          <p:stCondLst>
                                            <p:cond delay="0"/>
                                          </p:stCondLst>
                                        </p:cTn>
                                        <p:tgtEl>
                                          <p:spTgt spid="3">
                                            <p:txEl>
                                              <p:pRg st="11" end="11"/>
                                            </p:txEl>
                                          </p:spTgt>
                                        </p:tgtEl>
                                        <p:attrNameLst>
                                          <p:attrName>style.visibility</p:attrName>
                                        </p:attrNameLst>
                                      </p:cBhvr>
                                      <p:to>
                                        <p:strVal val="visible"/>
                                      </p:to>
                                    </p:set>
                                  </p:childTnLst>
                                </p:cTn>
                              </p:par>
                              <p:par>
                                <p:cTn id="38" presetID="1" presetClass="entr" presetSubtype="0" fill="hold" nodeType="withEffect">
                                  <p:stCondLst>
                                    <p:cond delay="0"/>
                                  </p:stCondLst>
                                  <p:childTnLst>
                                    <p:set>
                                      <p:cBhvr>
                                        <p:cTn id="39"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82CD0-1D49-4C02-9289-59CD8764C949}"/>
              </a:ext>
            </a:extLst>
          </p:cNvPr>
          <p:cNvSpPr>
            <a:spLocks noGrp="1"/>
          </p:cNvSpPr>
          <p:nvPr>
            <p:ph type="title"/>
          </p:nvPr>
        </p:nvSpPr>
        <p:spPr>
          <a:xfrm>
            <a:off x="438317" y="999201"/>
            <a:ext cx="11029616" cy="458656"/>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000" i="1" dirty="0"/>
          </a:p>
        </p:txBody>
      </p:sp>
      <p:pic>
        <p:nvPicPr>
          <p:cNvPr id="5" name="Graphic 4" descr="Health And Safety with solid fill">
            <a:extLst>
              <a:ext uri="{FF2B5EF4-FFF2-40B4-BE49-F238E27FC236}">
                <a16:creationId xmlns:a16="http://schemas.microsoft.com/office/drawing/2014/main" id="{5AF71B77-1682-4F39-A245-B611DA6C3FD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96407" y="771329"/>
            <a:ext cx="914400" cy="914400"/>
          </a:xfrm>
          <a:prstGeom prst="rect">
            <a:avLst/>
          </a:prstGeom>
        </p:spPr>
      </p:pic>
      <p:pic>
        <p:nvPicPr>
          <p:cNvPr id="9" name="Picture 8" descr="Text, letter&#10;&#10;Description automatically generated">
            <a:extLst>
              <a:ext uri="{FF2B5EF4-FFF2-40B4-BE49-F238E27FC236}">
                <a16:creationId xmlns:a16="http://schemas.microsoft.com/office/drawing/2014/main" id="{564C4874-C8AD-4502-9657-431DAF24E1A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71736" y="3543300"/>
            <a:ext cx="5211569" cy="3033099"/>
          </a:xfrm>
          <a:prstGeom prst="rect">
            <a:avLst/>
          </a:prstGeom>
        </p:spPr>
      </p:pic>
      <p:pic>
        <p:nvPicPr>
          <p:cNvPr id="25" name="Content Placeholder 24" descr="A picture containing text, newspaper, screenshot, document&#10;&#10;Description automatically generated">
            <a:extLst>
              <a:ext uri="{FF2B5EF4-FFF2-40B4-BE49-F238E27FC236}">
                <a16:creationId xmlns:a16="http://schemas.microsoft.com/office/drawing/2014/main" id="{B24A8E5A-DB97-4D40-B26E-699F341DF3C6}"/>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534465" y="1981199"/>
            <a:ext cx="4904310" cy="4511645"/>
          </a:xfrm>
        </p:spPr>
      </p:pic>
      <p:pic>
        <p:nvPicPr>
          <p:cNvPr id="27" name="Picture 26" descr="Text, letter&#10;&#10;Description automatically generated">
            <a:extLst>
              <a:ext uri="{FF2B5EF4-FFF2-40B4-BE49-F238E27FC236}">
                <a16:creationId xmlns:a16="http://schemas.microsoft.com/office/drawing/2014/main" id="{9271C1EE-AEB8-41F0-AE07-9AA98DA664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71736" y="2110956"/>
            <a:ext cx="5072287" cy="1318044"/>
          </a:xfrm>
          <a:prstGeom prst="rect">
            <a:avLst/>
          </a:prstGeom>
        </p:spPr>
      </p:pic>
      <p:sp>
        <p:nvSpPr>
          <p:cNvPr id="3" name="TextBox 2">
            <a:extLst>
              <a:ext uri="{FF2B5EF4-FFF2-40B4-BE49-F238E27FC236}">
                <a16:creationId xmlns:a16="http://schemas.microsoft.com/office/drawing/2014/main" id="{569C3C3A-0263-44AF-9538-33F69D05D389}"/>
              </a:ext>
            </a:extLst>
          </p:cNvPr>
          <p:cNvSpPr txBox="1"/>
          <p:nvPr/>
        </p:nvSpPr>
        <p:spPr>
          <a:xfrm>
            <a:off x="10150400" y="6293991"/>
            <a:ext cx="1665810" cy="307777"/>
          </a:xfrm>
          <a:prstGeom prst="rect">
            <a:avLst/>
          </a:prstGeom>
          <a:noFill/>
        </p:spPr>
        <p:txBody>
          <a:bodyPr wrap="square" rtlCol="0">
            <a:spAutoFit/>
          </a:bodyPr>
          <a:lstStyle/>
          <a:p>
            <a:r>
              <a:rPr lang="en-US" sz="1400" i="1" dirty="0"/>
              <a:t>(HSE, 2013)</a:t>
            </a:r>
            <a:endParaRPr lang="en-GB" sz="1400" i="1" dirty="0"/>
          </a:p>
        </p:txBody>
      </p:sp>
    </p:spTree>
    <p:extLst>
      <p:ext uri="{BB962C8B-B14F-4D97-AF65-F5344CB8AC3E}">
        <p14:creationId xmlns:p14="http://schemas.microsoft.com/office/powerpoint/2010/main" val="1990412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27"/>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25"/>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DBD4729-DBDF-40A6-9BA4-E4C97EF6D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55125130-F4AB-465E-8AE2-E583FCAAB2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E0BA65A2-0302-4468-ADA7-9EC3F9593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useBgFill="1">
        <p:nvSpPr>
          <p:cNvPr id="15" name="Rectangle 14">
            <a:extLst>
              <a:ext uri="{FF2B5EF4-FFF2-40B4-BE49-F238E27FC236}">
                <a16:creationId xmlns:a16="http://schemas.microsoft.com/office/drawing/2014/main" id="{8C266B9D-DC87-430A-8D3A-2E83639A1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9282F36-261B-49B3-8CA9-FB857C475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5422"/>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B87215C3-3B83-4BE7-9213-26E084BD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4341"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13A105D4-2907-419E-8223-4C266BA1E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descr="Chart, histogram&#10;&#10;Description automatically generated">
            <a:extLst>
              <a:ext uri="{FF2B5EF4-FFF2-40B4-BE49-F238E27FC236}">
                <a16:creationId xmlns:a16="http://schemas.microsoft.com/office/drawing/2014/main" id="{18721FCF-5F50-4E4C-A7E5-CD22A5DAEE0B}"/>
              </a:ext>
            </a:extLst>
          </p:cNvPr>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608926" y="583354"/>
            <a:ext cx="10059074" cy="4143726"/>
          </a:xfrm>
          <a:prstGeom prst="rect">
            <a:avLst/>
          </a:prstGeom>
        </p:spPr>
      </p:pic>
      <p:sp>
        <p:nvSpPr>
          <p:cNvPr id="23" name="Rectangle 22">
            <a:extLst>
              <a:ext uri="{FF2B5EF4-FFF2-40B4-BE49-F238E27FC236}">
                <a16:creationId xmlns:a16="http://schemas.microsoft.com/office/drawing/2014/main" id="{1EEE7F17-8E08-4C69-8E22-661908E6DF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873675"/>
            <a:ext cx="11296733" cy="51689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32871F12-6F2D-4A86-B7FA-AA9C5C220D4B}"/>
              </a:ext>
            </a:extLst>
          </p:cNvPr>
          <p:cNvSpPr txBox="1"/>
          <p:nvPr/>
        </p:nvSpPr>
        <p:spPr>
          <a:xfrm>
            <a:off x="8734425" y="4892601"/>
            <a:ext cx="1933575" cy="381000"/>
          </a:xfrm>
          <a:prstGeom prst="rect">
            <a:avLst/>
          </a:prstGeom>
          <a:noFill/>
        </p:spPr>
        <p:txBody>
          <a:bodyPr wrap="square" rtlCol="0">
            <a:spAutoFit/>
          </a:bodyPr>
          <a:lstStyle/>
          <a:p>
            <a:r>
              <a:rPr lang="en-US" i="1" dirty="0"/>
              <a:t>(</a:t>
            </a:r>
            <a:r>
              <a:rPr lang="en-US" sz="1400" i="1" dirty="0"/>
              <a:t>HSE, 2020</a:t>
            </a:r>
            <a:r>
              <a:rPr lang="en-US" i="1" dirty="0"/>
              <a:t>)</a:t>
            </a:r>
            <a:endParaRPr lang="en-GB" i="1" dirty="0"/>
          </a:p>
        </p:txBody>
      </p:sp>
    </p:spTree>
    <p:extLst>
      <p:ext uri="{BB962C8B-B14F-4D97-AF65-F5344CB8AC3E}">
        <p14:creationId xmlns:p14="http://schemas.microsoft.com/office/powerpoint/2010/main" val="2278570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2FAD6-5A47-4A63-B3F0-E7AE6E29E870}"/>
              </a:ext>
            </a:extLst>
          </p:cNvPr>
          <p:cNvSpPr>
            <a:spLocks noGrp="1"/>
          </p:cNvSpPr>
          <p:nvPr>
            <p:ph type="title"/>
          </p:nvPr>
        </p:nvSpPr>
        <p:spPr>
          <a:xfrm>
            <a:off x="581191" y="895348"/>
            <a:ext cx="11029616" cy="487231"/>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000" i="1" dirty="0"/>
          </a:p>
        </p:txBody>
      </p:sp>
      <p:sp>
        <p:nvSpPr>
          <p:cNvPr id="3" name="Content Placeholder 2">
            <a:extLst>
              <a:ext uri="{FF2B5EF4-FFF2-40B4-BE49-F238E27FC236}">
                <a16:creationId xmlns:a16="http://schemas.microsoft.com/office/drawing/2014/main" id="{E7E25CDB-7C10-4051-AC7F-89D8E5C9D2C9}"/>
              </a:ext>
            </a:extLst>
          </p:cNvPr>
          <p:cNvSpPr>
            <a:spLocks noGrp="1"/>
          </p:cNvSpPr>
          <p:nvPr>
            <p:ph idx="1"/>
          </p:nvPr>
        </p:nvSpPr>
        <p:spPr>
          <a:xfrm>
            <a:off x="581192" y="2019300"/>
            <a:ext cx="11029615" cy="3839499"/>
          </a:xfrm>
        </p:spPr>
        <p:txBody>
          <a:bodyPr/>
          <a:lstStyle/>
          <a:p>
            <a:r>
              <a:rPr lang="en-US" i="1" dirty="0"/>
              <a:t>Contracts are legally binding agreements. The requirements are the followings:</a:t>
            </a:r>
          </a:p>
          <a:p>
            <a:pPr lvl="1"/>
            <a:r>
              <a:rPr lang="en-US" i="1" dirty="0"/>
              <a:t>Offer – “</a:t>
            </a:r>
            <a:r>
              <a:rPr lang="en-GB" b="0" i="1" dirty="0">
                <a:solidFill>
                  <a:srgbClr val="444444"/>
                </a:solidFill>
                <a:effectLst/>
              </a:rPr>
              <a:t>One party must demonstrate clear intent to propose a specific agreement to another definite party.”</a:t>
            </a:r>
            <a:endParaRPr lang="en-US" i="1" dirty="0"/>
          </a:p>
          <a:p>
            <a:pPr lvl="1"/>
            <a:r>
              <a:rPr lang="en-US" i="1" dirty="0"/>
              <a:t>Acceptance – “</a:t>
            </a:r>
            <a:r>
              <a:rPr lang="en-GB" b="0" i="1" dirty="0">
                <a:solidFill>
                  <a:srgbClr val="444444"/>
                </a:solidFill>
                <a:effectLst/>
              </a:rPr>
              <a:t>The party which received the offer must communicate a readiness to be bound to the terms of the offer, without additional strings attached.”</a:t>
            </a:r>
          </a:p>
          <a:p>
            <a:pPr lvl="1"/>
            <a:r>
              <a:rPr lang="en-GB" i="1" dirty="0">
                <a:solidFill>
                  <a:srgbClr val="444444"/>
                </a:solidFill>
              </a:rPr>
              <a:t>Consideration – “</a:t>
            </a:r>
            <a:r>
              <a:rPr lang="en-GB" b="0" i="1" dirty="0">
                <a:solidFill>
                  <a:srgbClr val="444444"/>
                </a:solidFill>
                <a:effectLst/>
              </a:rPr>
              <a:t>Each party to the contract must give something of value to the other party or parties, such as money, or the promise of a future benefit.”</a:t>
            </a:r>
          </a:p>
          <a:p>
            <a:pPr lvl="1"/>
            <a:r>
              <a:rPr lang="en-US" i="1" dirty="0"/>
              <a:t>Mutual obligations – “</a:t>
            </a:r>
            <a:r>
              <a:rPr lang="en-GB" b="0" i="1" dirty="0">
                <a:solidFill>
                  <a:srgbClr val="444444"/>
                </a:solidFill>
                <a:effectLst/>
              </a:rPr>
              <a:t>The contract must show that there has been a “meeting of the minds” to enter into the agreement. One party cannot lie, misrepresent, or fraudulently induce the other.”</a:t>
            </a:r>
            <a:endParaRPr lang="en-US" i="1" dirty="0"/>
          </a:p>
          <a:p>
            <a:pPr lvl="1"/>
            <a:r>
              <a:rPr lang="en-US" i="1" dirty="0"/>
              <a:t>Competence – “</a:t>
            </a:r>
            <a:r>
              <a:rPr lang="en-GB" b="0" i="1" dirty="0">
                <a:solidFill>
                  <a:srgbClr val="444444"/>
                </a:solidFill>
                <a:effectLst/>
              </a:rPr>
              <a:t>The parties must understand the agreement they are entering into and be capable of making such an agreement.</a:t>
            </a:r>
            <a:r>
              <a:rPr lang="en-US" i="1" dirty="0"/>
              <a:t>”</a:t>
            </a:r>
            <a:endParaRPr lang="en-US" dirty="0"/>
          </a:p>
          <a:p>
            <a:pPr marL="0" indent="0" algn="r">
              <a:buNone/>
            </a:pPr>
            <a:r>
              <a:rPr lang="en-US" i="1" dirty="0"/>
              <a:t>(</a:t>
            </a:r>
            <a:r>
              <a:rPr lang="en-US" sz="1400" i="1" dirty="0"/>
              <a:t>Business law, 2019)</a:t>
            </a:r>
          </a:p>
          <a:p>
            <a:endParaRPr lang="en-GB" dirty="0"/>
          </a:p>
        </p:txBody>
      </p:sp>
      <p:pic>
        <p:nvPicPr>
          <p:cNvPr id="7" name="Graphic 6" descr="Scroll with solid fill">
            <a:extLst>
              <a:ext uri="{FF2B5EF4-FFF2-40B4-BE49-F238E27FC236}">
                <a16:creationId xmlns:a16="http://schemas.microsoft.com/office/drawing/2014/main" id="{3A7DD31B-6958-4D2E-AD95-BCCA1006661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96407" y="762000"/>
            <a:ext cx="914400" cy="914400"/>
          </a:xfrm>
          <a:prstGeom prst="rect">
            <a:avLst/>
          </a:prstGeom>
        </p:spPr>
      </p:pic>
    </p:spTree>
    <p:extLst>
      <p:ext uri="{BB962C8B-B14F-4D97-AF65-F5344CB8AC3E}">
        <p14:creationId xmlns:p14="http://schemas.microsoft.com/office/powerpoint/2010/main" val="380266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10252-BE49-4753-B34B-12A27475351E}"/>
              </a:ext>
            </a:extLst>
          </p:cNvPr>
          <p:cNvSpPr>
            <a:spLocks noGrp="1"/>
          </p:cNvSpPr>
          <p:nvPr>
            <p:ph type="title"/>
          </p:nvPr>
        </p:nvSpPr>
        <p:spPr>
          <a:xfrm>
            <a:off x="581192" y="702156"/>
            <a:ext cx="11029616" cy="1013800"/>
          </a:xfrm>
        </p:spPr>
        <p:txBody>
          <a:bodyPr>
            <a:normAutofit/>
          </a:bodyPr>
          <a:lstStyle/>
          <a:p>
            <a:r>
              <a:rPr kumimoji="0" lang="en-GB" b="0" i="1" u="none" strike="noStrike" kern="1200" cap="all" spc="0" normalizeH="0" baseline="0" noProof="0">
                <a:ln>
                  <a:noFill/>
                </a:ln>
                <a:solidFill>
                  <a:srgbClr val="FFFFFF"/>
                </a:solidFill>
                <a:effectLst/>
                <a:uLnTx/>
                <a:uFillTx/>
                <a:latin typeface="Gill Sans MT" panose="020B0502020104020203"/>
                <a:ea typeface="+mj-ea"/>
                <a:cs typeface="+mj-cs"/>
              </a:rPr>
              <a:t>EL5 – Awareness of relevant legal requirements governing engineering activities</a:t>
            </a:r>
            <a:endParaRPr lang="en-GB" i="1">
              <a:solidFill>
                <a:srgbClr val="FFFFFF"/>
              </a:solidFill>
            </a:endParaRPr>
          </a:p>
        </p:txBody>
      </p:sp>
      <p:sp>
        <p:nvSpPr>
          <p:cNvPr id="12" name="Rectangle 11">
            <a:extLst>
              <a:ext uri="{FF2B5EF4-FFF2-40B4-BE49-F238E27FC236}">
                <a16:creationId xmlns:a16="http://schemas.microsoft.com/office/drawing/2014/main" id="{EC8F4389-5351-4E74-8A1B-E5BFB483C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Badge Copyright with solid fill">
            <a:extLst>
              <a:ext uri="{FF2B5EF4-FFF2-40B4-BE49-F238E27FC236}">
                <a16:creationId xmlns:a16="http://schemas.microsoft.com/office/drawing/2014/main" id="{881505E9-E913-4668-A32E-FB95091286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868025" y="1209056"/>
            <a:ext cx="549275" cy="549275"/>
          </a:xfrm>
          <a:prstGeom prst="rect">
            <a:avLst/>
          </a:prstGeom>
        </p:spPr>
      </p:pic>
      <p:pic>
        <p:nvPicPr>
          <p:cNvPr id="4" name="Content Placeholder 3">
            <a:extLst>
              <a:ext uri="{FF2B5EF4-FFF2-40B4-BE49-F238E27FC236}">
                <a16:creationId xmlns:a16="http://schemas.microsoft.com/office/drawing/2014/main" id="{419305CF-69FC-4C55-B4CC-352C0071AC17}"/>
              </a:ext>
            </a:extLst>
          </p:cNvPr>
          <p:cNvPicPr>
            <a:picLocks noChangeAspect="1"/>
          </p:cNvPicPr>
          <p:nvPr/>
        </p:nvPicPr>
        <p:blipFill>
          <a:blip r:embed="rId5"/>
          <a:stretch>
            <a:fillRect/>
          </a:stretch>
        </p:blipFill>
        <p:spPr>
          <a:xfrm>
            <a:off x="1213940" y="2364906"/>
            <a:ext cx="3345360" cy="3587516"/>
          </a:xfrm>
          <a:prstGeom prst="rect">
            <a:avLst/>
          </a:prstGeom>
        </p:spPr>
      </p:pic>
      <p:sp>
        <p:nvSpPr>
          <p:cNvPr id="9" name="Content Placeholder 8">
            <a:extLst>
              <a:ext uri="{FF2B5EF4-FFF2-40B4-BE49-F238E27FC236}">
                <a16:creationId xmlns:a16="http://schemas.microsoft.com/office/drawing/2014/main" id="{CB1051C0-06DD-468C-A75C-721C63307E25}"/>
              </a:ext>
            </a:extLst>
          </p:cNvPr>
          <p:cNvSpPr>
            <a:spLocks noGrp="1"/>
          </p:cNvSpPr>
          <p:nvPr>
            <p:ph idx="1"/>
          </p:nvPr>
        </p:nvSpPr>
        <p:spPr>
          <a:xfrm>
            <a:off x="6335807" y="2180495"/>
            <a:ext cx="5275001" cy="4045683"/>
          </a:xfrm>
        </p:spPr>
        <p:txBody>
          <a:bodyPr>
            <a:normAutofit/>
          </a:bodyPr>
          <a:lstStyle/>
          <a:p>
            <a:r>
              <a:rPr lang="en-US" dirty="0"/>
              <a:t>Intellectual property is a product of the creative mind</a:t>
            </a:r>
          </a:p>
          <a:p>
            <a:r>
              <a:rPr lang="en-US" dirty="0"/>
              <a:t>Intellectual property right – moral and legal protection to the product</a:t>
            </a:r>
          </a:p>
        </p:txBody>
      </p:sp>
      <p:sp>
        <p:nvSpPr>
          <p:cNvPr id="7" name="TextBox 6">
            <a:extLst>
              <a:ext uri="{FF2B5EF4-FFF2-40B4-BE49-F238E27FC236}">
                <a16:creationId xmlns:a16="http://schemas.microsoft.com/office/drawing/2014/main" id="{5004F05E-686A-4E72-9D45-DF117A113655}"/>
              </a:ext>
            </a:extLst>
          </p:cNvPr>
          <p:cNvSpPr txBox="1"/>
          <p:nvPr/>
        </p:nvSpPr>
        <p:spPr>
          <a:xfrm>
            <a:off x="3589019" y="5768340"/>
            <a:ext cx="1454915" cy="307777"/>
          </a:xfrm>
          <a:prstGeom prst="rect">
            <a:avLst/>
          </a:prstGeom>
          <a:noFill/>
        </p:spPr>
        <p:txBody>
          <a:bodyPr wrap="square" rtlCol="0">
            <a:spAutoFit/>
          </a:bodyPr>
          <a:lstStyle/>
          <a:p>
            <a:r>
              <a:rPr lang="en-US" sz="1400" i="1" dirty="0"/>
              <a:t>(</a:t>
            </a:r>
            <a:r>
              <a:rPr lang="en-US" sz="1400" i="1" dirty="0" err="1"/>
              <a:t>Adapttech</a:t>
            </a:r>
            <a:r>
              <a:rPr lang="en-US" sz="1400" i="1" dirty="0"/>
              <a:t>, 2018)</a:t>
            </a:r>
            <a:endParaRPr lang="en-GB" sz="1400" i="1" dirty="0"/>
          </a:p>
        </p:txBody>
      </p:sp>
    </p:spTree>
    <p:extLst>
      <p:ext uri="{BB962C8B-B14F-4D97-AF65-F5344CB8AC3E}">
        <p14:creationId xmlns:p14="http://schemas.microsoft.com/office/powerpoint/2010/main" val="1603741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9">
                                            <p:txEl>
                                              <p:pRg st="0" end="0"/>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078EE-67DA-45B3-891B-5D2566FF9A92}"/>
              </a:ext>
            </a:extLst>
          </p:cNvPr>
          <p:cNvSpPr>
            <a:spLocks noGrp="1"/>
          </p:cNvSpPr>
          <p:nvPr>
            <p:ph type="title"/>
          </p:nvPr>
        </p:nvSpPr>
        <p:spPr>
          <a:xfrm>
            <a:off x="581191" y="999201"/>
            <a:ext cx="11029616" cy="408151"/>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000" i="1" dirty="0"/>
          </a:p>
        </p:txBody>
      </p:sp>
      <p:sp>
        <p:nvSpPr>
          <p:cNvPr id="3" name="Content Placeholder 2">
            <a:extLst>
              <a:ext uri="{FF2B5EF4-FFF2-40B4-BE49-F238E27FC236}">
                <a16:creationId xmlns:a16="http://schemas.microsoft.com/office/drawing/2014/main" id="{84C9DE1C-E922-497C-A9FD-D87A0F9233BF}"/>
              </a:ext>
            </a:extLst>
          </p:cNvPr>
          <p:cNvSpPr>
            <a:spLocks noGrp="1"/>
          </p:cNvSpPr>
          <p:nvPr>
            <p:ph idx="1"/>
          </p:nvPr>
        </p:nvSpPr>
        <p:spPr>
          <a:xfrm>
            <a:off x="581192" y="1913602"/>
            <a:ext cx="11029615" cy="3945198"/>
          </a:xfrm>
        </p:spPr>
        <p:txBody>
          <a:bodyPr>
            <a:normAutofit/>
          </a:bodyPr>
          <a:lstStyle/>
          <a:p>
            <a:pPr marL="0" indent="0">
              <a:buNone/>
            </a:pPr>
            <a:r>
              <a:rPr lang="en-US" sz="2000" i="1" dirty="0"/>
              <a:t>Product safety and liability issues</a:t>
            </a:r>
          </a:p>
          <a:p>
            <a:pPr algn="l"/>
            <a:r>
              <a:rPr lang="en-GB" b="0" i="1" dirty="0">
                <a:solidFill>
                  <a:srgbClr val="0B0C0C"/>
                </a:solidFill>
                <a:effectLst/>
                <a:latin typeface="nta"/>
              </a:rPr>
              <a:t>“Products should only be sold if their compliance with product safety regulations has been demonstrated appropriately.</a:t>
            </a:r>
          </a:p>
          <a:p>
            <a:pPr algn="l"/>
            <a:r>
              <a:rPr lang="en-GB" b="0" i="1" dirty="0">
                <a:solidFill>
                  <a:srgbClr val="0B0C0C"/>
                </a:solidFill>
                <a:effectLst/>
                <a:latin typeface="nta"/>
              </a:rPr>
              <a:t>The General Product Safety Regulations 2005 (GPSR) require all products to be safe in their normal or reasonably foreseeable usage and enforcement authorities have powers to take appropriate action when this obligation isn’t met.</a:t>
            </a:r>
          </a:p>
          <a:p>
            <a:pPr algn="l"/>
            <a:r>
              <a:rPr lang="en-GB" b="0" i="1" dirty="0">
                <a:solidFill>
                  <a:srgbClr val="0B0C0C"/>
                </a:solidFill>
                <a:effectLst/>
                <a:latin typeface="nta"/>
              </a:rPr>
              <a:t>Manufacturers, and sometimes others involved in a product’s supply chain, are liable for their products under the Consumer Protection Act 1987.”</a:t>
            </a:r>
          </a:p>
          <a:p>
            <a:pPr marL="0" indent="0" algn="r">
              <a:buNone/>
            </a:pPr>
            <a:r>
              <a:rPr lang="en-GB" sz="1400" i="1" dirty="0"/>
              <a:t>(GOV, 2021)</a:t>
            </a:r>
          </a:p>
        </p:txBody>
      </p:sp>
      <p:pic>
        <p:nvPicPr>
          <p:cNvPr id="5" name="Graphic 4" descr="Seat Belt outline">
            <a:extLst>
              <a:ext uri="{FF2B5EF4-FFF2-40B4-BE49-F238E27FC236}">
                <a16:creationId xmlns:a16="http://schemas.microsoft.com/office/drawing/2014/main" id="{30B2DDC9-AFAA-4529-9638-377877CB7CA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46787" y="746076"/>
            <a:ext cx="914400" cy="914400"/>
          </a:xfrm>
          <a:prstGeom prst="rect">
            <a:avLst/>
          </a:prstGeom>
        </p:spPr>
      </p:pic>
    </p:spTree>
    <p:extLst>
      <p:ext uri="{BB962C8B-B14F-4D97-AF65-F5344CB8AC3E}">
        <p14:creationId xmlns:p14="http://schemas.microsoft.com/office/powerpoint/2010/main" val="2586289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BDF5C-038D-4FDB-B710-59FA2B65B41E}"/>
              </a:ext>
            </a:extLst>
          </p:cNvPr>
          <p:cNvSpPr>
            <a:spLocks noGrp="1"/>
          </p:cNvSpPr>
          <p:nvPr>
            <p:ph type="title"/>
          </p:nvPr>
        </p:nvSpPr>
        <p:spPr>
          <a:xfrm>
            <a:off x="581192" y="702155"/>
            <a:ext cx="11029616" cy="1307397"/>
          </a:xfrm>
        </p:spPr>
        <p:txBody>
          <a:bodyPr>
            <a:normAutofit/>
          </a:bodyPr>
          <a:lstStyle/>
          <a:p>
            <a:r>
              <a:rPr lang="en-GB" sz="2200" i="1" dirty="0">
                <a:solidFill>
                  <a:schemeClr val="bg1">
                    <a:lumMod val="75000"/>
                  </a:schemeClr>
                </a:solidFill>
              </a:rPr>
              <a:t>G1 – Applications of skills in problem solving, communication, information retrieval working with others and the effective use of general IT facilities</a:t>
            </a:r>
            <a:br>
              <a:rPr lang="en-GB" sz="2800" i="1" dirty="0">
                <a:solidFill>
                  <a:schemeClr val="bg1">
                    <a:lumMod val="75000"/>
                  </a:schemeClr>
                </a:solidFill>
              </a:rPr>
            </a:br>
            <a:endParaRPr lang="en-GB" dirty="0"/>
          </a:p>
        </p:txBody>
      </p:sp>
      <p:sp>
        <p:nvSpPr>
          <p:cNvPr id="3" name="Content Placeholder 2">
            <a:extLst>
              <a:ext uri="{FF2B5EF4-FFF2-40B4-BE49-F238E27FC236}">
                <a16:creationId xmlns:a16="http://schemas.microsoft.com/office/drawing/2014/main" id="{EF324A3E-16B6-4FEC-8A8C-0A97693FC609}"/>
              </a:ext>
            </a:extLst>
          </p:cNvPr>
          <p:cNvSpPr>
            <a:spLocks noGrp="1"/>
          </p:cNvSpPr>
          <p:nvPr>
            <p:ph idx="1"/>
          </p:nvPr>
        </p:nvSpPr>
        <p:spPr/>
        <p:txBody>
          <a:bodyPr/>
          <a:lstStyle/>
          <a:p>
            <a:r>
              <a:rPr lang="en-US" dirty="0"/>
              <a:t>Problem solving</a:t>
            </a:r>
          </a:p>
          <a:p>
            <a:r>
              <a:rPr lang="en-US" dirty="0"/>
              <a:t>Communication</a:t>
            </a:r>
          </a:p>
          <a:p>
            <a:r>
              <a:rPr lang="en-US" dirty="0"/>
              <a:t>Information retrieval</a:t>
            </a:r>
          </a:p>
          <a:p>
            <a:r>
              <a:rPr lang="en-US" dirty="0"/>
              <a:t>Working with others</a:t>
            </a:r>
          </a:p>
          <a:p>
            <a:r>
              <a:rPr lang="en-US" dirty="0"/>
              <a:t>Use of IT facilities </a:t>
            </a:r>
            <a:endParaRPr lang="en-GB" dirty="0"/>
          </a:p>
        </p:txBody>
      </p:sp>
      <p:pic>
        <p:nvPicPr>
          <p:cNvPr id="5" name="Graphic 4" descr="Classroom with solid fill">
            <a:extLst>
              <a:ext uri="{FF2B5EF4-FFF2-40B4-BE49-F238E27FC236}">
                <a16:creationId xmlns:a16="http://schemas.microsoft.com/office/drawing/2014/main" id="{39DFEA90-DC83-4213-B714-D04848F3D88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727509" y="702155"/>
            <a:ext cx="914400" cy="914400"/>
          </a:xfrm>
          <a:prstGeom prst="rect">
            <a:avLst/>
          </a:prstGeom>
        </p:spPr>
      </p:pic>
    </p:spTree>
    <p:extLst>
      <p:ext uri="{BB962C8B-B14F-4D97-AF65-F5344CB8AC3E}">
        <p14:creationId xmlns:p14="http://schemas.microsoft.com/office/powerpoint/2010/main" val="3247519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06971-CBE0-48DA-B8F5-75734DBD5D15}"/>
              </a:ext>
            </a:extLst>
          </p:cNvPr>
          <p:cNvSpPr>
            <a:spLocks noGrp="1"/>
          </p:cNvSpPr>
          <p:nvPr>
            <p:ph type="title"/>
          </p:nvPr>
        </p:nvSpPr>
        <p:spPr>
          <a:xfrm>
            <a:off x="581192" y="510363"/>
            <a:ext cx="11029616" cy="1477925"/>
          </a:xfrm>
        </p:spPr>
        <p:txBody>
          <a:bodyPr>
            <a:normAutofit/>
          </a:bodyPr>
          <a:lstStyle/>
          <a:p>
            <a:r>
              <a:rPr lang="en-GB" sz="2200" i="1" dirty="0">
                <a:solidFill>
                  <a:schemeClr val="bg1">
                    <a:lumMod val="75000"/>
                  </a:schemeClr>
                </a:solidFill>
              </a:rPr>
              <a:t>G2 – Plan self-learning and improve performance as a foundation for</a:t>
            </a:r>
            <a:br>
              <a:rPr lang="en-GB" sz="2200" i="1" dirty="0">
                <a:solidFill>
                  <a:schemeClr val="bg1">
                    <a:lumMod val="75000"/>
                  </a:schemeClr>
                </a:solidFill>
              </a:rPr>
            </a:br>
            <a:r>
              <a:rPr lang="en-GB" sz="2200" i="1" dirty="0">
                <a:solidFill>
                  <a:schemeClr val="bg1">
                    <a:lumMod val="75000"/>
                  </a:schemeClr>
                </a:solidFill>
              </a:rPr>
              <a:t>lifelong learning and continuous professional development</a:t>
            </a:r>
            <a:br>
              <a:rPr lang="en-GB" sz="2800" i="1" dirty="0">
                <a:solidFill>
                  <a:schemeClr val="bg1">
                    <a:lumMod val="75000"/>
                  </a:schemeClr>
                </a:solidFill>
              </a:rPr>
            </a:br>
            <a:endParaRPr lang="en-GB" dirty="0"/>
          </a:p>
        </p:txBody>
      </p:sp>
      <p:sp>
        <p:nvSpPr>
          <p:cNvPr id="3" name="Content Placeholder 2">
            <a:extLst>
              <a:ext uri="{FF2B5EF4-FFF2-40B4-BE49-F238E27FC236}">
                <a16:creationId xmlns:a16="http://schemas.microsoft.com/office/drawing/2014/main" id="{E8159F86-FAD6-4836-BCF4-EFAD225A9EF9}"/>
              </a:ext>
            </a:extLst>
          </p:cNvPr>
          <p:cNvSpPr>
            <a:spLocks noGrp="1"/>
          </p:cNvSpPr>
          <p:nvPr>
            <p:ph idx="1"/>
          </p:nvPr>
        </p:nvSpPr>
        <p:spPr/>
        <p:txBody>
          <a:bodyPr/>
          <a:lstStyle/>
          <a:p>
            <a:r>
              <a:rPr lang="en-GB" dirty="0"/>
              <a:t>To acquire, use and adapt the knowledge gained here.</a:t>
            </a:r>
          </a:p>
          <a:p>
            <a:r>
              <a:rPr lang="en-GB" dirty="0"/>
              <a:t>Completion of further trainings.</a:t>
            </a:r>
          </a:p>
          <a:p>
            <a:r>
              <a:rPr lang="en-GB" dirty="0"/>
              <a:t>Striving for continuous development in the professional field.</a:t>
            </a:r>
          </a:p>
        </p:txBody>
      </p:sp>
      <p:pic>
        <p:nvPicPr>
          <p:cNvPr id="7" name="Graphic 6" descr="Idea with solid fill">
            <a:extLst>
              <a:ext uri="{FF2B5EF4-FFF2-40B4-BE49-F238E27FC236}">
                <a16:creationId xmlns:a16="http://schemas.microsoft.com/office/drawing/2014/main" id="{98349A0A-9965-4087-A6E0-5D494B9A8BE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70288" y="712792"/>
            <a:ext cx="914400" cy="914400"/>
          </a:xfrm>
          <a:prstGeom prst="rect">
            <a:avLst/>
          </a:prstGeom>
        </p:spPr>
      </p:pic>
    </p:spTree>
    <p:extLst>
      <p:ext uri="{BB962C8B-B14F-4D97-AF65-F5344CB8AC3E}">
        <p14:creationId xmlns:p14="http://schemas.microsoft.com/office/powerpoint/2010/main" val="3790554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5B8AC-97B4-4E5D-89DE-67618589A932}"/>
              </a:ext>
            </a:extLst>
          </p:cNvPr>
          <p:cNvSpPr>
            <a:spLocks noGrp="1"/>
          </p:cNvSpPr>
          <p:nvPr>
            <p:ph type="title"/>
          </p:nvPr>
        </p:nvSpPr>
        <p:spPr>
          <a:xfrm>
            <a:off x="581192" y="756356"/>
            <a:ext cx="11029616" cy="666044"/>
          </a:xfrm>
        </p:spPr>
        <p:txBody>
          <a:bodyPr>
            <a:normAutofit/>
          </a:bodyPr>
          <a:lstStyle/>
          <a:p>
            <a:r>
              <a:rPr lang="en-US" sz="2200" i="1" dirty="0">
                <a:solidFill>
                  <a:schemeClr val="bg1">
                    <a:lumMod val="65000"/>
                  </a:schemeClr>
                </a:solidFill>
              </a:rPr>
              <a:t>References</a:t>
            </a:r>
            <a:endParaRPr lang="en-GB" sz="2200" i="1" dirty="0">
              <a:solidFill>
                <a:schemeClr val="bg1">
                  <a:lumMod val="65000"/>
                </a:schemeClr>
              </a:solidFill>
            </a:endParaRPr>
          </a:p>
        </p:txBody>
      </p:sp>
      <p:sp>
        <p:nvSpPr>
          <p:cNvPr id="3" name="Content Placeholder 2">
            <a:extLst>
              <a:ext uri="{FF2B5EF4-FFF2-40B4-BE49-F238E27FC236}">
                <a16:creationId xmlns:a16="http://schemas.microsoft.com/office/drawing/2014/main" id="{FAD3FFE5-C315-4A98-872B-ECB00A7C86DE}"/>
              </a:ext>
            </a:extLst>
          </p:cNvPr>
          <p:cNvSpPr>
            <a:spLocks noGrp="1"/>
          </p:cNvSpPr>
          <p:nvPr>
            <p:ph idx="1"/>
          </p:nvPr>
        </p:nvSpPr>
        <p:spPr>
          <a:xfrm>
            <a:off x="470369" y="1882140"/>
            <a:ext cx="11085027" cy="5671185"/>
          </a:xfrm>
        </p:spPr>
        <p:txBody>
          <a:bodyPr>
            <a:normAutofit/>
          </a:bodyPr>
          <a:lstStyle/>
          <a:p>
            <a:pPr lvl="0" algn="just">
              <a:lnSpc>
                <a:spcPct val="150000"/>
              </a:lnSpc>
              <a:spcBef>
                <a:spcPts val="0"/>
              </a:spcBef>
              <a:spcAft>
                <a:spcPts val="0"/>
              </a:spcAft>
              <a:buClr>
                <a:srgbClr val="903163"/>
              </a:buClr>
            </a:pP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Martin, M. W. and </a:t>
            </a:r>
            <a:r>
              <a:rPr lang="en-GB" sz="1050" dirty="0" err="1">
                <a:solidFill>
                  <a:srgbClr val="3D3D3D"/>
                </a:solidFill>
                <a:latin typeface="Calibri" panose="020F0502020204030204" pitchFamily="34" charset="0"/>
                <a:ea typeface="Calibri" panose="020F0502020204030204" pitchFamily="34" charset="0"/>
                <a:cs typeface="Times New Roman" panose="02020603050405020304" pitchFamily="18" charset="0"/>
              </a:rPr>
              <a:t>Schinzinger</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R. (2000) </a:t>
            </a:r>
            <a:r>
              <a:rPr lang="en-GB"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Introduction to Engineering Ethics</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2nd </a:t>
            </a:r>
            <a:r>
              <a:rPr lang="en-GB" sz="1050" dirty="0" err="1">
                <a:solidFill>
                  <a:srgbClr val="3D3D3D"/>
                </a:solidFill>
                <a:latin typeface="Calibri" panose="020F0502020204030204" pitchFamily="34" charset="0"/>
                <a:ea typeface="Calibri" panose="020F0502020204030204" pitchFamily="34" charset="0"/>
                <a:cs typeface="Times New Roman" panose="02020603050405020304" pitchFamily="18" charset="0"/>
              </a:rPr>
              <a:t>edn</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New York: McGraw-Hill.</a:t>
            </a:r>
          </a:p>
          <a:p>
            <a:pPr lvl="0" algn="just">
              <a:lnSpc>
                <a:spcPct val="150000"/>
              </a:lnSpc>
              <a:spcBef>
                <a:spcPts val="0"/>
              </a:spcBef>
              <a:spcAft>
                <a:spcPts val="0"/>
              </a:spcAft>
              <a:buClr>
                <a:srgbClr val="903163"/>
              </a:buClr>
            </a:pPr>
            <a:r>
              <a:rPr lang="en-GB" sz="1050" dirty="0" err="1">
                <a:solidFill>
                  <a:srgbClr val="3D3D3D"/>
                </a:solidFill>
                <a:latin typeface="Calibri" panose="020F0502020204030204" pitchFamily="34" charset="0"/>
                <a:ea typeface="Calibri" panose="020F0502020204030204" pitchFamily="34" charset="0"/>
                <a:cs typeface="Times New Roman" panose="02020603050405020304" pitchFamily="18" charset="0"/>
              </a:rPr>
              <a:t>Carpinterio</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F. (2018)</a:t>
            </a:r>
            <a:r>
              <a:rPr lang="en-GB"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 Should </a:t>
            </a:r>
            <a:r>
              <a:rPr lang="en-GB" sz="1050" i="1" dirty="0" err="1">
                <a:solidFill>
                  <a:srgbClr val="3D3D3D"/>
                </a:solidFill>
                <a:latin typeface="Calibri" panose="020F0502020204030204" pitchFamily="34" charset="0"/>
                <a:ea typeface="Calibri" panose="020F0502020204030204" pitchFamily="34" charset="0"/>
                <a:cs typeface="Times New Roman" panose="02020603050405020304" pitchFamily="18" charset="0"/>
              </a:rPr>
              <a:t>startups</a:t>
            </a:r>
            <a:r>
              <a:rPr lang="en-GB"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 worry about intellectual property? </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Available at: </a:t>
            </a:r>
            <a:r>
              <a:rPr lang="en-GB" sz="1050" dirty="0">
                <a:latin typeface="Calibri" panose="020F0502020204030204" pitchFamily="34" charset="0"/>
                <a:ea typeface="Calibri" panose="020F0502020204030204" pitchFamily="34" charset="0"/>
                <a:cs typeface="Times New Roman" panose="02020603050405020304" pitchFamily="18" charset="0"/>
                <a:hlinkClick r:id="rId3"/>
              </a:rPr>
              <a:t>https://www.adapttech.eu/blog/2018/8/1/should-startups-worry-about-intellectual-property</a:t>
            </a:r>
            <a:r>
              <a:rPr lang="en-GB" sz="1050" dirty="0">
                <a:latin typeface="Calibri" panose="020F0502020204030204" pitchFamily="34" charset="0"/>
                <a:ea typeface="Calibri" panose="020F0502020204030204" pitchFamily="34" charset="0"/>
                <a:cs typeface="Times New Roman" panose="02020603050405020304" pitchFamily="18" charset="0"/>
              </a:rPr>
              <a:t> [Accessed: 16/03/2021]</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Business law (2019)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Do You Know the 5 Basic Requirements For A Contract? </a:t>
            </a:r>
            <a:r>
              <a:rPr lang="en-GB" sz="105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05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https://www.tarshuslaw.com/blog/do-you-know-the-5-basic-requirements-for-a-contract</a:t>
            </a:r>
            <a:r>
              <a:rPr lang="en-US" sz="1050" dirty="0">
                <a:effectLst/>
                <a:latin typeface="Calibri" panose="020F0502020204030204" pitchFamily="34" charset="0"/>
                <a:ea typeface="Calibri" panose="020F0502020204030204" pitchFamily="34" charset="0"/>
                <a:cs typeface="Times New Roman" panose="02020603050405020304" pitchFamily="18" charset="0"/>
              </a:rPr>
              <a:t> [Accessed: </a:t>
            </a:r>
            <a:r>
              <a:rPr lang="en-US" sz="1050" dirty="0">
                <a:latin typeface="Calibri" panose="020F0502020204030204" pitchFamily="34" charset="0"/>
                <a:ea typeface="Calibri" panose="020F0502020204030204" pitchFamily="34" charset="0"/>
                <a:cs typeface="Times New Roman" panose="02020603050405020304" pitchFamily="18" charset="0"/>
              </a:rPr>
              <a:t>16</a:t>
            </a:r>
            <a:r>
              <a:rPr lang="en-US" sz="1050" dirty="0">
                <a:effectLst/>
                <a:latin typeface="Calibri" panose="020F0502020204030204" pitchFamily="34" charset="0"/>
                <a:ea typeface="Calibri" panose="020F0502020204030204" pitchFamily="34" charset="0"/>
                <a:cs typeface="Times New Roman" panose="02020603050405020304" pitchFamily="18" charset="0"/>
              </a:rPr>
              <a:t>/03/2021]</a:t>
            </a:r>
          </a:p>
          <a:p>
            <a:pPr algn="just">
              <a:lnSpc>
                <a:spcPct val="150000"/>
              </a:lnSpc>
              <a:spcBef>
                <a:spcPts val="0"/>
              </a:spcBef>
              <a:spcAft>
                <a:spcPts val="0"/>
              </a:spcAft>
            </a:pPr>
            <a:r>
              <a:rPr lang="en-GB" sz="1050" dirty="0">
                <a:latin typeface="Calibri" panose="020F0502020204030204" pitchFamily="34" charset="0"/>
                <a:ea typeface="Calibri" panose="020F0502020204030204" pitchFamily="34" charset="0"/>
                <a:cs typeface="Times New Roman" panose="02020603050405020304" pitchFamily="18" charset="0"/>
              </a:rPr>
              <a:t>Engineering council (2017) </a:t>
            </a:r>
            <a:r>
              <a:rPr lang="en-GB" sz="1050" i="1" dirty="0">
                <a:latin typeface="Calibri" panose="020F0502020204030204" pitchFamily="34" charset="0"/>
                <a:ea typeface="Calibri" panose="020F0502020204030204" pitchFamily="34" charset="0"/>
                <a:cs typeface="Times New Roman" panose="02020603050405020304" pitchFamily="18" charset="0"/>
              </a:rPr>
              <a:t>Statement of Ethical Principles. </a:t>
            </a:r>
            <a:r>
              <a:rPr lang="en-GB" sz="1050" dirty="0">
                <a:latin typeface="Calibri" panose="020F0502020204030204" pitchFamily="34" charset="0"/>
                <a:ea typeface="Calibri" panose="020F0502020204030204" pitchFamily="34" charset="0"/>
                <a:cs typeface="Times New Roman" panose="02020603050405020304" pitchFamily="18" charset="0"/>
              </a:rPr>
              <a:t>Available at: </a:t>
            </a:r>
            <a:r>
              <a:rPr lang="en-GB" sz="1050" dirty="0">
                <a:latin typeface="Calibri" panose="020F0502020204030204" pitchFamily="34" charset="0"/>
                <a:ea typeface="Calibri" panose="020F0502020204030204" pitchFamily="34" charset="0"/>
                <a:cs typeface="Times New Roman" panose="02020603050405020304" pitchFamily="18" charset="0"/>
                <a:hlinkClick r:id="rId5"/>
              </a:rPr>
              <a:t>https://www.engc.org.uk/standards-guidance/guidance/statement-of-ethical-principles</a:t>
            </a:r>
            <a:r>
              <a:rPr lang="en-GB" sz="1050" dirty="0">
                <a:latin typeface="Calibri" panose="020F0502020204030204" pitchFamily="34" charset="0"/>
                <a:ea typeface="Calibri" panose="020F0502020204030204" pitchFamily="34" charset="0"/>
                <a:cs typeface="Times New Roman" panose="02020603050405020304" pitchFamily="18" charset="0"/>
              </a:rPr>
              <a:t> [Accessed: 16/03/2021]</a:t>
            </a:r>
            <a:endParaRPr lang="fr-FR" sz="1050" dirty="0">
              <a:latin typeface="Calibri" panose="020F0502020204030204" pitchFamily="34" charset="0"/>
              <a:ea typeface="Calibri" panose="020F0502020204030204" pitchFamily="34" charset="0"/>
              <a:cs typeface="Times New Roman" panose="02020603050405020304" pitchFamily="18" charset="0"/>
            </a:endParaRPr>
          </a:p>
          <a:p>
            <a:pPr lvl="0" algn="just">
              <a:lnSpc>
                <a:spcPct val="150000"/>
              </a:lnSpc>
              <a:spcBef>
                <a:spcPts val="0"/>
              </a:spcBef>
              <a:spcAft>
                <a:spcPts val="0"/>
              </a:spcAft>
              <a:buClr>
                <a:srgbClr val="903163"/>
              </a:buClr>
            </a:pP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Health and safety executive (2013) </a:t>
            </a:r>
            <a:r>
              <a:rPr lang="en-GB"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A guide to health and safety regulation in Great Britain.</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Available at: </a:t>
            </a:r>
            <a:r>
              <a:rPr lang="en-US"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https://www.hse.gov.uk/pubns/hse49.pdf</a:t>
            </a:r>
            <a:r>
              <a:rPr lang="en-US"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[Accessed: 16/03/2021]</a:t>
            </a:r>
          </a:p>
          <a:p>
            <a:pPr lvl="0" algn="just">
              <a:lnSpc>
                <a:spcPct val="150000"/>
              </a:lnSpc>
              <a:spcBef>
                <a:spcPts val="0"/>
              </a:spcBef>
              <a:spcAft>
                <a:spcPts val="0"/>
              </a:spcAft>
              <a:buClr>
                <a:srgbClr val="903163"/>
              </a:buClr>
            </a:pP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Health and safety executive (2021) </a:t>
            </a:r>
            <a:r>
              <a:rPr lang="en-US"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Guidance</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Available at:</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t>
            </a:r>
            <a:r>
              <a:rPr lang="en-US"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https://www.hse.gov.uk/guidance/index.htm</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[Accessed: 16/03/2021]</a:t>
            </a:r>
          </a:p>
          <a:p>
            <a:pPr lvl="0" algn="just">
              <a:lnSpc>
                <a:spcPct val="150000"/>
              </a:lnSpc>
              <a:spcBef>
                <a:spcPts val="0"/>
              </a:spcBef>
              <a:spcAft>
                <a:spcPts val="0"/>
              </a:spcAft>
              <a:buClr>
                <a:srgbClr val="903163"/>
              </a:buClr>
            </a:pP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Health and safety executive (2003) </a:t>
            </a:r>
            <a:r>
              <a:rPr lang="en-US"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Health and safety regulation- short guide</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Available at:</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t>
            </a:r>
            <a:r>
              <a:rPr lang="en-US"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https://www.hse.gov.uk/pubns/hsc13.pdf</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[Accessed: 16/03/2021]</a:t>
            </a:r>
          </a:p>
          <a:p>
            <a:pPr lvl="0" algn="just">
              <a:lnSpc>
                <a:spcPct val="150000"/>
              </a:lnSpc>
              <a:spcBef>
                <a:spcPts val="0"/>
              </a:spcBef>
              <a:spcAft>
                <a:spcPts val="0"/>
              </a:spcAft>
              <a:buClr>
                <a:srgbClr val="903163"/>
              </a:buClr>
            </a:pP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Health and safety executive (2020)</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t>
            </a:r>
            <a:r>
              <a:rPr lang="en-GB"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Historical picture statistics in Great Britain </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hlinkClick r:id="rId9"/>
              </a:rPr>
              <a:t>https://www.hse.gov.uk/statistics/history/historical-picture.pdf</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[Accessed: 16/03/2021]</a:t>
            </a:r>
          </a:p>
          <a:p>
            <a:pPr lvl="0" algn="just">
              <a:lnSpc>
                <a:spcPct val="150000"/>
              </a:lnSpc>
              <a:spcBef>
                <a:spcPts val="0"/>
              </a:spcBef>
              <a:spcAft>
                <a:spcPts val="0"/>
              </a:spcAft>
              <a:buClr>
                <a:srgbClr val="903163"/>
              </a:buClr>
            </a:pP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Government Digital service (2021</a:t>
            </a:r>
            <a:r>
              <a:rPr lang="en-GB"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 Intellectual property and your work</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Available at: </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https://www.gov.uk/intellectual-property-an-overview</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[Accessed: 16/03/2021]</a:t>
            </a:r>
          </a:p>
          <a:p>
            <a:pPr lvl="0" algn="just">
              <a:lnSpc>
                <a:spcPct val="150000"/>
              </a:lnSpc>
              <a:spcBef>
                <a:spcPts val="0"/>
              </a:spcBef>
              <a:spcAft>
                <a:spcPts val="0"/>
              </a:spcAft>
              <a:buClr>
                <a:srgbClr val="903163"/>
              </a:buClr>
            </a:pP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Government Digital Service (2021) </a:t>
            </a:r>
            <a:r>
              <a:rPr lang="en-US"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Product safety advice for businesses</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Available at: </a:t>
            </a:r>
            <a:r>
              <a:rPr lang="en-US"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https://www.gov.uk/guidance/product-safety-advice-for-businesses</a:t>
            </a:r>
            <a:r>
              <a:rPr lang="en-US"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[Accessed: 16/03/2021]</a:t>
            </a:r>
            <a:endParaRPr lang="fr-FR" sz="105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0"/>
              </a:spcAft>
            </a:pPr>
            <a:r>
              <a:rPr lang="en-US" sz="1050" dirty="0" err="1">
                <a:effectLst/>
                <a:latin typeface="Calibri" panose="020F0502020204030204" pitchFamily="34" charset="0"/>
                <a:ea typeface="Calibri" panose="020F0502020204030204" pitchFamily="34" charset="0"/>
                <a:cs typeface="Times New Roman" panose="02020603050405020304" pitchFamily="18" charset="0"/>
              </a:rPr>
              <a:t>Lucidchart</a:t>
            </a:r>
            <a:r>
              <a:rPr lang="en-US" sz="1050" dirty="0">
                <a:effectLst/>
                <a:latin typeface="Calibri" panose="020F0502020204030204" pitchFamily="34" charset="0"/>
                <a:ea typeface="Calibri" panose="020F0502020204030204" pitchFamily="34" charset="0"/>
                <a:cs typeface="Times New Roman" panose="02020603050405020304" pitchFamily="18" charset="0"/>
              </a:rPr>
              <a:t> Content Team (2021</a:t>
            </a:r>
            <a:r>
              <a:rPr lang="en-US" sz="1050" i="1" dirty="0">
                <a:effectLst/>
                <a:latin typeface="Calibri" panose="020F0502020204030204" pitchFamily="34" charset="0"/>
                <a:ea typeface="Calibri" panose="020F0502020204030204" pitchFamily="34" charset="0"/>
                <a:cs typeface="Times New Roman" panose="02020603050405020304" pitchFamily="18" charset="0"/>
              </a:rPr>
              <a:t>) How to explain technical ideas to a non-technical audience</a:t>
            </a:r>
            <a:r>
              <a:rPr lang="en-US" sz="105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050" dirty="0">
                <a:latin typeface="Calibri" panose="020F0502020204030204" pitchFamily="34" charset="0"/>
                <a:ea typeface="Calibri" panose="020F0502020204030204" pitchFamily="34" charset="0"/>
                <a:cs typeface="Times New Roman" panose="02020603050405020304" pitchFamily="18" charset="0"/>
                <a:hlinkClick r:id="rId12"/>
              </a:rPr>
              <a:t>https://www.lucidchart.com/blog/how-to-explain-technical-ideas-to-a-non-technical-audience</a:t>
            </a:r>
            <a:r>
              <a:rPr lang="en-GB" sz="1050" dirty="0">
                <a:latin typeface="Calibri" panose="020F0502020204030204" pitchFamily="34" charset="0"/>
                <a:ea typeface="Calibri" panose="020F0502020204030204" pitchFamily="34" charset="0"/>
                <a:cs typeface="Times New Roman" panose="02020603050405020304" pitchFamily="18" charset="0"/>
              </a:rPr>
              <a:t> [Accessed: 16/03/2021]</a:t>
            </a:r>
          </a:p>
          <a:p>
            <a:pPr lvl="0" algn="just">
              <a:lnSpc>
                <a:spcPct val="150000"/>
              </a:lnSpc>
              <a:spcBef>
                <a:spcPts val="0"/>
              </a:spcBef>
              <a:spcAft>
                <a:spcPts val="0"/>
              </a:spcAft>
              <a:buClr>
                <a:srgbClr val="903163"/>
              </a:buClr>
            </a:pP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Rocketlawyer (2021</a:t>
            </a:r>
            <a:r>
              <a:rPr lang="en-GB"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 How to form a valid contract</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Available at: </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https://www.rocketlawyer.com/gb/en/quick-guides/how-to-form-a-valid-contract</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[Accessed: 16/03/2021]</a:t>
            </a:r>
          </a:p>
          <a:p>
            <a:pPr lvl="0" algn="just">
              <a:lnSpc>
                <a:spcPct val="150000"/>
              </a:lnSpc>
              <a:spcBef>
                <a:spcPts val="0"/>
              </a:spcBef>
              <a:spcAft>
                <a:spcPts val="0"/>
              </a:spcAft>
              <a:buClr>
                <a:srgbClr val="903163"/>
              </a:buClr>
            </a:pPr>
            <a:r>
              <a:rPr lang="fr-FR"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Status Net (2021</a:t>
            </a:r>
            <a:r>
              <a:rPr lang="fr-FR"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 </a:t>
            </a:r>
            <a:r>
              <a:rPr lang="fr-FR" sz="1050" i="1" dirty="0" err="1">
                <a:solidFill>
                  <a:srgbClr val="3D3D3D"/>
                </a:solidFill>
                <a:latin typeface="Calibri" panose="020F0502020204030204" pitchFamily="34" charset="0"/>
                <a:ea typeface="Calibri" panose="020F0502020204030204" pitchFamily="34" charset="0"/>
                <a:cs typeface="Times New Roman" panose="02020603050405020304" pitchFamily="18" charset="0"/>
              </a:rPr>
              <a:t>Formal</a:t>
            </a:r>
            <a:r>
              <a:rPr lang="fr-FR"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 vs </a:t>
            </a:r>
            <a:r>
              <a:rPr lang="fr-FR" sz="1050" i="1" dirty="0" err="1">
                <a:solidFill>
                  <a:srgbClr val="3D3D3D"/>
                </a:solidFill>
                <a:latin typeface="Calibri" panose="020F0502020204030204" pitchFamily="34" charset="0"/>
                <a:ea typeface="Calibri" panose="020F0502020204030204" pitchFamily="34" charset="0"/>
                <a:cs typeface="Times New Roman" panose="02020603050405020304" pitchFamily="18" charset="0"/>
              </a:rPr>
              <a:t>informal</a:t>
            </a:r>
            <a:r>
              <a:rPr lang="fr-FR"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 communication</a:t>
            </a:r>
            <a:r>
              <a:rPr lang="fr-FR"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t>
            </a:r>
            <a:r>
              <a:rPr lang="fr-FR" sz="1050" dirty="0" err="1">
                <a:solidFill>
                  <a:srgbClr val="3D3D3D"/>
                </a:solidFill>
                <a:latin typeface="Calibri" panose="020F0502020204030204" pitchFamily="34" charset="0"/>
                <a:ea typeface="Calibri" panose="020F0502020204030204" pitchFamily="34" charset="0"/>
                <a:cs typeface="Times New Roman" panose="02020603050405020304" pitchFamily="18" charset="0"/>
              </a:rPr>
              <a:t>Available</a:t>
            </a:r>
            <a:r>
              <a:rPr lang="fr-FR"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at: </a:t>
            </a:r>
            <a:r>
              <a:rPr lang="fr-FR" sz="1050" dirty="0">
                <a:solidFill>
                  <a:srgbClr val="3D3D3D"/>
                </a:solidFill>
                <a:latin typeface="Calibri" panose="020F0502020204030204" pitchFamily="34"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https://status.net/articles/formal-communication-informal-communication/</a:t>
            </a:r>
            <a:r>
              <a:rPr lang="fr-FR"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t>
            </a:r>
            <a:r>
              <a:rPr lang="fr-FR" sz="1050" dirty="0" err="1">
                <a:solidFill>
                  <a:srgbClr val="3D3D3D"/>
                </a:solidFill>
                <a:latin typeface="Calibri" panose="020F0502020204030204" pitchFamily="34" charset="0"/>
                <a:ea typeface="Calibri" panose="020F0502020204030204" pitchFamily="34" charset="0"/>
                <a:cs typeface="Times New Roman" panose="02020603050405020304" pitchFamily="18" charset="0"/>
              </a:rPr>
              <a:t>Accessed</a:t>
            </a:r>
            <a:r>
              <a:rPr lang="fr-FR"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16/03/2021]</a:t>
            </a:r>
          </a:p>
          <a:p>
            <a:pPr lvl="0" algn="just">
              <a:lnSpc>
                <a:spcPct val="150000"/>
              </a:lnSpc>
              <a:spcBef>
                <a:spcPts val="0"/>
              </a:spcBef>
              <a:spcAft>
                <a:spcPts val="0"/>
              </a:spcAft>
              <a:buClr>
                <a:srgbClr val="903163"/>
              </a:buClr>
            </a:pP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Stim, R. (2021) </a:t>
            </a:r>
            <a:r>
              <a:rPr lang="en-GB"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What Is a Contract? What goes into a legally binding agreement? </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Available at: </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hlinkClick r:id="rId15">
                  <a:extLst>
                    <a:ext uri="{A12FA001-AC4F-418D-AE19-62706E023703}">
                      <ahyp:hlinkClr xmlns:ahyp="http://schemas.microsoft.com/office/drawing/2018/hyperlinkcolor" val="tx"/>
                    </a:ext>
                  </a:extLst>
                </a:hlinkClick>
              </a:rPr>
              <a:t>https://www.nolo.com/legal-encyclopedia/contracts-basics-33367.html</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[Accessed: 16/03/2021]</a:t>
            </a:r>
            <a:endPar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0"/>
              </a:spcAft>
            </a:pPr>
            <a:r>
              <a:rPr lang="en-US" sz="1050" dirty="0">
                <a:effectLst/>
                <a:latin typeface="Calibri" panose="020F0502020204030204" pitchFamily="34" charset="0"/>
                <a:ea typeface="Calibri" panose="020F0502020204030204" pitchFamily="34" charset="0"/>
                <a:cs typeface="Times New Roman" panose="02020603050405020304" pitchFamily="18" charset="0"/>
              </a:rPr>
              <a:t>Wikipedia (2021) </a:t>
            </a:r>
            <a:r>
              <a:rPr lang="en-US" sz="1050" i="1" dirty="0">
                <a:effectLst/>
                <a:latin typeface="Calibri" panose="020F0502020204030204" pitchFamily="34" charset="0"/>
                <a:ea typeface="Calibri" panose="020F0502020204030204" pitchFamily="34" charset="0"/>
                <a:cs typeface="Times New Roman" panose="02020603050405020304" pitchFamily="18" charset="0"/>
              </a:rPr>
              <a:t>Regulation and licensure in engineering</a:t>
            </a:r>
            <a:r>
              <a:rPr lang="en-US" sz="105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US" sz="105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6"/>
              </a:rPr>
              <a:t>https://en.wikipedia.org/wiki/Regulation_and_licensure_in_engineering</a:t>
            </a:r>
            <a:r>
              <a:rPr lang="en-US" sz="1050" dirty="0">
                <a:effectLst/>
                <a:latin typeface="Calibri" panose="020F0502020204030204" pitchFamily="34" charset="0"/>
                <a:ea typeface="Calibri" panose="020F0502020204030204" pitchFamily="34" charset="0"/>
                <a:cs typeface="Times New Roman" panose="02020603050405020304" pitchFamily="18" charset="0"/>
              </a:rPr>
              <a:t> [Accessed: </a:t>
            </a:r>
            <a:r>
              <a:rPr lang="en-US" sz="1050" dirty="0">
                <a:latin typeface="Calibri" panose="020F0502020204030204" pitchFamily="34" charset="0"/>
                <a:ea typeface="Calibri" panose="020F0502020204030204" pitchFamily="34" charset="0"/>
                <a:cs typeface="Times New Roman" panose="02020603050405020304" pitchFamily="18" charset="0"/>
              </a:rPr>
              <a:t>16</a:t>
            </a:r>
            <a:r>
              <a:rPr lang="en-US" sz="1050" dirty="0">
                <a:effectLst/>
                <a:latin typeface="Calibri" panose="020F0502020204030204" pitchFamily="34" charset="0"/>
                <a:ea typeface="Calibri" panose="020F0502020204030204" pitchFamily="34" charset="0"/>
                <a:cs typeface="Times New Roman" panose="02020603050405020304" pitchFamily="18" charset="0"/>
              </a:rPr>
              <a:t>/03/2021]</a:t>
            </a:r>
          </a:p>
          <a:p>
            <a:pPr algn="just">
              <a:lnSpc>
                <a:spcPct val="150000"/>
              </a:lnSpc>
              <a:spcBef>
                <a:spcPts val="0"/>
              </a:spcBef>
              <a:spcAft>
                <a:spcPts val="0"/>
              </a:spcAft>
            </a:pP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0"/>
              </a:spcAft>
            </a:pP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7" name="Graphic 6" descr="Books with solid fill">
            <a:extLst>
              <a:ext uri="{FF2B5EF4-FFF2-40B4-BE49-F238E27FC236}">
                <a16:creationId xmlns:a16="http://schemas.microsoft.com/office/drawing/2014/main" id="{97CE85B4-D646-4615-BCED-122A229D06E3}"/>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10445262" y="756356"/>
            <a:ext cx="914400" cy="914400"/>
          </a:xfrm>
          <a:prstGeom prst="rect">
            <a:avLst/>
          </a:prstGeom>
        </p:spPr>
      </p:pic>
    </p:spTree>
    <p:extLst>
      <p:ext uri="{BB962C8B-B14F-4D97-AF65-F5344CB8AC3E}">
        <p14:creationId xmlns:p14="http://schemas.microsoft.com/office/powerpoint/2010/main" val="4144290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3" end="1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2.4"/>
</p:tagLst>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1272</TotalTime>
  <Words>3143</Words>
  <Application>Microsoft Office PowerPoint</Application>
  <PresentationFormat>Widescreen</PresentationFormat>
  <Paragraphs>197</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Calibri</vt:lpstr>
      <vt:lpstr>Gill Sans MT</vt:lpstr>
      <vt:lpstr>nta</vt:lpstr>
      <vt:lpstr>Wingdings 2</vt:lpstr>
      <vt:lpstr>Dividend</vt:lpstr>
      <vt:lpstr>University of wales trinity saint David engineering applications and study skills acma4007 </vt:lpstr>
      <vt:lpstr>Introduction</vt:lpstr>
      <vt:lpstr> introduction</vt:lpstr>
      <vt:lpstr>Content</vt:lpstr>
      <vt:lpstr>D6 – Communication of work to technical and non-technical audiences  </vt:lpstr>
      <vt:lpstr>D6 – Communication of work to technical and non-technical audiences</vt:lpstr>
      <vt:lpstr>EL5 – Awareness of relevant legal requirements governing engineering activities  </vt:lpstr>
      <vt:lpstr>EL5 – Awareness of relevant legal requirements governing engineering activities  </vt:lpstr>
      <vt:lpstr>    EL5 – Awareness of relevant legal requirements governing engineering activities</vt:lpstr>
      <vt:lpstr>EL5 – Awareness of relevant legal requirements governing engineering activities</vt:lpstr>
      <vt:lpstr>PowerPoint Presentation</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G1 – Applications of skills in problem solving, communication, information retrieval working with others and the effective use of general IT facilities </vt:lpstr>
      <vt:lpstr>G2 – Plan self-learning and improve performance as a foundation for lifelong learning and continuous professional development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engineering applications and study skills acma4007 </dc:title>
  <dc:creator>Viktoria Berces</dc:creator>
  <cp:lastModifiedBy>Viktoria Berces</cp:lastModifiedBy>
  <cp:revision>95</cp:revision>
  <dcterms:created xsi:type="dcterms:W3CDTF">2021-01-03T14:53:59Z</dcterms:created>
  <dcterms:modified xsi:type="dcterms:W3CDTF">2021-03-16T14:29:16Z</dcterms:modified>
</cp:coreProperties>
</file>