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801600" cy="9601200" type="A3"/>
  <p:notesSz cx="6858000" cy="9144000"/>
  <p:defaultTextStyle>
    <a:defPPr>
      <a:defRPr lang="en-US"/>
    </a:defPPr>
    <a:lvl1pPr marL="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1pPr>
    <a:lvl2pPr marL="6400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2pPr>
    <a:lvl3pPr marL="12801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3pPr>
    <a:lvl4pPr marL="19202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4pPr>
    <a:lvl5pPr marL="256032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5pPr>
    <a:lvl6pPr marL="320040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024">
          <p15:clr>
            <a:srgbClr val="A4A3A4"/>
          </p15:clr>
        </p15:guide>
        <p15:guide id="2" pos="403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1507" y="67"/>
      </p:cViewPr>
      <p:guideLst>
        <p:guide orient="horz" pos="3024"/>
        <p:guide pos="403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6"/>
    </mc:Choice>
    <mc:Fallback>
      <c:style val="6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Energy Comparison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Gas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1*2 bed</c:v>
                </c:pt>
                <c:pt idx="1">
                  <c:v>3*4</c:v>
                </c:pt>
                <c:pt idx="2">
                  <c:v>5+</c:v>
                </c:pt>
              </c:strCache>
            </c:strRef>
          </c:cat>
          <c:val>
            <c:numRef>
              <c:f>Sheet1!$B$2:$B$4</c:f>
              <c:numCache>
                <c:formatCode>"£"#,##0_);[Red]\("£"#,##0\)</c:formatCode>
                <c:ptCount val="3"/>
                <c:pt idx="0">
                  <c:v>392</c:v>
                </c:pt>
                <c:pt idx="1">
                  <c:v>572</c:v>
                </c:pt>
                <c:pt idx="2">
                  <c:v>793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D67-4ACA-8AFB-0941A73D07F1}"/>
            </c:ext>
          </c:extLst>
        </c:ser>
        <c:ser>
          <c:idx val="2"/>
          <c:order val="1"/>
          <c:tx>
            <c:strRef>
              <c:f>Sheet1!$C$1</c:f>
              <c:strCache>
                <c:ptCount val="1"/>
                <c:pt idx="0">
                  <c:v>Electricity</c:v>
                </c:pt>
              </c:strCache>
            </c:strRef>
          </c:tx>
          <c:spPr>
            <a:solidFill>
              <a:schemeClr val="accent4">
                <a:tint val="65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1*2 bed</c:v>
                </c:pt>
                <c:pt idx="1">
                  <c:v>3*4</c:v>
                </c:pt>
                <c:pt idx="2">
                  <c:v>5+</c:v>
                </c:pt>
              </c:strCache>
            </c:strRef>
          </c:cat>
          <c:val>
            <c:numRef>
              <c:f>Sheet1!$C$2:$C$4</c:f>
              <c:numCache>
                <c:formatCode>"£"#,##0_);[Red]\("£"#,##0\)</c:formatCode>
                <c:ptCount val="3"/>
                <c:pt idx="0">
                  <c:v>403</c:v>
                </c:pt>
                <c:pt idx="1">
                  <c:v>590</c:v>
                </c:pt>
                <c:pt idx="2">
                  <c:v>846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D67-4ACA-8AFB-0941A73D07F1}"/>
            </c:ext>
          </c:extLst>
        </c:ser>
        <c:ser>
          <c:idx val="0"/>
          <c:order val="2"/>
          <c:tx>
            <c:strRef>
              <c:f>Sheet1!$D$1</c:f>
              <c:strCache>
                <c:ptCount val="1"/>
                <c:pt idx="0">
                  <c:v>MVHR</c:v>
                </c:pt>
              </c:strCache>
            </c:strRef>
          </c:tx>
          <c:spPr>
            <a:solidFill>
              <a:schemeClr val="accent4">
                <a:shade val="65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1*2 bed</c:v>
                </c:pt>
                <c:pt idx="1">
                  <c:v>3*4</c:v>
                </c:pt>
                <c:pt idx="2">
                  <c:v>5+</c:v>
                </c:pt>
              </c:strCache>
            </c:strRef>
          </c:cat>
          <c:val>
            <c:numRef>
              <c:f>Sheet1!$D$2:$D$4</c:f>
              <c:numCache>
                <c:formatCode>"£"#,##0.00_);[Red]\("£"#,##0.00\)</c:formatCode>
                <c:ptCount val="3"/>
                <c:pt idx="0">
                  <c:v>10.82</c:v>
                </c:pt>
                <c:pt idx="1">
                  <c:v>22.17</c:v>
                </c:pt>
                <c:pt idx="2">
                  <c:v>29.33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D67-4ACA-8AFB-0941A73D07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2016823344"/>
        <c:axId val="37017744"/>
      </c:barChart>
      <c:catAx>
        <c:axId val="2016823344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Bedrooms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7017744"/>
        <c:crosses val="autoZero"/>
        <c:auto val="0"/>
        <c:lblAlgn val="ctr"/>
        <c:lblOffset val="100"/>
        <c:noMultiLvlLbl val="0"/>
      </c:catAx>
      <c:valAx>
        <c:axId val="3701774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Cost</a:t>
                </a:r>
                <a:r>
                  <a:rPr lang="en-GB" baseline="0"/>
                  <a:t> Per Year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&quot;£&quot;#,##0_);[Red]\(&quot;£&quot;#,##0\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168233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4175494250269077"/>
          <c:y val="0.18397817460317462"/>
          <c:w val="0.82168210313638856"/>
          <c:h val="0.5874832052243469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CO2 Emissions per yr avg</c:v>
                </c:pt>
              </c:strCache>
            </c:strRef>
          </c:tx>
          <c:spPr>
            <a:solidFill>
              <a:schemeClr val="dk1">
                <a:tint val="885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Sheet1!$A$2:$A$3</c:f>
              <c:strCache>
                <c:ptCount val="2"/>
                <c:pt idx="0">
                  <c:v>PassivHaus</c:v>
                </c:pt>
                <c:pt idx="1">
                  <c:v>Building Regs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1.21</c:v>
                </c:pt>
                <c:pt idx="1">
                  <c:v>1.43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C77-48FF-802D-1074E4A750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121209936"/>
        <c:axId val="1655388032"/>
      </c:barChart>
      <c:catAx>
        <c:axId val="212120993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Dwelling Construction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55388032"/>
        <c:crosses val="autoZero"/>
        <c:auto val="1"/>
        <c:lblAlgn val="ctr"/>
        <c:lblOffset val="100"/>
        <c:noMultiLvlLbl val="0"/>
      </c:catAx>
      <c:valAx>
        <c:axId val="16553880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Tonnes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12120993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34228168919470076"/>
          <c:y val="4.1665975963530819E-2"/>
          <c:w val="0.37028122855758205"/>
          <c:h val="9.868490122945158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7">
  <a:schemeClr val="accent4"/>
</cs:colorStyle>
</file>

<file path=ppt/charts/colors2.xml><?xml version="1.0" encoding="utf-8"?>
<cs:colorStyle xmlns:cs="http://schemas.microsoft.com/office/drawing/2012/chartStyle" xmlns:a="http://schemas.openxmlformats.org/drawingml/2006/main" meth="cycle" id="20">
  <a:schemeClr val="dk1"/>
  <cs:variation>
    <a:tint val="88500"/>
  </cs:variation>
  <cs:variation>
    <a:tint val="55000"/>
  </cs:variation>
  <cs:variation>
    <a:tint val="75000"/>
  </cs:variation>
  <cs:variation>
    <a:tint val="98500"/>
  </cs:variation>
  <cs:variation>
    <a:tint val="30000"/>
  </cs:variation>
  <cs:variation>
    <a:tint val="60000"/>
  </cs:variation>
  <cs:variation>
    <a:tint val="8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2982596"/>
            <a:ext cx="10881360" cy="205803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0240" y="5440680"/>
            <a:ext cx="8961120" cy="245364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492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94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1238" y="6169661"/>
            <a:ext cx="10881360" cy="1906905"/>
          </a:xfrm>
        </p:spPr>
        <p:txBody>
          <a:bodyPr anchor="t"/>
          <a:lstStyle>
            <a:lvl1pPr algn="l">
              <a:defRPr sz="56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1238" y="4069399"/>
            <a:ext cx="10881360" cy="2100262"/>
          </a:xfrm>
        </p:spPr>
        <p:txBody>
          <a:bodyPr anchor="b"/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640080" indent="0">
              <a:buNone/>
              <a:defRPr sz="25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635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5669" y="3135948"/>
            <a:ext cx="7958772" cy="8872220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67800" y="3135948"/>
            <a:ext cx="7958773" cy="8872220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393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84493"/>
            <a:ext cx="11521440" cy="16002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2149158"/>
            <a:ext cx="5656263" cy="895667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080" y="3044825"/>
            <a:ext cx="5656263" cy="5531803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03036" y="2149158"/>
            <a:ext cx="5658485" cy="895667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03036" y="3044825"/>
            <a:ext cx="5658485" cy="5531803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56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821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120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1" y="382270"/>
            <a:ext cx="4211638" cy="1626870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5070" y="382271"/>
            <a:ext cx="7156450" cy="8194358"/>
          </a:xfrm>
        </p:spPr>
        <p:txBody>
          <a:bodyPr/>
          <a:lstStyle>
            <a:lvl1pPr>
              <a:defRPr sz="4500"/>
            </a:lvl1pPr>
            <a:lvl2pPr>
              <a:defRPr sz="3900"/>
            </a:lvl2pPr>
            <a:lvl3pPr>
              <a:defRPr sz="34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0081" y="2009141"/>
            <a:ext cx="4211638" cy="6567488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797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9203" y="6720840"/>
            <a:ext cx="7680960" cy="793433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09203" y="857885"/>
            <a:ext cx="7680960" cy="5760720"/>
          </a:xfrm>
        </p:spPr>
        <p:txBody>
          <a:bodyPr/>
          <a:lstStyle>
            <a:lvl1pPr marL="0" indent="0">
              <a:buNone/>
              <a:defRPr sz="4500"/>
            </a:lvl1pPr>
            <a:lvl2pPr marL="640080" indent="0">
              <a:buNone/>
              <a:defRPr sz="3900"/>
            </a:lvl2pPr>
            <a:lvl3pPr marL="1280160" indent="0">
              <a:buNone/>
              <a:defRPr sz="340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09203" y="7514273"/>
            <a:ext cx="7680960" cy="1126807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05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59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994959" y="537845"/>
            <a:ext cx="4031615" cy="114703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95668" y="537845"/>
            <a:ext cx="11885930" cy="114703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267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0080" y="384493"/>
            <a:ext cx="11521440" cy="1600200"/>
          </a:xfrm>
          <a:prstGeom prst="rect">
            <a:avLst/>
          </a:prstGeom>
        </p:spPr>
        <p:txBody>
          <a:bodyPr vert="horz" lIns="128016" tIns="64008" rIns="128016" bIns="64008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2240281"/>
            <a:ext cx="11521440" cy="6336348"/>
          </a:xfrm>
          <a:prstGeom prst="rect">
            <a:avLst/>
          </a:prstGeom>
        </p:spPr>
        <p:txBody>
          <a:bodyPr vert="horz" lIns="128016" tIns="64008" rIns="128016" bIns="64008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" y="8898891"/>
            <a:ext cx="29870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l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FD3F33-33E6-4261-AF37-FF9C6FA58035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73880" y="8898891"/>
            <a:ext cx="40538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ct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74480" y="8898891"/>
            <a:ext cx="29870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669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1280160" rtl="0" eaLnBrk="1" latinLnBrk="0" hangingPunct="1">
        <a:spcBef>
          <a:spcPct val="0"/>
        </a:spcBef>
        <a:buNone/>
        <a:defRPr sz="6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80060" indent="-48006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4500" kern="1200">
          <a:solidFill>
            <a:schemeClr val="tx1"/>
          </a:solidFill>
          <a:latin typeface="+mn-lt"/>
          <a:ea typeface="+mn-ea"/>
          <a:cs typeface="+mn-cs"/>
        </a:defRPr>
      </a:lvl1pPr>
      <a:lvl2pPr marL="1040130" indent="-400050" algn="l" defTabSz="1280160" rtl="0" eaLnBrk="1" latinLnBrk="0" hangingPunct="1">
        <a:spcBef>
          <a:spcPct val="20000"/>
        </a:spcBef>
        <a:buFont typeface="Arial" panose="020B0604020202020204" pitchFamily="34" charset="0"/>
        <a:buChar char="–"/>
        <a:defRPr sz="390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34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»"/>
        <a:defRPr sz="280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chart" Target="../charts/chart2.xml"/><Relationship Id="rId5" Type="http://schemas.openxmlformats.org/officeDocument/2006/relationships/chart" Target="../charts/chart1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94EBDC85-941F-49AA-BE15-702A5C29F99B}"/>
              </a:ext>
            </a:extLst>
          </p:cNvPr>
          <p:cNvSpPr/>
          <p:nvPr/>
        </p:nvSpPr>
        <p:spPr>
          <a:xfrm>
            <a:off x="125758" y="3682871"/>
            <a:ext cx="2648138" cy="3041456"/>
          </a:xfrm>
          <a:custGeom>
            <a:avLst/>
            <a:gdLst>
              <a:gd name="connsiteX0" fmla="*/ 0 w 3043836"/>
              <a:gd name="connsiteY0" fmla="*/ 1324069 h 2648137"/>
              <a:gd name="connsiteX1" fmla="*/ 662034 w 3043836"/>
              <a:gd name="connsiteY1" fmla="*/ 1 h 2648137"/>
              <a:gd name="connsiteX2" fmla="*/ 2381802 w 3043836"/>
              <a:gd name="connsiteY2" fmla="*/ 1 h 2648137"/>
              <a:gd name="connsiteX3" fmla="*/ 3043836 w 3043836"/>
              <a:gd name="connsiteY3" fmla="*/ 1324069 h 2648137"/>
              <a:gd name="connsiteX4" fmla="*/ 2381802 w 3043836"/>
              <a:gd name="connsiteY4" fmla="*/ 2648136 h 2648137"/>
              <a:gd name="connsiteX5" fmla="*/ 662034 w 3043836"/>
              <a:gd name="connsiteY5" fmla="*/ 2648136 h 2648137"/>
              <a:gd name="connsiteX6" fmla="*/ 0 w 3043836"/>
              <a:gd name="connsiteY6" fmla="*/ 1324069 h 2648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3836" h="2648137">
                <a:moveTo>
                  <a:pt x="1521917" y="0"/>
                </a:moveTo>
                <a:lnTo>
                  <a:pt x="3043834" y="575970"/>
                </a:lnTo>
                <a:lnTo>
                  <a:pt x="3043834" y="2072167"/>
                </a:lnTo>
                <a:lnTo>
                  <a:pt x="1521917" y="2648137"/>
                </a:lnTo>
                <a:lnTo>
                  <a:pt x="2" y="2072167"/>
                </a:lnTo>
                <a:lnTo>
                  <a:pt x="2" y="575970"/>
                </a:lnTo>
                <a:lnTo>
                  <a:pt x="1521917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0" vert="horz" wrap="square" lIns="603168" tIns="664832" rIns="603169" bIns="664831" numCol="1" spcCol="1270" anchor="ctr" anchorCtr="0">
            <a:noAutofit/>
          </a:bodyPr>
          <a:lstStyle/>
          <a:p>
            <a:pPr marL="0" lvl="0" indent="0" algn="ctr" defTabSz="2222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5000" kern="1200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C4250027-7CF0-47C4-9292-7FAD88AD2226}"/>
              </a:ext>
            </a:extLst>
          </p:cNvPr>
          <p:cNvSpPr/>
          <p:nvPr/>
        </p:nvSpPr>
        <p:spPr>
          <a:xfrm>
            <a:off x="7280672" y="1154658"/>
            <a:ext cx="2648138" cy="3041455"/>
          </a:xfrm>
          <a:custGeom>
            <a:avLst/>
            <a:gdLst>
              <a:gd name="connsiteX0" fmla="*/ 0 w 3043836"/>
              <a:gd name="connsiteY0" fmla="*/ 1324069 h 2648137"/>
              <a:gd name="connsiteX1" fmla="*/ 662034 w 3043836"/>
              <a:gd name="connsiteY1" fmla="*/ 1 h 2648137"/>
              <a:gd name="connsiteX2" fmla="*/ 2381802 w 3043836"/>
              <a:gd name="connsiteY2" fmla="*/ 1 h 2648137"/>
              <a:gd name="connsiteX3" fmla="*/ 3043836 w 3043836"/>
              <a:gd name="connsiteY3" fmla="*/ 1324069 h 2648137"/>
              <a:gd name="connsiteX4" fmla="*/ 2381802 w 3043836"/>
              <a:gd name="connsiteY4" fmla="*/ 2648136 h 2648137"/>
              <a:gd name="connsiteX5" fmla="*/ 662034 w 3043836"/>
              <a:gd name="connsiteY5" fmla="*/ 2648136 h 2648137"/>
              <a:gd name="connsiteX6" fmla="*/ 0 w 3043836"/>
              <a:gd name="connsiteY6" fmla="*/ 1324069 h 2648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3836" h="2648137">
                <a:moveTo>
                  <a:pt x="1521917" y="0"/>
                </a:moveTo>
                <a:lnTo>
                  <a:pt x="3043834" y="575970"/>
                </a:lnTo>
                <a:lnTo>
                  <a:pt x="3043834" y="2072167"/>
                </a:lnTo>
                <a:lnTo>
                  <a:pt x="1521917" y="2648137"/>
                </a:lnTo>
                <a:lnTo>
                  <a:pt x="2" y="2072167"/>
                </a:lnTo>
                <a:lnTo>
                  <a:pt x="2" y="575970"/>
                </a:lnTo>
                <a:lnTo>
                  <a:pt x="1521917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shade val="50000"/>
              <a:hueOff val="-139623"/>
              <a:satOff val="-4225"/>
              <a:lumOff val="27741"/>
              <a:alphaOff val="0"/>
            </a:schemeClr>
          </a:fillRef>
          <a:effectRef idx="2">
            <a:schemeClr val="accent4">
              <a:shade val="50000"/>
              <a:hueOff val="-139623"/>
              <a:satOff val="-4225"/>
              <a:lumOff val="2774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03168" tIns="664832" rIns="603169" bIns="664831" numCol="1" spcCol="1270" anchor="ctr" anchorCtr="0">
            <a:noAutofit/>
          </a:bodyPr>
          <a:lstStyle/>
          <a:p>
            <a:pPr marL="0" lvl="0" indent="0" algn="ctr" defTabSz="2222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5000" kern="1200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B0F165B-5095-47C7-AC4D-5D708CCF7BF2}"/>
              </a:ext>
            </a:extLst>
          </p:cNvPr>
          <p:cNvGrpSpPr/>
          <p:nvPr/>
        </p:nvGrpSpPr>
        <p:grpSpPr>
          <a:xfrm>
            <a:off x="-408713" y="1130713"/>
            <a:ext cx="10957810" cy="8222721"/>
            <a:chOff x="665910" y="695073"/>
            <a:chExt cx="10957810" cy="822916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D907899-9A04-4979-A477-AB738AFD62E3}"/>
                </a:ext>
              </a:extLst>
            </p:cNvPr>
            <p:cNvSpPr/>
            <p:nvPr/>
          </p:nvSpPr>
          <p:spPr>
            <a:xfrm>
              <a:off x="5498304" y="695073"/>
              <a:ext cx="2648138" cy="3043837"/>
            </a:xfrm>
            <a:custGeom>
              <a:avLst/>
              <a:gdLst>
                <a:gd name="connsiteX0" fmla="*/ 0 w 3043836"/>
                <a:gd name="connsiteY0" fmla="*/ 1324069 h 2648137"/>
                <a:gd name="connsiteX1" fmla="*/ 662034 w 3043836"/>
                <a:gd name="connsiteY1" fmla="*/ 1 h 2648137"/>
                <a:gd name="connsiteX2" fmla="*/ 2381802 w 3043836"/>
                <a:gd name="connsiteY2" fmla="*/ 1 h 2648137"/>
                <a:gd name="connsiteX3" fmla="*/ 3043836 w 3043836"/>
                <a:gd name="connsiteY3" fmla="*/ 1324069 h 2648137"/>
                <a:gd name="connsiteX4" fmla="*/ 2381802 w 3043836"/>
                <a:gd name="connsiteY4" fmla="*/ 2648136 h 2648137"/>
                <a:gd name="connsiteX5" fmla="*/ 662034 w 3043836"/>
                <a:gd name="connsiteY5" fmla="*/ 2648136 h 2648137"/>
                <a:gd name="connsiteX6" fmla="*/ 0 w 3043836"/>
                <a:gd name="connsiteY6" fmla="*/ 1324069 h 2648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43836" h="2648137">
                  <a:moveTo>
                    <a:pt x="1521917" y="0"/>
                  </a:moveTo>
                  <a:lnTo>
                    <a:pt x="3043834" y="575970"/>
                  </a:lnTo>
                  <a:lnTo>
                    <a:pt x="3043834" y="2072167"/>
                  </a:lnTo>
                  <a:lnTo>
                    <a:pt x="1521917" y="2648137"/>
                  </a:lnTo>
                  <a:lnTo>
                    <a:pt x="2" y="2072167"/>
                  </a:lnTo>
                  <a:lnTo>
                    <a:pt x="2" y="575970"/>
                  </a:lnTo>
                  <a:lnTo>
                    <a:pt x="1521917" y="0"/>
                  </a:lnTo>
                  <a:close/>
                </a:path>
              </a:pathLst>
            </a:cu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spcFirstLastPara="0" vert="horz" wrap="square" lIns="603168" tIns="664832" rIns="603169" bIns="664831" numCol="1" spcCol="1270" anchor="ctr" anchorCtr="0">
              <a:noAutofit/>
            </a:bodyPr>
            <a:lstStyle/>
            <a:p>
              <a:pPr marL="0" lvl="0" indent="0" algn="ctr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0" kern="120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6FF1978-2A3C-4FAD-BDA2-DA5295FDE06B}"/>
                </a:ext>
              </a:extLst>
            </p:cNvPr>
            <p:cNvSpPr/>
            <p:nvPr/>
          </p:nvSpPr>
          <p:spPr>
            <a:xfrm>
              <a:off x="8226799" y="1303840"/>
              <a:ext cx="3396921" cy="1826301"/>
            </a:xfrm>
            <a:custGeom>
              <a:avLst/>
              <a:gdLst>
                <a:gd name="connsiteX0" fmla="*/ 0 w 3396921"/>
                <a:gd name="connsiteY0" fmla="*/ 0 h 1826301"/>
                <a:gd name="connsiteX1" fmla="*/ 3396921 w 3396921"/>
                <a:gd name="connsiteY1" fmla="*/ 0 h 1826301"/>
                <a:gd name="connsiteX2" fmla="*/ 3396921 w 3396921"/>
                <a:gd name="connsiteY2" fmla="*/ 1826301 h 1826301"/>
                <a:gd name="connsiteX3" fmla="*/ 0 w 3396921"/>
                <a:gd name="connsiteY3" fmla="*/ 1826301 h 1826301"/>
                <a:gd name="connsiteX4" fmla="*/ 0 w 3396921"/>
                <a:gd name="connsiteY4" fmla="*/ 0 h 1826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96921" h="1826301">
                  <a:moveTo>
                    <a:pt x="0" y="0"/>
                  </a:moveTo>
                  <a:lnTo>
                    <a:pt x="3396921" y="0"/>
                  </a:lnTo>
                  <a:lnTo>
                    <a:pt x="3396921" y="1826301"/>
                  </a:lnTo>
                  <a:lnTo>
                    <a:pt x="0" y="182630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37160" tIns="137160" rIns="137160" bIns="137160" numCol="1" spcCol="1270" anchor="ctr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3600" kern="12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AD57C1-BD70-4DEF-9039-C1EFA7D2770A}"/>
                </a:ext>
              </a:extLst>
            </p:cNvPr>
            <p:cNvSpPr/>
            <p:nvPr/>
          </p:nvSpPr>
          <p:spPr>
            <a:xfrm>
              <a:off x="2638316" y="695073"/>
              <a:ext cx="2648138" cy="3043837"/>
            </a:xfrm>
            <a:custGeom>
              <a:avLst/>
              <a:gdLst>
                <a:gd name="connsiteX0" fmla="*/ 0 w 3043836"/>
                <a:gd name="connsiteY0" fmla="*/ 1324069 h 2648137"/>
                <a:gd name="connsiteX1" fmla="*/ 662034 w 3043836"/>
                <a:gd name="connsiteY1" fmla="*/ 1 h 2648137"/>
                <a:gd name="connsiteX2" fmla="*/ 2381802 w 3043836"/>
                <a:gd name="connsiteY2" fmla="*/ 1 h 2648137"/>
                <a:gd name="connsiteX3" fmla="*/ 3043836 w 3043836"/>
                <a:gd name="connsiteY3" fmla="*/ 1324069 h 2648137"/>
                <a:gd name="connsiteX4" fmla="*/ 2381802 w 3043836"/>
                <a:gd name="connsiteY4" fmla="*/ 2648136 h 2648137"/>
                <a:gd name="connsiteX5" fmla="*/ 662034 w 3043836"/>
                <a:gd name="connsiteY5" fmla="*/ 2648136 h 2648137"/>
                <a:gd name="connsiteX6" fmla="*/ 0 w 3043836"/>
                <a:gd name="connsiteY6" fmla="*/ 1324069 h 2648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43836" h="2648137">
                  <a:moveTo>
                    <a:pt x="1521917" y="0"/>
                  </a:moveTo>
                  <a:lnTo>
                    <a:pt x="3043834" y="575970"/>
                  </a:lnTo>
                  <a:lnTo>
                    <a:pt x="3043834" y="2072167"/>
                  </a:lnTo>
                  <a:lnTo>
                    <a:pt x="1521917" y="2648137"/>
                  </a:lnTo>
                  <a:lnTo>
                    <a:pt x="2" y="2072167"/>
                  </a:lnTo>
                  <a:lnTo>
                    <a:pt x="2" y="575970"/>
                  </a:lnTo>
                  <a:lnTo>
                    <a:pt x="1521917" y="0"/>
                  </a:lnTo>
                  <a:close/>
                </a:path>
              </a:pathLst>
            </a:cu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shade val="50000"/>
                <a:hueOff val="-69811"/>
                <a:satOff val="-2112"/>
                <a:lumOff val="13871"/>
                <a:alphaOff val="0"/>
              </a:schemeClr>
            </a:fillRef>
            <a:effectRef idx="2">
              <a:schemeClr val="accent4">
                <a:shade val="50000"/>
                <a:hueOff val="-69811"/>
                <a:satOff val="-2112"/>
                <a:lumOff val="13871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12668" tIns="474332" rIns="412669" bIns="474331" numCol="1" spcCol="1270" anchor="ctr" anchorCtr="0">
              <a:noAutofit/>
            </a:bodyPr>
            <a:lstStyle/>
            <a:p>
              <a:pPr marL="0" lvl="0" indent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3600" kern="12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CC97801-7844-43AF-88CB-43A9FB705F07}"/>
                </a:ext>
              </a:extLst>
            </p:cNvPr>
            <p:cNvSpPr/>
            <p:nvPr/>
          </p:nvSpPr>
          <p:spPr>
            <a:xfrm>
              <a:off x="4062831" y="3278681"/>
              <a:ext cx="2648138" cy="3043837"/>
            </a:xfrm>
            <a:custGeom>
              <a:avLst/>
              <a:gdLst>
                <a:gd name="connsiteX0" fmla="*/ 0 w 3043836"/>
                <a:gd name="connsiteY0" fmla="*/ 1324069 h 2648137"/>
                <a:gd name="connsiteX1" fmla="*/ 662034 w 3043836"/>
                <a:gd name="connsiteY1" fmla="*/ 1 h 2648137"/>
                <a:gd name="connsiteX2" fmla="*/ 2381802 w 3043836"/>
                <a:gd name="connsiteY2" fmla="*/ 1 h 2648137"/>
                <a:gd name="connsiteX3" fmla="*/ 3043836 w 3043836"/>
                <a:gd name="connsiteY3" fmla="*/ 1324069 h 2648137"/>
                <a:gd name="connsiteX4" fmla="*/ 2381802 w 3043836"/>
                <a:gd name="connsiteY4" fmla="*/ 2648136 h 2648137"/>
                <a:gd name="connsiteX5" fmla="*/ 662034 w 3043836"/>
                <a:gd name="connsiteY5" fmla="*/ 2648136 h 2648137"/>
                <a:gd name="connsiteX6" fmla="*/ 0 w 3043836"/>
                <a:gd name="connsiteY6" fmla="*/ 1324069 h 2648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43836" h="2648137">
                  <a:moveTo>
                    <a:pt x="1521917" y="0"/>
                  </a:moveTo>
                  <a:lnTo>
                    <a:pt x="3043834" y="575970"/>
                  </a:lnTo>
                  <a:lnTo>
                    <a:pt x="3043834" y="2072167"/>
                  </a:lnTo>
                  <a:lnTo>
                    <a:pt x="1521917" y="2648137"/>
                  </a:lnTo>
                  <a:lnTo>
                    <a:pt x="2" y="2072167"/>
                  </a:lnTo>
                  <a:lnTo>
                    <a:pt x="2" y="575970"/>
                  </a:lnTo>
                  <a:lnTo>
                    <a:pt x="1521917" y="0"/>
                  </a:lnTo>
                  <a:close/>
                </a:path>
              </a:pathLst>
            </a:cu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shade val="50000"/>
                <a:hueOff val="-139623"/>
                <a:satOff val="-4225"/>
                <a:lumOff val="27741"/>
                <a:alphaOff val="0"/>
              </a:schemeClr>
            </a:fillRef>
            <a:effectRef idx="2">
              <a:schemeClr val="accent4">
                <a:shade val="50000"/>
                <a:hueOff val="-139623"/>
                <a:satOff val="-4225"/>
                <a:lumOff val="27741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3168" tIns="664832" rIns="603169" bIns="664831" numCol="1" spcCol="1270" anchor="ctr" anchorCtr="0">
              <a:noAutofit/>
            </a:bodyPr>
            <a:lstStyle/>
            <a:p>
              <a:pPr marL="0" lvl="0" indent="0" algn="ctr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0" kern="1200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5C5DECC-8CC6-4FFD-87F7-E3B947B6294B}"/>
                </a:ext>
              </a:extLst>
            </p:cNvPr>
            <p:cNvSpPr/>
            <p:nvPr/>
          </p:nvSpPr>
          <p:spPr>
            <a:xfrm>
              <a:off x="665910" y="3887449"/>
              <a:ext cx="3287343" cy="1826301"/>
            </a:xfrm>
            <a:custGeom>
              <a:avLst/>
              <a:gdLst>
                <a:gd name="connsiteX0" fmla="*/ 0 w 3287343"/>
                <a:gd name="connsiteY0" fmla="*/ 0 h 1826301"/>
                <a:gd name="connsiteX1" fmla="*/ 3287343 w 3287343"/>
                <a:gd name="connsiteY1" fmla="*/ 0 h 1826301"/>
                <a:gd name="connsiteX2" fmla="*/ 3287343 w 3287343"/>
                <a:gd name="connsiteY2" fmla="*/ 1826301 h 1826301"/>
                <a:gd name="connsiteX3" fmla="*/ 0 w 3287343"/>
                <a:gd name="connsiteY3" fmla="*/ 1826301 h 1826301"/>
                <a:gd name="connsiteX4" fmla="*/ 0 w 3287343"/>
                <a:gd name="connsiteY4" fmla="*/ 0 h 1826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87343" h="1826301">
                  <a:moveTo>
                    <a:pt x="0" y="0"/>
                  </a:moveTo>
                  <a:lnTo>
                    <a:pt x="3287343" y="0"/>
                  </a:lnTo>
                  <a:lnTo>
                    <a:pt x="3287343" y="1826301"/>
                  </a:lnTo>
                  <a:lnTo>
                    <a:pt x="0" y="182630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37160" tIns="137160" rIns="137160" bIns="137160" numCol="1" spcCol="1270" anchor="ctr" anchorCtr="0">
              <a:noAutofit/>
            </a:bodyPr>
            <a:lstStyle/>
            <a:p>
              <a:pPr marL="0" lvl="0" indent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3600" kern="1200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01FD0A1-FC8D-48DD-9A32-5FCE5BA2377D}"/>
                </a:ext>
              </a:extLst>
            </p:cNvPr>
            <p:cNvSpPr/>
            <p:nvPr/>
          </p:nvSpPr>
          <p:spPr>
            <a:xfrm>
              <a:off x="6922820" y="3278681"/>
              <a:ext cx="2648138" cy="3043837"/>
            </a:xfrm>
            <a:custGeom>
              <a:avLst/>
              <a:gdLst>
                <a:gd name="connsiteX0" fmla="*/ 0 w 3043836"/>
                <a:gd name="connsiteY0" fmla="*/ 1324069 h 2648137"/>
                <a:gd name="connsiteX1" fmla="*/ 662034 w 3043836"/>
                <a:gd name="connsiteY1" fmla="*/ 1 h 2648137"/>
                <a:gd name="connsiteX2" fmla="*/ 2381802 w 3043836"/>
                <a:gd name="connsiteY2" fmla="*/ 1 h 2648137"/>
                <a:gd name="connsiteX3" fmla="*/ 3043836 w 3043836"/>
                <a:gd name="connsiteY3" fmla="*/ 1324069 h 2648137"/>
                <a:gd name="connsiteX4" fmla="*/ 2381802 w 3043836"/>
                <a:gd name="connsiteY4" fmla="*/ 2648136 h 2648137"/>
                <a:gd name="connsiteX5" fmla="*/ 662034 w 3043836"/>
                <a:gd name="connsiteY5" fmla="*/ 2648136 h 2648137"/>
                <a:gd name="connsiteX6" fmla="*/ 0 w 3043836"/>
                <a:gd name="connsiteY6" fmla="*/ 1324069 h 2648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43836" h="2648137">
                  <a:moveTo>
                    <a:pt x="1521917" y="0"/>
                  </a:moveTo>
                  <a:lnTo>
                    <a:pt x="3043834" y="575970"/>
                  </a:lnTo>
                  <a:lnTo>
                    <a:pt x="3043834" y="2072167"/>
                  </a:lnTo>
                  <a:lnTo>
                    <a:pt x="1521917" y="2648137"/>
                  </a:lnTo>
                  <a:lnTo>
                    <a:pt x="2" y="2072167"/>
                  </a:lnTo>
                  <a:lnTo>
                    <a:pt x="2" y="575970"/>
                  </a:lnTo>
                  <a:lnTo>
                    <a:pt x="1521917" y="0"/>
                  </a:lnTo>
                  <a:close/>
                </a:path>
              </a:pathLst>
            </a:cu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shade val="50000"/>
                <a:hueOff val="-209434"/>
                <a:satOff val="-6337"/>
                <a:lumOff val="41612"/>
                <a:alphaOff val="0"/>
              </a:schemeClr>
            </a:fillRef>
            <a:effectRef idx="2">
              <a:schemeClr val="accent4">
                <a:shade val="50000"/>
                <a:hueOff val="-209434"/>
                <a:satOff val="-6337"/>
                <a:lumOff val="41612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12668" tIns="474332" rIns="412669" bIns="474331" numCol="1" spcCol="1270" anchor="ctr" anchorCtr="0">
              <a:noAutofit/>
            </a:bodyPr>
            <a:lstStyle/>
            <a:p>
              <a:pPr marL="0" lvl="0" indent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3600" kern="12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B327BF6-220D-44C7-BB8D-AD5B463A6FE5}"/>
                </a:ext>
              </a:extLst>
            </p:cNvPr>
            <p:cNvSpPr/>
            <p:nvPr/>
          </p:nvSpPr>
          <p:spPr>
            <a:xfrm>
              <a:off x="8226799" y="6471057"/>
              <a:ext cx="3396921" cy="1826301"/>
            </a:xfrm>
            <a:custGeom>
              <a:avLst/>
              <a:gdLst>
                <a:gd name="connsiteX0" fmla="*/ 0 w 3396921"/>
                <a:gd name="connsiteY0" fmla="*/ 0 h 1826301"/>
                <a:gd name="connsiteX1" fmla="*/ 3396921 w 3396921"/>
                <a:gd name="connsiteY1" fmla="*/ 0 h 1826301"/>
                <a:gd name="connsiteX2" fmla="*/ 3396921 w 3396921"/>
                <a:gd name="connsiteY2" fmla="*/ 1826301 h 1826301"/>
                <a:gd name="connsiteX3" fmla="*/ 0 w 3396921"/>
                <a:gd name="connsiteY3" fmla="*/ 1826301 h 1826301"/>
                <a:gd name="connsiteX4" fmla="*/ 0 w 3396921"/>
                <a:gd name="connsiteY4" fmla="*/ 0 h 1826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96921" h="1826301">
                  <a:moveTo>
                    <a:pt x="0" y="0"/>
                  </a:moveTo>
                  <a:lnTo>
                    <a:pt x="3396921" y="0"/>
                  </a:lnTo>
                  <a:lnTo>
                    <a:pt x="3396921" y="1826301"/>
                  </a:lnTo>
                  <a:lnTo>
                    <a:pt x="0" y="182630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37160" tIns="137160" rIns="137160" bIns="137160" numCol="1" spcCol="1270" anchor="ctr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3600" kern="120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FCDAF5F-EB81-4B91-B20F-2D81CBA0F614}"/>
                </a:ext>
              </a:extLst>
            </p:cNvPr>
            <p:cNvSpPr/>
            <p:nvPr/>
          </p:nvSpPr>
          <p:spPr>
            <a:xfrm>
              <a:off x="2600090" y="5880396"/>
              <a:ext cx="2648138" cy="3043837"/>
            </a:xfrm>
            <a:custGeom>
              <a:avLst/>
              <a:gdLst>
                <a:gd name="connsiteX0" fmla="*/ 0 w 3043836"/>
                <a:gd name="connsiteY0" fmla="*/ 1324069 h 2648137"/>
                <a:gd name="connsiteX1" fmla="*/ 662034 w 3043836"/>
                <a:gd name="connsiteY1" fmla="*/ 1 h 2648137"/>
                <a:gd name="connsiteX2" fmla="*/ 2381802 w 3043836"/>
                <a:gd name="connsiteY2" fmla="*/ 1 h 2648137"/>
                <a:gd name="connsiteX3" fmla="*/ 3043836 w 3043836"/>
                <a:gd name="connsiteY3" fmla="*/ 1324069 h 2648137"/>
                <a:gd name="connsiteX4" fmla="*/ 2381802 w 3043836"/>
                <a:gd name="connsiteY4" fmla="*/ 2648136 h 2648137"/>
                <a:gd name="connsiteX5" fmla="*/ 662034 w 3043836"/>
                <a:gd name="connsiteY5" fmla="*/ 2648136 h 2648137"/>
                <a:gd name="connsiteX6" fmla="*/ 0 w 3043836"/>
                <a:gd name="connsiteY6" fmla="*/ 1324069 h 2648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43836" h="2648137">
                  <a:moveTo>
                    <a:pt x="1521917" y="0"/>
                  </a:moveTo>
                  <a:lnTo>
                    <a:pt x="3043834" y="575970"/>
                  </a:lnTo>
                  <a:lnTo>
                    <a:pt x="3043834" y="2072167"/>
                  </a:lnTo>
                  <a:lnTo>
                    <a:pt x="1521917" y="2648137"/>
                  </a:lnTo>
                  <a:lnTo>
                    <a:pt x="2" y="2072167"/>
                  </a:lnTo>
                  <a:lnTo>
                    <a:pt x="2" y="575970"/>
                  </a:lnTo>
                  <a:lnTo>
                    <a:pt x="1521917" y="0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shade val="50000"/>
                <a:hueOff val="-69811"/>
                <a:satOff val="-2112"/>
                <a:lumOff val="13871"/>
                <a:alphaOff val="0"/>
              </a:schemeClr>
            </a:fillRef>
            <a:effectRef idx="2">
              <a:schemeClr val="accent4">
                <a:shade val="50000"/>
                <a:hueOff val="-69811"/>
                <a:satOff val="-2112"/>
                <a:lumOff val="13871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12668" tIns="474332" rIns="412669" bIns="474331" numCol="1" spcCol="1270" anchor="ctr" anchorCtr="0">
              <a:noAutofit/>
            </a:bodyPr>
            <a:lstStyle/>
            <a:p>
              <a:pPr marL="0" lvl="0" indent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3600" kern="120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16841" y="123023"/>
            <a:ext cx="7384896" cy="1080120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Is PassivHaus Standard Financially Sustainable for Social Housing in the UK?</a:t>
            </a:r>
          </a:p>
        </p:txBody>
      </p:sp>
      <p:pic>
        <p:nvPicPr>
          <p:cNvPr id="1026" name="Picture 2" descr="Image result for uwtsd logo">
            <a:extLst>
              <a:ext uri="{FF2B5EF4-FFF2-40B4-BE49-F238E27FC236}">
                <a16:creationId xmlns:a16="http://schemas.microsoft.com/office/drawing/2014/main" id="{E52D8169-C3E2-4C54-B6BF-602DE08B4E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12" y="0"/>
            <a:ext cx="1857375" cy="123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184EEFE-F0D9-4B64-BB3B-39F9F2CED47F}"/>
              </a:ext>
            </a:extLst>
          </p:cNvPr>
          <p:cNvSpPr txBox="1"/>
          <p:nvPr/>
        </p:nvSpPr>
        <p:spPr>
          <a:xfrm>
            <a:off x="9729966" y="193428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Tracyanne</a:t>
            </a:r>
            <a:r>
              <a:rPr lang="en-GB" sz="1600" dirty="0"/>
              <a:t> King 1403139</a:t>
            </a:r>
          </a:p>
          <a:p>
            <a:r>
              <a:rPr lang="en-GB" sz="1600" b="1" dirty="0"/>
              <a:t>Supervisor: </a:t>
            </a:r>
            <a:r>
              <a:rPr lang="en-GB" sz="1600" dirty="0"/>
              <a:t>Lara Hopkinson</a:t>
            </a:r>
          </a:p>
          <a:p>
            <a:r>
              <a:rPr lang="en-GB" sz="1600" b="1" dirty="0"/>
              <a:t>BSc Architectural Technology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8911F3-BCA7-498B-BFB4-1D3766C24078}"/>
              </a:ext>
            </a:extLst>
          </p:cNvPr>
          <p:cNvSpPr txBox="1"/>
          <p:nvPr/>
        </p:nvSpPr>
        <p:spPr>
          <a:xfrm>
            <a:off x="1541865" y="1667808"/>
            <a:ext cx="2764026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Introduction</a:t>
            </a:r>
          </a:p>
          <a:p>
            <a:r>
              <a:rPr lang="en-GB" sz="1600" dirty="0">
                <a:solidFill>
                  <a:schemeClr val="bg1"/>
                </a:solidFill>
              </a:rPr>
              <a:t>The UK is in the depths of a housing crisis, combined with government policy to create low carbon housing.</a:t>
            </a:r>
          </a:p>
          <a:p>
            <a:r>
              <a:rPr lang="en-GB" sz="1600" dirty="0">
                <a:solidFill>
                  <a:schemeClr val="bg1"/>
                </a:solidFill>
              </a:rPr>
              <a:t>The greatest need is at affordable social housing level</a:t>
            </a:r>
            <a:r>
              <a:rPr lang="en-GB" sz="1600" dirty="0"/>
              <a:t>.</a:t>
            </a:r>
          </a:p>
          <a:p>
            <a:endParaRPr lang="en-GB" dirty="0"/>
          </a:p>
          <a:p>
            <a:endParaRPr lang="en-GB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6D1808-F44D-45D2-90EB-DC41D46612C3}"/>
              </a:ext>
            </a:extLst>
          </p:cNvPr>
          <p:cNvSpPr txBox="1"/>
          <p:nvPr/>
        </p:nvSpPr>
        <p:spPr>
          <a:xfrm>
            <a:off x="4388898" y="1777584"/>
            <a:ext cx="2726196" cy="14619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Method</a:t>
            </a:r>
          </a:p>
          <a:p>
            <a:r>
              <a:rPr lang="en-GB" sz="1600" b="1" i="1" dirty="0"/>
              <a:t>Interview: </a:t>
            </a:r>
            <a:r>
              <a:rPr lang="en-GB" sz="1600" dirty="0"/>
              <a:t>An interview with</a:t>
            </a:r>
          </a:p>
          <a:p>
            <a:r>
              <a:rPr lang="en-GB" sz="1600" dirty="0"/>
              <a:t>Wolfgang Feist, and others, </a:t>
            </a:r>
          </a:p>
          <a:p>
            <a:r>
              <a:rPr lang="en-GB" sz="1600" dirty="0"/>
              <a:t>Combined with case study and</a:t>
            </a:r>
          </a:p>
          <a:p>
            <a:r>
              <a:rPr lang="en-GB" sz="1600" dirty="0"/>
              <a:t>Literature review.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C66ECBB-4856-47FD-B7E6-CBCAF2040EAB}"/>
              </a:ext>
            </a:extLst>
          </p:cNvPr>
          <p:cNvSpPr txBox="1"/>
          <p:nvPr/>
        </p:nvSpPr>
        <p:spPr>
          <a:xfrm>
            <a:off x="185906" y="4428603"/>
            <a:ext cx="2648138" cy="14619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Aim of Project</a:t>
            </a:r>
          </a:p>
          <a:p>
            <a:r>
              <a:rPr lang="en-GB" sz="1600" dirty="0"/>
              <a:t>Determine if PassivHaus standard Is financially viable to use for social Housing projects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A254E83-F7B7-46AB-92DF-3EC3918EF799}"/>
              </a:ext>
            </a:extLst>
          </p:cNvPr>
          <p:cNvSpPr txBox="1"/>
          <p:nvPr/>
        </p:nvSpPr>
        <p:spPr>
          <a:xfrm>
            <a:off x="3039931" y="4425019"/>
            <a:ext cx="2648138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Results</a:t>
            </a:r>
          </a:p>
          <a:p>
            <a:r>
              <a:rPr lang="en-GB" sz="1600" dirty="0"/>
              <a:t>Costs of PassivHaus in the UK</a:t>
            </a:r>
          </a:p>
          <a:p>
            <a:r>
              <a:rPr lang="en-GB" sz="1600" dirty="0"/>
              <a:t>Are reducing.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4% increase in build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Negligible uplift with maintenance costs</a:t>
            </a: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8CA8CCCD-1A2E-4CC6-B367-C76AED580369}"/>
              </a:ext>
            </a:extLst>
          </p:cNvPr>
          <p:cNvSpPr/>
          <p:nvPr/>
        </p:nvSpPr>
        <p:spPr>
          <a:xfrm>
            <a:off x="8892963" y="3707922"/>
            <a:ext cx="2648138" cy="3041456"/>
          </a:xfrm>
          <a:custGeom>
            <a:avLst/>
            <a:gdLst>
              <a:gd name="connsiteX0" fmla="*/ 0 w 3043836"/>
              <a:gd name="connsiteY0" fmla="*/ 1324069 h 2648137"/>
              <a:gd name="connsiteX1" fmla="*/ 662034 w 3043836"/>
              <a:gd name="connsiteY1" fmla="*/ 1 h 2648137"/>
              <a:gd name="connsiteX2" fmla="*/ 2381802 w 3043836"/>
              <a:gd name="connsiteY2" fmla="*/ 1 h 2648137"/>
              <a:gd name="connsiteX3" fmla="*/ 3043836 w 3043836"/>
              <a:gd name="connsiteY3" fmla="*/ 1324069 h 2648137"/>
              <a:gd name="connsiteX4" fmla="*/ 2381802 w 3043836"/>
              <a:gd name="connsiteY4" fmla="*/ 2648136 h 2648137"/>
              <a:gd name="connsiteX5" fmla="*/ 662034 w 3043836"/>
              <a:gd name="connsiteY5" fmla="*/ 2648136 h 2648137"/>
              <a:gd name="connsiteX6" fmla="*/ 0 w 3043836"/>
              <a:gd name="connsiteY6" fmla="*/ 1324069 h 2648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3836" h="2648137">
                <a:moveTo>
                  <a:pt x="1521917" y="0"/>
                </a:moveTo>
                <a:lnTo>
                  <a:pt x="3043834" y="575970"/>
                </a:lnTo>
                <a:lnTo>
                  <a:pt x="3043834" y="2072167"/>
                </a:lnTo>
                <a:lnTo>
                  <a:pt x="1521917" y="2648137"/>
                </a:lnTo>
                <a:lnTo>
                  <a:pt x="2" y="2072167"/>
                </a:lnTo>
                <a:lnTo>
                  <a:pt x="2" y="575970"/>
                </a:lnTo>
                <a:lnTo>
                  <a:pt x="1521917" y="0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shade val="50000"/>
              <a:hueOff val="-209434"/>
              <a:satOff val="-6337"/>
              <a:lumOff val="41612"/>
              <a:alphaOff val="0"/>
            </a:schemeClr>
          </a:fillRef>
          <a:effectRef idx="2">
            <a:schemeClr val="accent4">
              <a:shade val="50000"/>
              <a:hueOff val="-209434"/>
              <a:satOff val="-6337"/>
              <a:lumOff val="4161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12668" tIns="474332" rIns="412669" bIns="474331" numCol="1" spcCol="1270" anchor="ctr" anchorCtr="0">
            <a:noAutofit/>
          </a:bodyPr>
          <a:lstStyle/>
          <a:p>
            <a:pPr marL="0" lvl="0" indent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3600" kern="120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8657829-9B53-4E9A-8158-87A1011C9249}"/>
              </a:ext>
            </a:extLst>
          </p:cNvPr>
          <p:cNvSpPr txBox="1"/>
          <p:nvPr/>
        </p:nvSpPr>
        <p:spPr>
          <a:xfrm>
            <a:off x="1563693" y="6768569"/>
            <a:ext cx="2685863" cy="22006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Case Study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Goldsmith Street Norwich.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93 dwellings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Flats and Houses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Community Space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1000 units planned in </a:t>
            </a:r>
          </a:p>
          <a:p>
            <a:r>
              <a:rPr lang="en-GB" sz="1600" dirty="0"/>
              <a:t>Norwich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</p:txBody>
      </p:sp>
      <p:pic>
        <p:nvPicPr>
          <p:cNvPr id="1028" name="Picture 4" descr="Goldsmith Street – Mikhail Riches">
            <a:extLst>
              <a:ext uri="{FF2B5EF4-FFF2-40B4-BE49-F238E27FC236}">
                <a16:creationId xmlns:a16="http://schemas.microsoft.com/office/drawing/2014/main" id="{993F58CC-245F-4224-AFA6-2D11DEFF0E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6602" y="1552151"/>
            <a:ext cx="2971031" cy="2030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1" name="Chart 40">
            <a:extLst>
              <a:ext uri="{FF2B5EF4-FFF2-40B4-BE49-F238E27FC236}">
                <a16:creationId xmlns:a16="http://schemas.microsoft.com/office/drawing/2014/main" id="{7724217F-F317-4EBC-8772-00CFF09400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6364916"/>
              </p:ext>
            </p:extLst>
          </p:nvPr>
        </p:nvGraphicFramePr>
        <p:xfrm>
          <a:off x="8816592" y="4276179"/>
          <a:ext cx="2728100" cy="21920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43" name="Chart 42">
            <a:extLst>
              <a:ext uri="{FF2B5EF4-FFF2-40B4-BE49-F238E27FC236}">
                <a16:creationId xmlns:a16="http://schemas.microsoft.com/office/drawing/2014/main" id="{7A2FA7C9-5A3A-4D89-B1AE-B57200EC83C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33541503"/>
              </p:ext>
            </p:extLst>
          </p:nvPr>
        </p:nvGraphicFramePr>
        <p:xfrm>
          <a:off x="5956603" y="4365939"/>
          <a:ext cx="2648138" cy="17907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52638CBE-F370-4EE7-9082-7CEEBC004D70}"/>
              </a:ext>
            </a:extLst>
          </p:cNvPr>
          <p:cNvSpPr/>
          <p:nvPr/>
        </p:nvSpPr>
        <p:spPr>
          <a:xfrm>
            <a:off x="4388648" y="6291380"/>
            <a:ext cx="2648138" cy="3041455"/>
          </a:xfrm>
          <a:custGeom>
            <a:avLst/>
            <a:gdLst>
              <a:gd name="connsiteX0" fmla="*/ 0 w 3043836"/>
              <a:gd name="connsiteY0" fmla="*/ 1324069 h 2648137"/>
              <a:gd name="connsiteX1" fmla="*/ 662034 w 3043836"/>
              <a:gd name="connsiteY1" fmla="*/ 1 h 2648137"/>
              <a:gd name="connsiteX2" fmla="*/ 2381802 w 3043836"/>
              <a:gd name="connsiteY2" fmla="*/ 1 h 2648137"/>
              <a:gd name="connsiteX3" fmla="*/ 3043836 w 3043836"/>
              <a:gd name="connsiteY3" fmla="*/ 1324069 h 2648137"/>
              <a:gd name="connsiteX4" fmla="*/ 2381802 w 3043836"/>
              <a:gd name="connsiteY4" fmla="*/ 2648136 h 2648137"/>
              <a:gd name="connsiteX5" fmla="*/ 662034 w 3043836"/>
              <a:gd name="connsiteY5" fmla="*/ 2648136 h 2648137"/>
              <a:gd name="connsiteX6" fmla="*/ 0 w 3043836"/>
              <a:gd name="connsiteY6" fmla="*/ 1324069 h 2648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3836" h="2648137">
                <a:moveTo>
                  <a:pt x="1521917" y="0"/>
                </a:moveTo>
                <a:lnTo>
                  <a:pt x="3043834" y="575970"/>
                </a:lnTo>
                <a:lnTo>
                  <a:pt x="3043834" y="2072167"/>
                </a:lnTo>
                <a:lnTo>
                  <a:pt x="1521917" y="2648137"/>
                </a:lnTo>
                <a:lnTo>
                  <a:pt x="2" y="2072167"/>
                </a:lnTo>
                <a:lnTo>
                  <a:pt x="2" y="575970"/>
                </a:lnTo>
                <a:lnTo>
                  <a:pt x="1521917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shade val="50000"/>
              <a:hueOff val="-209434"/>
              <a:satOff val="-6337"/>
              <a:lumOff val="41612"/>
              <a:alphaOff val="0"/>
            </a:schemeClr>
          </a:fillRef>
          <a:effectRef idx="2">
            <a:schemeClr val="accent4">
              <a:shade val="50000"/>
              <a:hueOff val="-209434"/>
              <a:satOff val="-6337"/>
              <a:lumOff val="4161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12668" tIns="474332" rIns="412669" bIns="474331" numCol="1" spcCol="1270" anchor="ctr" anchorCtr="0">
            <a:noAutofit/>
          </a:bodyPr>
          <a:lstStyle/>
          <a:p>
            <a:pPr marL="0" lvl="0" indent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3600" kern="120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7D5B0E40-C3D9-4091-AE61-802C496D7671}"/>
              </a:ext>
            </a:extLst>
          </p:cNvPr>
          <p:cNvSpPr/>
          <p:nvPr/>
        </p:nvSpPr>
        <p:spPr>
          <a:xfrm>
            <a:off x="7322961" y="6247373"/>
            <a:ext cx="2648138" cy="3041455"/>
          </a:xfrm>
          <a:custGeom>
            <a:avLst/>
            <a:gdLst>
              <a:gd name="connsiteX0" fmla="*/ 0 w 3043836"/>
              <a:gd name="connsiteY0" fmla="*/ 1324069 h 2648137"/>
              <a:gd name="connsiteX1" fmla="*/ 662034 w 3043836"/>
              <a:gd name="connsiteY1" fmla="*/ 1 h 2648137"/>
              <a:gd name="connsiteX2" fmla="*/ 2381802 w 3043836"/>
              <a:gd name="connsiteY2" fmla="*/ 1 h 2648137"/>
              <a:gd name="connsiteX3" fmla="*/ 3043836 w 3043836"/>
              <a:gd name="connsiteY3" fmla="*/ 1324069 h 2648137"/>
              <a:gd name="connsiteX4" fmla="*/ 2381802 w 3043836"/>
              <a:gd name="connsiteY4" fmla="*/ 2648136 h 2648137"/>
              <a:gd name="connsiteX5" fmla="*/ 662034 w 3043836"/>
              <a:gd name="connsiteY5" fmla="*/ 2648136 h 2648137"/>
              <a:gd name="connsiteX6" fmla="*/ 0 w 3043836"/>
              <a:gd name="connsiteY6" fmla="*/ 1324069 h 2648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3836" h="2648137">
                <a:moveTo>
                  <a:pt x="1521917" y="0"/>
                </a:moveTo>
                <a:lnTo>
                  <a:pt x="3043834" y="575970"/>
                </a:lnTo>
                <a:lnTo>
                  <a:pt x="3043834" y="2072167"/>
                </a:lnTo>
                <a:lnTo>
                  <a:pt x="1521917" y="2648137"/>
                </a:lnTo>
                <a:lnTo>
                  <a:pt x="2" y="2072167"/>
                </a:lnTo>
                <a:lnTo>
                  <a:pt x="2" y="575970"/>
                </a:lnTo>
                <a:lnTo>
                  <a:pt x="1521917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shade val="50000"/>
              <a:hueOff val="-139623"/>
              <a:satOff val="-4225"/>
              <a:lumOff val="27741"/>
              <a:alphaOff val="0"/>
            </a:schemeClr>
          </a:fillRef>
          <a:effectRef idx="2">
            <a:schemeClr val="accent4">
              <a:shade val="50000"/>
              <a:hueOff val="-139623"/>
              <a:satOff val="-4225"/>
              <a:lumOff val="2774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03168" tIns="664832" rIns="603169" bIns="664831" numCol="1" spcCol="1270" anchor="ctr" anchorCtr="0">
            <a:noAutofit/>
          </a:bodyPr>
          <a:lstStyle/>
          <a:p>
            <a:pPr marL="0" lvl="0" indent="0" algn="ctr" defTabSz="2222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5000" kern="1200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0E872EB-B9C2-4092-87A2-906531A5EAEA}"/>
              </a:ext>
            </a:extLst>
          </p:cNvPr>
          <p:cNvSpPr txBox="1"/>
          <p:nvPr/>
        </p:nvSpPr>
        <p:spPr>
          <a:xfrm>
            <a:off x="4399386" y="6790415"/>
            <a:ext cx="2707216" cy="1708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Conclusion</a:t>
            </a:r>
          </a:p>
          <a:p>
            <a:r>
              <a:rPr lang="en-GB" sz="1600" dirty="0"/>
              <a:t>PassivHaus can be used </a:t>
            </a:r>
          </a:p>
          <a:p>
            <a:r>
              <a:rPr lang="en-GB" sz="1600" dirty="0"/>
              <a:t>successfully in Social Housing</a:t>
            </a:r>
          </a:p>
          <a:p>
            <a:r>
              <a:rPr lang="en-GB" sz="1600" dirty="0"/>
              <a:t>Due to increased supply and</a:t>
            </a:r>
          </a:p>
          <a:p>
            <a:r>
              <a:rPr lang="en-GB" sz="1600" dirty="0"/>
              <a:t>Demand reducing costs, and </a:t>
            </a:r>
          </a:p>
          <a:p>
            <a:r>
              <a:rPr lang="en-GB" sz="1600" dirty="0"/>
              <a:t>Controlled maintenance costs.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26CCC466-5605-4333-819F-409EF096E65F}"/>
              </a:ext>
            </a:extLst>
          </p:cNvPr>
          <p:cNvSpPr txBox="1"/>
          <p:nvPr/>
        </p:nvSpPr>
        <p:spPr>
          <a:xfrm>
            <a:off x="7394455" y="6749378"/>
            <a:ext cx="2645853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Strengths and </a:t>
            </a:r>
          </a:p>
          <a:p>
            <a:r>
              <a:rPr lang="en-GB" dirty="0"/>
              <a:t>Weaknesses</a:t>
            </a:r>
          </a:p>
          <a:p>
            <a:r>
              <a:rPr lang="en-GB" sz="1600" dirty="0"/>
              <a:t>Due to the relative infancy of </a:t>
            </a:r>
          </a:p>
          <a:p>
            <a:r>
              <a:rPr lang="en-GB" sz="1600" dirty="0"/>
              <a:t>PassivHaus in UK there is </a:t>
            </a:r>
          </a:p>
          <a:p>
            <a:r>
              <a:rPr lang="en-GB" sz="1600" dirty="0"/>
              <a:t>Limited data to analyse. </a:t>
            </a:r>
          </a:p>
        </p:txBody>
      </p:sp>
    </p:spTree>
    <p:extLst>
      <p:ext uri="{BB962C8B-B14F-4D97-AF65-F5344CB8AC3E}">
        <p14:creationId xmlns:p14="http://schemas.microsoft.com/office/powerpoint/2010/main" val="13737243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CBCC568AB4B924493790A5C97E2B48C" ma:contentTypeVersion="7" ma:contentTypeDescription="Create a new document." ma:contentTypeScope="" ma:versionID="0324e65c13516d13d413fc78371070eb">
  <xsd:schema xmlns:xsd="http://www.w3.org/2001/XMLSchema" xmlns:xs="http://www.w3.org/2001/XMLSchema" xmlns:p="http://schemas.microsoft.com/office/2006/metadata/properties" xmlns:ns3="6ce03418-4b85-46e6-9705-46dd5ee7fda4" xmlns:ns4="8e4cb740-4a10-46c5-90de-9cf76d8df684" targetNamespace="http://schemas.microsoft.com/office/2006/metadata/properties" ma:root="true" ma:fieldsID="2090c5d360a3c319bed46dd46e28e43d" ns3:_="" ns4:_="">
    <xsd:import namespace="6ce03418-4b85-46e6-9705-46dd5ee7fda4"/>
    <xsd:import namespace="8e4cb740-4a10-46c5-90de-9cf76d8df68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e03418-4b85-46e6-9705-46dd5ee7fd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4cb740-4a10-46c5-90de-9cf76d8df68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0C67713-F925-40A9-BDD6-26CE9FAB43A9}">
  <ds:schemaRefs>
    <ds:schemaRef ds:uri="6ce03418-4b85-46e6-9705-46dd5ee7fda4"/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purl.org/dc/elements/1.1/"/>
    <ds:schemaRef ds:uri="8e4cb740-4a10-46c5-90de-9cf76d8df684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E517959-C20F-4B2B-BE12-3DB91BEB5B3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3F60834-8494-4D64-941F-0EA48062454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ce03418-4b85-46e6-9705-46dd5ee7fda4"/>
    <ds:schemaRef ds:uri="8e4cb740-4a10-46c5-90de-9cf76d8df6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458</TotalTime>
  <Words>179</Words>
  <Application>Microsoft Office PowerPoint</Application>
  <PresentationFormat>A3 Paper (297x420 mm)</PresentationFormat>
  <Paragraphs>42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Is PassivHaus Standard Financially Sustainable for Social Housing in the UK?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 Nik Whitehead</dc:creator>
  <cp:lastModifiedBy>Tracy</cp:lastModifiedBy>
  <cp:revision>24</cp:revision>
  <dcterms:created xsi:type="dcterms:W3CDTF">2014-10-01T08:15:24Z</dcterms:created>
  <dcterms:modified xsi:type="dcterms:W3CDTF">2020-08-10T11:24:03Z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0x010100BCBCC568AB4B924493790A5C97E2B48C</vt:lpwstr>
  </property>
</Properties>
</file>