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79" r:id="rId2"/>
    <p:sldMasterId id="2147483684" r:id="rId3"/>
  </p:sldMasterIdLst>
  <p:notesMasterIdLst>
    <p:notesMasterId r:id="rId34"/>
  </p:notesMasterIdLst>
  <p:sldIdLst>
    <p:sldId id="256" r:id="rId4"/>
    <p:sldId id="273" r:id="rId5"/>
    <p:sldId id="278" r:id="rId6"/>
    <p:sldId id="498" r:id="rId7"/>
    <p:sldId id="271" r:id="rId8"/>
    <p:sldId id="276" r:id="rId9"/>
    <p:sldId id="272" r:id="rId10"/>
    <p:sldId id="266" r:id="rId11"/>
    <p:sldId id="279" r:id="rId12"/>
    <p:sldId id="275" r:id="rId13"/>
    <p:sldId id="282" r:id="rId14"/>
    <p:sldId id="280" r:id="rId15"/>
    <p:sldId id="283" r:id="rId16"/>
    <p:sldId id="281" r:id="rId17"/>
    <p:sldId id="495" r:id="rId18"/>
    <p:sldId id="257" r:id="rId19"/>
    <p:sldId id="258" r:id="rId20"/>
    <p:sldId id="259" r:id="rId21"/>
    <p:sldId id="496" r:id="rId22"/>
    <p:sldId id="263" r:id="rId23"/>
    <p:sldId id="264" r:id="rId24"/>
    <p:sldId id="265" r:id="rId25"/>
    <p:sldId id="267" r:id="rId26"/>
    <p:sldId id="492" r:id="rId27"/>
    <p:sldId id="493" r:id="rId28"/>
    <p:sldId id="269" r:id="rId29"/>
    <p:sldId id="261" r:id="rId30"/>
    <p:sldId id="494" r:id="rId31"/>
    <p:sldId id="270" r:id="rId32"/>
    <p:sldId id="49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EDFE95-8F61-4575-9967-9EFCB3C08906}" v="2" dt="2026-05-14T10:30:22.8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922" autoAdjust="0"/>
    <p:restoredTop sz="71792" autoAdjust="0"/>
  </p:normalViewPr>
  <p:slideViewPr>
    <p:cSldViewPr snapToGrid="0">
      <p:cViewPr varScale="1">
        <p:scale>
          <a:sx n="79" d="100"/>
          <a:sy n="79" d="100"/>
        </p:scale>
        <p:origin x="126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6/11/relationships/changesInfo" Target="changesInfos/changesInfo1.xml"/><Relationship Id="rId21" Type="http://schemas.openxmlformats.org/officeDocument/2006/relationships/slide" Target="slides/slide18.xml"/><Relationship Id="rId34"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addSld delSld modSld sldOrd">
      <pc:chgData name="Julie Thomas" userId="2af13b6d24d29b42" providerId="LiveId" clId="{88C2DB11-0E9A-44FE-AE8B-2469165B3BF6}" dt="2026-05-14T12:09:42.273" v="1117"/>
      <pc:docMkLst>
        <pc:docMk/>
      </pc:docMkLst>
      <pc:sldChg chg="modSp add mod">
        <pc:chgData name="Julie Thomas" userId="2af13b6d24d29b42" providerId="LiveId" clId="{88C2DB11-0E9A-44FE-AE8B-2469165B3BF6}" dt="2026-05-14T10:26:56.369" v="34" actId="2711"/>
        <pc:sldMkLst>
          <pc:docMk/>
          <pc:sldMk cId="1600140866" sldId="257"/>
        </pc:sldMkLst>
        <pc:spChg chg="mod">
          <ac:chgData name="Julie Thomas" userId="2af13b6d24d29b42" providerId="LiveId" clId="{88C2DB11-0E9A-44FE-AE8B-2469165B3BF6}" dt="2026-05-14T10:26:56.369" v="34" actId="2711"/>
          <ac:spMkLst>
            <pc:docMk/>
            <pc:sldMk cId="1600140866" sldId="257"/>
            <ac:spMk id="2" creationId="{64E29C4B-5AD5-43C5-8178-A8A8C7EDF5B2}"/>
          </ac:spMkLst>
        </pc:spChg>
        <pc:spChg chg="mod">
          <ac:chgData name="Julie Thomas" userId="2af13b6d24d29b42" providerId="LiveId" clId="{88C2DB11-0E9A-44FE-AE8B-2469165B3BF6}" dt="2026-05-14T10:25:40.216" v="2" actId="27636"/>
          <ac:spMkLst>
            <pc:docMk/>
            <pc:sldMk cId="1600140866" sldId="257"/>
            <ac:spMk id="3" creationId="{B66DDC18-0ED3-4D9A-9C27-BFAEBD506C70}"/>
          </ac:spMkLst>
        </pc:spChg>
      </pc:sldChg>
      <pc:sldChg chg="modSp add mod">
        <pc:chgData name="Julie Thomas" userId="2af13b6d24d29b42" providerId="LiveId" clId="{88C2DB11-0E9A-44FE-AE8B-2469165B3BF6}" dt="2026-05-14T10:28:52.084" v="114" actId="1076"/>
        <pc:sldMkLst>
          <pc:docMk/>
          <pc:sldMk cId="3372131185" sldId="258"/>
        </pc:sldMkLst>
        <pc:spChg chg="mod">
          <ac:chgData name="Julie Thomas" userId="2af13b6d24d29b42" providerId="LiveId" clId="{88C2DB11-0E9A-44FE-AE8B-2469165B3BF6}" dt="2026-05-14T10:28:52.084" v="114" actId="1076"/>
          <ac:spMkLst>
            <pc:docMk/>
            <pc:sldMk cId="3372131185" sldId="258"/>
            <ac:spMk id="2" creationId="{496AD5D9-FFF7-4AFD-A983-CD911CBF0B72}"/>
          </ac:spMkLst>
        </pc:spChg>
      </pc:sldChg>
      <pc:sldChg chg="modSp add mod">
        <pc:chgData name="Julie Thomas" userId="2af13b6d24d29b42" providerId="LiveId" clId="{88C2DB11-0E9A-44FE-AE8B-2469165B3BF6}" dt="2026-05-14T10:29:01.372" v="116" actId="2711"/>
        <pc:sldMkLst>
          <pc:docMk/>
          <pc:sldMk cId="482053698" sldId="259"/>
        </pc:sldMkLst>
        <pc:spChg chg="mod">
          <ac:chgData name="Julie Thomas" userId="2af13b6d24d29b42" providerId="LiveId" clId="{88C2DB11-0E9A-44FE-AE8B-2469165B3BF6}" dt="2026-05-14T10:29:01.372" v="116" actId="2711"/>
          <ac:spMkLst>
            <pc:docMk/>
            <pc:sldMk cId="482053698" sldId="259"/>
            <ac:spMk id="2" creationId="{774E910D-5D47-4115-96B9-7716C6EDC72F}"/>
          </ac:spMkLst>
        </pc:spChg>
      </pc:sldChg>
      <pc:sldChg chg="del">
        <pc:chgData name="Julie Thomas" userId="2af13b6d24d29b42" providerId="LiveId" clId="{88C2DB11-0E9A-44FE-AE8B-2469165B3BF6}" dt="2026-05-14T10:26:05.036" v="21" actId="2696"/>
        <pc:sldMkLst>
          <pc:docMk/>
          <pc:sldMk cId="1762569345" sldId="260"/>
        </pc:sldMkLst>
      </pc:sldChg>
      <pc:sldChg chg="modSp add mod">
        <pc:chgData name="Julie Thomas" userId="2af13b6d24d29b42" providerId="LiveId" clId="{88C2DB11-0E9A-44FE-AE8B-2469165B3BF6}" dt="2026-05-14T10:33:19.274" v="189" actId="2711"/>
        <pc:sldMkLst>
          <pc:docMk/>
          <pc:sldMk cId="2148913788" sldId="261"/>
        </pc:sldMkLst>
        <pc:spChg chg="mod">
          <ac:chgData name="Julie Thomas" userId="2af13b6d24d29b42" providerId="LiveId" clId="{88C2DB11-0E9A-44FE-AE8B-2469165B3BF6}" dt="2026-05-14T10:33:19.274" v="189" actId="2711"/>
          <ac:spMkLst>
            <pc:docMk/>
            <pc:sldMk cId="2148913788" sldId="261"/>
            <ac:spMk id="2" creationId="{17167C5F-732B-41FD-A27C-75377C917C43}"/>
          </ac:spMkLst>
        </pc:spChg>
      </pc:sldChg>
      <pc:sldChg chg="addSp delSp modSp add del mod">
        <pc:chgData name="Julie Thomas" userId="2af13b6d24d29b42" providerId="LiveId" clId="{88C2DB11-0E9A-44FE-AE8B-2469165B3BF6}" dt="2026-05-14T10:32:04.069" v="181" actId="2696"/>
        <pc:sldMkLst>
          <pc:docMk/>
          <pc:sldMk cId="57795238" sldId="262"/>
        </pc:sldMkLst>
        <pc:spChg chg="mod">
          <ac:chgData name="Julie Thomas" userId="2af13b6d24d29b42" providerId="LiveId" clId="{88C2DB11-0E9A-44FE-AE8B-2469165B3BF6}" dt="2026-05-14T10:29:47.601" v="127" actId="1076"/>
          <ac:spMkLst>
            <pc:docMk/>
            <pc:sldMk cId="57795238" sldId="262"/>
            <ac:spMk id="2" creationId="{379D4172-70E1-4926-8590-08ED8C532798}"/>
          </ac:spMkLst>
        </pc:spChg>
        <pc:spChg chg="mod">
          <ac:chgData name="Julie Thomas" userId="2af13b6d24d29b42" providerId="LiveId" clId="{88C2DB11-0E9A-44FE-AE8B-2469165B3BF6}" dt="2026-05-14T10:31:44.518" v="175" actId="21"/>
          <ac:spMkLst>
            <pc:docMk/>
            <pc:sldMk cId="57795238" sldId="262"/>
            <ac:spMk id="3" creationId="{5DCC430F-F33B-4FF3-ADD8-B6C12FBE332F}"/>
          </ac:spMkLst>
        </pc:spChg>
        <pc:spChg chg="add del mod">
          <ac:chgData name="Julie Thomas" userId="2af13b6d24d29b42" providerId="LiveId" clId="{88C2DB11-0E9A-44FE-AE8B-2469165B3BF6}" dt="2026-05-14T10:31:56.983" v="179"/>
          <ac:spMkLst>
            <pc:docMk/>
            <pc:sldMk cId="57795238" sldId="262"/>
            <ac:spMk id="4" creationId="{D9400655-8700-FC72-3943-DE94D83E8644}"/>
          </ac:spMkLst>
        </pc:spChg>
      </pc:sldChg>
      <pc:sldChg chg="modSp add mod">
        <pc:chgData name="Julie Thomas" userId="2af13b6d24d29b42" providerId="LiveId" clId="{88C2DB11-0E9A-44FE-AE8B-2469165B3BF6}" dt="2026-05-14T10:32:14.296" v="182" actId="2711"/>
        <pc:sldMkLst>
          <pc:docMk/>
          <pc:sldMk cId="2585466500" sldId="263"/>
        </pc:sldMkLst>
        <pc:spChg chg="mod">
          <ac:chgData name="Julie Thomas" userId="2af13b6d24d29b42" providerId="LiveId" clId="{88C2DB11-0E9A-44FE-AE8B-2469165B3BF6}" dt="2026-05-14T10:32:14.296" v="182" actId="2711"/>
          <ac:spMkLst>
            <pc:docMk/>
            <pc:sldMk cId="2585466500" sldId="263"/>
            <ac:spMk id="2" creationId="{1169E5A2-51D1-49BD-B656-52205FEEC81E}"/>
          </ac:spMkLst>
        </pc:spChg>
        <pc:spChg chg="mod">
          <ac:chgData name="Julie Thomas" userId="2af13b6d24d29b42" providerId="LiveId" clId="{88C2DB11-0E9A-44FE-AE8B-2469165B3BF6}" dt="2026-05-14T10:25:40.257" v="5" actId="27636"/>
          <ac:spMkLst>
            <pc:docMk/>
            <pc:sldMk cId="2585466500" sldId="263"/>
            <ac:spMk id="3" creationId="{CA54E440-F5E2-4A41-A21F-33A7067723A6}"/>
          </ac:spMkLst>
        </pc:spChg>
        <pc:spChg chg="mod">
          <ac:chgData name="Julie Thomas" userId="2af13b6d24d29b42" providerId="LiveId" clId="{88C2DB11-0E9A-44FE-AE8B-2469165B3BF6}" dt="2026-05-14T10:25:40.258" v="6" actId="27636"/>
          <ac:spMkLst>
            <pc:docMk/>
            <pc:sldMk cId="2585466500" sldId="263"/>
            <ac:spMk id="4" creationId="{574B8342-49DD-4FAA-8980-FDAA144CD68B}"/>
          </ac:spMkLst>
        </pc:spChg>
      </pc:sldChg>
      <pc:sldChg chg="modSp add mod">
        <pc:chgData name="Julie Thomas" userId="2af13b6d24d29b42" providerId="LiveId" clId="{88C2DB11-0E9A-44FE-AE8B-2469165B3BF6}" dt="2026-05-14T10:32:23.316" v="183" actId="2711"/>
        <pc:sldMkLst>
          <pc:docMk/>
          <pc:sldMk cId="1839114567" sldId="264"/>
        </pc:sldMkLst>
        <pc:spChg chg="mod">
          <ac:chgData name="Julie Thomas" userId="2af13b6d24d29b42" providerId="LiveId" clId="{88C2DB11-0E9A-44FE-AE8B-2469165B3BF6}" dt="2026-05-14T10:32:23.316" v="183" actId="2711"/>
          <ac:spMkLst>
            <pc:docMk/>
            <pc:sldMk cId="1839114567" sldId="264"/>
            <ac:spMk id="2" creationId="{F6F29369-0B37-4504-9C87-22193654C31E}"/>
          </ac:spMkLst>
        </pc:spChg>
        <pc:spChg chg="mod">
          <ac:chgData name="Julie Thomas" userId="2af13b6d24d29b42" providerId="LiveId" clId="{88C2DB11-0E9A-44FE-AE8B-2469165B3BF6}" dt="2026-05-14T10:25:40.275" v="7" actId="27636"/>
          <ac:spMkLst>
            <pc:docMk/>
            <pc:sldMk cId="1839114567" sldId="264"/>
            <ac:spMk id="3" creationId="{383DC1FA-42BC-4370-A69B-25CEE226CCC5}"/>
          </ac:spMkLst>
        </pc:spChg>
        <pc:spChg chg="mod">
          <ac:chgData name="Julie Thomas" userId="2af13b6d24d29b42" providerId="LiveId" clId="{88C2DB11-0E9A-44FE-AE8B-2469165B3BF6}" dt="2026-05-14T10:25:40.276" v="8" actId="27636"/>
          <ac:spMkLst>
            <pc:docMk/>
            <pc:sldMk cId="1839114567" sldId="264"/>
            <ac:spMk id="4" creationId="{22BD4C2D-16D8-4478-80F0-57AD9ED19200}"/>
          </ac:spMkLst>
        </pc:spChg>
      </pc:sldChg>
      <pc:sldChg chg="modSp add mod">
        <pc:chgData name="Julie Thomas" userId="2af13b6d24d29b42" providerId="LiveId" clId="{88C2DB11-0E9A-44FE-AE8B-2469165B3BF6}" dt="2026-05-14T10:32:30.750" v="184" actId="2711"/>
        <pc:sldMkLst>
          <pc:docMk/>
          <pc:sldMk cId="2055260153" sldId="265"/>
        </pc:sldMkLst>
        <pc:spChg chg="mod">
          <ac:chgData name="Julie Thomas" userId="2af13b6d24d29b42" providerId="LiveId" clId="{88C2DB11-0E9A-44FE-AE8B-2469165B3BF6}" dt="2026-05-14T10:32:30.750" v="184" actId="2711"/>
          <ac:spMkLst>
            <pc:docMk/>
            <pc:sldMk cId="2055260153" sldId="265"/>
            <ac:spMk id="2" creationId="{1DE5BD97-0A8A-410A-AA60-ED9099793829}"/>
          </ac:spMkLst>
        </pc:spChg>
        <pc:spChg chg="mod">
          <ac:chgData name="Julie Thomas" userId="2af13b6d24d29b42" providerId="LiveId" clId="{88C2DB11-0E9A-44FE-AE8B-2469165B3BF6}" dt="2026-05-14T10:25:40.298" v="9" actId="27636"/>
          <ac:spMkLst>
            <pc:docMk/>
            <pc:sldMk cId="2055260153" sldId="265"/>
            <ac:spMk id="3" creationId="{CCA5671E-AE9F-4B7F-BBEA-00CD6DEB02D2}"/>
          </ac:spMkLst>
        </pc:spChg>
        <pc:spChg chg="mod">
          <ac:chgData name="Julie Thomas" userId="2af13b6d24d29b42" providerId="LiveId" clId="{88C2DB11-0E9A-44FE-AE8B-2469165B3BF6}" dt="2026-05-14T10:25:40.299" v="10" actId="27636"/>
          <ac:spMkLst>
            <pc:docMk/>
            <pc:sldMk cId="2055260153" sldId="265"/>
            <ac:spMk id="4" creationId="{60B8BCC6-7205-46F6-BC66-2F52D302C16B}"/>
          </ac:spMkLst>
        </pc:spChg>
      </pc:sldChg>
      <pc:sldChg chg="modSp add mod">
        <pc:chgData name="Julie Thomas" userId="2af13b6d24d29b42" providerId="LiveId" clId="{88C2DB11-0E9A-44FE-AE8B-2469165B3BF6}" dt="2026-05-14T10:32:44.605" v="185" actId="2711"/>
        <pc:sldMkLst>
          <pc:docMk/>
          <pc:sldMk cId="2139136139" sldId="267"/>
        </pc:sldMkLst>
        <pc:spChg chg="mod">
          <ac:chgData name="Julie Thomas" userId="2af13b6d24d29b42" providerId="LiveId" clId="{88C2DB11-0E9A-44FE-AE8B-2469165B3BF6}" dt="2026-05-14T10:32:44.605" v="185" actId="2711"/>
          <ac:spMkLst>
            <pc:docMk/>
            <pc:sldMk cId="2139136139" sldId="267"/>
            <ac:spMk id="2" creationId="{56AA94EF-F6CB-435B-B277-87C3C7703742}"/>
          </ac:spMkLst>
        </pc:spChg>
        <pc:spChg chg="mod">
          <ac:chgData name="Julie Thomas" userId="2af13b6d24d29b42" providerId="LiveId" clId="{88C2DB11-0E9A-44FE-AE8B-2469165B3BF6}" dt="2026-05-14T10:25:40.315" v="11" actId="27636"/>
          <ac:spMkLst>
            <pc:docMk/>
            <pc:sldMk cId="2139136139" sldId="267"/>
            <ac:spMk id="3" creationId="{CA69AC6E-6DCC-4E5C-9B06-2BB914EA18BD}"/>
          </ac:spMkLst>
        </pc:spChg>
        <pc:spChg chg="mod">
          <ac:chgData name="Julie Thomas" userId="2af13b6d24d29b42" providerId="LiveId" clId="{88C2DB11-0E9A-44FE-AE8B-2469165B3BF6}" dt="2026-05-14T10:25:40.316" v="12" actId="27636"/>
          <ac:spMkLst>
            <pc:docMk/>
            <pc:sldMk cId="2139136139" sldId="267"/>
            <ac:spMk id="4" creationId="{F3145AC5-156F-46B8-B248-F10657C9BF80}"/>
          </ac:spMkLst>
        </pc:spChg>
      </pc:sldChg>
      <pc:sldChg chg="modSp add mod">
        <pc:chgData name="Julie Thomas" userId="2af13b6d24d29b42" providerId="LiveId" clId="{88C2DB11-0E9A-44FE-AE8B-2469165B3BF6}" dt="2026-05-14T10:33:11.892" v="188" actId="2711"/>
        <pc:sldMkLst>
          <pc:docMk/>
          <pc:sldMk cId="3134570723" sldId="269"/>
        </pc:sldMkLst>
        <pc:spChg chg="mod">
          <ac:chgData name="Julie Thomas" userId="2af13b6d24d29b42" providerId="LiveId" clId="{88C2DB11-0E9A-44FE-AE8B-2469165B3BF6}" dt="2026-05-14T10:33:11.892" v="188" actId="2711"/>
          <ac:spMkLst>
            <pc:docMk/>
            <pc:sldMk cId="3134570723" sldId="269"/>
            <ac:spMk id="2" creationId="{8B000651-E245-4539-98F4-ABFFB9F5E606}"/>
          </ac:spMkLst>
        </pc:spChg>
        <pc:spChg chg="mod">
          <ac:chgData name="Julie Thomas" userId="2af13b6d24d29b42" providerId="LiveId" clId="{88C2DB11-0E9A-44FE-AE8B-2469165B3BF6}" dt="2026-05-14T10:25:40.364" v="17" actId="27636"/>
          <ac:spMkLst>
            <pc:docMk/>
            <pc:sldMk cId="3134570723" sldId="269"/>
            <ac:spMk id="3" creationId="{E54A2CB4-E21C-4C1A-BB38-42B6AA6AD88F}"/>
          </ac:spMkLst>
        </pc:spChg>
        <pc:spChg chg="mod">
          <ac:chgData name="Julie Thomas" userId="2af13b6d24d29b42" providerId="LiveId" clId="{88C2DB11-0E9A-44FE-AE8B-2469165B3BF6}" dt="2026-05-14T10:25:40.364" v="18" actId="27636"/>
          <ac:spMkLst>
            <pc:docMk/>
            <pc:sldMk cId="3134570723" sldId="269"/>
            <ac:spMk id="4" creationId="{B643DA00-8C39-451B-AEE0-3235ABE227FC}"/>
          </ac:spMkLst>
        </pc:spChg>
      </pc:sldChg>
      <pc:sldChg chg="modSp add mod">
        <pc:chgData name="Julie Thomas" userId="2af13b6d24d29b42" providerId="LiveId" clId="{88C2DB11-0E9A-44FE-AE8B-2469165B3BF6}" dt="2026-05-14T10:33:44.797" v="204" actId="20577"/>
        <pc:sldMkLst>
          <pc:docMk/>
          <pc:sldMk cId="2326202751" sldId="270"/>
        </pc:sldMkLst>
        <pc:spChg chg="mod">
          <ac:chgData name="Julie Thomas" userId="2af13b6d24d29b42" providerId="LiveId" clId="{88C2DB11-0E9A-44FE-AE8B-2469165B3BF6}" dt="2026-05-14T10:33:44.797" v="204" actId="20577"/>
          <ac:spMkLst>
            <pc:docMk/>
            <pc:sldMk cId="2326202751" sldId="270"/>
            <ac:spMk id="2" creationId="{8D09598F-2E71-448B-A6A6-1D36B1E2E502}"/>
          </ac:spMkLst>
        </pc:spChg>
      </pc:sldChg>
      <pc:sldChg chg="del">
        <pc:chgData name="Julie Thomas" userId="2af13b6d24d29b42" providerId="LiveId" clId="{88C2DB11-0E9A-44FE-AE8B-2469165B3BF6}" dt="2026-05-14T10:24:49.637" v="0" actId="2696"/>
        <pc:sldMkLst>
          <pc:docMk/>
          <pc:sldMk cId="2068006528" sldId="277"/>
        </pc:sldMkLst>
      </pc:sldChg>
      <pc:sldChg chg="add del">
        <pc:chgData name="Julie Thomas" userId="2af13b6d24d29b42" providerId="LiveId" clId="{88C2DB11-0E9A-44FE-AE8B-2469165B3BF6}" dt="2026-05-14T10:26:41.971" v="22" actId="2696"/>
        <pc:sldMkLst>
          <pc:docMk/>
          <pc:sldMk cId="2746290940" sldId="482"/>
        </pc:sldMkLst>
      </pc:sldChg>
      <pc:sldChg chg="modSp add mod">
        <pc:chgData name="Julie Thomas" userId="2af13b6d24d29b42" providerId="LiveId" clId="{88C2DB11-0E9A-44FE-AE8B-2469165B3BF6}" dt="2026-05-14T10:32:57.425" v="186" actId="2711"/>
        <pc:sldMkLst>
          <pc:docMk/>
          <pc:sldMk cId="1646312777" sldId="492"/>
        </pc:sldMkLst>
        <pc:spChg chg="mod">
          <ac:chgData name="Julie Thomas" userId="2af13b6d24d29b42" providerId="LiveId" clId="{88C2DB11-0E9A-44FE-AE8B-2469165B3BF6}" dt="2026-05-14T10:32:57.425" v="186" actId="2711"/>
          <ac:spMkLst>
            <pc:docMk/>
            <pc:sldMk cId="1646312777" sldId="492"/>
            <ac:spMk id="2" creationId="{350A1D0F-2A69-4BB5-A876-A9E98D1642F7}"/>
          </ac:spMkLst>
        </pc:spChg>
        <pc:spChg chg="mod">
          <ac:chgData name="Julie Thomas" userId="2af13b6d24d29b42" providerId="LiveId" clId="{88C2DB11-0E9A-44FE-AE8B-2469165B3BF6}" dt="2026-05-14T10:25:40.330" v="13" actId="27636"/>
          <ac:spMkLst>
            <pc:docMk/>
            <pc:sldMk cId="1646312777" sldId="492"/>
            <ac:spMk id="3" creationId="{8C8671C9-B3E3-4DC9-890D-2F3F9B9FAB60}"/>
          </ac:spMkLst>
        </pc:spChg>
        <pc:spChg chg="mod">
          <ac:chgData name="Julie Thomas" userId="2af13b6d24d29b42" providerId="LiveId" clId="{88C2DB11-0E9A-44FE-AE8B-2469165B3BF6}" dt="2026-05-14T10:25:40.331" v="14" actId="27636"/>
          <ac:spMkLst>
            <pc:docMk/>
            <pc:sldMk cId="1646312777" sldId="492"/>
            <ac:spMk id="4" creationId="{24BADF9D-B2BA-4B45-81A4-8AD6F8CD3682}"/>
          </ac:spMkLst>
        </pc:spChg>
      </pc:sldChg>
      <pc:sldChg chg="modSp add mod">
        <pc:chgData name="Julie Thomas" userId="2af13b6d24d29b42" providerId="LiveId" clId="{88C2DB11-0E9A-44FE-AE8B-2469165B3BF6}" dt="2026-05-14T10:33:05.127" v="187" actId="2711"/>
        <pc:sldMkLst>
          <pc:docMk/>
          <pc:sldMk cId="2550549889" sldId="493"/>
        </pc:sldMkLst>
        <pc:spChg chg="mod">
          <ac:chgData name="Julie Thomas" userId="2af13b6d24d29b42" providerId="LiveId" clId="{88C2DB11-0E9A-44FE-AE8B-2469165B3BF6}" dt="2026-05-14T10:33:05.127" v="187" actId="2711"/>
          <ac:spMkLst>
            <pc:docMk/>
            <pc:sldMk cId="2550549889" sldId="493"/>
            <ac:spMk id="2" creationId="{5B54A63F-E02E-4FFF-81D8-1D1664D4D0FF}"/>
          </ac:spMkLst>
        </pc:spChg>
        <pc:spChg chg="mod">
          <ac:chgData name="Julie Thomas" userId="2af13b6d24d29b42" providerId="LiveId" clId="{88C2DB11-0E9A-44FE-AE8B-2469165B3BF6}" dt="2026-05-14T10:25:40.348" v="15" actId="27636"/>
          <ac:spMkLst>
            <pc:docMk/>
            <pc:sldMk cId="2550549889" sldId="493"/>
            <ac:spMk id="4" creationId="{7763879F-4311-4E07-9154-60742D400544}"/>
          </ac:spMkLst>
        </pc:spChg>
        <pc:spChg chg="mod">
          <ac:chgData name="Julie Thomas" userId="2af13b6d24d29b42" providerId="LiveId" clId="{88C2DB11-0E9A-44FE-AE8B-2469165B3BF6}" dt="2026-05-14T10:25:40.349" v="16" actId="27636"/>
          <ac:spMkLst>
            <pc:docMk/>
            <pc:sldMk cId="2550549889" sldId="493"/>
            <ac:spMk id="5" creationId="{D4A737F8-ED21-4389-BE25-601A8BDA6042}"/>
          </ac:spMkLst>
        </pc:spChg>
      </pc:sldChg>
      <pc:sldChg chg="modSp add mod">
        <pc:chgData name="Julie Thomas" userId="2af13b6d24d29b42" providerId="LiveId" clId="{88C2DB11-0E9A-44FE-AE8B-2469165B3BF6}" dt="2026-05-14T10:33:35.434" v="191" actId="14100"/>
        <pc:sldMkLst>
          <pc:docMk/>
          <pc:sldMk cId="2619371258" sldId="494"/>
        </pc:sldMkLst>
        <pc:spChg chg="mod">
          <ac:chgData name="Julie Thomas" userId="2af13b6d24d29b42" providerId="LiveId" clId="{88C2DB11-0E9A-44FE-AE8B-2469165B3BF6}" dt="2026-05-14T10:33:35.434" v="191" actId="14100"/>
          <ac:spMkLst>
            <pc:docMk/>
            <pc:sldMk cId="2619371258" sldId="494"/>
            <ac:spMk id="2" creationId="{ED291A61-BA8F-4AC8-96BF-46EC0B6058EE}"/>
          </ac:spMkLst>
        </pc:spChg>
        <pc:spChg chg="mod">
          <ac:chgData name="Julie Thomas" userId="2af13b6d24d29b42" providerId="LiveId" clId="{88C2DB11-0E9A-44FE-AE8B-2469165B3BF6}" dt="2026-05-14T10:25:40.371" v="19" actId="27636"/>
          <ac:spMkLst>
            <pc:docMk/>
            <pc:sldMk cId="2619371258" sldId="494"/>
            <ac:spMk id="3" creationId="{01440497-4B38-4E87-92F0-D42AEB3BDC16}"/>
          </ac:spMkLst>
        </pc:spChg>
      </pc:sldChg>
      <pc:sldChg chg="addSp delSp modSp new mod ord modClrScheme chgLayout">
        <pc:chgData name="Julie Thomas" userId="2af13b6d24d29b42" providerId="LiveId" clId="{88C2DB11-0E9A-44FE-AE8B-2469165B3BF6}" dt="2026-05-14T10:28:36.406" v="111"/>
        <pc:sldMkLst>
          <pc:docMk/>
          <pc:sldMk cId="274372134" sldId="495"/>
        </pc:sldMkLst>
        <pc:spChg chg="del">
          <ac:chgData name="Julie Thomas" userId="2af13b6d24d29b42" providerId="LiveId" clId="{88C2DB11-0E9A-44FE-AE8B-2469165B3BF6}" dt="2026-05-14T10:28:24.822" v="108" actId="26606"/>
          <ac:spMkLst>
            <pc:docMk/>
            <pc:sldMk cId="274372134" sldId="495"/>
            <ac:spMk id="2" creationId="{6314F45B-9A9E-BF19-38BA-7C50E9CA52C4}"/>
          </ac:spMkLst>
        </pc:spChg>
        <pc:spChg chg="mod">
          <ac:chgData name="Julie Thomas" userId="2af13b6d24d29b42" providerId="LiveId" clId="{88C2DB11-0E9A-44FE-AE8B-2469165B3BF6}" dt="2026-05-14T10:28:32.913" v="109" actId="2711"/>
          <ac:spMkLst>
            <pc:docMk/>
            <pc:sldMk cId="274372134" sldId="495"/>
            <ac:spMk id="3" creationId="{B9B44955-76E1-D5E5-4DA2-163A2B7436FB}"/>
          </ac:spMkLst>
        </pc:spChg>
        <pc:picChg chg="add">
          <ac:chgData name="Julie Thomas" userId="2af13b6d24d29b42" providerId="LiveId" clId="{88C2DB11-0E9A-44FE-AE8B-2469165B3BF6}" dt="2026-05-14T10:28:24.822" v="108" actId="26606"/>
          <ac:picMkLst>
            <pc:docMk/>
            <pc:sldMk cId="274372134" sldId="495"/>
            <ac:picMk id="5" creationId="{F437A318-C0FD-00B9-BA1F-429B86474F21}"/>
          </ac:picMkLst>
        </pc:picChg>
      </pc:sldChg>
      <pc:sldChg chg="modSp new mod">
        <pc:chgData name="Julie Thomas" userId="2af13b6d24d29b42" providerId="LiveId" clId="{88C2DB11-0E9A-44FE-AE8B-2469165B3BF6}" dt="2026-05-14T10:31:59.360" v="180"/>
        <pc:sldMkLst>
          <pc:docMk/>
          <pc:sldMk cId="1783964621" sldId="496"/>
        </pc:sldMkLst>
        <pc:spChg chg="mod">
          <ac:chgData name="Julie Thomas" userId="2af13b6d24d29b42" providerId="LiveId" clId="{88C2DB11-0E9A-44FE-AE8B-2469165B3BF6}" dt="2026-05-14T10:31:32.604" v="174" actId="113"/>
          <ac:spMkLst>
            <pc:docMk/>
            <pc:sldMk cId="1783964621" sldId="496"/>
            <ac:spMk id="2" creationId="{EF4905C2-8735-0555-A989-50206F96F60B}"/>
          </ac:spMkLst>
        </pc:spChg>
        <pc:spChg chg="mod">
          <ac:chgData name="Julie Thomas" userId="2af13b6d24d29b42" providerId="LiveId" clId="{88C2DB11-0E9A-44FE-AE8B-2469165B3BF6}" dt="2026-05-14T10:31:47.748" v="176"/>
          <ac:spMkLst>
            <pc:docMk/>
            <pc:sldMk cId="1783964621" sldId="496"/>
            <ac:spMk id="3" creationId="{D591229C-5D56-C98D-2B98-F764AAFEF864}"/>
          </ac:spMkLst>
        </pc:spChg>
        <pc:spChg chg="mod">
          <ac:chgData name="Julie Thomas" userId="2af13b6d24d29b42" providerId="LiveId" clId="{88C2DB11-0E9A-44FE-AE8B-2469165B3BF6}" dt="2026-05-14T10:31:59.360" v="180"/>
          <ac:spMkLst>
            <pc:docMk/>
            <pc:sldMk cId="1783964621" sldId="496"/>
            <ac:spMk id="4" creationId="{D792F1C8-DDD7-A238-771C-A86B9ACE4052}"/>
          </ac:spMkLst>
        </pc:spChg>
      </pc:sldChg>
      <pc:sldChg chg="modSp new mod">
        <pc:chgData name="Julie Thomas" userId="2af13b6d24d29b42" providerId="LiveId" clId="{88C2DB11-0E9A-44FE-AE8B-2469165B3BF6}" dt="2026-05-14T11:46:58.434" v="1097" actId="113"/>
        <pc:sldMkLst>
          <pc:docMk/>
          <pc:sldMk cId="3391954771" sldId="497"/>
        </pc:sldMkLst>
        <pc:spChg chg="mod">
          <ac:chgData name="Julie Thomas" userId="2af13b6d24d29b42" providerId="LiveId" clId="{88C2DB11-0E9A-44FE-AE8B-2469165B3BF6}" dt="2026-05-14T11:46:58.434" v="1097" actId="113"/>
          <ac:spMkLst>
            <pc:docMk/>
            <pc:sldMk cId="3391954771" sldId="497"/>
            <ac:spMk id="2" creationId="{1CC9400D-41C4-D11B-A348-0A70B359994B}"/>
          </ac:spMkLst>
        </pc:spChg>
        <pc:spChg chg="mod">
          <ac:chgData name="Julie Thomas" userId="2af13b6d24d29b42" providerId="LiveId" clId="{88C2DB11-0E9A-44FE-AE8B-2469165B3BF6}" dt="2026-05-14T11:46:55.543" v="1096" actId="27636"/>
          <ac:spMkLst>
            <pc:docMk/>
            <pc:sldMk cId="3391954771" sldId="497"/>
            <ac:spMk id="3" creationId="{682333CF-3531-7E0B-346F-DFCA775ADD39}"/>
          </ac:spMkLst>
        </pc:spChg>
      </pc:sldChg>
      <pc:sldChg chg="addSp delSp modSp new mod modNotesTx">
        <pc:chgData name="Julie Thomas" userId="2af13b6d24d29b42" providerId="LiveId" clId="{88C2DB11-0E9A-44FE-AE8B-2469165B3BF6}" dt="2026-05-14T12:09:42.273" v="1117"/>
        <pc:sldMkLst>
          <pc:docMk/>
          <pc:sldMk cId="3925174986" sldId="498"/>
        </pc:sldMkLst>
        <pc:spChg chg="mod">
          <ac:chgData name="Julie Thomas" userId="2af13b6d24d29b42" providerId="LiveId" clId="{88C2DB11-0E9A-44FE-AE8B-2469165B3BF6}" dt="2026-05-14T12:09:14.335" v="1112" actId="27636"/>
          <ac:spMkLst>
            <pc:docMk/>
            <pc:sldMk cId="3925174986" sldId="498"/>
            <ac:spMk id="2" creationId="{8E97D88D-B25B-AEEA-DB68-94EF1ED052DD}"/>
          </ac:spMkLst>
        </pc:spChg>
        <pc:spChg chg="del">
          <ac:chgData name="Julie Thomas" userId="2af13b6d24d29b42" providerId="LiveId" clId="{88C2DB11-0E9A-44FE-AE8B-2469165B3BF6}" dt="2026-05-14T12:09:10.214" v="1110" actId="22"/>
          <ac:spMkLst>
            <pc:docMk/>
            <pc:sldMk cId="3925174986" sldId="498"/>
            <ac:spMk id="3" creationId="{2F05A3E6-076D-DB7F-3A02-7A49632DCD74}"/>
          </ac:spMkLst>
        </pc:spChg>
        <pc:picChg chg="add mod ord">
          <ac:chgData name="Julie Thomas" userId="2af13b6d24d29b42" providerId="LiveId" clId="{88C2DB11-0E9A-44FE-AE8B-2469165B3BF6}" dt="2026-05-14T12:09:25.306" v="1116" actId="14100"/>
          <ac:picMkLst>
            <pc:docMk/>
            <pc:sldMk cId="3925174986" sldId="498"/>
            <ac:picMk id="5" creationId="{24222DC5-D637-2701-6BCD-2ABCE7BAF69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0D63F3-ADF7-41AF-B0F7-B243D79779BE}" type="datetimeFigureOut">
              <a:rPr lang="en-GB" smtClean="0"/>
              <a:t>14/05/2026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9666A9-A017-4979-922A-77D380496944}" type="slidenum">
              <a:rPr lang="en-GB" smtClean="0"/>
              <a:t>‹#›</a:t>
            </a:fld>
            <a:endParaRPr lang="en-GB"/>
          </a:p>
        </p:txBody>
      </p:sp>
    </p:spTree>
    <p:extLst>
      <p:ext uri="{BB962C8B-B14F-4D97-AF65-F5344CB8AC3E}">
        <p14:creationId xmlns:p14="http://schemas.microsoft.com/office/powerpoint/2010/main" val="3112393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eventbrite.co.uk/e/the-science-of-self-compassion-lasting-health-tickets-1988331920298?msockid=0b3f990ee4d96fcd0b4f8c8ee5fe6ed5"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1</a:t>
            </a:fld>
            <a:endParaRPr lang="en-GB"/>
          </a:p>
        </p:txBody>
      </p:sp>
    </p:spTree>
    <p:extLst>
      <p:ext uri="{BB962C8B-B14F-4D97-AF65-F5344CB8AC3E}">
        <p14:creationId xmlns:p14="http://schemas.microsoft.com/office/powerpoint/2010/main" val="1846436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3</a:t>
            </a:fld>
            <a:endParaRPr lang="en-GB"/>
          </a:p>
        </p:txBody>
      </p:sp>
    </p:spTree>
    <p:extLst>
      <p:ext uri="{BB962C8B-B14F-4D97-AF65-F5344CB8AC3E}">
        <p14:creationId xmlns:p14="http://schemas.microsoft.com/office/powerpoint/2010/main" val="2868410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Science of Self-Compassion &amp; Lasting Health Tickets, Monday, June 8  •  7 PM - 9:30 PM | Eventbrite</a:t>
            </a:r>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4</a:t>
            </a:fld>
            <a:endParaRPr lang="en-GB"/>
          </a:p>
        </p:txBody>
      </p:sp>
    </p:spTree>
    <p:extLst>
      <p:ext uri="{BB962C8B-B14F-4D97-AF65-F5344CB8AC3E}">
        <p14:creationId xmlns:p14="http://schemas.microsoft.com/office/powerpoint/2010/main" val="642144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5</a:t>
            </a:fld>
            <a:endParaRPr lang="en-GB"/>
          </a:p>
        </p:txBody>
      </p:sp>
    </p:spTree>
    <p:extLst>
      <p:ext uri="{BB962C8B-B14F-4D97-AF65-F5344CB8AC3E}">
        <p14:creationId xmlns:p14="http://schemas.microsoft.com/office/powerpoint/2010/main" val="4280485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6</a:t>
            </a:fld>
            <a:endParaRPr lang="en-GB"/>
          </a:p>
        </p:txBody>
      </p:sp>
    </p:spTree>
    <p:extLst>
      <p:ext uri="{BB962C8B-B14F-4D97-AF65-F5344CB8AC3E}">
        <p14:creationId xmlns:p14="http://schemas.microsoft.com/office/powerpoint/2010/main" val="3149647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7</a:t>
            </a:fld>
            <a:endParaRPr lang="en-GB"/>
          </a:p>
        </p:txBody>
      </p:sp>
    </p:spTree>
    <p:extLst>
      <p:ext uri="{BB962C8B-B14F-4D97-AF65-F5344CB8AC3E}">
        <p14:creationId xmlns:p14="http://schemas.microsoft.com/office/powerpoint/2010/main" val="3748708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9</a:t>
            </a:fld>
            <a:endParaRPr lang="en-GB"/>
          </a:p>
        </p:txBody>
      </p:sp>
    </p:spTree>
    <p:extLst>
      <p:ext uri="{BB962C8B-B14F-4D97-AF65-F5344CB8AC3E}">
        <p14:creationId xmlns:p14="http://schemas.microsoft.com/office/powerpoint/2010/main" val="5456176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10</a:t>
            </a:fld>
            <a:endParaRPr lang="en-GB"/>
          </a:p>
        </p:txBody>
      </p:sp>
    </p:spTree>
    <p:extLst>
      <p:ext uri="{BB962C8B-B14F-4D97-AF65-F5344CB8AC3E}">
        <p14:creationId xmlns:p14="http://schemas.microsoft.com/office/powerpoint/2010/main" val="1600247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11</a:t>
            </a:fld>
            <a:endParaRPr lang="en-GB"/>
          </a:p>
        </p:txBody>
      </p:sp>
    </p:spTree>
    <p:extLst>
      <p:ext uri="{BB962C8B-B14F-4D97-AF65-F5344CB8AC3E}">
        <p14:creationId xmlns:p14="http://schemas.microsoft.com/office/powerpoint/2010/main" val="37819171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12</a:t>
            </a:fld>
            <a:endParaRPr lang="en-GB"/>
          </a:p>
        </p:txBody>
      </p:sp>
    </p:spTree>
    <p:extLst>
      <p:ext uri="{BB962C8B-B14F-4D97-AF65-F5344CB8AC3E}">
        <p14:creationId xmlns:p14="http://schemas.microsoft.com/office/powerpoint/2010/main" val="4271518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13</a:t>
            </a:fld>
            <a:endParaRPr lang="en-GB"/>
          </a:p>
        </p:txBody>
      </p:sp>
    </p:spTree>
    <p:extLst>
      <p:ext uri="{BB962C8B-B14F-4D97-AF65-F5344CB8AC3E}">
        <p14:creationId xmlns:p14="http://schemas.microsoft.com/office/powerpoint/2010/main" val="14740753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14</a:t>
            </a:fld>
            <a:endParaRPr lang="en-GB"/>
          </a:p>
        </p:txBody>
      </p:sp>
    </p:spTree>
    <p:extLst>
      <p:ext uri="{BB962C8B-B14F-4D97-AF65-F5344CB8AC3E}">
        <p14:creationId xmlns:p14="http://schemas.microsoft.com/office/powerpoint/2010/main" val="20035250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15</a:t>
            </a:fld>
            <a:endParaRPr lang="en-GB"/>
          </a:p>
        </p:txBody>
      </p:sp>
    </p:spTree>
    <p:extLst>
      <p:ext uri="{BB962C8B-B14F-4D97-AF65-F5344CB8AC3E}">
        <p14:creationId xmlns:p14="http://schemas.microsoft.com/office/powerpoint/2010/main" val="38012390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empathy – businesses should understand their impact on employees and change if their impact adversely affects them.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6576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17</a:t>
            </a:fld>
            <a:endParaRPr lang="en-GB"/>
          </a:p>
        </p:txBody>
      </p:sp>
    </p:spTree>
    <p:extLst>
      <p:ext uri="{BB962C8B-B14F-4D97-AF65-F5344CB8AC3E}">
        <p14:creationId xmlns:p14="http://schemas.microsoft.com/office/powerpoint/2010/main" val="35404342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18</a:t>
            </a:fld>
            <a:endParaRPr lang="en-GB"/>
          </a:p>
        </p:txBody>
      </p:sp>
    </p:spTree>
    <p:extLst>
      <p:ext uri="{BB962C8B-B14F-4D97-AF65-F5344CB8AC3E}">
        <p14:creationId xmlns:p14="http://schemas.microsoft.com/office/powerpoint/2010/main" val="11394221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19</a:t>
            </a:fld>
            <a:endParaRPr lang="en-GB"/>
          </a:p>
        </p:txBody>
      </p:sp>
    </p:spTree>
    <p:extLst>
      <p:ext uri="{BB962C8B-B14F-4D97-AF65-F5344CB8AC3E}">
        <p14:creationId xmlns:p14="http://schemas.microsoft.com/office/powerpoint/2010/main" val="19923025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20</a:t>
            </a:fld>
            <a:endParaRPr lang="en-GB"/>
          </a:p>
        </p:txBody>
      </p:sp>
    </p:spTree>
    <p:extLst>
      <p:ext uri="{BB962C8B-B14F-4D97-AF65-F5344CB8AC3E}">
        <p14:creationId xmlns:p14="http://schemas.microsoft.com/office/powerpoint/2010/main" val="19163037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22</a:t>
            </a:fld>
            <a:endParaRPr lang="en-GB"/>
          </a:p>
        </p:txBody>
      </p:sp>
    </p:spTree>
    <p:extLst>
      <p:ext uri="{BB962C8B-B14F-4D97-AF65-F5344CB8AC3E}">
        <p14:creationId xmlns:p14="http://schemas.microsoft.com/office/powerpoint/2010/main" val="40466328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23</a:t>
            </a:fld>
            <a:endParaRPr lang="en-GB"/>
          </a:p>
        </p:txBody>
      </p:sp>
    </p:spTree>
    <p:extLst>
      <p:ext uri="{BB962C8B-B14F-4D97-AF65-F5344CB8AC3E}">
        <p14:creationId xmlns:p14="http://schemas.microsoft.com/office/powerpoint/2010/main" val="39485547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24</a:t>
            </a:fld>
            <a:endParaRPr lang="en-GB"/>
          </a:p>
        </p:txBody>
      </p:sp>
    </p:spTree>
    <p:extLst>
      <p:ext uri="{BB962C8B-B14F-4D97-AF65-F5344CB8AC3E}">
        <p14:creationId xmlns:p14="http://schemas.microsoft.com/office/powerpoint/2010/main" val="21710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25</a:t>
            </a:fld>
            <a:endParaRPr lang="en-GB"/>
          </a:p>
        </p:txBody>
      </p:sp>
    </p:spTree>
    <p:extLst>
      <p:ext uri="{BB962C8B-B14F-4D97-AF65-F5344CB8AC3E}">
        <p14:creationId xmlns:p14="http://schemas.microsoft.com/office/powerpoint/2010/main" val="42213776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87828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27322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9666A9-A017-4979-922A-77D380496944}" type="slidenum">
              <a:rPr lang="en-GB" smtClean="0"/>
              <a:t>30</a:t>
            </a:fld>
            <a:endParaRPr lang="en-GB"/>
          </a:p>
        </p:txBody>
      </p:sp>
    </p:spTree>
    <p:extLst>
      <p:ext uri="{BB962C8B-B14F-4D97-AF65-F5344CB8AC3E}">
        <p14:creationId xmlns:p14="http://schemas.microsoft.com/office/powerpoint/2010/main" val="2872115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94502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31548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05096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6E9DE0A-A122-461F-8F53-94339D20DC11}" type="datetimeFigureOut">
              <a:rPr lang="en-GB" smtClean="0"/>
              <a:t>14/05/2026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1257661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E9DE0A-A122-461F-8F53-94339D20DC11}" type="datetimeFigureOut">
              <a:rPr lang="en-GB" smtClean="0"/>
              <a:t>14/05/2026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545623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6E9DE0A-A122-461F-8F53-94339D20DC11}" type="datetimeFigureOut">
              <a:rPr lang="en-GB" smtClean="0"/>
              <a:t>14/05/2026</a:t>
            </a:fld>
            <a:endParaRPr lang="en-GB"/>
          </a:p>
        </p:txBody>
      </p:sp>
      <p:sp>
        <p:nvSpPr>
          <p:cNvPr id="7" name="Slide Number Placeholder 6"/>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4191961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9853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98186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81356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00689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6E9DE0A-A122-461F-8F53-94339D20DC11}" type="datetimeFigureOut">
              <a:rPr lang="en-GB" smtClean="0"/>
              <a:t>14/05/2026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2405145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E9DE0A-A122-461F-8F53-94339D20DC11}" type="datetimeFigureOut">
              <a:rPr lang="en-GB" smtClean="0"/>
              <a:t>14/05/2026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140871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6E9DE0A-A122-461F-8F53-94339D20DC11}" type="datetimeFigureOut">
              <a:rPr lang="en-GB" smtClean="0"/>
              <a:t>14/05/2026</a:t>
            </a:fld>
            <a:endParaRPr lang="en-GB"/>
          </a:p>
        </p:txBody>
      </p:sp>
      <p:sp>
        <p:nvSpPr>
          <p:cNvPr id="7" name="Slide Number Placeholder 6"/>
          <p:cNvSpPr>
            <a:spLocks noGrp="1"/>
          </p:cNvSpPr>
          <p:nvPr>
            <p:ph type="sldNum" sz="quarter" idx="12"/>
          </p:nvPr>
        </p:nvSpPr>
        <p:spPr/>
        <p:txBody>
          <a:bodyPr/>
          <a:lstStyle/>
          <a:p>
            <a:fld id="{09D19067-FB0E-46EA-91DA-E9950B1581FA}" type="slidenum">
              <a:rPr lang="en-GB" smtClean="0"/>
              <a:t>‹#›</a:t>
            </a:fld>
            <a:endParaRPr lang="en-GB"/>
          </a:p>
        </p:txBody>
      </p:sp>
    </p:spTree>
    <p:extLst>
      <p:ext uri="{BB962C8B-B14F-4D97-AF65-F5344CB8AC3E}">
        <p14:creationId xmlns:p14="http://schemas.microsoft.com/office/powerpoint/2010/main" val="7365440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342389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90455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E9DE0A-A122-461F-8F53-94339D20DC11}" type="datetimeFigureOut">
              <a:rPr lang="en-GB" smtClean="0"/>
              <a:t>14/05/2026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D19067-FB0E-46EA-91DA-E9950B1581F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3815495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192233248"/>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7" r:id="rId5"/>
    <p:sldLayoutId id="2147483688" r:id="rId6"/>
    <p:sldLayoutId id="214748368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92109160"/>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hyperlink" Target="https://www.mentalhealth.org.uk/our-work/public-engagement/mental-health-awareness-week/resource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s://www.health.harvard.edu/mind-and-mood/self-regulation-for-adults-strategies-for-getting-a-handle-on-emotions-and-behavior"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hyperlink" Target="https://greatergood.berkeley.edu/quizzes/take_quiz/empathy" TargetMode="Externa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534B4-C8AB-41FA-B381-AE3AE4FA1528}"/>
              </a:ext>
            </a:extLst>
          </p:cNvPr>
          <p:cNvSpPr>
            <a:spLocks noGrp="1"/>
          </p:cNvSpPr>
          <p:nvPr>
            <p:ph type="ctrTitle"/>
          </p:nvPr>
        </p:nvSpPr>
        <p:spPr>
          <a:xfrm>
            <a:off x="1643654" y="1399449"/>
            <a:ext cx="3196570" cy="1470025"/>
          </a:xfrm>
        </p:spPr>
        <p:txBody>
          <a:bodyPr>
            <a:normAutofit fontScale="90000"/>
          </a:bodyPr>
          <a:lstStyle/>
          <a:p>
            <a:r>
              <a:rPr lang="en-GB" b="1" dirty="0">
                <a:latin typeface="+mn-lt"/>
              </a:rPr>
              <a:t>Wellbeing and Performance</a:t>
            </a:r>
          </a:p>
        </p:txBody>
      </p:sp>
      <p:sp>
        <p:nvSpPr>
          <p:cNvPr id="3" name="Subtitle 2">
            <a:extLst>
              <a:ext uri="{FF2B5EF4-FFF2-40B4-BE49-F238E27FC236}">
                <a16:creationId xmlns:a16="http://schemas.microsoft.com/office/drawing/2014/main" id="{8CE4433A-7249-4B30-A05B-98B5A6CAB623}"/>
              </a:ext>
            </a:extLst>
          </p:cNvPr>
          <p:cNvSpPr>
            <a:spLocks noGrp="1"/>
          </p:cNvSpPr>
          <p:nvPr>
            <p:ph type="subTitle" idx="1"/>
          </p:nvPr>
        </p:nvSpPr>
        <p:spPr>
          <a:xfrm>
            <a:off x="621792" y="3223620"/>
            <a:ext cx="4267200" cy="1752600"/>
          </a:xfrm>
        </p:spPr>
        <p:txBody>
          <a:bodyPr/>
          <a:lstStyle/>
          <a:p>
            <a:r>
              <a:rPr lang="en-GB" dirty="0"/>
              <a:t>Julie Thomas</a:t>
            </a:r>
          </a:p>
        </p:txBody>
      </p:sp>
      <p:pic>
        <p:nvPicPr>
          <p:cNvPr id="5" name="Picture 4" descr="Team sitting at table">
            <a:extLst>
              <a:ext uri="{FF2B5EF4-FFF2-40B4-BE49-F238E27FC236}">
                <a16:creationId xmlns:a16="http://schemas.microsoft.com/office/drawing/2014/main" id="{389C9278-0B77-1D94-E002-AA64755CBC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03391" y="1045302"/>
            <a:ext cx="5475323" cy="3648343"/>
          </a:xfrm>
          <a:prstGeom prst="rect">
            <a:avLst/>
          </a:prstGeom>
        </p:spPr>
      </p:pic>
    </p:spTree>
    <p:extLst>
      <p:ext uri="{BB962C8B-B14F-4D97-AF65-F5344CB8AC3E}">
        <p14:creationId xmlns:p14="http://schemas.microsoft.com/office/powerpoint/2010/main" val="2039571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4552-1DDF-4957-A3B7-F08CD83E4F83}"/>
              </a:ext>
            </a:extLst>
          </p:cNvPr>
          <p:cNvSpPr>
            <a:spLocks noGrp="1"/>
          </p:cNvSpPr>
          <p:nvPr>
            <p:ph type="title"/>
          </p:nvPr>
        </p:nvSpPr>
        <p:spPr/>
        <p:txBody>
          <a:bodyPr>
            <a:normAutofit/>
          </a:bodyPr>
          <a:lstStyle/>
          <a:p>
            <a:r>
              <a:rPr lang="en-GB" b="1" dirty="0">
                <a:latin typeface="+mn-lt"/>
              </a:rPr>
              <a:t>By the end of today’s session you will have:</a:t>
            </a:r>
          </a:p>
        </p:txBody>
      </p:sp>
      <p:sp>
        <p:nvSpPr>
          <p:cNvPr id="3" name="Content Placeholder 2">
            <a:extLst>
              <a:ext uri="{FF2B5EF4-FFF2-40B4-BE49-F238E27FC236}">
                <a16:creationId xmlns:a16="http://schemas.microsoft.com/office/drawing/2014/main" id="{847568BC-049B-43B3-9FB2-2C652309F03D}"/>
              </a:ext>
            </a:extLst>
          </p:cNvPr>
          <p:cNvSpPr>
            <a:spLocks noGrp="1"/>
          </p:cNvSpPr>
          <p:nvPr>
            <p:ph idx="1"/>
          </p:nvPr>
        </p:nvSpPr>
        <p:spPr/>
        <p:txBody>
          <a:bodyPr/>
          <a:lstStyle/>
          <a:p>
            <a:r>
              <a:rPr lang="en-GB" dirty="0"/>
              <a:t>A good understanding of how managers can support the wellbeing of their staff</a:t>
            </a:r>
          </a:p>
          <a:p>
            <a:r>
              <a:rPr lang="en-GB" dirty="0"/>
              <a:t>A good awareness of how wellbeing affects performance</a:t>
            </a:r>
          </a:p>
          <a:p>
            <a:r>
              <a:rPr lang="en-GB" dirty="0"/>
              <a:t>An enhanced appreciation of the importance of emotional intelligence skills in maintaining wellbeing</a:t>
            </a:r>
          </a:p>
          <a:p>
            <a:endParaRPr lang="en-GB" dirty="0"/>
          </a:p>
        </p:txBody>
      </p:sp>
    </p:spTree>
    <p:extLst>
      <p:ext uri="{BB962C8B-B14F-4D97-AF65-F5344CB8AC3E}">
        <p14:creationId xmlns:p14="http://schemas.microsoft.com/office/powerpoint/2010/main" val="4232349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5279-38E4-844F-18CD-79429BC53CC8}"/>
              </a:ext>
            </a:extLst>
          </p:cNvPr>
          <p:cNvSpPr>
            <a:spLocks noGrp="1"/>
          </p:cNvSpPr>
          <p:nvPr>
            <p:ph type="title"/>
          </p:nvPr>
        </p:nvSpPr>
        <p:spPr>
          <a:xfrm>
            <a:off x="195072" y="232299"/>
            <a:ext cx="11862816" cy="550985"/>
          </a:xfrm>
        </p:spPr>
        <p:txBody>
          <a:bodyPr>
            <a:noAutofit/>
          </a:bodyPr>
          <a:lstStyle/>
          <a:p>
            <a:r>
              <a:rPr lang="en-GB" sz="3200" b="1" dirty="0">
                <a:latin typeface="+mn-lt"/>
              </a:rPr>
              <a:t>Reminder - HR Practices that Promote Wellbeing - Guest (2017)</a:t>
            </a:r>
          </a:p>
        </p:txBody>
      </p:sp>
      <p:pic>
        <p:nvPicPr>
          <p:cNvPr id="4" name="Content Placeholder 3">
            <a:extLst>
              <a:ext uri="{FF2B5EF4-FFF2-40B4-BE49-F238E27FC236}">
                <a16:creationId xmlns:a16="http://schemas.microsoft.com/office/drawing/2014/main" id="{C804BA75-2DBF-3CE9-1085-9E0EBD65F00E}"/>
              </a:ext>
            </a:extLst>
          </p:cNvPr>
          <p:cNvPicPr>
            <a:picLocks noGrp="1" noChangeAspect="1"/>
          </p:cNvPicPr>
          <p:nvPr>
            <p:ph idx="1"/>
          </p:nvPr>
        </p:nvPicPr>
        <p:blipFill>
          <a:blip r:embed="rId3"/>
          <a:stretch>
            <a:fillRect/>
          </a:stretch>
        </p:blipFill>
        <p:spPr>
          <a:xfrm>
            <a:off x="3200400" y="937846"/>
            <a:ext cx="5474677" cy="4578717"/>
          </a:xfrm>
          <a:prstGeom prst="rect">
            <a:avLst/>
          </a:prstGeom>
        </p:spPr>
      </p:pic>
    </p:spTree>
    <p:extLst>
      <p:ext uri="{BB962C8B-B14F-4D97-AF65-F5344CB8AC3E}">
        <p14:creationId xmlns:p14="http://schemas.microsoft.com/office/powerpoint/2010/main" val="950044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D88D-B25B-AEEA-DB68-94EF1ED052DD}"/>
              </a:ext>
            </a:extLst>
          </p:cNvPr>
          <p:cNvSpPr>
            <a:spLocks noGrp="1"/>
          </p:cNvSpPr>
          <p:nvPr>
            <p:ph type="title"/>
          </p:nvPr>
        </p:nvSpPr>
        <p:spPr>
          <a:xfrm>
            <a:off x="358219" y="365125"/>
            <a:ext cx="11481847" cy="512699"/>
          </a:xfrm>
        </p:spPr>
        <p:txBody>
          <a:bodyPr>
            <a:normAutofit fontScale="90000"/>
          </a:bodyPr>
          <a:lstStyle/>
          <a:p>
            <a:r>
              <a:rPr lang="en-GB" b="1" dirty="0">
                <a:latin typeface="+mn-lt"/>
              </a:rPr>
              <a:t>Seed Talk</a:t>
            </a:r>
          </a:p>
        </p:txBody>
      </p:sp>
      <p:pic>
        <p:nvPicPr>
          <p:cNvPr id="5" name="Content Placeholder 4">
            <a:extLst>
              <a:ext uri="{FF2B5EF4-FFF2-40B4-BE49-F238E27FC236}">
                <a16:creationId xmlns:a16="http://schemas.microsoft.com/office/drawing/2014/main" id="{24222DC5-D637-2701-6BCD-2ABCE7BAF699}"/>
              </a:ext>
            </a:extLst>
          </p:cNvPr>
          <p:cNvPicPr>
            <a:picLocks noGrp="1" noChangeAspect="1"/>
          </p:cNvPicPr>
          <p:nvPr>
            <p:ph idx="1"/>
          </p:nvPr>
        </p:nvPicPr>
        <p:blipFill>
          <a:blip r:embed="rId3"/>
          <a:stretch>
            <a:fillRect/>
          </a:stretch>
        </p:blipFill>
        <p:spPr>
          <a:xfrm>
            <a:off x="2462784" y="1170432"/>
            <a:ext cx="7083552" cy="4315968"/>
          </a:xfrm>
          <a:prstGeom prst="rect">
            <a:avLst/>
          </a:prstGeom>
        </p:spPr>
      </p:pic>
    </p:spTree>
    <p:extLst>
      <p:ext uri="{BB962C8B-B14F-4D97-AF65-F5344CB8AC3E}">
        <p14:creationId xmlns:p14="http://schemas.microsoft.com/office/powerpoint/2010/main" val="3925174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64A5-944F-4D59-BF93-B9AB5BD21800}"/>
              </a:ext>
            </a:extLst>
          </p:cNvPr>
          <p:cNvSpPr>
            <a:spLocks noGrp="1"/>
          </p:cNvSpPr>
          <p:nvPr>
            <p:ph type="title"/>
          </p:nvPr>
        </p:nvSpPr>
        <p:spPr>
          <a:xfrm>
            <a:off x="292963" y="274638"/>
            <a:ext cx="11745157" cy="1143000"/>
          </a:xfrm>
        </p:spPr>
        <p:txBody>
          <a:bodyPr>
            <a:noAutofit/>
          </a:bodyPr>
          <a:lstStyle/>
          <a:p>
            <a:r>
              <a:rPr lang="en-GB" sz="3600" b="1" dirty="0">
                <a:latin typeface="+mn-lt"/>
              </a:rPr>
              <a:t>6 Steps to help your team thrive in work (CIPD, 2020)</a:t>
            </a:r>
          </a:p>
        </p:txBody>
      </p:sp>
      <p:sp>
        <p:nvSpPr>
          <p:cNvPr id="3" name="Content Placeholder 2">
            <a:extLst>
              <a:ext uri="{FF2B5EF4-FFF2-40B4-BE49-F238E27FC236}">
                <a16:creationId xmlns:a16="http://schemas.microsoft.com/office/drawing/2014/main" id="{F50CFF84-7728-489D-A8BC-2E154915FFD4}"/>
              </a:ext>
            </a:extLst>
          </p:cNvPr>
          <p:cNvSpPr>
            <a:spLocks noGrp="1"/>
          </p:cNvSpPr>
          <p:nvPr>
            <p:ph idx="1"/>
          </p:nvPr>
        </p:nvSpPr>
        <p:spPr/>
        <p:txBody>
          <a:bodyPr>
            <a:normAutofit/>
          </a:bodyPr>
          <a:lstStyle/>
          <a:p>
            <a:pPr marL="514350" indent="-514350">
              <a:buFont typeface="+mj-lt"/>
              <a:buAutoNum type="arabicPeriod"/>
            </a:pPr>
            <a:r>
              <a:rPr lang="en-GB" dirty="0"/>
              <a:t>Get to know your team better</a:t>
            </a:r>
          </a:p>
          <a:p>
            <a:pPr marL="514350" indent="-514350">
              <a:buFont typeface="+mj-lt"/>
              <a:buAutoNum type="arabicPeriod"/>
            </a:pPr>
            <a:r>
              <a:rPr lang="en-GB" dirty="0"/>
              <a:t>Lead by example to promote healthy working habits</a:t>
            </a:r>
          </a:p>
          <a:p>
            <a:pPr marL="514350" indent="-514350">
              <a:buFont typeface="+mj-lt"/>
              <a:buAutoNum type="arabicPeriod"/>
            </a:pPr>
            <a:r>
              <a:rPr lang="en-GB" dirty="0"/>
              <a:t>Review workloads, duties and responsibilities</a:t>
            </a:r>
          </a:p>
          <a:p>
            <a:pPr marL="514350" indent="-514350">
              <a:buFont typeface="+mj-lt"/>
              <a:buAutoNum type="arabicPeriod"/>
            </a:pPr>
            <a:r>
              <a:rPr lang="en-GB" dirty="0"/>
              <a:t>Reflect on your own management style</a:t>
            </a:r>
          </a:p>
          <a:p>
            <a:pPr marL="514350" indent="-514350">
              <a:buFont typeface="+mj-lt"/>
              <a:buAutoNum type="arabicPeriod"/>
            </a:pPr>
            <a:r>
              <a:rPr lang="en-GB" dirty="0"/>
              <a:t>Discourage presenteeism in your team</a:t>
            </a:r>
          </a:p>
          <a:p>
            <a:pPr marL="514350" indent="-514350">
              <a:buFont typeface="+mj-lt"/>
              <a:buAutoNum type="arabicPeriod"/>
            </a:pPr>
            <a:r>
              <a:rPr lang="en-GB" dirty="0"/>
              <a:t>Manage the mental health of your team while remote working</a:t>
            </a:r>
          </a:p>
        </p:txBody>
      </p:sp>
    </p:spTree>
    <p:extLst>
      <p:ext uri="{BB962C8B-B14F-4D97-AF65-F5344CB8AC3E}">
        <p14:creationId xmlns:p14="http://schemas.microsoft.com/office/powerpoint/2010/main" val="63626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3A4E1-5C15-4311-ADFB-2AB0D835B01A}"/>
              </a:ext>
            </a:extLst>
          </p:cNvPr>
          <p:cNvSpPr>
            <a:spLocks noGrp="1"/>
          </p:cNvSpPr>
          <p:nvPr>
            <p:ph type="title"/>
          </p:nvPr>
        </p:nvSpPr>
        <p:spPr/>
        <p:txBody>
          <a:bodyPr/>
          <a:lstStyle/>
          <a:p>
            <a:r>
              <a:rPr lang="en-GB" b="1" dirty="0">
                <a:latin typeface="+mn-lt"/>
              </a:rPr>
              <a:t>Four Core EI Skills (Bradberry, 2020)</a:t>
            </a:r>
          </a:p>
        </p:txBody>
      </p:sp>
      <p:sp>
        <p:nvSpPr>
          <p:cNvPr id="3" name="Content Placeholder 2">
            <a:extLst>
              <a:ext uri="{FF2B5EF4-FFF2-40B4-BE49-F238E27FC236}">
                <a16:creationId xmlns:a16="http://schemas.microsoft.com/office/drawing/2014/main" id="{A804F204-D521-4F9F-8DF7-6850934F5688}"/>
              </a:ext>
            </a:extLst>
          </p:cNvPr>
          <p:cNvSpPr>
            <a:spLocks noGrp="1"/>
          </p:cNvSpPr>
          <p:nvPr>
            <p:ph idx="1"/>
          </p:nvPr>
        </p:nvSpPr>
        <p:spPr/>
        <p:txBody>
          <a:bodyPr>
            <a:normAutofit/>
          </a:bodyPr>
          <a:lstStyle/>
          <a:p>
            <a:pPr algn="l">
              <a:buFont typeface="Arial" panose="020B0604020202020204" pitchFamily="34" charset="0"/>
              <a:buChar char="•"/>
            </a:pPr>
            <a:r>
              <a:rPr lang="en-GB" b="1" i="0" dirty="0">
                <a:solidFill>
                  <a:srgbClr val="141414"/>
                </a:solidFill>
                <a:effectLst/>
                <a:latin typeface="Neue Helvetica W01"/>
              </a:rPr>
              <a:t>Self-Awareness</a:t>
            </a:r>
            <a:r>
              <a:rPr lang="en-GB" b="0" i="0" dirty="0">
                <a:solidFill>
                  <a:srgbClr val="141414"/>
                </a:solidFill>
                <a:effectLst/>
                <a:latin typeface="Neue Helvetica W01"/>
              </a:rPr>
              <a:t> is your ability to accurately perceive your emotions and stay aware of them as they happen.</a:t>
            </a:r>
          </a:p>
          <a:p>
            <a:pPr algn="l">
              <a:buFont typeface="Arial" panose="020B0604020202020204" pitchFamily="34" charset="0"/>
              <a:buChar char="•"/>
            </a:pPr>
            <a:r>
              <a:rPr lang="en-GB" b="1" i="0" dirty="0">
                <a:solidFill>
                  <a:srgbClr val="141414"/>
                </a:solidFill>
                <a:effectLst/>
                <a:latin typeface="Neue Helvetica W01"/>
              </a:rPr>
              <a:t>Self-Management</a:t>
            </a:r>
            <a:r>
              <a:rPr lang="en-GB" b="0" i="0" dirty="0">
                <a:solidFill>
                  <a:srgbClr val="141414"/>
                </a:solidFill>
                <a:effectLst/>
                <a:latin typeface="Neue Helvetica W01"/>
              </a:rPr>
              <a:t> is your ability to use awareness of your emotions to stay flexible and positively direct your behaviour.</a:t>
            </a:r>
          </a:p>
          <a:p>
            <a:pPr algn="l">
              <a:buFont typeface="Arial" panose="020B0604020202020204" pitchFamily="34" charset="0"/>
              <a:buChar char="•"/>
            </a:pPr>
            <a:r>
              <a:rPr lang="en-GB" b="1" i="0" dirty="0">
                <a:solidFill>
                  <a:srgbClr val="141414"/>
                </a:solidFill>
                <a:effectLst/>
                <a:latin typeface="Neue Helvetica W01"/>
              </a:rPr>
              <a:t>Social Awareness</a:t>
            </a:r>
            <a:r>
              <a:rPr lang="en-GB" b="0" i="0" dirty="0">
                <a:solidFill>
                  <a:srgbClr val="141414"/>
                </a:solidFill>
                <a:effectLst/>
                <a:latin typeface="Neue Helvetica W01"/>
              </a:rPr>
              <a:t> is your ability to accurately pick up on emotions in other people and understand what is really going on.</a:t>
            </a:r>
          </a:p>
          <a:p>
            <a:pPr algn="l">
              <a:buFont typeface="Arial" panose="020B0604020202020204" pitchFamily="34" charset="0"/>
              <a:buChar char="•"/>
            </a:pPr>
            <a:r>
              <a:rPr lang="en-GB" b="1" i="0" dirty="0">
                <a:solidFill>
                  <a:srgbClr val="141414"/>
                </a:solidFill>
                <a:effectLst/>
                <a:latin typeface="Neue Helvetica W01"/>
              </a:rPr>
              <a:t>Relationship Management</a:t>
            </a:r>
            <a:r>
              <a:rPr lang="en-GB" b="0" i="0" dirty="0">
                <a:solidFill>
                  <a:srgbClr val="141414"/>
                </a:solidFill>
                <a:effectLst/>
                <a:latin typeface="Neue Helvetica W01"/>
              </a:rPr>
              <a:t> is your ability to use awareness of your emotions and the others’ emotions to manage interactions successfully.</a:t>
            </a:r>
          </a:p>
          <a:p>
            <a:endParaRPr lang="en-GB" dirty="0"/>
          </a:p>
        </p:txBody>
      </p:sp>
    </p:spTree>
    <p:extLst>
      <p:ext uri="{BB962C8B-B14F-4D97-AF65-F5344CB8AC3E}">
        <p14:creationId xmlns:p14="http://schemas.microsoft.com/office/powerpoint/2010/main" val="986599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3A5DF-CB8B-4C0E-AF5F-58FAEF594A28}"/>
              </a:ext>
            </a:extLst>
          </p:cNvPr>
          <p:cNvSpPr>
            <a:spLocks noGrp="1"/>
          </p:cNvSpPr>
          <p:nvPr>
            <p:ph type="title"/>
          </p:nvPr>
        </p:nvSpPr>
        <p:spPr>
          <a:xfrm>
            <a:off x="358219" y="365125"/>
            <a:ext cx="11481847" cy="1325563"/>
          </a:xfrm>
        </p:spPr>
        <p:txBody>
          <a:bodyPr anchor="ctr">
            <a:normAutofit/>
          </a:bodyPr>
          <a:lstStyle/>
          <a:p>
            <a:r>
              <a:rPr lang="en-GB" b="1" dirty="0">
                <a:latin typeface="+mn-lt"/>
              </a:rPr>
              <a:t>Activity</a:t>
            </a:r>
          </a:p>
        </p:txBody>
      </p:sp>
      <p:sp>
        <p:nvSpPr>
          <p:cNvPr id="3" name="Content Placeholder 2">
            <a:extLst>
              <a:ext uri="{FF2B5EF4-FFF2-40B4-BE49-F238E27FC236}">
                <a16:creationId xmlns:a16="http://schemas.microsoft.com/office/drawing/2014/main" id="{A828235F-8213-45C1-A45A-2A266D946236}"/>
              </a:ext>
            </a:extLst>
          </p:cNvPr>
          <p:cNvSpPr>
            <a:spLocks noGrp="1"/>
          </p:cNvSpPr>
          <p:nvPr>
            <p:ph sz="half" idx="1"/>
          </p:nvPr>
        </p:nvSpPr>
        <p:spPr>
          <a:xfrm>
            <a:off x="609600" y="1600201"/>
            <a:ext cx="5384800" cy="3989040"/>
          </a:xfrm>
        </p:spPr>
        <p:txBody>
          <a:bodyPr>
            <a:normAutofit/>
          </a:bodyPr>
          <a:lstStyle/>
          <a:p>
            <a:r>
              <a:rPr lang="en-GB" dirty="0"/>
              <a:t>Read the CIPD Document.</a:t>
            </a:r>
          </a:p>
          <a:p>
            <a:r>
              <a:rPr lang="en-GB" dirty="0"/>
              <a:t>Critically analyse the importance of having strong emotional intelligence skills to carry out each step successfully</a:t>
            </a:r>
          </a:p>
          <a:p>
            <a:r>
              <a:rPr lang="en-GB" dirty="0"/>
              <a:t>Keep your notes to underpin points in your assignment</a:t>
            </a:r>
          </a:p>
        </p:txBody>
      </p:sp>
      <p:pic>
        <p:nvPicPr>
          <p:cNvPr id="5" name="Picture 4" descr="Pastel checklist and pencil">
            <a:extLst>
              <a:ext uri="{FF2B5EF4-FFF2-40B4-BE49-F238E27FC236}">
                <a16:creationId xmlns:a16="http://schemas.microsoft.com/office/drawing/2014/main" id="{7AD1F92B-7157-AB8D-1975-467F34B007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0219" y="1600201"/>
            <a:ext cx="4879562" cy="3989040"/>
          </a:xfrm>
          <a:prstGeom prst="rect">
            <a:avLst/>
          </a:prstGeom>
          <a:noFill/>
        </p:spPr>
      </p:pic>
    </p:spTree>
    <p:extLst>
      <p:ext uri="{BB962C8B-B14F-4D97-AF65-F5344CB8AC3E}">
        <p14:creationId xmlns:p14="http://schemas.microsoft.com/office/powerpoint/2010/main" val="3759525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8F9BF-3C63-4CBA-85E3-68107F222A93}"/>
              </a:ext>
            </a:extLst>
          </p:cNvPr>
          <p:cNvSpPr>
            <a:spLocks noGrp="1"/>
          </p:cNvSpPr>
          <p:nvPr>
            <p:ph type="title"/>
          </p:nvPr>
        </p:nvSpPr>
        <p:spPr>
          <a:xfrm>
            <a:off x="609600" y="274638"/>
            <a:ext cx="10972800" cy="815931"/>
          </a:xfrm>
        </p:spPr>
        <p:txBody>
          <a:bodyPr/>
          <a:lstStyle/>
          <a:p>
            <a:r>
              <a:rPr lang="en-GB" b="1" dirty="0">
                <a:latin typeface="+mn-lt"/>
              </a:rPr>
              <a:t>Role of Emotional Intelligence</a:t>
            </a:r>
          </a:p>
        </p:txBody>
      </p:sp>
      <p:sp>
        <p:nvSpPr>
          <p:cNvPr id="3" name="Content Placeholder 2">
            <a:extLst>
              <a:ext uri="{FF2B5EF4-FFF2-40B4-BE49-F238E27FC236}">
                <a16:creationId xmlns:a16="http://schemas.microsoft.com/office/drawing/2014/main" id="{32D29178-DC55-46CF-8267-820E96F707E9}"/>
              </a:ext>
            </a:extLst>
          </p:cNvPr>
          <p:cNvSpPr>
            <a:spLocks noGrp="1"/>
          </p:cNvSpPr>
          <p:nvPr>
            <p:ph idx="1"/>
          </p:nvPr>
        </p:nvSpPr>
        <p:spPr>
          <a:xfrm>
            <a:off x="609600" y="1264642"/>
            <a:ext cx="10972800" cy="3917032"/>
          </a:xfrm>
        </p:spPr>
        <p:txBody>
          <a:bodyPr>
            <a:normAutofit fontScale="92500" lnSpcReduction="10000"/>
          </a:bodyPr>
          <a:lstStyle/>
          <a:p>
            <a:r>
              <a:rPr lang="en-GB" dirty="0"/>
              <a:t>Managers and employees need to be aware of their emotions and ability to regulate them.</a:t>
            </a:r>
          </a:p>
          <a:p>
            <a:r>
              <a:rPr lang="en-GB" dirty="0"/>
              <a:t>They need to use this awareness to manage their relationships with other people.</a:t>
            </a:r>
          </a:p>
          <a:p>
            <a:r>
              <a:rPr lang="en-GB" dirty="0"/>
              <a:t>Managers have the ability to influence employees’ wellbeing – they can use their EI skills to provide the right support for individuals. They can also adopt appropriate management styles. </a:t>
            </a:r>
          </a:p>
          <a:p>
            <a:r>
              <a:rPr lang="en-GB" dirty="0"/>
              <a:t>Employees with good EI skills will be more resilient, suffer less stress and have an enhanced sense of wellbeing</a:t>
            </a:r>
          </a:p>
          <a:p>
            <a:r>
              <a:rPr lang="en-GB" dirty="0"/>
              <a:t>Well employees are more likely to thrive and perform well. </a:t>
            </a:r>
          </a:p>
        </p:txBody>
      </p:sp>
    </p:spTree>
    <p:extLst>
      <p:ext uri="{BB962C8B-B14F-4D97-AF65-F5344CB8AC3E}">
        <p14:creationId xmlns:p14="http://schemas.microsoft.com/office/powerpoint/2010/main" val="1927985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28745-CB81-85DE-11AC-47D3B86B50F9}"/>
              </a:ext>
            </a:extLst>
          </p:cNvPr>
          <p:cNvSpPr>
            <a:spLocks noGrp="1"/>
          </p:cNvSpPr>
          <p:nvPr>
            <p:ph type="title"/>
          </p:nvPr>
        </p:nvSpPr>
        <p:spPr>
          <a:xfrm>
            <a:off x="358219" y="365126"/>
            <a:ext cx="11481847" cy="554870"/>
          </a:xfrm>
        </p:spPr>
        <p:txBody>
          <a:bodyPr anchor="ctr">
            <a:normAutofit fontScale="90000"/>
          </a:bodyPr>
          <a:lstStyle/>
          <a:p>
            <a:r>
              <a:rPr lang="en-GB" b="1" dirty="0">
                <a:latin typeface="+mn-lt"/>
              </a:rPr>
              <a:t>Mental Health Awareness Week - 2026</a:t>
            </a:r>
          </a:p>
        </p:txBody>
      </p:sp>
      <p:sp>
        <p:nvSpPr>
          <p:cNvPr id="3" name="Content Placeholder 2">
            <a:extLst>
              <a:ext uri="{FF2B5EF4-FFF2-40B4-BE49-F238E27FC236}">
                <a16:creationId xmlns:a16="http://schemas.microsoft.com/office/drawing/2014/main" id="{43FB7639-F105-7546-7983-2DFCBF9C6586}"/>
              </a:ext>
            </a:extLst>
          </p:cNvPr>
          <p:cNvSpPr>
            <a:spLocks noGrp="1"/>
          </p:cNvSpPr>
          <p:nvPr>
            <p:ph sz="half" idx="1"/>
          </p:nvPr>
        </p:nvSpPr>
        <p:spPr/>
        <p:txBody>
          <a:bodyPr>
            <a:normAutofit/>
          </a:bodyPr>
          <a:lstStyle/>
          <a:p>
            <a:pPr>
              <a:lnSpc>
                <a:spcPct val="90000"/>
              </a:lnSpc>
              <a:spcBef>
                <a:spcPts val="3363"/>
              </a:spcBef>
            </a:pPr>
            <a:endParaRPr lang="en-GB" sz="2200" b="0" i="0" dirty="0">
              <a:effectLst/>
            </a:endParaRPr>
          </a:p>
          <a:p>
            <a:pPr>
              <a:lnSpc>
                <a:spcPct val="90000"/>
              </a:lnSpc>
            </a:pPr>
            <a:endParaRPr lang="en-GB" sz="2200" dirty="0"/>
          </a:p>
        </p:txBody>
      </p:sp>
      <p:pic>
        <p:nvPicPr>
          <p:cNvPr id="6" name="Picture 5">
            <a:extLst>
              <a:ext uri="{FF2B5EF4-FFF2-40B4-BE49-F238E27FC236}">
                <a16:creationId xmlns:a16="http://schemas.microsoft.com/office/drawing/2014/main" id="{2ED163AB-BAFB-32E7-EEF8-8C59493860CA}"/>
              </a:ext>
            </a:extLst>
          </p:cNvPr>
          <p:cNvPicPr>
            <a:picLocks noChangeAspect="1"/>
          </p:cNvPicPr>
          <p:nvPr/>
        </p:nvPicPr>
        <p:blipFill>
          <a:blip r:embed="rId3"/>
          <a:stretch>
            <a:fillRect/>
          </a:stretch>
        </p:blipFill>
        <p:spPr>
          <a:xfrm>
            <a:off x="609600" y="1600201"/>
            <a:ext cx="4147415" cy="3512118"/>
          </a:xfrm>
          <a:prstGeom prst="rect">
            <a:avLst/>
          </a:prstGeom>
        </p:spPr>
      </p:pic>
      <p:sp>
        <p:nvSpPr>
          <p:cNvPr id="9" name="TextBox 8">
            <a:extLst>
              <a:ext uri="{FF2B5EF4-FFF2-40B4-BE49-F238E27FC236}">
                <a16:creationId xmlns:a16="http://schemas.microsoft.com/office/drawing/2014/main" id="{AC7F9095-9E2B-07BA-E361-B6C6D75CC741}"/>
              </a:ext>
            </a:extLst>
          </p:cNvPr>
          <p:cNvSpPr txBox="1"/>
          <p:nvPr/>
        </p:nvSpPr>
        <p:spPr>
          <a:xfrm>
            <a:off x="5608320" y="1223040"/>
            <a:ext cx="6127925" cy="4247317"/>
          </a:xfrm>
          <a:prstGeom prst="rect">
            <a:avLst/>
          </a:prstGeom>
          <a:noFill/>
        </p:spPr>
        <p:txBody>
          <a:bodyPr wrap="square" rtlCol="0">
            <a:spAutoFit/>
          </a:bodyPr>
          <a:lstStyle/>
          <a:p>
            <a:r>
              <a:rPr lang="en-GB" sz="2400" dirty="0"/>
              <a:t>Theme – Take Action</a:t>
            </a:r>
          </a:p>
          <a:p>
            <a:endParaRPr lang="en-GB" sz="2400" dirty="0"/>
          </a:p>
          <a:p>
            <a:r>
              <a:rPr lang="en-GB" sz="2400" dirty="0"/>
              <a:t>This Mental Health Awareness Week we’re asking people to join us in taking action to support good mental health. Even small actions can help us feel hopeful and less powerless. And while our individual actions matter, when we come together we are even more powerful.</a:t>
            </a:r>
          </a:p>
          <a:p>
            <a:endParaRPr lang="en-GB" dirty="0"/>
          </a:p>
          <a:p>
            <a:r>
              <a:rPr lang="en-GB" dirty="0">
                <a:hlinkClick r:id="rId4"/>
              </a:rPr>
              <a:t>Resources for Mental Health Awareness Week | Mental Health Foundation</a:t>
            </a:r>
            <a:endParaRPr lang="en-GB" dirty="0"/>
          </a:p>
        </p:txBody>
      </p:sp>
    </p:spTree>
    <p:extLst>
      <p:ext uri="{BB962C8B-B14F-4D97-AF65-F5344CB8AC3E}">
        <p14:creationId xmlns:p14="http://schemas.microsoft.com/office/powerpoint/2010/main" val="3117902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82C1-2697-4B73-A35F-73843E968E17}"/>
              </a:ext>
            </a:extLst>
          </p:cNvPr>
          <p:cNvSpPr>
            <a:spLocks noGrp="1"/>
          </p:cNvSpPr>
          <p:nvPr>
            <p:ph type="title"/>
          </p:nvPr>
        </p:nvSpPr>
        <p:spPr>
          <a:xfrm>
            <a:off x="358219" y="365125"/>
            <a:ext cx="11481847" cy="774743"/>
          </a:xfrm>
        </p:spPr>
        <p:txBody>
          <a:bodyPr/>
          <a:lstStyle/>
          <a:p>
            <a:r>
              <a:rPr lang="en-GB" b="1" dirty="0">
                <a:latin typeface="+mn-lt"/>
              </a:rPr>
              <a:t>Mental Health Awareness Week - 2026</a:t>
            </a:r>
          </a:p>
        </p:txBody>
      </p:sp>
      <p:sp>
        <p:nvSpPr>
          <p:cNvPr id="3" name="Content Placeholder 2">
            <a:extLst>
              <a:ext uri="{FF2B5EF4-FFF2-40B4-BE49-F238E27FC236}">
                <a16:creationId xmlns:a16="http://schemas.microsoft.com/office/drawing/2014/main" id="{4CFEB0EE-60F0-4414-84B7-9DEEE32E8EF9}"/>
              </a:ext>
            </a:extLst>
          </p:cNvPr>
          <p:cNvSpPr>
            <a:spLocks noGrp="1"/>
          </p:cNvSpPr>
          <p:nvPr>
            <p:ph idx="1"/>
          </p:nvPr>
        </p:nvSpPr>
        <p:spPr>
          <a:xfrm>
            <a:off x="609600" y="1600201"/>
            <a:ext cx="4601227" cy="3917032"/>
          </a:xfrm>
        </p:spPr>
        <p:txBody>
          <a:bodyPr>
            <a:normAutofit/>
          </a:bodyPr>
          <a:lstStyle/>
          <a:p>
            <a:r>
              <a:rPr lang="en-GB" dirty="0"/>
              <a:t>This year the theme is ‘take action’.</a:t>
            </a:r>
          </a:p>
          <a:p>
            <a:r>
              <a:rPr lang="en-GB" dirty="0"/>
              <a:t>How could your employer support this theme? </a:t>
            </a:r>
          </a:p>
          <a:p>
            <a:r>
              <a:rPr lang="en-GB" dirty="0"/>
              <a:t>What wellbeing initiatives would you like to see introduced at your work?</a:t>
            </a:r>
          </a:p>
          <a:p>
            <a:pPr marL="0" indent="0">
              <a:buNone/>
            </a:pPr>
            <a:endParaRPr lang="en-GB" dirty="0"/>
          </a:p>
        </p:txBody>
      </p:sp>
      <p:pic>
        <p:nvPicPr>
          <p:cNvPr id="5" name="Picture 4" descr="Two women working">
            <a:extLst>
              <a:ext uri="{FF2B5EF4-FFF2-40B4-BE49-F238E27FC236}">
                <a16:creationId xmlns:a16="http://schemas.microsoft.com/office/drawing/2014/main" id="{3D33E724-72E4-575C-F9C2-3421A58843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5799206" y="1340767"/>
            <a:ext cx="6034575" cy="4023360"/>
          </a:xfrm>
          <a:prstGeom prst="rect">
            <a:avLst/>
          </a:prstGeom>
        </p:spPr>
      </p:pic>
    </p:spTree>
    <p:extLst>
      <p:ext uri="{BB962C8B-B14F-4D97-AF65-F5344CB8AC3E}">
        <p14:creationId xmlns:p14="http://schemas.microsoft.com/office/powerpoint/2010/main" val="568540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4ED7D-D84F-CF2A-CFC9-549201A196CA}"/>
              </a:ext>
            </a:extLst>
          </p:cNvPr>
          <p:cNvSpPr>
            <a:spLocks noGrp="1"/>
          </p:cNvSpPr>
          <p:nvPr>
            <p:ph type="title"/>
          </p:nvPr>
        </p:nvSpPr>
        <p:spPr>
          <a:xfrm>
            <a:off x="609600" y="274638"/>
            <a:ext cx="10972800" cy="749490"/>
          </a:xfrm>
        </p:spPr>
        <p:txBody>
          <a:bodyPr>
            <a:normAutofit/>
          </a:bodyPr>
          <a:lstStyle/>
          <a:p>
            <a:r>
              <a:rPr lang="en-GB" b="1" dirty="0">
                <a:latin typeface="+mn-lt"/>
              </a:rPr>
              <a:t>Practical Tips for Daily Self-Regulation</a:t>
            </a:r>
          </a:p>
        </p:txBody>
      </p:sp>
      <p:sp>
        <p:nvSpPr>
          <p:cNvPr id="3" name="Content Placeholder 2">
            <a:extLst>
              <a:ext uri="{FF2B5EF4-FFF2-40B4-BE49-F238E27FC236}">
                <a16:creationId xmlns:a16="http://schemas.microsoft.com/office/drawing/2014/main" id="{27BCBD8D-6535-4D9C-BC87-A4435C2AA57B}"/>
              </a:ext>
            </a:extLst>
          </p:cNvPr>
          <p:cNvSpPr>
            <a:spLocks noGrp="1"/>
          </p:cNvSpPr>
          <p:nvPr>
            <p:ph idx="1"/>
          </p:nvPr>
        </p:nvSpPr>
        <p:spPr>
          <a:xfrm>
            <a:off x="609600" y="1243584"/>
            <a:ext cx="10972800" cy="4273649"/>
          </a:xfrm>
        </p:spPr>
        <p:txBody>
          <a:bodyPr>
            <a:normAutofit/>
          </a:bodyPr>
          <a:lstStyle/>
          <a:p>
            <a:pPr marL="57150" indent="0">
              <a:buNone/>
            </a:pPr>
            <a:r>
              <a:rPr lang="en-GB" b="0" i="0" dirty="0">
                <a:solidFill>
                  <a:srgbClr val="1E1E1E"/>
                </a:solidFill>
                <a:effectLst/>
              </a:rPr>
              <a:t>The ability to self-regulate can be learned and improved. One tip to help you practice improving your self-regulation skills involves using the four-step </a:t>
            </a:r>
            <a:r>
              <a:rPr lang="en-GB" b="1" i="0" dirty="0">
                <a:solidFill>
                  <a:srgbClr val="1E1E1E"/>
                </a:solidFill>
                <a:effectLst/>
              </a:rPr>
              <a:t>Stop-Breathe-Reflect-Choose</a:t>
            </a:r>
            <a:r>
              <a:rPr lang="en-GB" b="0" i="0" dirty="0">
                <a:solidFill>
                  <a:srgbClr val="1E1E1E"/>
                </a:solidFill>
                <a:effectLst/>
              </a:rPr>
              <a:t> approach:</a:t>
            </a:r>
          </a:p>
          <a:p>
            <a:pPr algn="l">
              <a:buFont typeface="Arial" panose="020B0604020202020204" pitchFamily="34" charset="0"/>
              <a:buChar char="•"/>
            </a:pPr>
            <a:r>
              <a:rPr lang="en-GB" b="0" i="0" dirty="0">
                <a:solidFill>
                  <a:srgbClr val="1E1E1E"/>
                </a:solidFill>
                <a:effectLst/>
              </a:rPr>
              <a:t>When you feel upsetting emotions, tell yourself to calm down and think more clearly.</a:t>
            </a:r>
          </a:p>
          <a:p>
            <a:pPr algn="l">
              <a:buFont typeface="Arial" panose="020B0604020202020204" pitchFamily="34" charset="0"/>
              <a:buChar char="•"/>
            </a:pPr>
            <a:r>
              <a:rPr lang="en-GB" b="0" i="0" dirty="0">
                <a:solidFill>
                  <a:srgbClr val="1E1E1E"/>
                </a:solidFill>
                <a:effectLst/>
              </a:rPr>
              <a:t>Try to relax by taking deep slow breaths, counting to 10, or taking a walk.</a:t>
            </a:r>
          </a:p>
          <a:p>
            <a:pPr algn="l">
              <a:buFont typeface="Arial" panose="020B0604020202020204" pitchFamily="34" charset="0"/>
              <a:buChar char="•"/>
            </a:pPr>
            <a:r>
              <a:rPr lang="en-GB" b="0" i="0" dirty="0">
                <a:solidFill>
                  <a:srgbClr val="1E1E1E"/>
                </a:solidFill>
                <a:effectLst/>
              </a:rPr>
              <a:t>Don't react until you feel like you have your emotions under control.</a:t>
            </a:r>
          </a:p>
          <a:p>
            <a:pPr algn="l">
              <a:buFont typeface="Arial" panose="020B0604020202020204" pitchFamily="34" charset="0"/>
              <a:buChar char="•"/>
            </a:pPr>
            <a:r>
              <a:rPr lang="en-GB" b="0" i="0" dirty="0">
                <a:solidFill>
                  <a:srgbClr val="1E1E1E"/>
                </a:solidFill>
                <a:effectLst/>
              </a:rPr>
              <a:t>Think about </a:t>
            </a:r>
            <a:r>
              <a:rPr lang="en-GB" b="1" i="0" dirty="0">
                <a:solidFill>
                  <a:srgbClr val="1E1E1E"/>
                </a:solidFill>
                <a:effectLst/>
              </a:rPr>
              <a:t>responding</a:t>
            </a:r>
            <a:r>
              <a:rPr lang="en-GB" b="0" i="0" dirty="0">
                <a:solidFill>
                  <a:srgbClr val="1E1E1E"/>
                </a:solidFill>
                <a:effectLst/>
              </a:rPr>
              <a:t> instead of simply reacting (</a:t>
            </a:r>
            <a:r>
              <a:rPr lang="en-GB" b="0" i="0" dirty="0" err="1">
                <a:solidFill>
                  <a:srgbClr val="1E1E1E"/>
                </a:solidFill>
                <a:effectLst/>
              </a:rPr>
              <a:t>Catanaese</a:t>
            </a:r>
            <a:r>
              <a:rPr lang="en-GB" b="0" i="0" dirty="0">
                <a:solidFill>
                  <a:srgbClr val="1E1E1E"/>
                </a:solidFill>
                <a:effectLst/>
              </a:rPr>
              <a:t>, 2024). </a:t>
            </a:r>
          </a:p>
          <a:p>
            <a:endParaRPr lang="en-GB" dirty="0"/>
          </a:p>
        </p:txBody>
      </p:sp>
    </p:spTree>
    <p:extLst>
      <p:ext uri="{BB962C8B-B14F-4D97-AF65-F5344CB8AC3E}">
        <p14:creationId xmlns:p14="http://schemas.microsoft.com/office/powerpoint/2010/main" val="1011333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F91A0-D849-9A4A-D2A0-77A2C569CD31}"/>
              </a:ext>
            </a:extLst>
          </p:cNvPr>
          <p:cNvSpPr>
            <a:spLocks noGrp="1"/>
          </p:cNvSpPr>
          <p:nvPr>
            <p:ph type="title"/>
          </p:nvPr>
        </p:nvSpPr>
        <p:spPr>
          <a:xfrm>
            <a:off x="414528" y="274638"/>
            <a:ext cx="11167872" cy="760786"/>
          </a:xfrm>
        </p:spPr>
        <p:txBody>
          <a:bodyPr>
            <a:normAutofit/>
          </a:bodyPr>
          <a:lstStyle/>
          <a:p>
            <a:r>
              <a:rPr lang="en-GB" b="1" dirty="0">
                <a:latin typeface="+mn-lt"/>
              </a:rPr>
              <a:t>Pausing before Reacting</a:t>
            </a:r>
          </a:p>
        </p:txBody>
      </p:sp>
      <p:sp>
        <p:nvSpPr>
          <p:cNvPr id="3" name="Content Placeholder 2">
            <a:extLst>
              <a:ext uri="{FF2B5EF4-FFF2-40B4-BE49-F238E27FC236}">
                <a16:creationId xmlns:a16="http://schemas.microsoft.com/office/drawing/2014/main" id="{8FA80123-8273-CD2E-40F5-D7E14B5FC61E}"/>
              </a:ext>
            </a:extLst>
          </p:cNvPr>
          <p:cNvSpPr>
            <a:spLocks noGrp="1"/>
          </p:cNvSpPr>
          <p:nvPr>
            <p:ph idx="1"/>
          </p:nvPr>
        </p:nvSpPr>
        <p:spPr>
          <a:xfrm>
            <a:off x="309282" y="1595718"/>
            <a:ext cx="11273118" cy="4329953"/>
          </a:xfrm>
        </p:spPr>
        <p:txBody>
          <a:bodyPr>
            <a:normAutofit/>
          </a:bodyPr>
          <a:lstStyle/>
          <a:p>
            <a:pPr marL="0" indent="0">
              <a:buNone/>
            </a:pPr>
            <a:r>
              <a:rPr lang="en-GB" dirty="0"/>
              <a:t>A challenge to increase self-awareness and to practice self-regulation. </a:t>
            </a:r>
          </a:p>
          <a:p>
            <a:r>
              <a:rPr lang="en-GB" dirty="0"/>
              <a:t>Over the next few weeks, whenever you encounter a situation which evokes strong feelings in yourself (anger, frustration, despair, for example), consciously pause before reacting (either verbally - saying something, or physically, e.g. waving hands etc). </a:t>
            </a:r>
          </a:p>
          <a:p>
            <a:r>
              <a:rPr lang="en-GB" dirty="0"/>
              <a:t>Use a journal to record how you feel. Do you feel less stressed as a result? Were you glad you didn’t react? Did you react anyway and find this challenge difficult? Are you triggered by certain things?</a:t>
            </a:r>
          </a:p>
        </p:txBody>
      </p:sp>
    </p:spTree>
    <p:extLst>
      <p:ext uri="{BB962C8B-B14F-4D97-AF65-F5344CB8AC3E}">
        <p14:creationId xmlns:p14="http://schemas.microsoft.com/office/powerpoint/2010/main" val="18567628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C6DDF-DE8A-7A98-EAA7-834AC2392692}"/>
              </a:ext>
            </a:extLst>
          </p:cNvPr>
          <p:cNvSpPr>
            <a:spLocks noGrp="1"/>
          </p:cNvSpPr>
          <p:nvPr>
            <p:ph type="title"/>
          </p:nvPr>
        </p:nvSpPr>
        <p:spPr/>
        <p:txBody>
          <a:bodyPr/>
          <a:lstStyle/>
          <a:p>
            <a:r>
              <a:rPr lang="en-GB" b="1" dirty="0">
                <a:latin typeface="+mn-lt"/>
              </a:rPr>
              <a:t>Sources:</a:t>
            </a:r>
          </a:p>
        </p:txBody>
      </p:sp>
      <p:sp>
        <p:nvSpPr>
          <p:cNvPr id="3" name="Content Placeholder 2">
            <a:extLst>
              <a:ext uri="{FF2B5EF4-FFF2-40B4-BE49-F238E27FC236}">
                <a16:creationId xmlns:a16="http://schemas.microsoft.com/office/drawing/2014/main" id="{F12A6578-3620-4013-711A-F61B61173620}"/>
              </a:ext>
            </a:extLst>
          </p:cNvPr>
          <p:cNvSpPr>
            <a:spLocks noGrp="1"/>
          </p:cNvSpPr>
          <p:nvPr>
            <p:ph idx="1"/>
          </p:nvPr>
        </p:nvSpPr>
        <p:spPr/>
        <p:txBody>
          <a:bodyPr/>
          <a:lstStyle/>
          <a:p>
            <a:r>
              <a:rPr lang="en-GB" dirty="0">
                <a:hlinkClick r:id="rId3"/>
              </a:rPr>
              <a:t>Self-regulation for adults: Strategies for getting a handle on emotions and </a:t>
            </a:r>
            <a:r>
              <a:rPr lang="en-GB" dirty="0" err="1">
                <a:hlinkClick r:id="rId3"/>
              </a:rPr>
              <a:t>behavior</a:t>
            </a:r>
            <a:r>
              <a:rPr lang="en-GB" dirty="0">
                <a:hlinkClick r:id="rId3"/>
              </a:rPr>
              <a:t> - Harvard Health</a:t>
            </a:r>
            <a:endParaRPr lang="en-GB" dirty="0"/>
          </a:p>
        </p:txBody>
      </p:sp>
    </p:spTree>
    <p:extLst>
      <p:ext uri="{BB962C8B-B14F-4D97-AF65-F5344CB8AC3E}">
        <p14:creationId xmlns:p14="http://schemas.microsoft.com/office/powerpoint/2010/main" val="3104049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DC169-A431-A4C0-A794-7977576ADFE0}"/>
              </a:ext>
            </a:extLst>
          </p:cNvPr>
          <p:cNvSpPr>
            <a:spLocks noGrp="1"/>
          </p:cNvSpPr>
          <p:nvPr>
            <p:ph type="title"/>
          </p:nvPr>
        </p:nvSpPr>
        <p:spPr/>
        <p:txBody>
          <a:bodyPr/>
          <a:lstStyle/>
          <a:p>
            <a:r>
              <a:rPr lang="en-GB" b="1" dirty="0">
                <a:latin typeface="+mn-lt"/>
              </a:rPr>
              <a:t>Assignment Guidance</a:t>
            </a:r>
          </a:p>
        </p:txBody>
      </p:sp>
      <p:sp>
        <p:nvSpPr>
          <p:cNvPr id="3" name="Content Placeholder 2">
            <a:extLst>
              <a:ext uri="{FF2B5EF4-FFF2-40B4-BE49-F238E27FC236}">
                <a16:creationId xmlns:a16="http://schemas.microsoft.com/office/drawing/2014/main" id="{76D8286F-7EEB-3FF5-095A-7651F169F110}"/>
              </a:ext>
            </a:extLst>
          </p:cNvPr>
          <p:cNvSpPr>
            <a:spLocks noGrp="1"/>
          </p:cNvSpPr>
          <p:nvPr>
            <p:ph idx="1"/>
          </p:nvPr>
        </p:nvSpPr>
        <p:spPr/>
        <p:txBody>
          <a:bodyPr/>
          <a:lstStyle/>
          <a:p>
            <a:r>
              <a:rPr lang="en-GB" i="1" dirty="0"/>
              <a:t>See separate </a:t>
            </a:r>
            <a:r>
              <a:rPr lang="en-GB" i="1" dirty="0" err="1"/>
              <a:t>Powerpoint</a:t>
            </a:r>
            <a:r>
              <a:rPr lang="en-GB" i="1" dirty="0"/>
              <a:t> slides on Moodle. </a:t>
            </a:r>
          </a:p>
        </p:txBody>
      </p:sp>
    </p:spTree>
    <p:extLst>
      <p:ext uri="{BB962C8B-B14F-4D97-AF65-F5344CB8AC3E}">
        <p14:creationId xmlns:p14="http://schemas.microsoft.com/office/powerpoint/2010/main" val="2076599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B44955-76E1-D5E5-4DA2-163A2B7436FB}"/>
              </a:ext>
            </a:extLst>
          </p:cNvPr>
          <p:cNvSpPr>
            <a:spLocks noGrp="1"/>
          </p:cNvSpPr>
          <p:nvPr>
            <p:ph type="title"/>
          </p:nvPr>
        </p:nvSpPr>
        <p:spPr>
          <a:xfrm>
            <a:off x="301657" y="1420926"/>
            <a:ext cx="11594969" cy="1325563"/>
          </a:xfrm>
        </p:spPr>
        <p:txBody>
          <a:bodyPr anchor="ctr">
            <a:normAutofit/>
          </a:bodyPr>
          <a:lstStyle/>
          <a:p>
            <a:pPr marL="0" indent="0">
              <a:buNone/>
            </a:pPr>
            <a:r>
              <a:rPr lang="en-GB" b="1" dirty="0">
                <a:latin typeface="+mn-lt"/>
              </a:rPr>
              <a:t>Social Awareness and Relationship Management</a:t>
            </a:r>
          </a:p>
        </p:txBody>
      </p:sp>
      <p:pic>
        <p:nvPicPr>
          <p:cNvPr id="5" name="Picture 4" descr="A group of yellow figures and a red figure on the other side">
            <a:extLst>
              <a:ext uri="{FF2B5EF4-FFF2-40B4-BE49-F238E27FC236}">
                <a16:creationId xmlns:a16="http://schemas.microsoft.com/office/drawing/2014/main" id="{F437A318-C0FD-00B9-BA1F-429B86474F21}"/>
              </a:ext>
            </a:extLst>
          </p:cNvPr>
          <p:cNvPicPr>
            <a:picLocks noChangeAspect="1"/>
          </p:cNvPicPr>
          <p:nvPr/>
        </p:nvPicPr>
        <p:blipFill>
          <a:blip r:embed="rId3"/>
          <a:srcRect t="43578" r="-1" b="9244"/>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2743721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9C4B-5AD5-43C5-8178-A8A8C7EDF5B2}"/>
              </a:ext>
            </a:extLst>
          </p:cNvPr>
          <p:cNvSpPr>
            <a:spLocks noGrp="1"/>
          </p:cNvSpPr>
          <p:nvPr>
            <p:ph type="title"/>
          </p:nvPr>
        </p:nvSpPr>
        <p:spPr/>
        <p:txBody>
          <a:bodyPr/>
          <a:lstStyle/>
          <a:p>
            <a:r>
              <a:rPr lang="en-GB" b="1" dirty="0">
                <a:latin typeface="+mn-lt"/>
              </a:rPr>
              <a:t>What is Empathy?</a:t>
            </a:r>
          </a:p>
        </p:txBody>
      </p:sp>
      <p:sp>
        <p:nvSpPr>
          <p:cNvPr id="3" name="Content Placeholder 2">
            <a:extLst>
              <a:ext uri="{FF2B5EF4-FFF2-40B4-BE49-F238E27FC236}">
                <a16:creationId xmlns:a16="http://schemas.microsoft.com/office/drawing/2014/main" id="{B66DDC18-0ED3-4D9A-9C27-BFAEBD506C70}"/>
              </a:ext>
            </a:extLst>
          </p:cNvPr>
          <p:cNvSpPr>
            <a:spLocks noGrp="1"/>
          </p:cNvSpPr>
          <p:nvPr>
            <p:ph idx="1"/>
          </p:nvPr>
        </p:nvSpPr>
        <p:spPr/>
        <p:txBody>
          <a:bodyPr>
            <a:normAutofit fontScale="85000" lnSpcReduction="20000"/>
          </a:bodyPr>
          <a:lstStyle/>
          <a:p>
            <a:pPr marL="0" indent="0">
              <a:buNone/>
            </a:pPr>
            <a:r>
              <a:rPr lang="en-GB" dirty="0"/>
              <a:t>‘The capacity for one person (a perceiver) to share and understand internal states of someone else (a target)’. It is ‘a social bridge that allows us to connect with one another’ (Weisz and </a:t>
            </a:r>
            <a:r>
              <a:rPr lang="en-GB" dirty="0" err="1"/>
              <a:t>Zaki</a:t>
            </a:r>
            <a:r>
              <a:rPr lang="en-GB" dirty="0"/>
              <a:t>, 2017). </a:t>
            </a:r>
          </a:p>
          <a:p>
            <a:pPr marL="0" indent="0">
              <a:buNone/>
            </a:pPr>
            <a:endParaRPr lang="en-GB" dirty="0"/>
          </a:p>
          <a:p>
            <a:pPr marL="0" indent="0">
              <a:buNone/>
            </a:pPr>
            <a:r>
              <a:rPr lang="en-GB" dirty="0"/>
              <a:t>Corporate empathy is about understanding our emotional impact on others and making change as a result (Parmar, 2016). </a:t>
            </a:r>
          </a:p>
          <a:p>
            <a:pPr marL="0" indent="0">
              <a:buNone/>
            </a:pPr>
            <a:endParaRPr lang="en-GB" dirty="0"/>
          </a:p>
          <a:p>
            <a:pPr marL="0" indent="0">
              <a:buNone/>
            </a:pPr>
            <a:r>
              <a:rPr lang="en-GB" dirty="0"/>
              <a:t>‘Empathy is about earnest listening, relating to one another, and putting yourself in someone else’s shoes’ (Ackerman, 2020).</a:t>
            </a:r>
          </a:p>
          <a:p>
            <a:pPr marL="0" indent="0">
              <a:buNone/>
            </a:pPr>
            <a:endParaRPr lang="en-GB" dirty="0"/>
          </a:p>
          <a:p>
            <a:pPr marL="0" indent="0">
              <a:buNone/>
            </a:pPr>
            <a:r>
              <a:rPr lang="en-GB" dirty="0"/>
              <a:t>Empathy is the ‘social awareness’ element of Emotional Intelligence</a:t>
            </a:r>
          </a:p>
        </p:txBody>
      </p:sp>
    </p:spTree>
    <p:extLst>
      <p:ext uri="{BB962C8B-B14F-4D97-AF65-F5344CB8AC3E}">
        <p14:creationId xmlns:p14="http://schemas.microsoft.com/office/powerpoint/2010/main" val="16001408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a:xfrm>
            <a:off x="1499616" y="323406"/>
            <a:ext cx="9659432" cy="1143000"/>
          </a:xfrm>
        </p:spPr>
        <p:txBody>
          <a:bodyPr>
            <a:normAutofit fontScale="90000"/>
          </a:bodyPr>
          <a:lstStyle/>
          <a:p>
            <a:r>
              <a:rPr lang="en-GB" b="1" dirty="0">
                <a:latin typeface="+mn-lt"/>
              </a:rPr>
              <a:t>Difference between Empathy and Sympathy</a:t>
            </a:r>
          </a:p>
        </p:txBody>
      </p:sp>
      <p:pic>
        <p:nvPicPr>
          <p:cNvPr id="5" name="Content Placeholder 4" descr="A close up of a logo&#10;&#10;Description automatically generated">
            <a:extLst>
              <a:ext uri="{FF2B5EF4-FFF2-40B4-BE49-F238E27FC236}">
                <a16:creationId xmlns:a16="http://schemas.microsoft.com/office/drawing/2014/main" id="{5FC177CD-E2D7-4D71-A875-56D5341E394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078257" y="1850962"/>
            <a:ext cx="4058817" cy="3298319"/>
          </a:xfrm>
        </p:spPr>
      </p:pic>
    </p:spTree>
    <p:extLst>
      <p:ext uri="{BB962C8B-B14F-4D97-AF65-F5344CB8AC3E}">
        <p14:creationId xmlns:p14="http://schemas.microsoft.com/office/powerpoint/2010/main" val="3372131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E910D-5D47-4115-96B9-7716C6EDC72F}"/>
              </a:ext>
            </a:extLst>
          </p:cNvPr>
          <p:cNvSpPr>
            <a:spLocks noGrp="1"/>
          </p:cNvSpPr>
          <p:nvPr>
            <p:ph type="title"/>
          </p:nvPr>
        </p:nvSpPr>
        <p:spPr>
          <a:xfrm>
            <a:off x="528907" y="274638"/>
            <a:ext cx="11481847" cy="1325563"/>
          </a:xfrm>
        </p:spPr>
        <p:txBody>
          <a:bodyPr/>
          <a:lstStyle/>
          <a:p>
            <a:r>
              <a:rPr lang="en-GB" b="1" dirty="0">
                <a:latin typeface="+mn-lt"/>
              </a:rPr>
              <a:t>Why is Empathy important?</a:t>
            </a:r>
          </a:p>
        </p:txBody>
      </p:sp>
      <p:sp>
        <p:nvSpPr>
          <p:cNvPr id="3" name="Content Placeholder 2">
            <a:extLst>
              <a:ext uri="{FF2B5EF4-FFF2-40B4-BE49-F238E27FC236}">
                <a16:creationId xmlns:a16="http://schemas.microsoft.com/office/drawing/2014/main" id="{4C17078D-5FBC-4F5E-94BE-B0FE5D750E2B}"/>
              </a:ext>
            </a:extLst>
          </p:cNvPr>
          <p:cNvSpPr>
            <a:spLocks noGrp="1"/>
          </p:cNvSpPr>
          <p:nvPr>
            <p:ph idx="1"/>
          </p:nvPr>
        </p:nvSpPr>
        <p:spPr/>
        <p:txBody>
          <a:bodyPr/>
          <a:lstStyle/>
          <a:p>
            <a:r>
              <a:rPr lang="en-GB" dirty="0"/>
              <a:t>To fully support employees to perform at their best, we need to understand the challenges employees have, as well as their feelings and emotional state</a:t>
            </a:r>
          </a:p>
          <a:p>
            <a:r>
              <a:rPr lang="en-GB" dirty="0"/>
              <a:t>We need to confirm our thoughts about their perspective</a:t>
            </a:r>
          </a:p>
          <a:p>
            <a:r>
              <a:rPr lang="en-GB" dirty="0"/>
              <a:t>Showing you care matters – people need to feel valued and appreciated. This aids motivation, loyalty and retention. </a:t>
            </a:r>
          </a:p>
        </p:txBody>
      </p:sp>
    </p:spTree>
    <p:extLst>
      <p:ext uri="{BB962C8B-B14F-4D97-AF65-F5344CB8AC3E}">
        <p14:creationId xmlns:p14="http://schemas.microsoft.com/office/powerpoint/2010/main" val="482053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905C2-8735-0555-A989-50206F96F60B}"/>
              </a:ext>
            </a:extLst>
          </p:cNvPr>
          <p:cNvSpPr>
            <a:spLocks noGrp="1"/>
          </p:cNvSpPr>
          <p:nvPr>
            <p:ph type="title"/>
          </p:nvPr>
        </p:nvSpPr>
        <p:spPr>
          <a:xfrm>
            <a:off x="456676" y="1072896"/>
            <a:ext cx="11481847" cy="934784"/>
          </a:xfrm>
        </p:spPr>
        <p:txBody>
          <a:bodyPr>
            <a:normAutofit fontScale="90000"/>
          </a:bodyPr>
          <a:lstStyle/>
          <a:p>
            <a:pPr marL="0" marR="0" lvl="0" indent="0" defTabSz="914400" rtl="0" eaLnBrk="1" fontAlgn="auto" latinLnBrk="0" hangingPunct="1">
              <a:lnSpc>
                <a:spcPct val="90000"/>
              </a:lnSpc>
              <a:spcBef>
                <a:spcPts val="1000"/>
              </a:spcBef>
              <a:spcAft>
                <a:spcPts val="0"/>
              </a:spcAft>
              <a:tabLst/>
              <a:defRPr/>
            </a:pPr>
            <a:r>
              <a:rPr kumimoji="0" lang="en-GB" sz="4000" b="1" i="0" u="none" strike="noStrike" kern="1200" cap="none" spc="0" normalizeH="0" baseline="0" noProof="0" dirty="0">
                <a:ln>
                  <a:noFill/>
                </a:ln>
                <a:solidFill>
                  <a:prstClr val="black"/>
                </a:solidFill>
                <a:effectLst/>
                <a:uLnTx/>
                <a:uFillTx/>
                <a:latin typeface="Calibri" panose="020F0502020204030204"/>
                <a:ea typeface="+mn-ea"/>
                <a:cs typeface="+mn-cs"/>
              </a:rPr>
              <a:t>Activity – 10 minutes</a:t>
            </a:r>
            <a:b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br>
            <a:b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I’m going to read out a statement. Listen to the response and give it one of the following labels. The aim of the exercise is to spot the empathic (and therefore ideal) response! </a:t>
            </a:r>
            <a:b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dirty="0"/>
          </a:p>
        </p:txBody>
      </p:sp>
      <p:sp>
        <p:nvSpPr>
          <p:cNvPr id="3" name="Content Placeholder 2">
            <a:extLst>
              <a:ext uri="{FF2B5EF4-FFF2-40B4-BE49-F238E27FC236}">
                <a16:creationId xmlns:a16="http://schemas.microsoft.com/office/drawing/2014/main" id="{D591229C-5D56-C98D-2B98-F764AAFEF864}"/>
              </a:ext>
            </a:extLst>
          </p:cNvPr>
          <p:cNvSpPr>
            <a:spLocks noGrp="1"/>
          </p:cNvSpPr>
          <p:nvPr>
            <p:ph sz="half" idx="1"/>
          </p:nvPr>
        </p:nvSpPr>
        <p:spPr>
          <a:xfrm>
            <a:off x="609600" y="2487167"/>
            <a:ext cx="5384800" cy="3102073"/>
          </a:xfr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ADVISING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ONE -UPPING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EDUCATING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CONSOLING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STORY-TELLING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SHUTTING-DOWN</a:t>
            </a:r>
          </a:p>
          <a:p>
            <a:endParaRPr lang="en-GB" dirty="0"/>
          </a:p>
        </p:txBody>
      </p:sp>
      <p:sp>
        <p:nvSpPr>
          <p:cNvPr id="4" name="Content Placeholder 3">
            <a:extLst>
              <a:ext uri="{FF2B5EF4-FFF2-40B4-BE49-F238E27FC236}">
                <a16:creationId xmlns:a16="http://schemas.microsoft.com/office/drawing/2014/main" id="{D792F1C8-DDD7-A238-771C-A86B9ACE4052}"/>
              </a:ext>
            </a:extLst>
          </p:cNvPr>
          <p:cNvSpPr>
            <a:spLocks noGrp="1"/>
          </p:cNvSpPr>
          <p:nvPr>
            <p:ph sz="half" idx="2"/>
          </p:nvPr>
        </p:nvSpPr>
        <p:spPr>
          <a:xfrm>
            <a:off x="6197600" y="2487167"/>
            <a:ext cx="5384800" cy="3102074"/>
          </a:xfr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SYMPATHISING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INTERROGATING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EXPLAINING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CORRECTING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FIXING IT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EMPATHISING</a:t>
            </a:r>
            <a:endParaRPr lang="en-GB" dirty="0"/>
          </a:p>
        </p:txBody>
      </p:sp>
    </p:spTree>
    <p:extLst>
      <p:ext uri="{BB962C8B-B14F-4D97-AF65-F5344CB8AC3E}">
        <p14:creationId xmlns:p14="http://schemas.microsoft.com/office/powerpoint/2010/main" val="17839646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9E5A2-51D1-49BD-B656-52205FEEC81E}"/>
              </a:ext>
            </a:extLst>
          </p:cNvPr>
          <p:cNvSpPr>
            <a:spLocks noGrp="1"/>
          </p:cNvSpPr>
          <p:nvPr>
            <p:ph type="title"/>
          </p:nvPr>
        </p:nvSpPr>
        <p:spPr/>
        <p:txBody>
          <a:bodyPr/>
          <a:lstStyle/>
          <a:p>
            <a:r>
              <a:rPr lang="en-GB" b="1" dirty="0">
                <a:latin typeface="+mn-lt"/>
              </a:rPr>
              <a:t>What type of response is it?</a:t>
            </a:r>
          </a:p>
        </p:txBody>
      </p:sp>
      <p:sp>
        <p:nvSpPr>
          <p:cNvPr id="3" name="Content Placeholder 2">
            <a:extLst>
              <a:ext uri="{FF2B5EF4-FFF2-40B4-BE49-F238E27FC236}">
                <a16:creationId xmlns:a16="http://schemas.microsoft.com/office/drawing/2014/main" id="{CA54E440-F5E2-4A41-A21F-33A7067723A6}"/>
              </a:ext>
            </a:extLst>
          </p:cNvPr>
          <p:cNvSpPr>
            <a:spLocks noGrp="1"/>
          </p:cNvSpPr>
          <p:nvPr>
            <p:ph sz="half" idx="1"/>
          </p:nvPr>
        </p:nvSpPr>
        <p:spPr/>
        <p:txBody>
          <a:bodyPr>
            <a:normAutofit fontScale="62500" lnSpcReduction="20000"/>
          </a:bodyPr>
          <a:lstStyle/>
          <a:p>
            <a:pPr marL="0" indent="0">
              <a:buNone/>
            </a:pPr>
            <a:r>
              <a:rPr lang="en-GB" dirty="0"/>
              <a:t>A I’m worried about having enough money to pay my bills this month. </a:t>
            </a:r>
          </a:p>
          <a:p>
            <a:pPr marL="0" indent="0">
              <a:buNone/>
            </a:pPr>
            <a:r>
              <a:rPr lang="en-GB" dirty="0"/>
              <a:t>B I’ll loan you the money.</a:t>
            </a:r>
          </a:p>
        </p:txBody>
      </p:sp>
      <p:sp>
        <p:nvSpPr>
          <p:cNvPr id="4" name="Content Placeholder 3">
            <a:extLst>
              <a:ext uri="{FF2B5EF4-FFF2-40B4-BE49-F238E27FC236}">
                <a16:creationId xmlns:a16="http://schemas.microsoft.com/office/drawing/2014/main" id="{574B8342-49DD-4FAA-8980-FDAA144CD68B}"/>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2585466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9369-0B37-4504-9C87-22193654C31E}"/>
              </a:ext>
            </a:extLst>
          </p:cNvPr>
          <p:cNvSpPr>
            <a:spLocks noGrp="1"/>
          </p:cNvSpPr>
          <p:nvPr>
            <p:ph type="title"/>
          </p:nvPr>
        </p:nvSpPr>
        <p:spPr/>
        <p:txBody>
          <a:bodyPr/>
          <a:lstStyle/>
          <a:p>
            <a:r>
              <a:rPr lang="en-GB" b="1" dirty="0">
                <a:latin typeface="+mn-lt"/>
              </a:rPr>
              <a:t>What type of response is it?</a:t>
            </a:r>
          </a:p>
        </p:txBody>
      </p:sp>
      <p:sp>
        <p:nvSpPr>
          <p:cNvPr id="3" name="Content Placeholder 2">
            <a:extLst>
              <a:ext uri="{FF2B5EF4-FFF2-40B4-BE49-F238E27FC236}">
                <a16:creationId xmlns:a16="http://schemas.microsoft.com/office/drawing/2014/main" id="{383DC1FA-42BC-4370-A69B-25CEE226CCC5}"/>
              </a:ext>
            </a:extLst>
          </p:cNvPr>
          <p:cNvSpPr>
            <a:spLocks noGrp="1"/>
          </p:cNvSpPr>
          <p:nvPr>
            <p:ph sz="half" idx="1"/>
          </p:nvPr>
        </p:nvSpPr>
        <p:spPr/>
        <p:txBody>
          <a:bodyPr>
            <a:normAutofit fontScale="62500" lnSpcReduction="20000"/>
          </a:bodyPr>
          <a:lstStyle/>
          <a:p>
            <a:pPr marL="0" indent="0">
              <a:buNone/>
            </a:pPr>
            <a:r>
              <a:rPr lang="en-GB" dirty="0"/>
              <a:t>A Look at my scar from the cycling accident. </a:t>
            </a:r>
          </a:p>
          <a:p>
            <a:pPr marL="0" indent="0">
              <a:buNone/>
            </a:pPr>
            <a:r>
              <a:rPr lang="en-GB" dirty="0"/>
              <a:t>B That’s nothing, you should see the one I have on my knee</a:t>
            </a:r>
          </a:p>
        </p:txBody>
      </p:sp>
      <p:sp>
        <p:nvSpPr>
          <p:cNvPr id="4" name="Content Placeholder 3">
            <a:extLst>
              <a:ext uri="{FF2B5EF4-FFF2-40B4-BE49-F238E27FC236}">
                <a16:creationId xmlns:a16="http://schemas.microsoft.com/office/drawing/2014/main" id="{22BD4C2D-16D8-4478-80F0-57AD9ED19200}"/>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18391145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5BD97-0A8A-410A-AA60-ED9099793829}"/>
              </a:ext>
            </a:extLst>
          </p:cNvPr>
          <p:cNvSpPr>
            <a:spLocks noGrp="1"/>
          </p:cNvSpPr>
          <p:nvPr>
            <p:ph type="title"/>
          </p:nvPr>
        </p:nvSpPr>
        <p:spPr/>
        <p:txBody>
          <a:bodyPr/>
          <a:lstStyle/>
          <a:p>
            <a:r>
              <a:rPr lang="en-GB" b="1" dirty="0">
                <a:latin typeface="+mn-lt"/>
              </a:rPr>
              <a:t>What type of response is it?</a:t>
            </a:r>
          </a:p>
        </p:txBody>
      </p:sp>
      <p:sp>
        <p:nvSpPr>
          <p:cNvPr id="3" name="Content Placeholder 2">
            <a:extLst>
              <a:ext uri="{FF2B5EF4-FFF2-40B4-BE49-F238E27FC236}">
                <a16:creationId xmlns:a16="http://schemas.microsoft.com/office/drawing/2014/main" id="{CCA5671E-AE9F-4B7F-BBEA-00CD6DEB02D2}"/>
              </a:ext>
            </a:extLst>
          </p:cNvPr>
          <p:cNvSpPr>
            <a:spLocks noGrp="1"/>
          </p:cNvSpPr>
          <p:nvPr>
            <p:ph sz="half" idx="1"/>
          </p:nvPr>
        </p:nvSpPr>
        <p:spPr/>
        <p:txBody>
          <a:bodyPr>
            <a:normAutofit fontScale="62500" lnSpcReduction="20000"/>
          </a:bodyPr>
          <a:lstStyle/>
          <a:p>
            <a:pPr marL="0" indent="0">
              <a:buNone/>
            </a:pPr>
            <a:r>
              <a:rPr lang="en-GB" dirty="0"/>
              <a:t>A I got caught in traffic for 2 hours in 100 degree </a:t>
            </a:r>
            <a:r>
              <a:rPr lang="en-GB" dirty="0" err="1"/>
              <a:t>fahrenheit</a:t>
            </a:r>
            <a:r>
              <a:rPr lang="en-GB" dirty="0"/>
              <a:t> weather and no air conditioning. </a:t>
            </a:r>
          </a:p>
          <a:p>
            <a:pPr marL="0" indent="0">
              <a:buNone/>
            </a:pPr>
            <a:r>
              <a:rPr lang="en-GB" dirty="0"/>
              <a:t>B That reminds me of the time....</a:t>
            </a:r>
          </a:p>
        </p:txBody>
      </p:sp>
      <p:sp>
        <p:nvSpPr>
          <p:cNvPr id="4" name="Content Placeholder 3">
            <a:extLst>
              <a:ext uri="{FF2B5EF4-FFF2-40B4-BE49-F238E27FC236}">
                <a16:creationId xmlns:a16="http://schemas.microsoft.com/office/drawing/2014/main" id="{60B8BCC6-7205-46F6-BC66-2F52D302C16B}"/>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0552601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94EF-F6CB-435B-B277-87C3C7703742}"/>
              </a:ext>
            </a:extLst>
          </p:cNvPr>
          <p:cNvSpPr>
            <a:spLocks noGrp="1"/>
          </p:cNvSpPr>
          <p:nvPr>
            <p:ph type="title"/>
          </p:nvPr>
        </p:nvSpPr>
        <p:spPr/>
        <p:txBody>
          <a:bodyPr/>
          <a:lstStyle/>
          <a:p>
            <a:r>
              <a:rPr lang="en-GB" b="1" dirty="0">
                <a:latin typeface="+mn-lt"/>
              </a:rPr>
              <a:t>What type of response is it?</a:t>
            </a:r>
          </a:p>
        </p:txBody>
      </p:sp>
      <p:sp>
        <p:nvSpPr>
          <p:cNvPr id="3" name="Content Placeholder 2">
            <a:extLst>
              <a:ext uri="{FF2B5EF4-FFF2-40B4-BE49-F238E27FC236}">
                <a16:creationId xmlns:a16="http://schemas.microsoft.com/office/drawing/2014/main" id="{CA69AC6E-6DCC-4E5C-9B06-2BB914EA18BD}"/>
              </a:ext>
            </a:extLst>
          </p:cNvPr>
          <p:cNvSpPr>
            <a:spLocks noGrp="1"/>
          </p:cNvSpPr>
          <p:nvPr>
            <p:ph sz="half" idx="1"/>
          </p:nvPr>
        </p:nvSpPr>
        <p:spPr/>
        <p:txBody>
          <a:bodyPr>
            <a:normAutofit fontScale="62500" lnSpcReduction="20000"/>
          </a:bodyPr>
          <a:lstStyle/>
          <a:p>
            <a:pPr marL="0" indent="0">
              <a:buNone/>
            </a:pPr>
            <a:r>
              <a:rPr lang="en-GB" dirty="0"/>
              <a:t>A I feel so sad that my son was court ordered to a rehab centre. </a:t>
            </a:r>
          </a:p>
          <a:p>
            <a:pPr marL="0" indent="0">
              <a:buNone/>
            </a:pPr>
            <a:r>
              <a:rPr lang="en-GB" dirty="0"/>
              <a:t>B It’s not your fault, you are a good parent. You did the best you could.</a:t>
            </a:r>
          </a:p>
        </p:txBody>
      </p:sp>
      <p:sp>
        <p:nvSpPr>
          <p:cNvPr id="4" name="Content Placeholder 3">
            <a:extLst>
              <a:ext uri="{FF2B5EF4-FFF2-40B4-BE49-F238E27FC236}">
                <a16:creationId xmlns:a16="http://schemas.microsoft.com/office/drawing/2014/main" id="{F3145AC5-156F-46B8-B248-F10657C9BF80}"/>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139136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A1D0F-2A69-4BB5-A876-A9E98D1642F7}"/>
              </a:ext>
            </a:extLst>
          </p:cNvPr>
          <p:cNvSpPr>
            <a:spLocks noGrp="1"/>
          </p:cNvSpPr>
          <p:nvPr>
            <p:ph type="title"/>
          </p:nvPr>
        </p:nvSpPr>
        <p:spPr/>
        <p:txBody>
          <a:bodyPr/>
          <a:lstStyle/>
          <a:p>
            <a:r>
              <a:rPr lang="en-GB" b="1" dirty="0">
                <a:latin typeface="+mn-lt"/>
              </a:rPr>
              <a:t>What type of response is it?</a:t>
            </a:r>
          </a:p>
        </p:txBody>
      </p:sp>
      <p:sp>
        <p:nvSpPr>
          <p:cNvPr id="3" name="Content Placeholder 2">
            <a:extLst>
              <a:ext uri="{FF2B5EF4-FFF2-40B4-BE49-F238E27FC236}">
                <a16:creationId xmlns:a16="http://schemas.microsoft.com/office/drawing/2014/main" id="{8C8671C9-B3E3-4DC9-890D-2F3F9B9FAB60}"/>
              </a:ext>
            </a:extLst>
          </p:cNvPr>
          <p:cNvSpPr>
            <a:spLocks noGrp="1"/>
          </p:cNvSpPr>
          <p:nvPr>
            <p:ph sz="half" idx="1"/>
          </p:nvPr>
        </p:nvSpPr>
        <p:spPr/>
        <p:txBody>
          <a:bodyPr>
            <a:normAutofit fontScale="62500" lnSpcReduction="20000"/>
          </a:bodyPr>
          <a:lstStyle/>
          <a:p>
            <a:pPr marL="0" indent="0">
              <a:buNone/>
            </a:pPr>
            <a:r>
              <a:rPr lang="en-GB" dirty="0"/>
              <a:t>A I just got the lab report back and it was what I most feared. </a:t>
            </a:r>
          </a:p>
          <a:p>
            <a:pPr marL="0" indent="0">
              <a:buNone/>
            </a:pPr>
            <a:r>
              <a:rPr lang="en-GB" dirty="0"/>
              <a:t>B Oh you poor thing.</a:t>
            </a:r>
          </a:p>
        </p:txBody>
      </p:sp>
      <p:sp>
        <p:nvSpPr>
          <p:cNvPr id="4" name="Content Placeholder 3">
            <a:extLst>
              <a:ext uri="{FF2B5EF4-FFF2-40B4-BE49-F238E27FC236}">
                <a16:creationId xmlns:a16="http://schemas.microsoft.com/office/drawing/2014/main" id="{24BADF9D-B2BA-4B45-81A4-8AD6F8CD3682}"/>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16463127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A63F-E02E-4FFF-81D8-1D1664D4D0FF}"/>
              </a:ext>
            </a:extLst>
          </p:cNvPr>
          <p:cNvSpPr>
            <a:spLocks noGrp="1"/>
          </p:cNvSpPr>
          <p:nvPr>
            <p:ph type="title"/>
          </p:nvPr>
        </p:nvSpPr>
        <p:spPr/>
        <p:txBody>
          <a:bodyPr/>
          <a:lstStyle/>
          <a:p>
            <a:r>
              <a:rPr lang="en-GB" b="1" dirty="0">
                <a:latin typeface="+mn-lt"/>
              </a:rPr>
              <a:t>What type of response is it?</a:t>
            </a:r>
          </a:p>
        </p:txBody>
      </p:sp>
      <p:sp>
        <p:nvSpPr>
          <p:cNvPr id="4" name="Content Placeholder 3">
            <a:extLst>
              <a:ext uri="{FF2B5EF4-FFF2-40B4-BE49-F238E27FC236}">
                <a16:creationId xmlns:a16="http://schemas.microsoft.com/office/drawing/2014/main" id="{7763879F-4311-4E07-9154-60742D400544}"/>
              </a:ext>
            </a:extLst>
          </p:cNvPr>
          <p:cNvSpPr>
            <a:spLocks noGrp="1"/>
          </p:cNvSpPr>
          <p:nvPr>
            <p:ph sz="half" idx="1"/>
          </p:nvPr>
        </p:nvSpPr>
        <p:spPr/>
        <p:txBody>
          <a:bodyPr>
            <a:normAutofit fontScale="62500" lnSpcReduction="20000"/>
          </a:bodyPr>
          <a:lstStyle/>
          <a:p>
            <a:pPr marL="0" indent="0">
              <a:buNone/>
            </a:pPr>
            <a:r>
              <a:rPr lang="en-GB" dirty="0"/>
              <a:t>A I have so much to do today. </a:t>
            </a:r>
          </a:p>
          <a:p>
            <a:pPr marL="0" indent="0">
              <a:buNone/>
            </a:pPr>
            <a:r>
              <a:rPr lang="en-GB" dirty="0"/>
              <a:t>B Are you feeling overwhelmed and wanting support?</a:t>
            </a:r>
          </a:p>
        </p:txBody>
      </p:sp>
      <p:sp>
        <p:nvSpPr>
          <p:cNvPr id="5" name="Content Placeholder 4">
            <a:extLst>
              <a:ext uri="{FF2B5EF4-FFF2-40B4-BE49-F238E27FC236}">
                <a16:creationId xmlns:a16="http://schemas.microsoft.com/office/drawing/2014/main" id="{D4A737F8-ED21-4389-BE25-601A8BDA6042}"/>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5505498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00651-E245-4539-98F4-ABFFB9F5E606}"/>
              </a:ext>
            </a:extLst>
          </p:cNvPr>
          <p:cNvSpPr>
            <a:spLocks noGrp="1"/>
          </p:cNvSpPr>
          <p:nvPr>
            <p:ph type="title"/>
          </p:nvPr>
        </p:nvSpPr>
        <p:spPr/>
        <p:txBody>
          <a:bodyPr/>
          <a:lstStyle/>
          <a:p>
            <a:r>
              <a:rPr lang="en-GB" b="1" dirty="0">
                <a:latin typeface="+mn-lt"/>
              </a:rPr>
              <a:t>What type of response is it?</a:t>
            </a:r>
          </a:p>
        </p:txBody>
      </p:sp>
      <p:sp>
        <p:nvSpPr>
          <p:cNvPr id="3" name="Content Placeholder 2">
            <a:extLst>
              <a:ext uri="{FF2B5EF4-FFF2-40B4-BE49-F238E27FC236}">
                <a16:creationId xmlns:a16="http://schemas.microsoft.com/office/drawing/2014/main" id="{E54A2CB4-E21C-4C1A-BB38-42B6AA6AD88F}"/>
              </a:ext>
            </a:extLst>
          </p:cNvPr>
          <p:cNvSpPr>
            <a:spLocks noGrp="1"/>
          </p:cNvSpPr>
          <p:nvPr>
            <p:ph sz="half" idx="1"/>
          </p:nvPr>
        </p:nvSpPr>
        <p:spPr/>
        <p:txBody>
          <a:bodyPr>
            <a:normAutofit fontScale="62500" lnSpcReduction="20000"/>
          </a:bodyPr>
          <a:lstStyle/>
          <a:p>
            <a:pPr marL="0" indent="0">
              <a:buNone/>
            </a:pPr>
            <a:r>
              <a:rPr lang="en-GB" dirty="0"/>
              <a:t>A I lost my job.</a:t>
            </a:r>
          </a:p>
          <a:p>
            <a:pPr marL="0" indent="0">
              <a:buNone/>
            </a:pPr>
            <a:r>
              <a:rPr lang="en-GB" dirty="0"/>
              <a:t>B Cheer up, let’s go eat</a:t>
            </a:r>
          </a:p>
        </p:txBody>
      </p:sp>
      <p:sp>
        <p:nvSpPr>
          <p:cNvPr id="4" name="Content Placeholder 3">
            <a:extLst>
              <a:ext uri="{FF2B5EF4-FFF2-40B4-BE49-F238E27FC236}">
                <a16:creationId xmlns:a16="http://schemas.microsoft.com/office/drawing/2014/main" id="{B643DA00-8C39-451B-AEE0-3235ABE227FC}"/>
              </a:ext>
            </a:extLst>
          </p:cNvPr>
          <p:cNvSpPr>
            <a:spLocks noGrp="1"/>
          </p:cNvSpPr>
          <p:nvPr>
            <p:ph sz="half" idx="2"/>
          </p:nvPr>
        </p:nvSpPr>
        <p:spPr/>
        <p:txBody>
          <a:bodyPr>
            <a:normAutofit fontScale="62500" lnSpcReduction="2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pPr marL="0" indent="0">
              <a:buNone/>
            </a:pPr>
            <a:endParaRPr lang="en-GB" dirty="0"/>
          </a:p>
        </p:txBody>
      </p:sp>
    </p:spTree>
    <p:extLst>
      <p:ext uri="{BB962C8B-B14F-4D97-AF65-F5344CB8AC3E}">
        <p14:creationId xmlns:p14="http://schemas.microsoft.com/office/powerpoint/2010/main" val="31345707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7C5F-732B-41FD-A27C-75377C917C43}"/>
              </a:ext>
            </a:extLst>
          </p:cNvPr>
          <p:cNvSpPr>
            <a:spLocks noGrp="1"/>
          </p:cNvSpPr>
          <p:nvPr>
            <p:ph type="title"/>
          </p:nvPr>
        </p:nvSpPr>
        <p:spPr/>
        <p:txBody>
          <a:bodyPr/>
          <a:lstStyle/>
          <a:p>
            <a:r>
              <a:rPr lang="en-GB" b="1" dirty="0">
                <a:latin typeface="+mn-lt"/>
              </a:rPr>
              <a:t>Activity (10 minutes)</a:t>
            </a:r>
          </a:p>
        </p:txBody>
      </p:sp>
      <p:sp>
        <p:nvSpPr>
          <p:cNvPr id="3" name="Content Placeholder 2">
            <a:extLst>
              <a:ext uri="{FF2B5EF4-FFF2-40B4-BE49-F238E27FC236}">
                <a16:creationId xmlns:a16="http://schemas.microsoft.com/office/drawing/2014/main" id="{E22A65D5-B777-4081-8C64-14123FA41CC7}"/>
              </a:ext>
            </a:extLst>
          </p:cNvPr>
          <p:cNvSpPr>
            <a:spLocks noGrp="1"/>
          </p:cNvSpPr>
          <p:nvPr>
            <p:ph idx="1"/>
          </p:nvPr>
        </p:nvSpPr>
        <p:spPr/>
        <p:txBody>
          <a:bodyPr>
            <a:normAutofit/>
          </a:bodyPr>
          <a:lstStyle/>
          <a:p>
            <a:r>
              <a:rPr lang="en-GB" dirty="0"/>
              <a:t>Describe a time when you’ve felt empathy towards someone else, meaning that you felt sad or happy because you could sense what they were feeling.</a:t>
            </a:r>
          </a:p>
          <a:p>
            <a:r>
              <a:rPr lang="en-GB" dirty="0"/>
              <a:t>How did you respond? Could your response have been better?</a:t>
            </a:r>
          </a:p>
          <a:p>
            <a:r>
              <a:rPr lang="en-GB" dirty="0"/>
              <a:t>Empathy is just like any other skill: the more we practise it, the stronger it gets. How might you increase your empathy by showing care and concern for others?</a:t>
            </a:r>
          </a:p>
          <a:p>
            <a:endParaRPr lang="en-GB" dirty="0"/>
          </a:p>
        </p:txBody>
      </p:sp>
    </p:spTree>
    <p:extLst>
      <p:ext uri="{BB962C8B-B14F-4D97-AF65-F5344CB8AC3E}">
        <p14:creationId xmlns:p14="http://schemas.microsoft.com/office/powerpoint/2010/main" val="21489137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1A61-BA8F-4AC8-96BF-46EC0B6058EE}"/>
              </a:ext>
            </a:extLst>
          </p:cNvPr>
          <p:cNvSpPr>
            <a:spLocks noGrp="1"/>
          </p:cNvSpPr>
          <p:nvPr>
            <p:ph type="title"/>
          </p:nvPr>
        </p:nvSpPr>
        <p:spPr>
          <a:xfrm>
            <a:off x="804672" y="274638"/>
            <a:ext cx="9611808" cy="1143000"/>
          </a:xfrm>
        </p:spPr>
        <p:txBody>
          <a:bodyPr>
            <a:normAutofit fontScale="90000"/>
          </a:bodyPr>
          <a:lstStyle/>
          <a:p>
            <a:r>
              <a:rPr lang="en-GB" b="1" dirty="0">
                <a:latin typeface="+mn-lt"/>
              </a:rPr>
              <a:t>Tips to increase your ability to empathise</a:t>
            </a:r>
          </a:p>
        </p:txBody>
      </p:sp>
      <p:sp>
        <p:nvSpPr>
          <p:cNvPr id="3" name="Content Placeholder 2">
            <a:extLst>
              <a:ext uri="{FF2B5EF4-FFF2-40B4-BE49-F238E27FC236}">
                <a16:creationId xmlns:a16="http://schemas.microsoft.com/office/drawing/2014/main" id="{01440497-4B38-4E87-92F0-D42AEB3BDC16}"/>
              </a:ext>
            </a:extLst>
          </p:cNvPr>
          <p:cNvSpPr>
            <a:spLocks noGrp="1"/>
          </p:cNvSpPr>
          <p:nvPr>
            <p:ph idx="1"/>
          </p:nvPr>
        </p:nvSpPr>
        <p:spPr/>
        <p:txBody>
          <a:bodyPr>
            <a:normAutofit lnSpcReduction="10000"/>
          </a:bodyPr>
          <a:lstStyle/>
          <a:p>
            <a:r>
              <a:rPr lang="en-GB" dirty="0"/>
              <a:t>Have one conversation a day in which your sole purpose is to understand the other person, not to solve problems or give advice</a:t>
            </a:r>
          </a:p>
          <a:p>
            <a:r>
              <a:rPr lang="en-GB" dirty="0"/>
              <a:t>When listening, stop what you are doing and give that person your full attention. Notice their body language, tone of voice, emotional cues – what are they really saying?</a:t>
            </a:r>
          </a:p>
          <a:p>
            <a:r>
              <a:rPr lang="en-GB" dirty="0"/>
              <a:t>When making a decision that impacts others, think about the personal implications of the decision. Address these issues. </a:t>
            </a:r>
          </a:p>
          <a:p>
            <a:pPr marL="0" indent="0">
              <a:buNone/>
            </a:pPr>
            <a:endParaRPr lang="en-GB" dirty="0"/>
          </a:p>
          <a:p>
            <a:pPr marL="0" indent="0">
              <a:buNone/>
            </a:pPr>
            <a:r>
              <a:rPr lang="en-GB" dirty="0"/>
              <a:t>(Smith, </a:t>
            </a:r>
            <a:r>
              <a:rPr lang="en-GB" dirty="0" err="1"/>
              <a:t>Oosten</a:t>
            </a:r>
            <a:r>
              <a:rPr lang="en-GB" dirty="0"/>
              <a:t> and Boyatzis, 2020)</a:t>
            </a:r>
          </a:p>
          <a:p>
            <a:endParaRPr lang="en-GB" dirty="0"/>
          </a:p>
        </p:txBody>
      </p:sp>
    </p:spTree>
    <p:extLst>
      <p:ext uri="{BB962C8B-B14F-4D97-AF65-F5344CB8AC3E}">
        <p14:creationId xmlns:p14="http://schemas.microsoft.com/office/powerpoint/2010/main" val="26193712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9598F-2E71-448B-A6A6-1D36B1E2E502}"/>
              </a:ext>
            </a:extLst>
          </p:cNvPr>
          <p:cNvSpPr>
            <a:spLocks noGrp="1"/>
          </p:cNvSpPr>
          <p:nvPr>
            <p:ph type="title"/>
          </p:nvPr>
        </p:nvSpPr>
        <p:spPr/>
        <p:txBody>
          <a:bodyPr/>
          <a:lstStyle/>
          <a:p>
            <a:r>
              <a:rPr lang="en-GB" b="1" dirty="0">
                <a:latin typeface="+mn-lt"/>
              </a:rPr>
              <a:t>Quiz</a:t>
            </a:r>
            <a:endParaRPr lang="en-GB" b="1" dirty="0"/>
          </a:p>
        </p:txBody>
      </p:sp>
      <p:sp>
        <p:nvSpPr>
          <p:cNvPr id="3" name="Content Placeholder 2">
            <a:extLst>
              <a:ext uri="{FF2B5EF4-FFF2-40B4-BE49-F238E27FC236}">
                <a16:creationId xmlns:a16="http://schemas.microsoft.com/office/drawing/2014/main" id="{3D353565-2A39-4586-9CE1-F34B37D2AD7C}"/>
              </a:ext>
            </a:extLst>
          </p:cNvPr>
          <p:cNvSpPr>
            <a:spLocks noGrp="1"/>
          </p:cNvSpPr>
          <p:nvPr>
            <p:ph idx="1"/>
          </p:nvPr>
        </p:nvSpPr>
        <p:spPr/>
        <p:txBody>
          <a:bodyPr/>
          <a:lstStyle/>
          <a:p>
            <a:r>
              <a:rPr lang="en-GB" dirty="0">
                <a:hlinkClick r:id="rId2"/>
              </a:rPr>
              <a:t>Empathy Quiz | Greater Good (berkeley.edu)</a:t>
            </a:r>
            <a:endParaRPr lang="en-GB" dirty="0"/>
          </a:p>
        </p:txBody>
      </p:sp>
    </p:spTree>
    <p:extLst>
      <p:ext uri="{BB962C8B-B14F-4D97-AF65-F5344CB8AC3E}">
        <p14:creationId xmlns:p14="http://schemas.microsoft.com/office/powerpoint/2010/main" val="2326202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400D-41C4-D11B-A348-0A70B359994B}"/>
              </a:ext>
            </a:extLst>
          </p:cNvPr>
          <p:cNvSpPr>
            <a:spLocks noGrp="1"/>
          </p:cNvSpPr>
          <p:nvPr>
            <p:ph type="title"/>
          </p:nvPr>
        </p:nvSpPr>
        <p:spPr>
          <a:xfrm>
            <a:off x="358219" y="365125"/>
            <a:ext cx="11481847" cy="695579"/>
          </a:xfrm>
        </p:spPr>
        <p:txBody>
          <a:bodyPr/>
          <a:lstStyle/>
          <a:p>
            <a:r>
              <a:rPr lang="en-GB" b="1" dirty="0">
                <a:latin typeface="+mn-lt"/>
              </a:rPr>
              <a:t>What have we learnt?</a:t>
            </a:r>
          </a:p>
        </p:txBody>
      </p:sp>
      <p:sp>
        <p:nvSpPr>
          <p:cNvPr id="3" name="Content Placeholder 2">
            <a:extLst>
              <a:ext uri="{FF2B5EF4-FFF2-40B4-BE49-F238E27FC236}">
                <a16:creationId xmlns:a16="http://schemas.microsoft.com/office/drawing/2014/main" id="{682333CF-3531-7E0B-346F-DFCA775ADD39}"/>
              </a:ext>
            </a:extLst>
          </p:cNvPr>
          <p:cNvSpPr>
            <a:spLocks noGrp="1"/>
          </p:cNvSpPr>
          <p:nvPr>
            <p:ph idx="1"/>
          </p:nvPr>
        </p:nvSpPr>
        <p:spPr>
          <a:xfrm>
            <a:off x="358219" y="1365504"/>
            <a:ext cx="11481847" cy="4036055"/>
          </a:xfrm>
        </p:spPr>
        <p:txBody>
          <a:bodyPr>
            <a:normAutofit/>
          </a:bodyPr>
          <a:lstStyle/>
          <a:p>
            <a:r>
              <a:rPr lang="en-GB" dirty="0"/>
              <a:t>Emotional intelligence gives managers the skills to ensure that their teams thrive</a:t>
            </a:r>
          </a:p>
          <a:p>
            <a:r>
              <a:rPr lang="en-GB" dirty="0"/>
              <a:t>Mental Health Awareness week is a good platform to reinforce messages that you value your staff, plus it raises awareness of the support available to them</a:t>
            </a:r>
          </a:p>
          <a:p>
            <a:r>
              <a:rPr lang="en-GB" dirty="0"/>
              <a:t>Self-regulation can be enhanced through practising techniques such as ‘stop-breathe-reflect-choose’</a:t>
            </a:r>
          </a:p>
          <a:p>
            <a:r>
              <a:rPr lang="en-GB" dirty="0"/>
              <a:t>Empathy is a key component of social awareness and relationship management</a:t>
            </a:r>
          </a:p>
        </p:txBody>
      </p:sp>
    </p:spTree>
    <p:extLst>
      <p:ext uri="{BB962C8B-B14F-4D97-AF65-F5344CB8AC3E}">
        <p14:creationId xmlns:p14="http://schemas.microsoft.com/office/powerpoint/2010/main" val="3391954771"/>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845</TotalTime>
  <Words>1529</Words>
  <Application>Microsoft Office PowerPoint</Application>
  <PresentationFormat>Widescreen</PresentationFormat>
  <Paragraphs>230</Paragraphs>
  <Slides>30</Slides>
  <Notes>25</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30</vt:i4>
      </vt:variant>
    </vt:vector>
  </HeadingPairs>
  <TitlesOfParts>
    <vt:vector size="38" baseType="lpstr">
      <vt:lpstr>Aptos</vt:lpstr>
      <vt:lpstr>Arial</vt:lpstr>
      <vt:lpstr>Calibri</vt:lpstr>
      <vt:lpstr>Calibri Light</vt:lpstr>
      <vt:lpstr>Neue Helvetica W01</vt:lpstr>
      <vt:lpstr>Theme1</vt:lpstr>
      <vt:lpstr>UWTSD Text 2</vt:lpstr>
      <vt:lpstr>UWTSD Logo Variations place image in Background</vt:lpstr>
      <vt:lpstr>Wellbeing and Performance</vt:lpstr>
      <vt:lpstr>By the end of today’s session you will have:</vt:lpstr>
      <vt:lpstr>Reminder - HR Practices that Promote Wellbeing - Guest (2017)</vt:lpstr>
      <vt:lpstr>Seed Talk</vt:lpstr>
      <vt:lpstr>6 Steps to help your team thrive in work (CIPD, 2020)</vt:lpstr>
      <vt:lpstr>Four Core EI Skills (Bradberry, 2020)</vt:lpstr>
      <vt:lpstr>Activity</vt:lpstr>
      <vt:lpstr>Role of Emotional Intelligence</vt:lpstr>
      <vt:lpstr>Mental Health Awareness Week - 2026</vt:lpstr>
      <vt:lpstr>Mental Health Awareness Week - 2026</vt:lpstr>
      <vt:lpstr>Practical Tips for Daily Self-Regulation</vt:lpstr>
      <vt:lpstr>Pausing before Reacting</vt:lpstr>
      <vt:lpstr>Sources:</vt:lpstr>
      <vt:lpstr>Assignment Guidance</vt:lpstr>
      <vt:lpstr>Social Awareness and Relationship Management</vt:lpstr>
      <vt:lpstr>What is Empathy?</vt:lpstr>
      <vt:lpstr>Difference between Empathy and Sympathy</vt:lpstr>
      <vt:lpstr>Why is Empathy important?</vt:lpstr>
      <vt:lpstr>Activity – 10 minutes  I’m going to read out a statement. Listen to the response and give it one of the following labels. The aim of the exercise is to spot the empathic (and therefore ideal) response!  </vt:lpstr>
      <vt:lpstr>What type of response is it?</vt:lpstr>
      <vt:lpstr>What type of response is it?</vt:lpstr>
      <vt:lpstr>What type of response is it?</vt:lpstr>
      <vt:lpstr>What type of response is it?</vt:lpstr>
      <vt:lpstr>What type of response is it?</vt:lpstr>
      <vt:lpstr>What type of response is it?</vt:lpstr>
      <vt:lpstr>What type of response is it?</vt:lpstr>
      <vt:lpstr>Activity (10 minutes)</vt:lpstr>
      <vt:lpstr>Tips to increase your ability to empathise</vt:lpstr>
      <vt:lpstr>Quiz</vt:lpstr>
      <vt:lpstr>What have we learnt?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43</cp:revision>
  <dcterms:created xsi:type="dcterms:W3CDTF">2020-05-18T15:06:33Z</dcterms:created>
  <dcterms:modified xsi:type="dcterms:W3CDTF">2026-05-14T12:09:51Z</dcterms:modified>
</cp:coreProperties>
</file>