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2"/>
  </p:notesMasterIdLst>
  <p:sldIdLst>
    <p:sldId id="256" r:id="rId2"/>
    <p:sldId id="396" r:id="rId3"/>
    <p:sldId id="362" r:id="rId4"/>
    <p:sldId id="258" r:id="rId5"/>
    <p:sldId id="259" r:id="rId6"/>
    <p:sldId id="363" r:id="rId7"/>
    <p:sldId id="364" r:id="rId8"/>
    <p:sldId id="365" r:id="rId9"/>
    <p:sldId id="368" r:id="rId10"/>
    <p:sldId id="325" r:id="rId11"/>
    <p:sldId id="331" r:id="rId12"/>
    <p:sldId id="369" r:id="rId13"/>
    <p:sldId id="308" r:id="rId14"/>
    <p:sldId id="370" r:id="rId15"/>
    <p:sldId id="392" r:id="rId16"/>
    <p:sldId id="394" r:id="rId17"/>
    <p:sldId id="395" r:id="rId18"/>
    <p:sldId id="371" r:id="rId19"/>
    <p:sldId id="335" r:id="rId20"/>
    <p:sldId id="372" r:id="rId21"/>
    <p:sldId id="336" r:id="rId22"/>
    <p:sldId id="337" r:id="rId23"/>
    <p:sldId id="384" r:id="rId24"/>
    <p:sldId id="381" r:id="rId25"/>
    <p:sldId id="380" r:id="rId26"/>
    <p:sldId id="373" r:id="rId27"/>
    <p:sldId id="310" r:id="rId28"/>
    <p:sldId id="374" r:id="rId29"/>
    <p:sldId id="328" r:id="rId30"/>
    <p:sldId id="330" r:id="rId31"/>
    <p:sldId id="329" r:id="rId32"/>
    <p:sldId id="375" r:id="rId33"/>
    <p:sldId id="377" r:id="rId34"/>
    <p:sldId id="397" r:id="rId35"/>
    <p:sldId id="312" r:id="rId36"/>
    <p:sldId id="391" r:id="rId37"/>
    <p:sldId id="351" r:id="rId38"/>
    <p:sldId id="385" r:id="rId39"/>
    <p:sldId id="358" r:id="rId40"/>
    <p:sldId id="359" r:id="rId41"/>
    <p:sldId id="361" r:id="rId42"/>
    <p:sldId id="360" r:id="rId43"/>
    <p:sldId id="352" r:id="rId44"/>
    <p:sldId id="353" r:id="rId45"/>
    <p:sldId id="349" r:id="rId46"/>
    <p:sldId id="350" r:id="rId47"/>
    <p:sldId id="378" r:id="rId48"/>
    <p:sldId id="379" r:id="rId49"/>
    <p:sldId id="387" r:id="rId50"/>
    <p:sldId id="388" r:id="rId51"/>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879" autoAdjust="0"/>
    <p:restoredTop sz="88973" autoAdjust="0"/>
  </p:normalViewPr>
  <p:slideViewPr>
    <p:cSldViewPr>
      <p:cViewPr varScale="1">
        <p:scale>
          <a:sx n="69" d="100"/>
          <a:sy n="69" d="100"/>
        </p:scale>
        <p:origin x="996" y="6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40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8465DF88-62B8-4EEE-9273-9E21F8F5EBE5}" type="datetimeFigureOut">
              <a:rPr lang="en-GB" smtClean="0"/>
              <a:t>07/03/2019</a:t>
            </a:fld>
            <a:endParaRPr lang="en-GB"/>
          </a:p>
        </p:txBody>
      </p:sp>
      <p:sp>
        <p:nvSpPr>
          <p:cNvPr id="4" name="Slide Image Placeholder 3"/>
          <p:cNvSpPr>
            <a:spLocks noGrp="1" noRot="1" noChangeAspect="1"/>
          </p:cNvSpPr>
          <p:nvPr>
            <p:ph type="sldImg" idx="2"/>
          </p:nvPr>
        </p:nvSpPr>
        <p:spPr>
          <a:xfrm>
            <a:off x="1165225" y="1241425"/>
            <a:ext cx="4467225" cy="334962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87F9E7F3-7D0D-4D3F-9EA4-43EA4C2F6D9B}" type="slidenum">
              <a:rPr lang="en-GB" smtClean="0"/>
              <a:t>‹#›</a:t>
            </a:fld>
            <a:endParaRPr lang="en-GB"/>
          </a:p>
        </p:txBody>
      </p:sp>
    </p:spTree>
    <p:extLst>
      <p:ext uri="{BB962C8B-B14F-4D97-AF65-F5344CB8AC3E}">
        <p14:creationId xmlns:p14="http://schemas.microsoft.com/office/powerpoint/2010/main" val="31460709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www.chartcourse.com/"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en.wikipedia.org/wiki/Workplace_psychology" TargetMode="External"/><Relationship Id="rId2" Type="http://schemas.openxmlformats.org/officeDocument/2006/relationships/slide" Target="../slides/slide17.xml"/><Relationship Id="rId1" Type="http://schemas.openxmlformats.org/officeDocument/2006/relationships/notesMaster" Target="../notesMasters/notesMaster1.xml"/><Relationship Id="rId5" Type="http://schemas.openxmlformats.org/officeDocument/2006/relationships/hyperlink" Target="https://en.wikipedia.org/wiki/Justice" TargetMode="External"/><Relationship Id="rId4" Type="http://schemas.openxmlformats.org/officeDocument/2006/relationships/hyperlink" Target="https://en.wikipedia.org/wiki/Behavioral_psychology"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smtClean="0"/>
              <a:t>By </a:t>
            </a:r>
            <a:r>
              <a:rPr lang="en-GB" dirty="0" smtClean="0">
                <a:hlinkClick r:id="rId3"/>
              </a:rPr>
              <a:t>Gregory Smith</a:t>
            </a:r>
            <a:endParaRPr lang="en-GB" dirty="0" smtClean="0"/>
          </a:p>
        </p:txBody>
      </p:sp>
      <p:sp>
        <p:nvSpPr>
          <p:cNvPr id="4" name="Slide Number Placeholder 3"/>
          <p:cNvSpPr>
            <a:spLocks noGrp="1"/>
          </p:cNvSpPr>
          <p:nvPr>
            <p:ph type="sldNum" sz="quarter" idx="10"/>
          </p:nvPr>
        </p:nvSpPr>
        <p:spPr/>
        <p:txBody>
          <a:bodyPr/>
          <a:lstStyle/>
          <a:p>
            <a:fld id="{87F9E7F3-7D0D-4D3F-9EA4-43EA4C2F6D9B}" type="slidenum">
              <a:rPr lang="en-GB" smtClean="0"/>
              <a:t>7</a:t>
            </a:fld>
            <a:endParaRPr lang="en-GB"/>
          </a:p>
        </p:txBody>
      </p:sp>
    </p:spTree>
    <p:extLst>
      <p:ext uri="{BB962C8B-B14F-4D97-AF65-F5344CB8AC3E}">
        <p14:creationId xmlns:p14="http://schemas.microsoft.com/office/powerpoint/2010/main" val="13611071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Diargram</a:t>
            </a:r>
            <a:r>
              <a:rPr lang="en-GB" dirty="0" smtClean="0"/>
              <a:t>: http://www.businessballs.com/images/adams_equity_diagram_sm.gif</a:t>
            </a:r>
          </a:p>
          <a:p>
            <a:r>
              <a:rPr lang="en-GB" sz="1200" b="0" i="0" kern="1200" dirty="0" smtClean="0">
                <a:solidFill>
                  <a:schemeClr val="tx1"/>
                </a:solidFill>
                <a:effectLst/>
                <a:latin typeface="+mn-lt"/>
                <a:ea typeface="+mn-ea"/>
                <a:cs typeface="+mn-cs"/>
              </a:rPr>
              <a:t>Considered one of the justice theories, equity theory was first developed in the 1960s by J. Stacy Adams, a </a:t>
            </a:r>
            <a:r>
              <a:rPr lang="en-GB" sz="1200" b="0" i="0" u="none" strike="noStrike" kern="1200" dirty="0" smtClean="0">
                <a:solidFill>
                  <a:schemeClr val="tx1"/>
                </a:solidFill>
                <a:effectLst/>
                <a:latin typeface="+mn-lt"/>
                <a:ea typeface="+mn-ea"/>
                <a:cs typeface="+mn-cs"/>
                <a:hlinkClick r:id="rId3" tooltip="Workplace psychology"/>
              </a:rPr>
              <a:t>workplace</a:t>
            </a:r>
            <a:r>
              <a:rPr lang="en-GB" sz="1200" b="0" i="0" kern="1200" dirty="0" smtClean="0">
                <a:solidFill>
                  <a:schemeClr val="tx1"/>
                </a:solidFill>
                <a:effectLst/>
                <a:latin typeface="+mn-lt"/>
                <a:ea typeface="+mn-ea"/>
                <a:cs typeface="+mn-cs"/>
              </a:rPr>
              <a:t> and </a:t>
            </a:r>
            <a:r>
              <a:rPr lang="en-GB" sz="1200" b="0" i="0" u="none" strike="noStrike" kern="1200" dirty="0" err="1" smtClean="0">
                <a:solidFill>
                  <a:schemeClr val="tx1"/>
                </a:solidFill>
                <a:effectLst/>
                <a:latin typeface="+mn-lt"/>
                <a:ea typeface="+mn-ea"/>
                <a:cs typeface="+mn-cs"/>
                <a:hlinkClick r:id="rId4" tooltip="Behavioral psychology"/>
              </a:rPr>
              <a:t>behavioral</a:t>
            </a:r>
            <a:r>
              <a:rPr lang="en-GB" sz="1200" b="0" i="0" u="none" strike="noStrike" kern="1200" dirty="0" smtClean="0">
                <a:solidFill>
                  <a:schemeClr val="tx1"/>
                </a:solidFill>
                <a:effectLst/>
                <a:latin typeface="+mn-lt"/>
                <a:ea typeface="+mn-ea"/>
                <a:cs typeface="+mn-cs"/>
                <a:hlinkClick r:id="rId4" tooltip="Behavioral psychology"/>
              </a:rPr>
              <a:t> psychologist</a:t>
            </a:r>
            <a:r>
              <a:rPr lang="en-GB" sz="1200" b="0" i="0" kern="1200" dirty="0" smtClean="0">
                <a:solidFill>
                  <a:schemeClr val="tx1"/>
                </a:solidFill>
                <a:effectLst/>
                <a:latin typeface="+mn-lt"/>
                <a:ea typeface="+mn-ea"/>
                <a:cs typeface="+mn-cs"/>
              </a:rPr>
              <a:t>, who asserted that employees seek to maintain equity between the inputs that they bring to a job and the outcomes that they receive from it against the perceived inputs and outcomes of others (Adams, 1963). The belief is that people value fair treatment which causes them to be motivated to keep the </a:t>
            </a:r>
            <a:r>
              <a:rPr lang="en-GB" sz="1200" b="0" i="0" u="none" strike="noStrike" kern="1200" dirty="0" smtClean="0">
                <a:solidFill>
                  <a:schemeClr val="tx1"/>
                </a:solidFill>
                <a:effectLst/>
                <a:latin typeface="+mn-lt"/>
                <a:ea typeface="+mn-ea"/>
                <a:cs typeface="+mn-cs"/>
                <a:hlinkClick r:id="rId5" tooltip="Justice"/>
              </a:rPr>
              <a:t>fairness</a:t>
            </a:r>
            <a:r>
              <a:rPr lang="en-GB" sz="1200" b="0" i="0" kern="1200" dirty="0" smtClean="0">
                <a:solidFill>
                  <a:schemeClr val="tx1"/>
                </a:solidFill>
                <a:effectLst/>
                <a:latin typeface="+mn-lt"/>
                <a:ea typeface="+mn-ea"/>
                <a:cs typeface="+mn-cs"/>
              </a:rPr>
              <a:t> maintained within the relationships of their co-workers and the organization.</a:t>
            </a:r>
            <a:endParaRPr lang="en-GB" dirty="0"/>
          </a:p>
        </p:txBody>
      </p:sp>
      <p:sp>
        <p:nvSpPr>
          <p:cNvPr id="4" name="Slide Number Placeholder 3"/>
          <p:cNvSpPr>
            <a:spLocks noGrp="1"/>
          </p:cNvSpPr>
          <p:nvPr>
            <p:ph type="sldNum" sz="quarter" idx="10"/>
          </p:nvPr>
        </p:nvSpPr>
        <p:spPr/>
        <p:txBody>
          <a:bodyPr/>
          <a:lstStyle/>
          <a:p>
            <a:pPr>
              <a:defRPr/>
            </a:pPr>
            <a:fld id="{8DF4A186-AE65-4E9D-BF2C-D80331D4D686}" type="slidenum">
              <a:rPr lang="en-GB" altLang="en-US" smtClean="0"/>
              <a:pPr>
                <a:defRPr/>
              </a:pPr>
              <a:t>17</a:t>
            </a:fld>
            <a:endParaRPr lang="en-GB" altLang="en-US"/>
          </a:p>
        </p:txBody>
      </p:sp>
    </p:spTree>
    <p:extLst>
      <p:ext uri="{BB962C8B-B14F-4D97-AF65-F5344CB8AC3E}">
        <p14:creationId xmlns:p14="http://schemas.microsoft.com/office/powerpoint/2010/main" val="38357221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3/7/2019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3/7/2019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967DE07-D35B-438A-99E6-9F3644863088}" type="datetimeFigureOut">
              <a:rPr lang="en-US" smtClean="0"/>
              <a:pPr/>
              <a:t>3/7/2019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1967DE07-D35B-438A-99E6-9F3644863088}" type="datetimeFigureOut">
              <a:rPr lang="en-US" smtClean="0"/>
              <a:pPr/>
              <a:t>3/7/2019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1967DE07-D35B-438A-99E6-9F3644863088}" type="datetimeFigureOut">
              <a:rPr lang="en-US" smtClean="0"/>
              <a:pPr/>
              <a:t>3/7/2019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1967DE07-D35B-438A-99E6-9F3644863088}" type="datetimeFigureOut">
              <a:rPr lang="en-US" smtClean="0"/>
              <a:pPr/>
              <a:t>3/7/2019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967DE07-D35B-438A-99E6-9F3644863088}" type="datetimeFigureOut">
              <a:rPr lang="en-US" smtClean="0"/>
              <a:pPr/>
              <a:t>3/7/2019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3/7/2019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967DE07-D35B-438A-99E6-9F3644863088}" type="datetimeFigureOut">
              <a:rPr lang="en-US" smtClean="0"/>
              <a:pPr/>
              <a:t>3/7/2019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3/7/2019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1967DE07-D35B-438A-99E6-9F3644863088}" type="datetimeFigureOut">
              <a:rPr lang="en-US" smtClean="0"/>
              <a:pPr/>
              <a:t>3/7/2019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90D3BF5-487C-4C80-A4CB-2B40EC76647E}"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967DE07-D35B-438A-99E6-9F3644863088}" type="datetimeFigureOut">
              <a:rPr lang="en-US" smtClean="0"/>
              <a:pPr/>
              <a:t>3/7/2019</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90D3BF5-487C-4C80-A4CB-2B40EC76647E}"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chartcourse.com/the-pride-system/"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hyperlink" Target="https://www.mindtools.com/pages/article/newCDV_94.htm"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psychologytoday.com/blog/emotional-fitness/200910/10-tools-create-and-maintain-job-satisfaction"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sites.google.com/site/motivationataglanceischool/mumford-s-needs#_ftn1"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hyperlink" Target="http://www.businessballs.com/workplace-wellbeing.htm"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google.com/intl/en/jobs/lifeatgoogle/"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hyperlink" Target="http://anasedris.blogspot.com/2009/04/googles-work-environment.html"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news.bbc.co.uk/1/hi/7290322.stm" TargetMode="External"/><Relationship Id="rId2" Type="http://schemas.openxmlformats.org/officeDocument/2006/relationships/image" Target="../media/image13.jpeg"/><Relationship Id="rId1" Type="http://schemas.openxmlformats.org/officeDocument/2006/relationships/slideLayout" Target="../slideLayouts/slideLayout2.xml"/><Relationship Id="rId5" Type="http://schemas.openxmlformats.org/officeDocument/2006/relationships/image" Target="../media/image15.jpeg"/><Relationship Id="rId4" Type="http://schemas.openxmlformats.org/officeDocument/2006/relationships/image" Target="../media/image14.jpe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experteer-blog.com/wp-content/uploads/How-to-create-a-happy-work-environment-800x600.png" TargetMode="External"/><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17.jp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image" Target="../media/image20.wmf"/><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21.png"/><Relationship Id="rId1" Type="http://schemas.openxmlformats.org/officeDocument/2006/relationships/slideLayout" Target="../slideLayouts/slideLayout2.xml"/><Relationship Id="rId4" Type="http://schemas.openxmlformats.org/officeDocument/2006/relationships/image" Target="../media/image23.png"/></Relationships>
</file>

<file path=ppt/slides/_rels/slide40.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31.png"/><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3.png"/></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2" Type="http://schemas.openxmlformats.org/officeDocument/2006/relationships/hyperlink" Target="http://www.wikihow.com/Have-Fun-at-Work"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3" Type="http://schemas.openxmlformats.org/officeDocument/2006/relationships/hyperlink" Target="http://hoboken411.com/archives/9822" TargetMode="External"/><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image" Target="../media/image39.png"/><Relationship Id="rId5" Type="http://schemas.openxmlformats.org/officeDocument/2006/relationships/image" Target="../media/image38.jpeg"/><Relationship Id="rId4" Type="http://schemas.openxmlformats.org/officeDocument/2006/relationships/image" Target="../media/image37.jpeg"/></Relationships>
</file>

<file path=ppt/slides/_rels/slide50.xml.rels><?xml version="1.0" encoding="UTF-8" standalone="yes"?>
<Relationships xmlns="http://schemas.openxmlformats.org/package/2006/relationships"><Relationship Id="rId2" Type="http://schemas.openxmlformats.org/officeDocument/2006/relationships/image" Target="../media/image40.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55576" y="2924944"/>
            <a:ext cx="7772400" cy="1470025"/>
          </a:xfrm>
        </p:spPr>
        <p:txBody>
          <a:bodyPr/>
          <a:lstStyle/>
          <a:p>
            <a:r>
              <a:rPr lang="en-GB" u="sng" dirty="0" smtClean="0"/>
              <a:t> </a:t>
            </a:r>
            <a:r>
              <a:rPr lang="en-GB" sz="8800" u="sng" dirty="0" smtClean="0"/>
              <a:t>Job Satisfaction</a:t>
            </a:r>
            <a:endParaRPr lang="en-GB" sz="8800" u="sng" dirty="0"/>
          </a:p>
        </p:txBody>
      </p:sp>
      <p:sp>
        <p:nvSpPr>
          <p:cNvPr id="3" name="Subtitle 2"/>
          <p:cNvSpPr>
            <a:spLocks noGrp="1"/>
          </p:cNvSpPr>
          <p:nvPr>
            <p:ph type="subTitle" idx="1"/>
          </p:nvPr>
        </p:nvSpPr>
        <p:spPr>
          <a:xfrm>
            <a:off x="0" y="6597352"/>
            <a:ext cx="5364088" cy="260648"/>
          </a:xfrm>
        </p:spPr>
        <p:txBody>
          <a:bodyPr>
            <a:noAutofit/>
          </a:bodyPr>
          <a:lstStyle/>
          <a:p>
            <a:r>
              <a:rPr lang="en-GB" sz="800" dirty="0" smtClean="0"/>
              <a:t>Originally based on and evolved from Based on Chapter 7, Management and Organisation Behaviour by Laurie J. Mullins.</a:t>
            </a:r>
            <a:endParaRPr lang="en-GB" sz="800" dirty="0"/>
          </a:p>
        </p:txBody>
      </p:sp>
      <p:pic>
        <p:nvPicPr>
          <p:cNvPr id="15364" name="Picture 4" descr="http://www.mug-shop.co.uk/images/mugs_rudegift_love/i-love-work.jpg"/>
          <p:cNvPicPr>
            <a:picLocks noChangeAspect="1" noChangeArrowheads="1"/>
          </p:cNvPicPr>
          <p:nvPr/>
        </p:nvPicPr>
        <p:blipFill>
          <a:blip r:embed="rId2" cstate="print"/>
          <a:srcRect/>
          <a:stretch>
            <a:fillRect/>
          </a:stretch>
        </p:blipFill>
        <p:spPr bwMode="auto">
          <a:xfrm>
            <a:off x="971600" y="1268760"/>
            <a:ext cx="1874354" cy="1874354"/>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Overview</a:t>
            </a:r>
            <a:endParaRPr lang="en-GB" u="sng" dirty="0"/>
          </a:p>
        </p:txBody>
      </p:sp>
      <p:sp>
        <p:nvSpPr>
          <p:cNvPr id="3" name="Content Placeholder 2"/>
          <p:cNvSpPr>
            <a:spLocks noGrp="1"/>
          </p:cNvSpPr>
          <p:nvPr>
            <p:ph idx="1"/>
          </p:nvPr>
        </p:nvSpPr>
        <p:spPr>
          <a:xfrm>
            <a:off x="899592" y="1432049"/>
            <a:ext cx="7869560" cy="4525963"/>
          </a:xfrm>
        </p:spPr>
        <p:txBody>
          <a:bodyPr>
            <a:normAutofit fontScale="85000" lnSpcReduction="20000"/>
          </a:bodyPr>
          <a:lstStyle/>
          <a:p>
            <a:r>
              <a:rPr lang="en-GB" dirty="0"/>
              <a:t>Job </a:t>
            </a:r>
            <a:r>
              <a:rPr lang="en-GB" dirty="0" smtClean="0"/>
              <a:t>Satisfaction</a:t>
            </a:r>
          </a:p>
          <a:p>
            <a:r>
              <a:rPr lang="en-GB" dirty="0"/>
              <a:t>The PRIDE </a:t>
            </a:r>
            <a:r>
              <a:rPr lang="en-GB" dirty="0" smtClean="0"/>
              <a:t>system</a:t>
            </a:r>
          </a:p>
          <a:p>
            <a:r>
              <a:rPr lang="en-GB" dirty="0" smtClean="0"/>
              <a:t>How to create </a:t>
            </a:r>
            <a:r>
              <a:rPr lang="en-GB" dirty="0"/>
              <a:t>Job </a:t>
            </a:r>
            <a:r>
              <a:rPr lang="en-GB" dirty="0" smtClean="0"/>
              <a:t>Satisfaction</a:t>
            </a:r>
          </a:p>
          <a:p>
            <a:r>
              <a:rPr lang="en-GB" dirty="0"/>
              <a:t>Mumford’s </a:t>
            </a:r>
            <a:r>
              <a:rPr lang="en-GB" dirty="0" smtClean="0"/>
              <a:t>Fit</a:t>
            </a:r>
          </a:p>
          <a:p>
            <a:r>
              <a:rPr lang="en-GB" dirty="0" smtClean="0"/>
              <a:t>Equity Theory</a:t>
            </a:r>
          </a:p>
          <a:p>
            <a:r>
              <a:rPr lang="en-GB" dirty="0" smtClean="0"/>
              <a:t>Flexible Working</a:t>
            </a:r>
          </a:p>
          <a:p>
            <a:r>
              <a:rPr lang="en-GB" dirty="0"/>
              <a:t>Job </a:t>
            </a:r>
            <a:r>
              <a:rPr lang="en-GB" dirty="0" smtClean="0"/>
              <a:t>Enrichment</a:t>
            </a:r>
          </a:p>
          <a:p>
            <a:r>
              <a:rPr lang="en-GB" dirty="0"/>
              <a:t>Well-being </a:t>
            </a:r>
            <a:r>
              <a:rPr lang="en-GB" dirty="0" smtClean="0"/>
              <a:t>at Work</a:t>
            </a:r>
          </a:p>
          <a:p>
            <a:r>
              <a:rPr lang="en-GB" dirty="0"/>
              <a:t>The Work </a:t>
            </a:r>
            <a:r>
              <a:rPr lang="en-GB" dirty="0" smtClean="0"/>
              <a:t>Environment</a:t>
            </a:r>
          </a:p>
          <a:p>
            <a:r>
              <a:rPr lang="en-GB" dirty="0" smtClean="0"/>
              <a:t>Happiness at Work.</a:t>
            </a:r>
          </a:p>
          <a:p>
            <a:endParaRPr lang="en-GB" u="sng" dirty="0" smtClean="0"/>
          </a:p>
          <a:p>
            <a:endParaRPr lang="en-GB" dirty="0"/>
          </a:p>
          <a:p>
            <a:endParaRPr lang="en-GB" dirty="0"/>
          </a:p>
        </p:txBody>
      </p:sp>
    </p:spTree>
    <p:extLst>
      <p:ext uri="{BB962C8B-B14F-4D97-AF65-F5344CB8AC3E}">
        <p14:creationId xmlns:p14="http://schemas.microsoft.com/office/powerpoint/2010/main" val="28379969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a:t>What is Job </a:t>
            </a:r>
            <a:r>
              <a:rPr lang="en-GB" dirty="0" smtClean="0"/>
              <a:t>Satisfaction? research and document several definitions.</a:t>
            </a:r>
            <a:endParaRPr lang="en-GB" dirty="0"/>
          </a:p>
        </p:txBody>
      </p:sp>
      <p:sp>
        <p:nvSpPr>
          <p:cNvPr id="4" name="Title 3"/>
          <p:cNvSpPr>
            <a:spLocks noGrp="1"/>
          </p:cNvSpPr>
          <p:nvPr>
            <p:ph type="title"/>
          </p:nvPr>
        </p:nvSpPr>
        <p:spPr/>
        <p:txBody>
          <a:bodyPr/>
          <a:lstStyle/>
          <a:p>
            <a:r>
              <a:rPr lang="en-GB" u="sng" dirty="0" smtClean="0"/>
              <a:t>Q. Job Satisfaction?</a:t>
            </a:r>
            <a:endParaRPr lang="en-GB" u="sng" dirty="0"/>
          </a:p>
        </p:txBody>
      </p:sp>
      <p:pic>
        <p:nvPicPr>
          <p:cNvPr id="5" name="Picture 2" descr="http://rlv.zcache.com/happy_face_emoticon_classic_round_sticker-r409d6221ec1546d6a7808ec489901919_v9waf_8byvr_1024.jpg"/>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12895" t="13092" r="12709" b="13504"/>
          <a:stretch/>
        </p:blipFill>
        <p:spPr bwMode="auto">
          <a:xfrm>
            <a:off x="7308304" y="198066"/>
            <a:ext cx="1313660" cy="1296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04033537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8"/>
            <a:ext cx="8229600" cy="1143000"/>
          </a:xfrm>
        </p:spPr>
        <p:txBody>
          <a:bodyPr/>
          <a:lstStyle/>
          <a:p>
            <a:r>
              <a:rPr lang="en-GB" sz="2400" dirty="0" smtClean="0"/>
              <a:t>Bg: </a:t>
            </a:r>
            <a:r>
              <a:rPr lang="en-GB" u="sng" dirty="0" smtClean="0"/>
              <a:t>Job Satisfaction defined</a:t>
            </a:r>
            <a:endParaRPr lang="en-GB" u="sng" dirty="0"/>
          </a:p>
        </p:txBody>
      </p:sp>
      <p:sp>
        <p:nvSpPr>
          <p:cNvPr id="3" name="Content Placeholder 2"/>
          <p:cNvSpPr>
            <a:spLocks noGrp="1"/>
          </p:cNvSpPr>
          <p:nvPr>
            <p:ph idx="1"/>
          </p:nvPr>
        </p:nvSpPr>
        <p:spPr>
          <a:xfrm>
            <a:off x="285720" y="1428736"/>
            <a:ext cx="8572560" cy="4857784"/>
          </a:xfrm>
        </p:spPr>
        <p:txBody>
          <a:bodyPr>
            <a:normAutofit fontScale="85000" lnSpcReduction="20000"/>
          </a:bodyPr>
          <a:lstStyle/>
          <a:p>
            <a:r>
              <a:rPr lang="en-US" dirty="0"/>
              <a:t>Mullins states that Job satisfaction “is usually linked with </a:t>
            </a:r>
            <a:r>
              <a:rPr lang="en-US" b="1" dirty="0"/>
              <a:t>motivation</a:t>
            </a:r>
            <a:r>
              <a:rPr lang="en-US" dirty="0"/>
              <a:t>… Job </a:t>
            </a:r>
            <a:r>
              <a:rPr lang="en-US" b="1" dirty="0"/>
              <a:t>satisfaction is more of an attitude, an internal state</a:t>
            </a:r>
            <a:r>
              <a:rPr lang="en-US" b="1" dirty="0" smtClean="0"/>
              <a:t>.</a:t>
            </a:r>
            <a:r>
              <a:rPr lang="en-US" dirty="0" smtClean="0"/>
              <a:t>”</a:t>
            </a:r>
            <a:endParaRPr lang="en-GB" dirty="0" smtClean="0"/>
          </a:p>
          <a:p>
            <a:r>
              <a:rPr lang="en-GB" dirty="0" smtClean="0"/>
              <a:t>Job satisfaction can be defined as </a:t>
            </a:r>
            <a:r>
              <a:rPr lang="en-GB" b="1" dirty="0" smtClean="0"/>
              <a:t>a pleasurable emotional state </a:t>
            </a:r>
            <a:r>
              <a:rPr lang="en-GB" dirty="0" smtClean="0"/>
              <a:t>resulting from one’s job;</a:t>
            </a:r>
            <a:endParaRPr lang="en-GB" baseline="30000" dirty="0" smtClean="0"/>
          </a:p>
          <a:p>
            <a:r>
              <a:rPr lang="en-GB" dirty="0" smtClean="0"/>
              <a:t> </a:t>
            </a:r>
            <a:r>
              <a:rPr lang="en-GB" b="1" dirty="0" smtClean="0"/>
              <a:t>A positive attitude towards one’s job.</a:t>
            </a:r>
            <a:endParaRPr lang="en-GB" b="1" baseline="30000" dirty="0" smtClean="0"/>
          </a:p>
          <a:p>
            <a:r>
              <a:rPr lang="en-GB" dirty="0" smtClean="0"/>
              <a:t>Weiss (2002) has argued that job satisfaction is an attitude ... and that </a:t>
            </a:r>
            <a:r>
              <a:rPr lang="en-GB" b="1" dirty="0" smtClean="0"/>
              <a:t>we form attitudes towards our jobs by taking into account our feelings, our beliefs, and our behaviours</a:t>
            </a:r>
            <a:r>
              <a:rPr lang="en-GB" dirty="0" smtClean="0"/>
              <a:t>.</a:t>
            </a:r>
          </a:p>
          <a:p>
            <a:r>
              <a:rPr lang="en-GB" b="1" dirty="0" smtClean="0"/>
              <a:t>Emotional intelligence </a:t>
            </a:r>
            <a:r>
              <a:rPr lang="en-GB" dirty="0" smtClean="0"/>
              <a:t>is understanding how we feel about our working lives and is clearly linked to job satisfaction.</a:t>
            </a:r>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285860"/>
            <a:ext cx="9001156" cy="5000660"/>
          </a:xfrm>
        </p:spPr>
        <p:txBody>
          <a:bodyPr>
            <a:noAutofit/>
          </a:bodyPr>
          <a:lstStyle/>
          <a:p>
            <a:r>
              <a:rPr lang="en-GB" sz="2200" b="1" dirty="0" smtClean="0"/>
              <a:t>Job satisfaction</a:t>
            </a:r>
            <a:r>
              <a:rPr lang="en-GB" sz="2200" dirty="0" smtClean="0"/>
              <a:t> describes how ‘</a:t>
            </a:r>
            <a:r>
              <a:rPr lang="en-GB" sz="2200" b="1" dirty="0" smtClean="0"/>
              <a:t>content’ </a:t>
            </a:r>
            <a:r>
              <a:rPr lang="en-GB" sz="2200" dirty="0" smtClean="0"/>
              <a:t>an individual is with his or her job. </a:t>
            </a:r>
          </a:p>
          <a:p>
            <a:r>
              <a:rPr lang="en-GB" sz="2200" b="1" dirty="0" smtClean="0"/>
              <a:t>The happier people are within their job, the more satisfied they are said to be</a:t>
            </a:r>
            <a:r>
              <a:rPr lang="en-GB" sz="2200" dirty="0" smtClean="0"/>
              <a:t>. </a:t>
            </a:r>
          </a:p>
          <a:p>
            <a:r>
              <a:rPr lang="en-GB" sz="2200" dirty="0" smtClean="0"/>
              <a:t>Research shows </a:t>
            </a:r>
            <a:r>
              <a:rPr lang="en-GB" sz="2200" b="1" dirty="0" smtClean="0"/>
              <a:t>happier people are more productive in the workplace</a:t>
            </a:r>
            <a:r>
              <a:rPr lang="en-GB" sz="2200" dirty="0" smtClean="0"/>
              <a:t>. </a:t>
            </a:r>
          </a:p>
          <a:p>
            <a:r>
              <a:rPr lang="en-GB" sz="2200" b="1" dirty="0" smtClean="0"/>
              <a:t>‘Job design’ </a:t>
            </a:r>
            <a:r>
              <a:rPr lang="en-GB" sz="2200" dirty="0" smtClean="0"/>
              <a:t>aims to enhance job satisfaction and performance, methods can include </a:t>
            </a:r>
            <a:r>
              <a:rPr lang="en-GB" sz="2200" b="1" dirty="0" smtClean="0"/>
              <a:t>job rotation, job enlargement &amp; job enrichment, </a:t>
            </a:r>
            <a:r>
              <a:rPr lang="en-GB" sz="2200" dirty="0" smtClean="0"/>
              <a:t>people enjoy variety and greater responsibility when they are comfortable with existing tasks. </a:t>
            </a:r>
          </a:p>
          <a:p>
            <a:r>
              <a:rPr lang="en-GB" sz="2200" dirty="0" smtClean="0"/>
              <a:t>Other influences on satisfaction include the </a:t>
            </a:r>
            <a:r>
              <a:rPr lang="en-GB" sz="2200" b="1" dirty="0" smtClean="0"/>
              <a:t>management style, culture, employee involvement, employee empowerment and autonomy, team-working and flexible working </a:t>
            </a:r>
            <a:r>
              <a:rPr lang="en-GB" sz="2200" dirty="0" smtClean="0"/>
              <a:t>effect levels of job satisfaction.</a:t>
            </a:r>
          </a:p>
          <a:p>
            <a:r>
              <a:rPr lang="en-GB" sz="2200" b="1" dirty="0" smtClean="0"/>
              <a:t>Job satisfaction is a very important attribute which is frequently measured by organizations. </a:t>
            </a:r>
          </a:p>
          <a:p>
            <a:endParaRPr lang="en-GB" sz="2200" dirty="0" smtClean="0"/>
          </a:p>
          <a:p>
            <a:pPr>
              <a:buNone/>
            </a:pPr>
            <a:endParaRPr lang="en-GB" sz="2200" dirty="0"/>
          </a:p>
        </p:txBody>
      </p:sp>
      <p:sp>
        <p:nvSpPr>
          <p:cNvPr id="5" name="Title 1"/>
          <p:cNvSpPr>
            <a:spLocks noGrp="1"/>
          </p:cNvSpPr>
          <p:nvPr>
            <p:ph type="title"/>
          </p:nvPr>
        </p:nvSpPr>
        <p:spPr>
          <a:xfrm>
            <a:off x="457200" y="214298"/>
            <a:ext cx="8229600" cy="1143000"/>
          </a:xfrm>
        </p:spPr>
        <p:txBody>
          <a:bodyPr/>
          <a:lstStyle/>
          <a:p>
            <a:r>
              <a:rPr lang="en-GB" sz="2400" dirty="0" smtClean="0"/>
              <a:t>Bg: </a:t>
            </a:r>
            <a:r>
              <a:rPr lang="en-GB" u="sng" dirty="0" smtClean="0"/>
              <a:t>Job Satisfaction defined</a:t>
            </a:r>
            <a:endParaRPr lang="en-GB" u="sng" dirty="0"/>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How can you create or improve Job Satisfaction</a:t>
            </a:r>
            <a:r>
              <a:rPr lang="en-GB" dirty="0"/>
              <a:t>? </a:t>
            </a:r>
            <a:r>
              <a:rPr lang="en-GB" sz="2400" dirty="0"/>
              <a:t>Research and document </a:t>
            </a:r>
            <a:r>
              <a:rPr lang="en-GB" sz="2400" dirty="0" smtClean="0"/>
              <a:t>an answer using several sources.</a:t>
            </a:r>
            <a:endParaRPr lang="en-GB" sz="2400" dirty="0"/>
          </a:p>
        </p:txBody>
      </p:sp>
      <p:sp>
        <p:nvSpPr>
          <p:cNvPr id="4" name="Title 3"/>
          <p:cNvSpPr>
            <a:spLocks noGrp="1"/>
          </p:cNvSpPr>
          <p:nvPr>
            <p:ph type="title"/>
          </p:nvPr>
        </p:nvSpPr>
        <p:spPr/>
        <p:txBody>
          <a:bodyPr/>
          <a:lstStyle/>
          <a:p>
            <a:r>
              <a:rPr lang="en-GB" u="sng" dirty="0" smtClean="0"/>
              <a:t>Q. Creating Job Satisfaction?</a:t>
            </a:r>
            <a:endParaRPr lang="en-GB" u="sng" dirty="0"/>
          </a:p>
        </p:txBody>
      </p:sp>
    </p:spTree>
    <p:extLst>
      <p:ext uri="{BB962C8B-B14F-4D97-AF65-F5344CB8AC3E}">
        <p14:creationId xmlns:p14="http://schemas.microsoft.com/office/powerpoint/2010/main" val="298806474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Bg: </a:t>
            </a:r>
            <a:r>
              <a:rPr lang="en-GB" b="1" dirty="0" smtClean="0"/>
              <a:t>The </a:t>
            </a:r>
            <a:r>
              <a:rPr lang="en-GB" b="1" dirty="0"/>
              <a:t>PRIDE </a:t>
            </a:r>
            <a:r>
              <a:rPr lang="en-GB" b="1" dirty="0" smtClean="0"/>
              <a:t>system</a:t>
            </a:r>
            <a:r>
              <a:rPr lang="en-GB" dirty="0" smtClean="0"/>
              <a:t/>
            </a:r>
            <a:br>
              <a:rPr lang="en-GB" dirty="0" smtClean="0"/>
            </a:br>
            <a:r>
              <a:rPr lang="en-GB" sz="2200" dirty="0" smtClean="0"/>
              <a:t>Increase Job Satisfaction with the PRIDE System</a:t>
            </a:r>
            <a:endParaRPr lang="en-GB" sz="2200" dirty="0"/>
          </a:p>
        </p:txBody>
      </p:sp>
      <p:sp>
        <p:nvSpPr>
          <p:cNvPr id="3" name="Content Placeholder 2"/>
          <p:cNvSpPr>
            <a:spLocks noGrp="1"/>
          </p:cNvSpPr>
          <p:nvPr>
            <p:ph idx="1"/>
          </p:nvPr>
        </p:nvSpPr>
        <p:spPr/>
        <p:txBody>
          <a:bodyPr>
            <a:normAutofit fontScale="85000" lnSpcReduction="10000"/>
          </a:bodyPr>
          <a:lstStyle/>
          <a:p>
            <a:pPr marL="0" indent="0">
              <a:buNone/>
            </a:pPr>
            <a:r>
              <a:rPr lang="en-GB" dirty="0"/>
              <a:t>The leaders of </a:t>
            </a:r>
            <a:r>
              <a:rPr lang="en-GB" dirty="0" smtClean="0"/>
              <a:t>an </a:t>
            </a:r>
            <a:r>
              <a:rPr lang="en-GB" dirty="0"/>
              <a:t>organization have the responsibility for creating a high level of job satisfaction. </a:t>
            </a:r>
            <a:r>
              <a:rPr lang="en-GB" dirty="0" smtClean="0"/>
              <a:t>Leaders </a:t>
            </a:r>
            <a:r>
              <a:rPr lang="en-GB" dirty="0"/>
              <a:t>can improve motivation within their organizations by </a:t>
            </a:r>
            <a:r>
              <a:rPr lang="en-GB" dirty="0" smtClean="0"/>
              <a:t>following</a:t>
            </a:r>
            <a:r>
              <a:rPr lang="en-GB" dirty="0"/>
              <a:t> </a:t>
            </a:r>
            <a:r>
              <a:rPr lang="en-GB" dirty="0" smtClean="0"/>
              <a:t>the five-step </a:t>
            </a:r>
            <a:r>
              <a:rPr lang="en-GB" dirty="0"/>
              <a:t>process called the </a:t>
            </a:r>
            <a:r>
              <a:rPr lang="en-GB" dirty="0">
                <a:hlinkClick r:id="rId3"/>
              </a:rPr>
              <a:t>PRIDE</a:t>
            </a:r>
            <a:r>
              <a:rPr lang="en-GB" dirty="0"/>
              <a:t> </a:t>
            </a:r>
            <a:r>
              <a:rPr lang="en-GB" dirty="0" smtClean="0"/>
              <a:t>system:</a:t>
            </a:r>
            <a:br>
              <a:rPr lang="en-GB" dirty="0" smtClean="0"/>
            </a:br>
            <a:endParaRPr lang="en-GB" dirty="0" smtClean="0"/>
          </a:p>
          <a:p>
            <a:pPr marL="514350" indent="-514350">
              <a:buFont typeface="+mj-lt"/>
              <a:buAutoNum type="arabicPeriod"/>
            </a:pPr>
            <a:r>
              <a:rPr lang="en-GB" dirty="0"/>
              <a:t>Provide a positive working environment</a:t>
            </a:r>
          </a:p>
          <a:p>
            <a:pPr marL="514350" indent="-514350">
              <a:buFont typeface="+mj-lt"/>
              <a:buAutoNum type="arabicPeriod"/>
            </a:pPr>
            <a:r>
              <a:rPr lang="en-GB" dirty="0"/>
              <a:t>Provide Reward and recognition</a:t>
            </a:r>
          </a:p>
          <a:p>
            <a:pPr marL="514350" indent="-514350">
              <a:buFont typeface="+mj-lt"/>
              <a:buAutoNum type="arabicPeriod"/>
            </a:pPr>
            <a:r>
              <a:rPr lang="en-GB" dirty="0"/>
              <a:t>Involve and increase employee engagement</a:t>
            </a:r>
          </a:p>
          <a:p>
            <a:pPr marL="514350" indent="-514350">
              <a:buFont typeface="+mj-lt"/>
              <a:buAutoNum type="arabicPeriod"/>
            </a:pPr>
            <a:r>
              <a:rPr lang="en-GB" dirty="0"/>
              <a:t>Develop the skills and potential of your workforce</a:t>
            </a:r>
          </a:p>
          <a:p>
            <a:pPr marL="514350" indent="-514350">
              <a:buFont typeface="+mj-lt"/>
              <a:buAutoNum type="arabicPeriod"/>
            </a:pPr>
            <a:r>
              <a:rPr lang="en-GB" dirty="0"/>
              <a:t>Evaluate and measure job </a:t>
            </a:r>
            <a:r>
              <a:rPr lang="en-GB" dirty="0" smtClean="0"/>
              <a:t>satisfaction.</a:t>
            </a:r>
            <a:endParaRPr lang="en-GB" dirty="0"/>
          </a:p>
          <a:p>
            <a:pPr marL="0" indent="0">
              <a:buNone/>
            </a:pPr>
            <a:endParaRPr lang="en-GB" dirty="0" smtClean="0"/>
          </a:p>
        </p:txBody>
      </p:sp>
    </p:spTree>
    <p:extLst>
      <p:ext uri="{BB962C8B-B14F-4D97-AF65-F5344CB8AC3E}">
        <p14:creationId xmlns:p14="http://schemas.microsoft.com/office/powerpoint/2010/main" val="464572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400" dirty="0" smtClean="0"/>
              <a:t>Bg: </a:t>
            </a:r>
            <a:r>
              <a:rPr lang="en-GB" b="1" dirty="0" smtClean="0"/>
              <a:t>Building </a:t>
            </a:r>
            <a:r>
              <a:rPr lang="en-GB" b="1" dirty="0"/>
              <a:t>Job </a:t>
            </a:r>
            <a:r>
              <a:rPr lang="en-GB" b="1" dirty="0" smtClean="0"/>
              <a:t>Satisfaction</a:t>
            </a:r>
            <a:endParaRPr lang="en-GB" dirty="0"/>
          </a:p>
        </p:txBody>
      </p:sp>
      <p:sp>
        <p:nvSpPr>
          <p:cNvPr id="3" name="Content Placeholder 2"/>
          <p:cNvSpPr>
            <a:spLocks noGrp="1"/>
          </p:cNvSpPr>
          <p:nvPr>
            <p:ph idx="1"/>
          </p:nvPr>
        </p:nvSpPr>
        <p:spPr>
          <a:xfrm>
            <a:off x="251520" y="1600200"/>
            <a:ext cx="8712968" cy="4525963"/>
          </a:xfrm>
        </p:spPr>
        <p:txBody>
          <a:bodyPr>
            <a:normAutofit fontScale="92500"/>
          </a:bodyPr>
          <a:lstStyle/>
          <a:p>
            <a:r>
              <a:rPr lang="en-GB" dirty="0" smtClean="0"/>
              <a:t>MindTools.com (1) </a:t>
            </a:r>
            <a:r>
              <a:rPr lang="en-GB" b="1" dirty="0" smtClean="0"/>
              <a:t>7 ingredients </a:t>
            </a:r>
            <a:r>
              <a:rPr lang="en-GB" dirty="0"/>
              <a:t>for a satisfying </a:t>
            </a:r>
            <a:r>
              <a:rPr lang="en-GB" dirty="0" smtClean="0"/>
              <a:t>job:</a:t>
            </a:r>
          </a:p>
          <a:p>
            <a:pPr marL="514350" indent="-514350" fontAlgn="base">
              <a:buFont typeface="+mj-lt"/>
              <a:buAutoNum type="arabicPeriod"/>
            </a:pPr>
            <a:r>
              <a:rPr lang="en-GB" dirty="0"/>
              <a:t>Self-awareness.</a:t>
            </a:r>
          </a:p>
          <a:p>
            <a:pPr marL="514350" indent="-514350" fontAlgn="base">
              <a:buFont typeface="+mj-lt"/>
              <a:buAutoNum type="arabicPeriod"/>
            </a:pPr>
            <a:r>
              <a:rPr lang="en-GB" dirty="0"/>
              <a:t>Challenge.</a:t>
            </a:r>
          </a:p>
          <a:p>
            <a:pPr marL="514350" indent="-514350" fontAlgn="base">
              <a:buFont typeface="+mj-lt"/>
              <a:buAutoNum type="arabicPeriod"/>
            </a:pPr>
            <a:r>
              <a:rPr lang="en-GB" dirty="0"/>
              <a:t>Variety.</a:t>
            </a:r>
          </a:p>
          <a:p>
            <a:pPr marL="514350" indent="-514350" fontAlgn="base">
              <a:buFont typeface="+mj-lt"/>
              <a:buAutoNum type="arabicPeriod"/>
            </a:pPr>
            <a:r>
              <a:rPr lang="en-GB" dirty="0"/>
              <a:t>Positive attitude.</a:t>
            </a:r>
          </a:p>
          <a:p>
            <a:pPr marL="514350" indent="-514350" fontAlgn="base">
              <a:buFont typeface="+mj-lt"/>
              <a:buAutoNum type="arabicPeriod"/>
            </a:pPr>
            <a:r>
              <a:rPr lang="en-GB" dirty="0"/>
              <a:t>Knowing your options.</a:t>
            </a:r>
          </a:p>
          <a:p>
            <a:pPr marL="514350" indent="-514350" fontAlgn="base">
              <a:buFont typeface="+mj-lt"/>
              <a:buAutoNum type="arabicPeriod"/>
            </a:pPr>
            <a:r>
              <a:rPr lang="en-GB" dirty="0"/>
              <a:t>Balanced lifestyle.</a:t>
            </a:r>
          </a:p>
          <a:p>
            <a:pPr marL="514350" indent="-514350" fontAlgn="base">
              <a:buFont typeface="+mj-lt"/>
              <a:buAutoNum type="arabicPeriod"/>
            </a:pPr>
            <a:r>
              <a:rPr lang="en-GB" dirty="0"/>
              <a:t>A sense of purpose</a:t>
            </a:r>
            <a:r>
              <a:rPr lang="en-GB" dirty="0" smtClean="0"/>
              <a:t>.</a:t>
            </a:r>
            <a:endParaRPr lang="en-GB" dirty="0"/>
          </a:p>
          <a:p>
            <a:endParaRPr lang="en-GB" dirty="0"/>
          </a:p>
        </p:txBody>
      </p:sp>
      <p:sp>
        <p:nvSpPr>
          <p:cNvPr id="4" name="TextBox 3"/>
          <p:cNvSpPr txBox="1"/>
          <p:nvPr/>
        </p:nvSpPr>
        <p:spPr>
          <a:xfrm>
            <a:off x="0" y="6639163"/>
            <a:ext cx="7596336" cy="246221"/>
          </a:xfrm>
          <a:prstGeom prst="rect">
            <a:avLst/>
          </a:prstGeom>
          <a:noFill/>
        </p:spPr>
        <p:txBody>
          <a:bodyPr wrap="square" rtlCol="0">
            <a:spAutoFit/>
          </a:bodyPr>
          <a:lstStyle/>
          <a:p>
            <a:r>
              <a:rPr lang="en-GB" sz="1000" dirty="0"/>
              <a:t>(1) </a:t>
            </a:r>
            <a:r>
              <a:rPr lang="en-GB" sz="1000" dirty="0" smtClean="0"/>
              <a:t>MindTools.com Editorial Team </a:t>
            </a:r>
            <a:r>
              <a:rPr lang="en-GB" sz="1000" dirty="0" smtClean="0">
                <a:hlinkClick r:id="rId2"/>
              </a:rPr>
              <a:t>https://www.mindtools.com/pages/article/newCDV_94.htm</a:t>
            </a:r>
            <a:r>
              <a:rPr lang="en-GB" sz="1000" dirty="0" smtClean="0"/>
              <a:t> </a:t>
            </a:r>
            <a:endParaRPr lang="en-GB" sz="1000" dirty="0"/>
          </a:p>
        </p:txBody>
      </p:sp>
    </p:spTree>
    <p:extLst>
      <p:ext uri="{BB962C8B-B14F-4D97-AF65-F5344CB8AC3E}">
        <p14:creationId xmlns:p14="http://schemas.microsoft.com/office/powerpoint/2010/main" val="19627254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sz="2700" dirty="0"/>
              <a:t>Bg: </a:t>
            </a:r>
            <a:r>
              <a:rPr lang="en-GB" b="1" dirty="0" smtClean="0"/>
              <a:t>10 </a:t>
            </a:r>
            <a:r>
              <a:rPr lang="en-GB" b="1" dirty="0"/>
              <a:t>Tools to Create </a:t>
            </a:r>
            <a:r>
              <a:rPr lang="en-GB" b="1" dirty="0" smtClean="0"/>
              <a:t>Job Satisfaction</a:t>
            </a:r>
            <a:endParaRPr lang="en-GB" b="1" dirty="0"/>
          </a:p>
        </p:txBody>
      </p:sp>
      <p:sp>
        <p:nvSpPr>
          <p:cNvPr id="3" name="Content Placeholder 2"/>
          <p:cNvSpPr>
            <a:spLocks noGrp="1"/>
          </p:cNvSpPr>
          <p:nvPr>
            <p:ph idx="1"/>
          </p:nvPr>
        </p:nvSpPr>
        <p:spPr>
          <a:xfrm>
            <a:off x="0" y="1417638"/>
            <a:ext cx="9144000" cy="4708525"/>
          </a:xfrm>
        </p:spPr>
        <p:txBody>
          <a:bodyPr>
            <a:noAutofit/>
          </a:bodyPr>
          <a:lstStyle/>
          <a:p>
            <a:r>
              <a:rPr lang="en-GB" sz="2600" dirty="0" smtClean="0"/>
              <a:t>According to </a:t>
            </a:r>
            <a:r>
              <a:rPr lang="en-GB" sz="2600" dirty="0" smtClean="0">
                <a:hlinkClick r:id="rId2"/>
              </a:rPr>
              <a:t>Goldsmith Psychologytoday.com</a:t>
            </a:r>
            <a:r>
              <a:rPr lang="en-GB" sz="2600" dirty="0" smtClean="0"/>
              <a:t>:</a:t>
            </a:r>
            <a:br>
              <a:rPr lang="en-GB" sz="2600" dirty="0" smtClean="0"/>
            </a:br>
            <a:endParaRPr lang="en-GB" sz="2600" dirty="0" smtClean="0"/>
          </a:p>
          <a:p>
            <a:pPr marL="0" indent="0">
              <a:buNone/>
            </a:pPr>
            <a:r>
              <a:rPr lang="en-GB" sz="2400" b="1" dirty="0">
                <a:latin typeface="Arial" panose="020B0604020202020204" pitchFamily="34" charset="0"/>
                <a:ea typeface="Arial Unicode MS" panose="020B0604020202020204" pitchFamily="34" charset="-128"/>
                <a:cs typeface="Arial" panose="020B0604020202020204" pitchFamily="34" charset="0"/>
              </a:rPr>
              <a:t>1. </a:t>
            </a:r>
            <a:r>
              <a:rPr lang="en-GB" sz="2400" dirty="0">
                <a:latin typeface="Arial" panose="020B0604020202020204" pitchFamily="34" charset="0"/>
                <a:ea typeface="Arial Unicode MS" panose="020B0604020202020204" pitchFamily="34" charset="-128"/>
                <a:cs typeface="Arial" panose="020B0604020202020204" pitchFamily="34" charset="0"/>
              </a:rPr>
              <a:t>Recognize your co-workers for their commitment and caring. </a:t>
            </a:r>
            <a:endParaRPr lang="en-GB" sz="2400" dirty="0" smtClean="0">
              <a:latin typeface="Arial" panose="020B0604020202020204" pitchFamily="34" charset="0"/>
              <a:ea typeface="Arial Unicode MS" panose="020B0604020202020204" pitchFamily="34" charset="-128"/>
              <a:cs typeface="Arial" panose="020B0604020202020204" pitchFamily="34" charset="0"/>
            </a:endParaRPr>
          </a:p>
          <a:p>
            <a:pPr marL="0" indent="0">
              <a:buNone/>
            </a:pPr>
            <a:r>
              <a:rPr lang="en-GB" sz="2400" b="1" dirty="0">
                <a:latin typeface="Arial" panose="020B0604020202020204" pitchFamily="34" charset="0"/>
                <a:ea typeface="Arial Unicode MS" panose="020B0604020202020204" pitchFamily="34" charset="-128"/>
                <a:cs typeface="Arial" panose="020B0604020202020204" pitchFamily="34" charset="0"/>
              </a:rPr>
              <a:t>2. </a:t>
            </a:r>
            <a:r>
              <a:rPr lang="en-GB" sz="2400" dirty="0">
                <a:latin typeface="Arial" panose="020B0604020202020204" pitchFamily="34" charset="0"/>
                <a:ea typeface="Arial Unicode MS" panose="020B0604020202020204" pitchFamily="34" charset="-128"/>
                <a:cs typeface="Arial" panose="020B0604020202020204" pitchFamily="34" charset="0"/>
              </a:rPr>
              <a:t>Share in creating a positive and emotionally comfortable </a:t>
            </a:r>
            <a:endParaRPr lang="en-GB" sz="2400" dirty="0" smtClean="0">
              <a:latin typeface="Arial" panose="020B0604020202020204" pitchFamily="34" charset="0"/>
              <a:ea typeface="Arial Unicode MS" panose="020B0604020202020204" pitchFamily="34" charset="-128"/>
              <a:cs typeface="Arial" panose="020B0604020202020204" pitchFamily="34" charset="0"/>
            </a:endParaRPr>
          </a:p>
          <a:p>
            <a:pPr marL="0" indent="0">
              <a:buNone/>
            </a:pPr>
            <a:r>
              <a:rPr lang="en-GB" sz="2400" dirty="0" smtClean="0">
                <a:latin typeface="Arial" panose="020B0604020202020204" pitchFamily="34" charset="0"/>
                <a:ea typeface="Arial Unicode MS" panose="020B0604020202020204" pitchFamily="34" charset="-128"/>
                <a:cs typeface="Arial" panose="020B0604020202020204" pitchFamily="34" charset="0"/>
              </a:rPr>
              <a:t>    working</a:t>
            </a:r>
            <a:r>
              <a:rPr lang="en-GB" sz="2400" dirty="0">
                <a:latin typeface="Arial" panose="020B0604020202020204" pitchFamily="34" charset="0"/>
                <a:ea typeface="Arial Unicode MS" panose="020B0604020202020204" pitchFamily="34" charset="-128"/>
                <a:cs typeface="Arial" panose="020B0604020202020204" pitchFamily="34" charset="0"/>
              </a:rPr>
              <a:t> environment. </a:t>
            </a:r>
            <a:endParaRPr lang="en-GB" sz="2400" dirty="0" smtClean="0">
              <a:latin typeface="Arial" panose="020B0604020202020204" pitchFamily="34" charset="0"/>
              <a:ea typeface="Arial Unicode MS" panose="020B0604020202020204" pitchFamily="34" charset="-128"/>
              <a:cs typeface="Arial" panose="020B0604020202020204" pitchFamily="34" charset="0"/>
            </a:endParaRPr>
          </a:p>
          <a:p>
            <a:pPr marL="0" indent="0">
              <a:buNone/>
            </a:pPr>
            <a:r>
              <a:rPr lang="en-GB" sz="2400" b="1" dirty="0">
                <a:latin typeface="Arial" panose="020B0604020202020204" pitchFamily="34" charset="0"/>
                <a:ea typeface="Arial Unicode MS" panose="020B0604020202020204" pitchFamily="34" charset="-128"/>
                <a:cs typeface="Arial" panose="020B0604020202020204" pitchFamily="34" charset="0"/>
              </a:rPr>
              <a:t>3. </a:t>
            </a:r>
            <a:r>
              <a:rPr lang="en-GB" sz="2400" dirty="0">
                <a:latin typeface="Arial" panose="020B0604020202020204" pitchFamily="34" charset="0"/>
                <a:ea typeface="Arial Unicode MS" panose="020B0604020202020204" pitchFamily="34" charset="-128"/>
                <a:cs typeface="Arial" panose="020B0604020202020204" pitchFamily="34" charset="0"/>
              </a:rPr>
              <a:t>Make your working relationships </a:t>
            </a:r>
            <a:r>
              <a:rPr lang="en-GB" sz="2400" dirty="0" smtClean="0">
                <a:latin typeface="Arial" panose="020B0604020202020204" pitchFamily="34" charset="0"/>
                <a:ea typeface="Arial Unicode MS" panose="020B0604020202020204" pitchFamily="34" charset="-128"/>
                <a:cs typeface="Arial" panose="020B0604020202020204" pitchFamily="34" charset="0"/>
              </a:rPr>
              <a:t>meaningful.</a:t>
            </a:r>
          </a:p>
          <a:p>
            <a:pPr marL="0" indent="0">
              <a:buNone/>
            </a:pPr>
            <a:r>
              <a:rPr lang="en-GB" sz="2400" b="1" dirty="0">
                <a:latin typeface="Arial" panose="020B0604020202020204" pitchFamily="34" charset="0"/>
                <a:ea typeface="Arial Unicode MS" panose="020B0604020202020204" pitchFamily="34" charset="-128"/>
                <a:cs typeface="Arial" panose="020B0604020202020204" pitchFamily="34" charset="0"/>
              </a:rPr>
              <a:t>4. </a:t>
            </a:r>
            <a:r>
              <a:rPr lang="en-GB" sz="2400" dirty="0">
                <a:latin typeface="Arial" panose="020B0604020202020204" pitchFamily="34" charset="0"/>
                <a:ea typeface="Arial Unicode MS" panose="020B0604020202020204" pitchFamily="34" charset="-128"/>
                <a:cs typeface="Arial" panose="020B0604020202020204" pitchFamily="34" charset="0"/>
              </a:rPr>
              <a:t>Be responsible for your actions</a:t>
            </a:r>
            <a:r>
              <a:rPr lang="en-GB" sz="2400" dirty="0" smtClean="0">
                <a:latin typeface="Arial" panose="020B0604020202020204" pitchFamily="34" charset="0"/>
                <a:ea typeface="Arial Unicode MS" panose="020B0604020202020204" pitchFamily="34" charset="-128"/>
                <a:cs typeface="Arial" panose="020B0604020202020204" pitchFamily="34" charset="0"/>
              </a:rPr>
              <a:t>.</a:t>
            </a:r>
          </a:p>
          <a:p>
            <a:pPr marL="0" indent="0">
              <a:buNone/>
            </a:pPr>
            <a:r>
              <a:rPr lang="en-GB" sz="2400" b="1" dirty="0">
                <a:latin typeface="Arial" panose="020B0604020202020204" pitchFamily="34" charset="0"/>
                <a:ea typeface="Arial Unicode MS" panose="020B0604020202020204" pitchFamily="34" charset="-128"/>
                <a:cs typeface="Arial" panose="020B0604020202020204" pitchFamily="34" charset="0"/>
              </a:rPr>
              <a:t>5. </a:t>
            </a:r>
            <a:r>
              <a:rPr lang="en-GB" sz="2400" dirty="0">
                <a:latin typeface="Arial" panose="020B0604020202020204" pitchFamily="34" charset="0"/>
                <a:ea typeface="Arial Unicode MS" panose="020B0604020202020204" pitchFamily="34" charset="-128"/>
                <a:cs typeface="Arial" panose="020B0604020202020204" pitchFamily="34" charset="0"/>
              </a:rPr>
              <a:t>Be accountable for your commitments</a:t>
            </a:r>
            <a:r>
              <a:rPr lang="en-GB" sz="2400" dirty="0" smtClean="0">
                <a:latin typeface="Arial" panose="020B0604020202020204" pitchFamily="34" charset="0"/>
                <a:ea typeface="Arial Unicode MS" panose="020B0604020202020204" pitchFamily="34" charset="-128"/>
                <a:cs typeface="Arial" panose="020B0604020202020204" pitchFamily="34" charset="0"/>
              </a:rPr>
              <a:t>.</a:t>
            </a:r>
          </a:p>
          <a:p>
            <a:pPr marL="0" indent="0">
              <a:buNone/>
            </a:pPr>
            <a:r>
              <a:rPr lang="en-GB" sz="2400" b="1" dirty="0">
                <a:latin typeface="Arial" panose="020B0604020202020204" pitchFamily="34" charset="0"/>
                <a:ea typeface="Arial Unicode MS" panose="020B0604020202020204" pitchFamily="34" charset="-128"/>
                <a:cs typeface="Arial" panose="020B0604020202020204" pitchFamily="34" charset="0"/>
              </a:rPr>
              <a:t>6. </a:t>
            </a:r>
            <a:r>
              <a:rPr lang="en-GB" sz="2400" dirty="0">
                <a:latin typeface="Arial" panose="020B0604020202020204" pitchFamily="34" charset="0"/>
                <a:ea typeface="Arial Unicode MS" panose="020B0604020202020204" pitchFamily="34" charset="-128"/>
                <a:cs typeface="Arial" panose="020B0604020202020204" pitchFamily="34" charset="0"/>
              </a:rPr>
              <a:t>Balance the work and the </a:t>
            </a:r>
            <a:r>
              <a:rPr lang="en-GB" sz="2400" dirty="0" smtClean="0">
                <a:latin typeface="Arial" panose="020B0604020202020204" pitchFamily="34" charset="0"/>
                <a:ea typeface="Arial Unicode MS" panose="020B0604020202020204" pitchFamily="34" charset="-128"/>
                <a:cs typeface="Arial" panose="020B0604020202020204" pitchFamily="34" charset="0"/>
              </a:rPr>
              <a:t>rewards.</a:t>
            </a:r>
          </a:p>
          <a:p>
            <a:pPr marL="0" indent="0">
              <a:buNone/>
            </a:pPr>
            <a:r>
              <a:rPr lang="en-GB" sz="2400" b="1" dirty="0">
                <a:latin typeface="Arial" panose="020B0604020202020204" pitchFamily="34" charset="0"/>
                <a:ea typeface="Arial Unicode MS" panose="020B0604020202020204" pitchFamily="34" charset="-128"/>
                <a:cs typeface="Arial" panose="020B0604020202020204" pitchFamily="34" charset="0"/>
              </a:rPr>
              <a:t>7. </a:t>
            </a:r>
            <a:r>
              <a:rPr lang="en-GB" sz="2400" dirty="0">
                <a:latin typeface="Arial" panose="020B0604020202020204" pitchFamily="34" charset="0"/>
                <a:ea typeface="Arial Unicode MS" panose="020B0604020202020204" pitchFamily="34" charset="-128"/>
                <a:cs typeface="Arial" panose="020B0604020202020204" pitchFamily="34" charset="0"/>
              </a:rPr>
              <a:t>Help each other grow and </a:t>
            </a:r>
            <a:r>
              <a:rPr lang="en-GB" sz="2400" dirty="0" smtClean="0">
                <a:latin typeface="Arial" panose="020B0604020202020204" pitchFamily="34" charset="0"/>
                <a:ea typeface="Arial Unicode MS" panose="020B0604020202020204" pitchFamily="34" charset="-128"/>
                <a:cs typeface="Arial" panose="020B0604020202020204" pitchFamily="34" charset="0"/>
              </a:rPr>
              <a:t>learn.</a:t>
            </a:r>
          </a:p>
          <a:p>
            <a:pPr marL="0" indent="0">
              <a:buNone/>
            </a:pPr>
            <a:r>
              <a:rPr lang="en-GB" sz="2400" b="1" dirty="0">
                <a:latin typeface="Arial" panose="020B0604020202020204" pitchFamily="34" charset="0"/>
                <a:ea typeface="Arial Unicode MS" panose="020B0604020202020204" pitchFamily="34" charset="-128"/>
                <a:cs typeface="Arial" panose="020B0604020202020204" pitchFamily="34" charset="0"/>
              </a:rPr>
              <a:t>8. </a:t>
            </a:r>
            <a:r>
              <a:rPr lang="en-GB" sz="2400" dirty="0">
                <a:latin typeface="Arial" panose="020B0604020202020204" pitchFamily="34" charset="0"/>
                <a:ea typeface="Arial Unicode MS" panose="020B0604020202020204" pitchFamily="34" charset="-128"/>
                <a:cs typeface="Arial" panose="020B0604020202020204" pitchFamily="34" charset="0"/>
              </a:rPr>
              <a:t>Give your co-workers the opportunity to be their best.</a:t>
            </a:r>
          </a:p>
        </p:txBody>
      </p:sp>
    </p:spTree>
    <p:extLst>
      <p:ext uri="{BB962C8B-B14F-4D97-AF65-F5344CB8AC3E}">
        <p14:creationId xmlns:p14="http://schemas.microsoft.com/office/powerpoint/2010/main" val="38670336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12776"/>
            <a:ext cx="9144000" cy="5112568"/>
          </a:xfrm>
        </p:spPr>
        <p:txBody>
          <a:bodyPr>
            <a:normAutofit fontScale="70000" lnSpcReduction="20000"/>
          </a:bodyPr>
          <a:lstStyle/>
          <a:p>
            <a:r>
              <a:rPr lang="en-GB" b="1" u="sng" dirty="0" smtClean="0"/>
              <a:t>HRM, Line-managers and Team leaders:</a:t>
            </a:r>
            <a:r>
              <a:rPr lang="en-GB" b="1" dirty="0" smtClean="0"/>
              <a:t> </a:t>
            </a:r>
            <a:r>
              <a:rPr lang="en-GB" dirty="0" smtClean="0"/>
              <a:t>Meet and mentor team-members/employees to openly discuss how they feel about their job. </a:t>
            </a:r>
          </a:p>
          <a:p>
            <a:r>
              <a:rPr lang="en-GB" dirty="0" smtClean="0"/>
              <a:t>A Questionnaire can be completed beforehand and brought to the meeting. This is usually part of the Annual appraisal.</a:t>
            </a:r>
          </a:p>
          <a:p>
            <a:r>
              <a:rPr lang="en-GB" dirty="0" smtClean="0"/>
              <a:t>Questionnaires can be used to gauge the current level of Job Satisfaction with individual personnel, with teams, departments, branches and/or the entire organisations, distributed by line-managers, team-leaders or by the central HRM department.</a:t>
            </a:r>
          </a:p>
          <a:p>
            <a:r>
              <a:rPr lang="en-GB" dirty="0" smtClean="0"/>
              <a:t>It is important that Job Satisfaction is discussed openly at annual appraisals so that Managers work with employees on their Job Design, so they can ensure the right people are doing the right jobs i.e. Employee’s tasks/roles are aligned with their intrinsic motivation (=WIN/WIN).</a:t>
            </a:r>
          </a:p>
          <a:p>
            <a:r>
              <a:rPr lang="en-GB" dirty="0" smtClean="0"/>
              <a:t>Questions can relate to happiness and well-being, work load, working patterns and responsibilities, communication, culture, promotional opportunities,  co-workers, and rate of pay.</a:t>
            </a:r>
          </a:p>
          <a:p>
            <a:r>
              <a:rPr lang="en-GB" dirty="0" smtClean="0"/>
              <a:t>Regular appraisals and feedback are very important to review the above.</a:t>
            </a:r>
          </a:p>
          <a:p>
            <a:endParaRPr lang="en-GB" dirty="0"/>
          </a:p>
        </p:txBody>
      </p:sp>
      <p:sp>
        <p:nvSpPr>
          <p:cNvPr id="5" name="Title 1"/>
          <p:cNvSpPr>
            <a:spLocks noGrp="1"/>
          </p:cNvSpPr>
          <p:nvPr>
            <p:ph type="title"/>
          </p:nvPr>
        </p:nvSpPr>
        <p:spPr>
          <a:xfrm>
            <a:off x="35496" y="214298"/>
            <a:ext cx="9036496" cy="1143000"/>
          </a:xfrm>
        </p:spPr>
        <p:txBody>
          <a:bodyPr>
            <a:normAutofit fontScale="90000"/>
          </a:bodyPr>
          <a:lstStyle/>
          <a:p>
            <a:r>
              <a:rPr lang="en-GB" sz="2800" dirty="0"/>
              <a:t>Bg: </a:t>
            </a:r>
            <a:r>
              <a:rPr lang="en-GB" b="1" u="sng" dirty="0" smtClean="0"/>
              <a:t>Job Satisfaction &amp; Open Communication</a:t>
            </a:r>
            <a:endParaRPr lang="en-GB" b="1" u="sng"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Bg: </a:t>
            </a:r>
            <a:r>
              <a:rPr lang="en-GB" b="1" u="sng" dirty="0" smtClean="0"/>
              <a:t>Recognition Reward &amp; Respect</a:t>
            </a:r>
            <a:endParaRPr lang="en-GB" b="1" u="sng" dirty="0"/>
          </a:p>
        </p:txBody>
      </p:sp>
      <p:sp>
        <p:nvSpPr>
          <p:cNvPr id="3" name="Content Placeholder 2"/>
          <p:cNvSpPr>
            <a:spLocks noGrp="1"/>
          </p:cNvSpPr>
          <p:nvPr>
            <p:ph idx="1"/>
          </p:nvPr>
        </p:nvSpPr>
        <p:spPr/>
        <p:txBody>
          <a:bodyPr>
            <a:normAutofit fontScale="85000" lnSpcReduction="20000"/>
          </a:bodyPr>
          <a:lstStyle/>
          <a:p>
            <a:r>
              <a:rPr lang="en-GB" b="1" dirty="0" smtClean="0"/>
              <a:t>Appreciation</a:t>
            </a:r>
            <a:r>
              <a:rPr lang="en-GB" dirty="0" smtClean="0"/>
              <a:t>: as we have seen with Maslow’s hierarchy recognition and reward such as a simple Thank you, Well done, Great job, go a long way to creating a Positive working environment/culture and motivated team.</a:t>
            </a:r>
          </a:p>
          <a:p>
            <a:r>
              <a:rPr lang="en-GB" b="1" dirty="0" smtClean="0"/>
              <a:t>Appreciative Inquiry</a:t>
            </a:r>
            <a:r>
              <a:rPr lang="en-GB" dirty="0" smtClean="0"/>
              <a:t>: a method whereby Personnel ‘focus’ on the Strengths of the Organisations and it’s People/employees.</a:t>
            </a:r>
          </a:p>
          <a:p>
            <a:r>
              <a:rPr lang="en-GB" dirty="0" smtClean="0"/>
              <a:t>This is part of a Managers role to work with people to help them </a:t>
            </a:r>
            <a:r>
              <a:rPr lang="en-GB" b="1" dirty="0" smtClean="0"/>
              <a:t>identify their innate strengths </a:t>
            </a:r>
            <a:r>
              <a:rPr lang="en-GB" dirty="0" smtClean="0"/>
              <a:t>whether it is technical, social, design, creative and to place them in appropriate roles where they can thrive (=WIN/WIN).</a:t>
            </a:r>
            <a:endParaRPr lang="en-GB" dirty="0"/>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Research and document </a:t>
            </a:r>
            <a:r>
              <a:rPr lang="en-GB" b="1" dirty="0" smtClean="0"/>
              <a:t>Mumford’s theory</a:t>
            </a:r>
            <a:r>
              <a:rPr lang="en-GB" dirty="0" smtClean="0"/>
              <a:t> to create Job Satisfaction?</a:t>
            </a:r>
            <a:endParaRPr lang="en-GB" dirty="0"/>
          </a:p>
        </p:txBody>
      </p:sp>
      <p:sp>
        <p:nvSpPr>
          <p:cNvPr id="4" name="Title 3"/>
          <p:cNvSpPr>
            <a:spLocks noGrp="1"/>
          </p:cNvSpPr>
          <p:nvPr>
            <p:ph type="title"/>
          </p:nvPr>
        </p:nvSpPr>
        <p:spPr/>
        <p:txBody>
          <a:bodyPr>
            <a:normAutofit/>
          </a:bodyPr>
          <a:lstStyle/>
          <a:p>
            <a:r>
              <a:rPr lang="en-GB" u="sng" dirty="0"/>
              <a:t>Q </a:t>
            </a:r>
            <a:r>
              <a:rPr lang="en-GB" u="sng" dirty="0" smtClean="0"/>
              <a:t>Mumford’s Fit</a:t>
            </a:r>
            <a:r>
              <a:rPr lang="en-GB" u="sng" dirty="0"/>
              <a:t>?</a:t>
            </a:r>
          </a:p>
        </p:txBody>
      </p:sp>
    </p:spTree>
    <p:extLst>
      <p:ext uri="{BB962C8B-B14F-4D97-AF65-F5344CB8AC3E}">
        <p14:creationId xmlns:p14="http://schemas.microsoft.com/office/powerpoint/2010/main" val="4236332952"/>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normAutofit/>
          </a:bodyPr>
          <a:lstStyle/>
          <a:p>
            <a:r>
              <a:rPr lang="en-GB" sz="2400" dirty="0"/>
              <a:t>Bg: </a:t>
            </a:r>
            <a:r>
              <a:rPr lang="en-GB" u="sng" dirty="0" smtClean="0"/>
              <a:t>Mumford  ‘Fit’ or Alignment</a:t>
            </a:r>
            <a:endParaRPr lang="en-GB" u="sng" dirty="0"/>
          </a:p>
        </p:txBody>
      </p:sp>
      <p:pic>
        <p:nvPicPr>
          <p:cNvPr id="1026" name="Picture 2"/>
          <p:cNvPicPr>
            <a:picLocks noChangeAspect="1" noChangeArrowheads="1"/>
          </p:cNvPicPr>
          <p:nvPr/>
        </p:nvPicPr>
        <p:blipFill>
          <a:blip r:embed="rId2" cstate="print"/>
          <a:srcRect b="42141"/>
          <a:stretch>
            <a:fillRect/>
          </a:stretch>
        </p:blipFill>
        <p:spPr bwMode="auto">
          <a:xfrm>
            <a:off x="-1" y="3214686"/>
            <a:ext cx="9144001" cy="1653334"/>
          </a:xfrm>
          <a:prstGeom prst="rect">
            <a:avLst/>
          </a:prstGeom>
          <a:noFill/>
          <a:ln w="9525">
            <a:noFill/>
            <a:miter lim="800000"/>
            <a:headEnd/>
            <a:tailEnd/>
          </a:ln>
          <a:effectLst/>
        </p:spPr>
      </p:pic>
      <p:sp>
        <p:nvSpPr>
          <p:cNvPr id="6" name="TextBox 5"/>
          <p:cNvSpPr txBox="1"/>
          <p:nvPr/>
        </p:nvSpPr>
        <p:spPr>
          <a:xfrm>
            <a:off x="0" y="1357298"/>
            <a:ext cx="9144000" cy="1569660"/>
          </a:xfrm>
          <a:prstGeom prst="rect">
            <a:avLst/>
          </a:prstGeom>
          <a:noFill/>
        </p:spPr>
        <p:txBody>
          <a:bodyPr wrap="square" rtlCol="0">
            <a:spAutoFit/>
          </a:bodyPr>
          <a:lstStyle/>
          <a:p>
            <a:r>
              <a:rPr lang="en-GB" sz="2400" dirty="0" smtClean="0"/>
              <a:t>Mumford’s contractual areas correspond with peoples </a:t>
            </a:r>
            <a:r>
              <a:rPr lang="en-GB" sz="2400" b="1" dirty="0" smtClean="0"/>
              <a:t>needs </a:t>
            </a:r>
            <a:r>
              <a:rPr lang="en-GB" sz="2400" dirty="0" smtClean="0"/>
              <a:t>and other motivation theories. Creating an enterprise or working in an organisation is a way for people to meet their ‘Physical, Mental, Emotional, Social and personal development ‘needs’.</a:t>
            </a:r>
            <a:endParaRPr lang="en-GB" sz="2400" dirty="0"/>
          </a:p>
        </p:txBody>
      </p:sp>
      <p:sp>
        <p:nvSpPr>
          <p:cNvPr id="5" name="TextBox 4"/>
          <p:cNvSpPr txBox="1"/>
          <p:nvPr/>
        </p:nvSpPr>
        <p:spPr>
          <a:xfrm>
            <a:off x="0" y="5143512"/>
            <a:ext cx="9144000" cy="1200329"/>
          </a:xfrm>
          <a:prstGeom prst="rect">
            <a:avLst/>
          </a:prstGeom>
          <a:noFill/>
        </p:spPr>
        <p:txBody>
          <a:bodyPr wrap="square" rtlCol="0">
            <a:spAutoFit/>
          </a:bodyPr>
          <a:lstStyle/>
          <a:p>
            <a:r>
              <a:rPr lang="en-GB" sz="2400" dirty="0" smtClean="0"/>
              <a:t>This also relates to the </a:t>
            </a:r>
            <a:r>
              <a:rPr lang="en-GB" sz="2400" b="1" dirty="0" smtClean="0"/>
              <a:t>Psychological contract </a:t>
            </a:r>
            <a:r>
              <a:rPr lang="en-GB" sz="2400" dirty="0" smtClean="0"/>
              <a:t>and Mayo’s Human Relations approach to Management, Maslow and Herzberg theories of Motivation.</a:t>
            </a:r>
            <a:endParaRPr lang="en-GB" sz="2400"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143000"/>
          </a:xfrm>
        </p:spPr>
        <p:txBody>
          <a:bodyPr/>
          <a:lstStyle/>
          <a:p>
            <a:r>
              <a:rPr lang="en-GB" sz="2400" dirty="0" smtClean="0"/>
              <a:t>Bg: </a:t>
            </a:r>
            <a:r>
              <a:rPr lang="en-GB" dirty="0" smtClean="0"/>
              <a:t>Mumford’s fit</a:t>
            </a:r>
            <a:endParaRPr lang="en-GB" dirty="0"/>
          </a:p>
        </p:txBody>
      </p:sp>
      <p:sp>
        <p:nvSpPr>
          <p:cNvPr id="3" name="Content Placeholder 2"/>
          <p:cNvSpPr>
            <a:spLocks noGrp="1"/>
          </p:cNvSpPr>
          <p:nvPr>
            <p:ph idx="1"/>
          </p:nvPr>
        </p:nvSpPr>
        <p:spPr>
          <a:xfrm>
            <a:off x="179512" y="1052736"/>
            <a:ext cx="8856984" cy="5328592"/>
          </a:xfrm>
        </p:spPr>
        <p:txBody>
          <a:bodyPr>
            <a:noAutofit/>
          </a:bodyPr>
          <a:lstStyle/>
          <a:p>
            <a:pPr marL="0" indent="0">
              <a:buNone/>
            </a:pPr>
            <a:r>
              <a:rPr lang="en-GB" sz="1600" dirty="0"/>
              <a:t>Mumford (1983a) defined job satisfaction as the “attainment of a good ‘fit’ between what employees are seeking from their work – their job needs, expectations, and aspirations – and what they are required to do in their work – their organizational job requirements, which </a:t>
            </a:r>
            <a:r>
              <a:rPr lang="en-GB" sz="1600" dirty="0" err="1"/>
              <a:t>mold</a:t>
            </a:r>
            <a:r>
              <a:rPr lang="en-GB" sz="1600" dirty="0"/>
              <a:t> their experience”</a:t>
            </a:r>
            <a:r>
              <a:rPr lang="en-GB" sz="1600" dirty="0">
                <a:hlinkClick r:id="rId2"/>
              </a:rPr>
              <a:t>[1]</a:t>
            </a:r>
            <a:r>
              <a:rPr lang="en-GB" sz="1600" dirty="0"/>
              <a:t> (p. 40). In other words, in her view, both the employee and the employer can be satisfied in a form of equilibrium if the needs provide a good fit. </a:t>
            </a:r>
            <a:br>
              <a:rPr lang="en-GB" sz="1600" dirty="0"/>
            </a:br>
            <a:r>
              <a:rPr lang="en-GB" sz="1600" dirty="0"/>
              <a:t/>
            </a:r>
            <a:br>
              <a:rPr lang="en-GB" sz="1600" dirty="0"/>
            </a:br>
            <a:r>
              <a:rPr lang="en-GB" sz="1600" dirty="0"/>
              <a:t>She defined the five employee needs as follows: knowledge, need to fully use skills and learn new things; psychological, need for recognition, status, responsibility, and advancement; support/control/efficiency, need for support staff, a fair pay structure, and encouragement from supervisors; task, need to use a variety of skills, have autonomy, and get feedback; ethical/moral, need for fair treatment and communication about important decisions (Mumford, 1983a; Mumford 1983b; Mumford, 1991). </a:t>
            </a:r>
            <a:br>
              <a:rPr lang="en-GB" sz="1600" dirty="0"/>
            </a:br>
            <a:r>
              <a:rPr lang="en-GB" sz="1600" dirty="0"/>
              <a:t/>
            </a:r>
            <a:br>
              <a:rPr lang="en-GB" sz="1600" dirty="0"/>
            </a:br>
            <a:r>
              <a:rPr lang="en-GB" sz="1600" dirty="0"/>
              <a:t>Mumford (1983b) further characterized these needs into three groups: needs associated with one’s personality, which were knowledge and psychological needs; needs associated with competency, control, and efficiency, which were support/control and task needs; and needs associated with employee values, which were ethical/moral needs. </a:t>
            </a:r>
            <a:br>
              <a:rPr lang="en-GB" sz="1600" dirty="0"/>
            </a:br>
            <a:r>
              <a:rPr lang="en-GB" sz="1600" dirty="0"/>
              <a:t/>
            </a:r>
            <a:br>
              <a:rPr lang="en-GB" sz="1600" dirty="0"/>
            </a:br>
            <a:r>
              <a:rPr lang="en-GB" sz="1600" dirty="0"/>
              <a:t>She developed what she called the ETHICS – Effective Technical and Human-Implementation of Computer-based Systems – Model, which put into practice her ideas about a job satisfaction and employee needs (Mumford, 1983b). She used her understanding of worker needs to facilitate implementation of new computer systems in a way that employees and users would find motivating. Mumford (1983a) believed that job satisfaction and greater worker efficiency were interrelated goals because satisfied employees will perform better. </a:t>
            </a:r>
          </a:p>
        </p:txBody>
      </p:sp>
    </p:spTree>
    <p:extLst>
      <p:ext uri="{BB962C8B-B14F-4D97-AF65-F5344CB8AC3E}">
        <p14:creationId xmlns:p14="http://schemas.microsoft.com/office/powerpoint/2010/main" val="205230575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a:blip r:embed="rId2" cstate="print"/>
          <a:srcRect/>
          <a:stretch>
            <a:fillRect/>
          </a:stretch>
        </p:blipFill>
        <p:spPr bwMode="auto">
          <a:xfrm>
            <a:off x="-32" y="1071570"/>
            <a:ext cx="9065769" cy="5500702"/>
          </a:xfrm>
          <a:prstGeom prst="rect">
            <a:avLst/>
          </a:prstGeom>
          <a:noFill/>
          <a:ln w="9525">
            <a:noFill/>
            <a:miter lim="800000"/>
            <a:headEnd/>
            <a:tailEnd/>
          </a:ln>
          <a:effectLst/>
        </p:spPr>
      </p:pic>
      <p:sp>
        <p:nvSpPr>
          <p:cNvPr id="5" name="TextBox 4"/>
          <p:cNvSpPr txBox="1"/>
          <p:nvPr/>
        </p:nvSpPr>
        <p:spPr>
          <a:xfrm>
            <a:off x="0" y="214290"/>
            <a:ext cx="9144000" cy="646331"/>
          </a:xfrm>
          <a:prstGeom prst="rect">
            <a:avLst/>
          </a:prstGeom>
          <a:noFill/>
        </p:spPr>
        <p:txBody>
          <a:bodyPr wrap="square" rtlCol="0">
            <a:spAutoFit/>
          </a:bodyPr>
          <a:lstStyle/>
          <a:p>
            <a:pPr algn="ctr"/>
            <a:r>
              <a:rPr lang="en-GB" sz="2400" b="1" dirty="0" smtClean="0"/>
              <a:t>Bg: </a:t>
            </a:r>
            <a:r>
              <a:rPr lang="en-GB" sz="3600" b="1" dirty="0" smtClean="0"/>
              <a:t>Aligning Organisational and employee needs</a:t>
            </a:r>
          </a:p>
        </p:txBody>
      </p:sp>
    </p:spTree>
    <p:extLst>
      <p:ext uri="{BB962C8B-B14F-4D97-AF65-F5344CB8AC3E}">
        <p14:creationId xmlns:p14="http://schemas.microsoft.com/office/powerpoint/2010/main" val="1125102229"/>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normAutofit fontScale="90000"/>
          </a:bodyPr>
          <a:lstStyle/>
          <a:p>
            <a:r>
              <a:rPr lang="en-GB" sz="2200" dirty="0" smtClean="0"/>
              <a:t>Bg: </a:t>
            </a:r>
            <a:r>
              <a:rPr lang="en-GB" dirty="0" smtClean="0"/>
              <a:t>Personal </a:t>
            </a:r>
            <a:r>
              <a:rPr lang="en-GB" dirty="0"/>
              <a:t>Purpose </a:t>
            </a:r>
            <a:r>
              <a:rPr lang="en-GB" dirty="0" smtClean="0"/>
              <a:t>&amp; Meaningful work</a:t>
            </a:r>
            <a:endParaRPr lang="en-GB" dirty="0"/>
          </a:p>
        </p:txBody>
      </p:sp>
      <p:pic>
        <p:nvPicPr>
          <p:cNvPr id="4" name="Picture 6"/>
          <p:cNvPicPr>
            <a:picLocks noChangeAspect="1" noChangeArrowheads="1"/>
          </p:cNvPicPr>
          <p:nvPr/>
        </p:nvPicPr>
        <p:blipFill>
          <a:blip r:embed="rId2" cstate="print"/>
          <a:srcRect/>
          <a:stretch>
            <a:fillRect/>
          </a:stretch>
        </p:blipFill>
        <p:spPr bwMode="auto">
          <a:xfrm>
            <a:off x="28674" y="1214422"/>
            <a:ext cx="8972482" cy="2428892"/>
          </a:xfrm>
          <a:prstGeom prst="rect">
            <a:avLst/>
          </a:prstGeom>
          <a:noFill/>
          <a:ln w="9525">
            <a:noFill/>
            <a:miter lim="800000"/>
            <a:headEnd/>
            <a:tailEnd/>
          </a:ln>
          <a:effectLst/>
        </p:spPr>
      </p:pic>
      <p:pic>
        <p:nvPicPr>
          <p:cNvPr id="5" name="Picture 2" descr="http://staffwriter.files.wordpress.com/2008/08/esfacebook1.jpg"/>
          <p:cNvPicPr>
            <a:picLocks noChangeAspect="1" noChangeArrowheads="1"/>
          </p:cNvPicPr>
          <p:nvPr/>
        </p:nvPicPr>
        <p:blipFill>
          <a:blip r:embed="rId3" cstate="print"/>
          <a:srcRect/>
          <a:stretch>
            <a:fillRect/>
          </a:stretch>
        </p:blipFill>
        <p:spPr bwMode="auto">
          <a:xfrm>
            <a:off x="2422649" y="3643314"/>
            <a:ext cx="4578243" cy="3143272"/>
          </a:xfrm>
          <a:prstGeom prst="rect">
            <a:avLst/>
          </a:prstGeom>
          <a:noFill/>
        </p:spPr>
      </p:pic>
    </p:spTree>
    <p:extLst>
      <p:ext uri="{BB962C8B-B14F-4D97-AF65-F5344CB8AC3E}">
        <p14:creationId xmlns:p14="http://schemas.microsoft.com/office/powerpoint/2010/main" val="2724696617"/>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537" indent="0">
              <a:buNone/>
            </a:pPr>
            <a:r>
              <a:rPr lang="en-GB" altLang="en-US" sz="2400" dirty="0" smtClean="0"/>
              <a:t>Research document and cite an answer for each question below:</a:t>
            </a:r>
            <a:r>
              <a:rPr lang="en-GB" altLang="en-US" sz="2800" dirty="0" smtClean="0"/>
              <a:t/>
            </a:r>
            <a:br>
              <a:rPr lang="en-GB" altLang="en-US" sz="2800" dirty="0" smtClean="0"/>
            </a:br>
            <a:endParaRPr lang="en-GB" altLang="en-US" sz="1100" dirty="0" smtClean="0"/>
          </a:p>
          <a:p>
            <a:r>
              <a:rPr lang="en-GB" altLang="en-US" sz="2800" dirty="0" smtClean="0"/>
              <a:t>What is the </a:t>
            </a:r>
            <a:r>
              <a:rPr lang="en-GB" altLang="en-US" sz="2800" b="1" dirty="0" smtClean="0"/>
              <a:t>Equity Theory </a:t>
            </a:r>
            <a:r>
              <a:rPr lang="en-GB" altLang="en-US" sz="2800" dirty="0" smtClean="0"/>
              <a:t>of motivation?</a:t>
            </a:r>
          </a:p>
          <a:p>
            <a:r>
              <a:rPr lang="en-GB" altLang="en-US" sz="2800" dirty="0"/>
              <a:t>Who invented the </a:t>
            </a:r>
            <a:r>
              <a:rPr lang="en-GB" altLang="en-US" sz="2800" b="1" dirty="0"/>
              <a:t>Equity Theory </a:t>
            </a:r>
            <a:r>
              <a:rPr lang="en-GB" altLang="en-US" sz="2800" dirty="0"/>
              <a:t>of motivation?</a:t>
            </a:r>
            <a:r>
              <a:rPr lang="en-GB" altLang="en-US" sz="2800" dirty="0" smtClean="0"/>
              <a:t/>
            </a:r>
            <a:br>
              <a:rPr lang="en-GB" altLang="en-US" sz="2800" dirty="0" smtClean="0"/>
            </a:br>
            <a:endParaRPr lang="en-GB" altLang="en-US" sz="1100" dirty="0" smtClean="0"/>
          </a:p>
          <a:p>
            <a:r>
              <a:rPr lang="en-GB" altLang="en-US" sz="2800" dirty="0" smtClean="0"/>
              <a:t>Research and discover a diagram that clearly illustrates the </a:t>
            </a:r>
            <a:r>
              <a:rPr lang="en-GB" altLang="en-US" sz="2800" b="1" dirty="0" smtClean="0"/>
              <a:t>Equity Theory </a:t>
            </a:r>
            <a:r>
              <a:rPr lang="en-GB" altLang="en-US" sz="2800" dirty="0" smtClean="0"/>
              <a:t>of motivation?</a:t>
            </a:r>
          </a:p>
          <a:p>
            <a:r>
              <a:rPr lang="en-GB" altLang="en-US" sz="2800" dirty="0" smtClean="0"/>
              <a:t>How does the </a:t>
            </a:r>
            <a:r>
              <a:rPr lang="en-GB" altLang="en-US" sz="2800" b="1" dirty="0" smtClean="0"/>
              <a:t>Equity </a:t>
            </a:r>
            <a:r>
              <a:rPr lang="en-GB" altLang="en-US" sz="2800" b="1" dirty="0"/>
              <a:t>Theory </a:t>
            </a:r>
            <a:r>
              <a:rPr lang="en-GB" altLang="en-US" sz="2800" dirty="0"/>
              <a:t>of </a:t>
            </a:r>
            <a:r>
              <a:rPr lang="en-GB" altLang="en-US" sz="2800" dirty="0" smtClean="0"/>
              <a:t>motivation relate to Job satisfaction?</a:t>
            </a:r>
            <a:endParaRPr lang="en-GB" altLang="en-US" sz="2800" dirty="0"/>
          </a:p>
          <a:p>
            <a:endParaRPr lang="en-GB" altLang="en-US" sz="2800" dirty="0" smtClean="0"/>
          </a:p>
          <a:p>
            <a:endParaRPr lang="en-GB" dirty="0"/>
          </a:p>
        </p:txBody>
      </p:sp>
      <p:sp>
        <p:nvSpPr>
          <p:cNvPr id="3" name="Title 2"/>
          <p:cNvSpPr>
            <a:spLocks noGrp="1"/>
          </p:cNvSpPr>
          <p:nvPr>
            <p:ph type="title"/>
          </p:nvPr>
        </p:nvSpPr>
        <p:spPr/>
        <p:txBody>
          <a:bodyPr/>
          <a:lstStyle/>
          <a:p>
            <a:r>
              <a:rPr lang="en-GB" u="sng" dirty="0" smtClean="0"/>
              <a:t>Equity Theory</a:t>
            </a:r>
            <a:endParaRPr lang="en-GB" u="sng" dirty="0"/>
          </a:p>
        </p:txBody>
      </p:sp>
    </p:spTree>
    <p:extLst>
      <p:ext uri="{BB962C8B-B14F-4D97-AF65-F5344CB8AC3E}">
        <p14:creationId xmlns:p14="http://schemas.microsoft.com/office/powerpoint/2010/main" val="59515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r>
              <a:rPr lang="en-GB" sz="2800" dirty="0" smtClean="0"/>
              <a:t>What is </a:t>
            </a:r>
            <a:r>
              <a:rPr lang="en-GB" sz="2800" b="1" dirty="0" smtClean="0"/>
              <a:t>flexible working</a:t>
            </a:r>
            <a:r>
              <a:rPr lang="en-GB" sz="2800" dirty="0" smtClean="0"/>
              <a:t>?</a:t>
            </a:r>
          </a:p>
          <a:p>
            <a:pPr marL="0" indent="0">
              <a:buNone/>
            </a:pPr>
            <a:endParaRPr lang="en-GB" sz="2800" dirty="0"/>
          </a:p>
          <a:p>
            <a:r>
              <a:rPr lang="en-GB" sz="2800" dirty="0" smtClean="0"/>
              <a:t>What </a:t>
            </a:r>
            <a:r>
              <a:rPr lang="en-GB" sz="2800" b="1" dirty="0" smtClean="0"/>
              <a:t>different types of Flexible working </a:t>
            </a:r>
            <a:r>
              <a:rPr lang="en-GB" sz="2800" dirty="0" smtClean="0"/>
              <a:t>are there? Research and document your answer.</a:t>
            </a:r>
          </a:p>
          <a:p>
            <a:pPr marL="0" indent="0">
              <a:buNone/>
            </a:pPr>
            <a:endParaRPr lang="en-GB" sz="2800" dirty="0" smtClean="0"/>
          </a:p>
          <a:p>
            <a:r>
              <a:rPr lang="en-GB" sz="2800" dirty="0"/>
              <a:t>Research and document the link between </a:t>
            </a:r>
            <a:r>
              <a:rPr lang="en-GB" sz="2800" b="1" dirty="0"/>
              <a:t>Flexible Working and Job Satisfaction</a:t>
            </a:r>
            <a:r>
              <a:rPr lang="en-GB" sz="2800" dirty="0"/>
              <a:t>?</a:t>
            </a:r>
          </a:p>
          <a:p>
            <a:endParaRPr lang="en-GB" sz="2800" dirty="0"/>
          </a:p>
        </p:txBody>
      </p:sp>
      <p:sp>
        <p:nvSpPr>
          <p:cNvPr id="4" name="Title 3"/>
          <p:cNvSpPr>
            <a:spLocks noGrp="1"/>
          </p:cNvSpPr>
          <p:nvPr>
            <p:ph type="title"/>
          </p:nvPr>
        </p:nvSpPr>
        <p:spPr/>
        <p:txBody>
          <a:bodyPr>
            <a:normAutofit/>
          </a:bodyPr>
          <a:lstStyle/>
          <a:p>
            <a:r>
              <a:rPr lang="en-GB" u="sng" dirty="0" smtClean="0"/>
              <a:t>Q. Flexible Working Opportunities?</a:t>
            </a:r>
            <a:endParaRPr lang="en-GB" u="sng" dirty="0"/>
          </a:p>
        </p:txBody>
      </p:sp>
    </p:spTree>
    <p:extLst>
      <p:ext uri="{BB962C8B-B14F-4D97-AF65-F5344CB8AC3E}">
        <p14:creationId xmlns:p14="http://schemas.microsoft.com/office/powerpoint/2010/main" val="1044839657"/>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smtClean="0"/>
              <a:t>Bg: </a:t>
            </a:r>
            <a:r>
              <a:rPr lang="en-GB" u="sng" dirty="0" smtClean="0"/>
              <a:t>Flexible working arrangement</a:t>
            </a:r>
            <a:endParaRPr lang="en-GB" u="sng" dirty="0"/>
          </a:p>
        </p:txBody>
      </p:sp>
      <p:sp>
        <p:nvSpPr>
          <p:cNvPr id="5" name="TextBox 4"/>
          <p:cNvSpPr txBox="1"/>
          <p:nvPr/>
        </p:nvSpPr>
        <p:spPr>
          <a:xfrm>
            <a:off x="0" y="1571612"/>
            <a:ext cx="9144000" cy="3416320"/>
          </a:xfrm>
          <a:prstGeom prst="rect">
            <a:avLst/>
          </a:prstGeom>
          <a:noFill/>
        </p:spPr>
        <p:txBody>
          <a:bodyPr wrap="square" rtlCol="0">
            <a:spAutoFit/>
          </a:bodyPr>
          <a:lstStyle/>
          <a:p>
            <a:r>
              <a:rPr lang="en-US" sz="2400" dirty="0" smtClean="0"/>
              <a:t>An increasingly significant aspect of motivation and job satisfaction is flexible working. According to CIPD, ‘This relates to an organization's working arrangements in terms of working time, working location and the pattern of working.’</a:t>
            </a:r>
            <a:r>
              <a:rPr lang="en-US" sz="2400" baseline="30000" dirty="0" smtClean="0"/>
              <a:t>64</a:t>
            </a:r>
            <a:r>
              <a:rPr lang="en-US" sz="2400" dirty="0" smtClean="0"/>
              <a:t> </a:t>
            </a:r>
          </a:p>
          <a:p>
            <a:endParaRPr lang="en-US" sz="2400" dirty="0" smtClean="0"/>
          </a:p>
          <a:p>
            <a:r>
              <a:rPr lang="en-US" sz="2400" dirty="0" smtClean="0"/>
              <a:t>Moves toward greater flexibility may afford opportunities for </a:t>
            </a:r>
            <a:r>
              <a:rPr lang="en-US" sz="2400" b="1" dirty="0" smtClean="0"/>
              <a:t>employees to have more freedom and control over their working arrangements and have noticeable effects on their job satisfaction and performance. </a:t>
            </a:r>
            <a:endParaRPr lang="en-GB" sz="2400" dirty="0" smtClean="0"/>
          </a:p>
          <a:p>
            <a:endParaRPr lang="en-GB" sz="2400" dirty="0"/>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514350" indent="-514350">
              <a:buFont typeface="+mj-lt"/>
              <a:buAutoNum type="arabicPeriod"/>
            </a:pPr>
            <a:r>
              <a:rPr lang="en-GB" dirty="0" smtClean="0"/>
              <a:t>Research and document a definition for </a:t>
            </a:r>
            <a:r>
              <a:rPr lang="en-GB" b="1" dirty="0"/>
              <a:t>Job </a:t>
            </a:r>
            <a:r>
              <a:rPr lang="en-GB" b="1" dirty="0" smtClean="0"/>
              <a:t>enrichment? </a:t>
            </a:r>
            <a:r>
              <a:rPr lang="en-GB" dirty="0"/>
              <a:t>&amp;</a:t>
            </a:r>
            <a:endParaRPr lang="en-GB" b="1" dirty="0" smtClean="0"/>
          </a:p>
          <a:p>
            <a:pPr marL="514350" indent="-514350">
              <a:buFont typeface="+mj-lt"/>
              <a:buAutoNum type="arabicPeriod"/>
            </a:pPr>
            <a:r>
              <a:rPr lang="en-GB" dirty="0" smtClean="0"/>
              <a:t>How it relates to </a:t>
            </a:r>
            <a:r>
              <a:rPr lang="en-GB" b="1" dirty="0" smtClean="0"/>
              <a:t>Job Satisfaction</a:t>
            </a:r>
            <a:r>
              <a:rPr lang="en-GB" dirty="0" smtClean="0"/>
              <a:t>?</a:t>
            </a:r>
          </a:p>
        </p:txBody>
      </p:sp>
      <p:sp>
        <p:nvSpPr>
          <p:cNvPr id="4" name="Title 3"/>
          <p:cNvSpPr>
            <a:spLocks noGrp="1"/>
          </p:cNvSpPr>
          <p:nvPr>
            <p:ph type="title"/>
          </p:nvPr>
        </p:nvSpPr>
        <p:spPr/>
        <p:txBody>
          <a:bodyPr>
            <a:normAutofit/>
          </a:bodyPr>
          <a:lstStyle/>
          <a:p>
            <a:r>
              <a:rPr lang="en-GB" b="1" u="sng" dirty="0" smtClean="0"/>
              <a:t>Q.</a:t>
            </a:r>
            <a:r>
              <a:rPr lang="en-GB" b="1" u="sng" dirty="0"/>
              <a:t> Job </a:t>
            </a:r>
            <a:r>
              <a:rPr lang="en-GB" b="1" u="sng" dirty="0" smtClean="0"/>
              <a:t>Enrichment?</a:t>
            </a:r>
            <a:endParaRPr lang="en-GB" b="1" u="sng" dirty="0"/>
          </a:p>
        </p:txBody>
      </p:sp>
    </p:spTree>
    <p:extLst>
      <p:ext uri="{BB962C8B-B14F-4D97-AF65-F5344CB8AC3E}">
        <p14:creationId xmlns:p14="http://schemas.microsoft.com/office/powerpoint/2010/main" val="2538317749"/>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14290"/>
            <a:ext cx="8229600" cy="1143000"/>
          </a:xfrm>
        </p:spPr>
        <p:txBody>
          <a:bodyPr>
            <a:normAutofit fontScale="90000"/>
          </a:bodyPr>
          <a:lstStyle/>
          <a:p>
            <a:r>
              <a:rPr lang="en-GB" sz="2700" dirty="0" smtClean="0"/>
              <a:t>Bg: </a:t>
            </a:r>
            <a:r>
              <a:rPr lang="en-GB" u="sng" dirty="0" smtClean="0"/>
              <a:t>Flexible working </a:t>
            </a:r>
            <a:br>
              <a:rPr lang="en-GB" u="sng" dirty="0" smtClean="0"/>
            </a:br>
            <a:r>
              <a:rPr lang="en-GB" u="sng" dirty="0" smtClean="0"/>
              <a:t>Job Satisfaction &amp; Empowerment</a:t>
            </a:r>
            <a:endParaRPr lang="en-GB" u="sng" dirty="0"/>
          </a:p>
        </p:txBody>
      </p:sp>
      <p:sp>
        <p:nvSpPr>
          <p:cNvPr id="5" name="TextBox 4"/>
          <p:cNvSpPr txBox="1"/>
          <p:nvPr/>
        </p:nvSpPr>
        <p:spPr>
          <a:xfrm>
            <a:off x="0" y="1571612"/>
            <a:ext cx="9144000" cy="5632311"/>
          </a:xfrm>
          <a:prstGeom prst="rect">
            <a:avLst/>
          </a:prstGeom>
          <a:noFill/>
        </p:spPr>
        <p:txBody>
          <a:bodyPr wrap="square" rtlCol="0">
            <a:spAutoFit/>
          </a:bodyPr>
          <a:lstStyle/>
          <a:p>
            <a:r>
              <a:rPr lang="en-US" sz="2400" dirty="0" smtClean="0"/>
              <a:t>Broader approaches to </a:t>
            </a:r>
            <a:r>
              <a:rPr lang="en-US" sz="2400" b="1" dirty="0" smtClean="0"/>
              <a:t>job </a:t>
            </a:r>
            <a:r>
              <a:rPr lang="en-US" sz="2400" b="1" i="1" dirty="0" smtClean="0"/>
              <a:t>satisfaction </a:t>
            </a:r>
            <a:r>
              <a:rPr lang="en-US" sz="2400" dirty="0" smtClean="0"/>
              <a:t>aim to give the person </a:t>
            </a:r>
            <a:r>
              <a:rPr lang="en-US" sz="2400" b="1" dirty="0" smtClean="0"/>
              <a:t>improved empowerment </a:t>
            </a:r>
            <a:r>
              <a:rPr lang="en-US" sz="2400" dirty="0" smtClean="0"/>
              <a:t>and job enrichment through </a:t>
            </a:r>
            <a:r>
              <a:rPr lang="en-US" sz="2400" b="1" dirty="0" smtClean="0"/>
              <a:t>greater autonomy and authority </a:t>
            </a:r>
            <a:r>
              <a:rPr lang="en-US" sz="2400" dirty="0" smtClean="0"/>
              <a:t>over the planning execution and control of their work. It</a:t>
            </a:r>
            <a:r>
              <a:rPr lang="en-US" sz="2400" b="1" dirty="0" smtClean="0"/>
              <a:t> </a:t>
            </a:r>
            <a:r>
              <a:rPr lang="en-US" sz="2400" dirty="0" smtClean="0"/>
              <a:t>focuses attention on </a:t>
            </a:r>
            <a:r>
              <a:rPr lang="en-US" sz="2400" b="1" dirty="0" smtClean="0"/>
              <a:t>intrinsic satisfaction</a:t>
            </a:r>
            <a:r>
              <a:rPr lang="en-US" sz="2400" dirty="0" smtClean="0"/>
              <a:t>. </a:t>
            </a:r>
          </a:p>
          <a:p>
            <a:endParaRPr lang="en-US" sz="2400" dirty="0" smtClean="0"/>
          </a:p>
          <a:p>
            <a:r>
              <a:rPr lang="en-US" sz="2400" dirty="0" smtClean="0"/>
              <a:t>Job enrichment … should provide the person with a </a:t>
            </a:r>
            <a:r>
              <a:rPr lang="en-US" sz="2400" b="1" dirty="0" smtClean="0"/>
              <a:t>more meaningful </a:t>
            </a:r>
            <a:r>
              <a:rPr lang="en-US" sz="2400" dirty="0" smtClean="0"/>
              <a:t>and challenging job and offer </a:t>
            </a:r>
            <a:r>
              <a:rPr lang="en-US" sz="2400" b="1" dirty="0" smtClean="0"/>
              <a:t>greater opportunities for psychological growth</a:t>
            </a:r>
            <a:r>
              <a:rPr lang="en-US" sz="2400" dirty="0" smtClean="0"/>
              <a:t>. </a:t>
            </a:r>
          </a:p>
          <a:p>
            <a:endParaRPr lang="en-US" sz="2400" dirty="0" smtClean="0"/>
          </a:p>
          <a:p>
            <a:r>
              <a:rPr lang="en-US" sz="2400" dirty="0" smtClean="0"/>
              <a:t>The main methods of achieving </a:t>
            </a:r>
            <a:r>
              <a:rPr lang="en-US" sz="2400" b="1" dirty="0" smtClean="0"/>
              <a:t>job enrichment </a:t>
            </a:r>
            <a:r>
              <a:rPr lang="en-US" sz="2400" dirty="0" smtClean="0"/>
              <a:t>include the following:</a:t>
            </a:r>
          </a:p>
          <a:p>
            <a:pPr marL="457200" indent="-457200">
              <a:buFont typeface="+mj-lt"/>
              <a:buAutoNum type="arabicPeriod"/>
            </a:pPr>
            <a:r>
              <a:rPr lang="en-US" sz="2400" dirty="0" smtClean="0"/>
              <a:t> Permitting workers </a:t>
            </a:r>
            <a:r>
              <a:rPr lang="en-US" sz="2400" b="1" dirty="0" smtClean="0"/>
              <a:t>greater freedom and control </a:t>
            </a:r>
            <a:r>
              <a:rPr lang="en-US" sz="2400" dirty="0" smtClean="0"/>
              <a:t>over the scheduling and pacing of their work as opposed to machine pacing; </a:t>
            </a:r>
          </a:p>
          <a:p>
            <a:pPr marL="457200" indent="-457200">
              <a:buFont typeface="+mj-lt"/>
              <a:buAutoNum type="arabicPeriod"/>
            </a:pPr>
            <a:r>
              <a:rPr lang="en-US" sz="2400" dirty="0" smtClean="0"/>
              <a:t> Supporting workers to establish an appropriate </a:t>
            </a:r>
            <a:r>
              <a:rPr lang="en-US" sz="2400" b="1" dirty="0" smtClean="0"/>
              <a:t>work/life balance</a:t>
            </a:r>
            <a:r>
              <a:rPr lang="en-US" sz="2400" dirty="0" smtClean="0"/>
              <a:t>.</a:t>
            </a:r>
          </a:p>
          <a:p>
            <a:endParaRPr lang="en-GB" sz="2400" dirty="0" smtClean="0"/>
          </a:p>
          <a:p>
            <a:endParaRPr lang="en-GB" sz="2400" dirty="0"/>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sz="2400" dirty="0" smtClean="0"/>
              <a:t>Bg: </a:t>
            </a:r>
            <a:r>
              <a:rPr lang="en-GB" b="1" u="sng" dirty="0" smtClean="0"/>
              <a:t>Job Enrichment</a:t>
            </a:r>
            <a:endParaRPr lang="en-GB" b="1" u="sng" dirty="0"/>
          </a:p>
        </p:txBody>
      </p:sp>
      <p:sp>
        <p:nvSpPr>
          <p:cNvPr id="3" name="Content Placeholder 2"/>
          <p:cNvSpPr>
            <a:spLocks noGrp="1"/>
          </p:cNvSpPr>
          <p:nvPr>
            <p:ph idx="1"/>
          </p:nvPr>
        </p:nvSpPr>
        <p:spPr>
          <a:xfrm>
            <a:off x="0" y="1214422"/>
            <a:ext cx="9144000" cy="5072098"/>
          </a:xfrm>
        </p:spPr>
        <p:txBody>
          <a:bodyPr>
            <a:normAutofit/>
          </a:bodyPr>
          <a:lstStyle/>
          <a:p>
            <a:r>
              <a:rPr lang="en-GB" sz="2400" dirty="0" smtClean="0"/>
              <a:t>Job enrichment is an attempt to motivate employees by giving them the opportunity to use the range of their abilities.</a:t>
            </a:r>
          </a:p>
          <a:p>
            <a:r>
              <a:rPr lang="en-GB" sz="2400" dirty="0" smtClean="0"/>
              <a:t>It is an idea that was developed by the American psychologist Frederick Hertzberg in the 1950s.</a:t>
            </a:r>
          </a:p>
          <a:p>
            <a:r>
              <a:rPr lang="en-GB" sz="2400" dirty="0" smtClean="0"/>
              <a:t>It can be contrasted to job enlargement which simply increases the number of tasks without changing the challenge. </a:t>
            </a:r>
          </a:p>
          <a:p>
            <a:r>
              <a:rPr lang="en-GB" sz="2400" dirty="0" smtClean="0"/>
              <a:t>As such job enrichment has been described as 'vertical loading' of a job, while job enlargement is 'horizontal loading'. </a:t>
            </a:r>
          </a:p>
          <a:p>
            <a:pPr>
              <a:buNone/>
            </a:pPr>
            <a:r>
              <a:rPr lang="en-GB" sz="2400" dirty="0" smtClean="0"/>
              <a:t>An enriched job should ideally contain:</a:t>
            </a:r>
          </a:p>
          <a:p>
            <a:pPr marL="457200" indent="-457200">
              <a:buFont typeface="+mj-lt"/>
              <a:buAutoNum type="arabicPeriod"/>
            </a:pPr>
            <a:r>
              <a:rPr lang="en-GB" sz="2400" dirty="0" smtClean="0"/>
              <a:t>A range of tasks and challenges of varying difficulties (Physical or Mental)</a:t>
            </a:r>
          </a:p>
          <a:p>
            <a:pPr marL="457200" indent="-457200">
              <a:buFont typeface="+mj-lt"/>
              <a:buAutoNum type="arabicPeriod"/>
            </a:pPr>
            <a:r>
              <a:rPr lang="en-GB" sz="2400" dirty="0" smtClean="0"/>
              <a:t>Feedback, encouragement and communication.</a:t>
            </a:r>
          </a:p>
          <a:p>
            <a:endParaRPr lang="en-GB" sz="2400" dirty="0"/>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4"/>
            <a:ext cx="9144000" cy="785818"/>
          </a:xfrm>
        </p:spPr>
        <p:txBody>
          <a:bodyPr>
            <a:normAutofit fontScale="90000"/>
          </a:bodyPr>
          <a:lstStyle/>
          <a:p>
            <a:r>
              <a:rPr lang="en-GB" dirty="0" smtClean="0"/>
              <a:t>Comprehensive model of Job enrichment</a:t>
            </a:r>
            <a:endParaRPr lang="en-GB" dirty="0"/>
          </a:p>
        </p:txBody>
      </p:sp>
      <p:pic>
        <p:nvPicPr>
          <p:cNvPr id="34818" name="Picture 2"/>
          <p:cNvPicPr>
            <a:picLocks noChangeAspect="1" noChangeArrowheads="1"/>
          </p:cNvPicPr>
          <p:nvPr/>
        </p:nvPicPr>
        <p:blipFill>
          <a:blip r:embed="rId2" cstate="print"/>
          <a:srcRect/>
          <a:stretch>
            <a:fillRect/>
          </a:stretch>
        </p:blipFill>
        <p:spPr bwMode="auto">
          <a:xfrm>
            <a:off x="0" y="714356"/>
            <a:ext cx="9144000" cy="1143008"/>
          </a:xfrm>
          <a:prstGeom prst="rect">
            <a:avLst/>
          </a:prstGeom>
          <a:noFill/>
          <a:ln w="9525">
            <a:noFill/>
            <a:miter lim="800000"/>
            <a:headEnd/>
            <a:tailEnd/>
          </a:ln>
          <a:effectLst/>
        </p:spPr>
      </p:pic>
      <p:pic>
        <p:nvPicPr>
          <p:cNvPr id="34821" name="Picture 5"/>
          <p:cNvPicPr>
            <a:picLocks noChangeAspect="1" noChangeArrowheads="1"/>
          </p:cNvPicPr>
          <p:nvPr/>
        </p:nvPicPr>
        <p:blipFill>
          <a:blip r:embed="rId3" cstate="print"/>
          <a:srcRect/>
          <a:stretch>
            <a:fillRect/>
          </a:stretch>
        </p:blipFill>
        <p:spPr bwMode="auto">
          <a:xfrm>
            <a:off x="0" y="2000240"/>
            <a:ext cx="9072911" cy="3286148"/>
          </a:xfrm>
          <a:prstGeom prst="rect">
            <a:avLst/>
          </a:prstGeom>
          <a:noFill/>
          <a:ln w="9525">
            <a:noFill/>
            <a:miter lim="800000"/>
            <a:headEnd/>
            <a:tailEnd/>
          </a:ln>
          <a:effectLst/>
        </p:spPr>
      </p:pic>
      <p:pic>
        <p:nvPicPr>
          <p:cNvPr id="34823" name="Picture 7"/>
          <p:cNvPicPr>
            <a:picLocks noChangeAspect="1" noChangeArrowheads="1"/>
          </p:cNvPicPr>
          <p:nvPr/>
        </p:nvPicPr>
        <p:blipFill>
          <a:blip r:embed="rId4" cstate="print"/>
          <a:srcRect/>
          <a:stretch>
            <a:fillRect/>
          </a:stretch>
        </p:blipFill>
        <p:spPr bwMode="auto">
          <a:xfrm>
            <a:off x="0" y="5872184"/>
            <a:ext cx="6733324" cy="914402"/>
          </a:xfrm>
          <a:prstGeom prst="rect">
            <a:avLst/>
          </a:prstGeom>
          <a:noFill/>
          <a:ln w="9525">
            <a:noFill/>
            <a:miter lim="800000"/>
            <a:headEnd/>
            <a:tailEnd/>
          </a:ln>
          <a:effectLst/>
        </p:spPr>
      </p:pic>
      <p:sp>
        <p:nvSpPr>
          <p:cNvPr id="11" name="TextBox 10"/>
          <p:cNvSpPr txBox="1"/>
          <p:nvPr/>
        </p:nvSpPr>
        <p:spPr>
          <a:xfrm>
            <a:off x="0" y="5345684"/>
            <a:ext cx="9144000" cy="369332"/>
          </a:xfrm>
          <a:prstGeom prst="rect">
            <a:avLst/>
          </a:prstGeom>
          <a:noFill/>
        </p:spPr>
        <p:txBody>
          <a:bodyPr wrap="square" rtlCol="0">
            <a:spAutoFit/>
          </a:bodyPr>
          <a:lstStyle/>
          <a:p>
            <a:r>
              <a:rPr lang="en-GB" b="1" dirty="0" smtClean="0"/>
              <a:t>These job characteristics create three psychological states:</a:t>
            </a:r>
            <a:endParaRPr lang="en-GB" b="1" dirty="0"/>
          </a:p>
        </p:txBody>
      </p:sp>
    </p:spTree>
    <p:extLst>
      <p:ext uri="{BB962C8B-B14F-4D97-AF65-F5344CB8AC3E}">
        <p14:creationId xmlns:p14="http://schemas.microsoft.com/office/powerpoint/2010/main" val="4034215160"/>
      </p:ext>
    </p:ext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Research and document a definition of </a:t>
            </a:r>
            <a:r>
              <a:rPr lang="en-GB" b="1" dirty="0" smtClean="0"/>
              <a:t>Well-being at work</a:t>
            </a:r>
            <a:r>
              <a:rPr lang="en-GB" dirty="0" smtClean="0"/>
              <a:t>? &amp;</a:t>
            </a:r>
          </a:p>
          <a:p>
            <a:r>
              <a:rPr lang="en-GB" dirty="0" smtClean="0"/>
              <a:t>Identify some </a:t>
            </a:r>
            <a:r>
              <a:rPr lang="en-GB" b="1" dirty="0" smtClean="0"/>
              <a:t>Well-being at work initiatives</a:t>
            </a:r>
            <a:r>
              <a:rPr lang="en-GB" dirty="0" smtClean="0"/>
              <a:t>?</a:t>
            </a:r>
          </a:p>
          <a:p>
            <a:r>
              <a:rPr lang="en-GB" dirty="0" smtClean="0"/>
              <a:t>And their </a:t>
            </a:r>
            <a:r>
              <a:rPr lang="en-GB" b="1" dirty="0" smtClean="0"/>
              <a:t>potential benefits</a:t>
            </a:r>
            <a:r>
              <a:rPr lang="en-GB" dirty="0" smtClean="0"/>
              <a:t>?</a:t>
            </a:r>
          </a:p>
        </p:txBody>
      </p:sp>
      <p:sp>
        <p:nvSpPr>
          <p:cNvPr id="4" name="Title 3"/>
          <p:cNvSpPr>
            <a:spLocks noGrp="1"/>
          </p:cNvSpPr>
          <p:nvPr>
            <p:ph type="title"/>
          </p:nvPr>
        </p:nvSpPr>
        <p:spPr/>
        <p:txBody>
          <a:bodyPr>
            <a:normAutofit/>
          </a:bodyPr>
          <a:lstStyle/>
          <a:p>
            <a:r>
              <a:rPr lang="en-GB" b="1" u="sng" dirty="0" smtClean="0"/>
              <a:t>Q. Well-being @ Work?</a:t>
            </a:r>
            <a:endParaRPr lang="en-GB" b="1" u="sng" dirty="0"/>
          </a:p>
        </p:txBody>
      </p:sp>
    </p:spTree>
    <p:extLst>
      <p:ext uri="{BB962C8B-B14F-4D97-AF65-F5344CB8AC3E}">
        <p14:creationId xmlns:p14="http://schemas.microsoft.com/office/powerpoint/2010/main" val="114034516"/>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Well-being @ Work</a:t>
            </a:r>
            <a:endParaRPr lang="en-GB" b="1" u="sng" dirty="0"/>
          </a:p>
        </p:txBody>
      </p:sp>
      <p:sp>
        <p:nvSpPr>
          <p:cNvPr id="5" name="TextBox 4"/>
          <p:cNvSpPr txBox="1"/>
          <p:nvPr/>
        </p:nvSpPr>
        <p:spPr>
          <a:xfrm>
            <a:off x="0" y="1500174"/>
            <a:ext cx="9144000" cy="2246769"/>
          </a:xfrm>
          <a:prstGeom prst="rect">
            <a:avLst/>
          </a:prstGeom>
          <a:noFill/>
        </p:spPr>
        <p:txBody>
          <a:bodyPr wrap="square" rtlCol="0">
            <a:spAutoFit/>
          </a:bodyPr>
          <a:lstStyle/>
          <a:p>
            <a:r>
              <a:rPr lang="en-US" sz="2000" dirty="0" smtClean="0"/>
              <a:t>According to </a:t>
            </a:r>
            <a:r>
              <a:rPr lang="en-US" sz="2000" i="1" dirty="0" smtClean="0"/>
              <a:t>De Vita, </a:t>
            </a:r>
            <a:r>
              <a:rPr lang="en-US" sz="2000" b="1" dirty="0" smtClean="0"/>
              <a:t>well-being at work </a:t>
            </a:r>
            <a:r>
              <a:rPr lang="en-US" sz="2000" dirty="0" smtClean="0"/>
              <a:t>pays because </a:t>
            </a:r>
            <a:r>
              <a:rPr lang="en-US" sz="2000" b="1" dirty="0" smtClean="0"/>
              <a:t>employees who are happy and healthy </a:t>
            </a:r>
            <a:r>
              <a:rPr lang="en-US" sz="2000" dirty="0" smtClean="0"/>
              <a:t>take fewer days off sick, </a:t>
            </a:r>
            <a:r>
              <a:rPr lang="en-US" sz="2000" b="1" dirty="0" smtClean="0"/>
              <a:t>are more productive </a:t>
            </a:r>
            <a:r>
              <a:rPr lang="en-US" sz="2000" dirty="0" smtClean="0"/>
              <a:t>and more likely to stay with their </a:t>
            </a:r>
            <a:r>
              <a:rPr lang="en-US" sz="2000" dirty="0" err="1" smtClean="0"/>
              <a:t>organisation</a:t>
            </a:r>
            <a:r>
              <a:rPr lang="en-US" sz="2000" dirty="0" smtClean="0"/>
              <a:t>. The starting point to supporting and promoting well-being in the workplace has to be </a:t>
            </a:r>
            <a:r>
              <a:rPr lang="en-US" sz="2000" b="1" dirty="0" smtClean="0"/>
              <a:t>good people management</a:t>
            </a:r>
            <a:r>
              <a:rPr lang="en-US" sz="2000" dirty="0" smtClean="0"/>
              <a:t> and effective work </a:t>
            </a:r>
            <a:r>
              <a:rPr lang="en-US" sz="2000" dirty="0" err="1" smtClean="0"/>
              <a:t>organisation</a:t>
            </a:r>
            <a:r>
              <a:rPr lang="en-US" sz="2000" dirty="0" smtClean="0"/>
              <a:t>. </a:t>
            </a:r>
            <a:r>
              <a:rPr lang="en-US" sz="2000" baseline="30000" dirty="0" smtClean="0"/>
              <a:t>63</a:t>
            </a:r>
            <a:r>
              <a:rPr lang="en-US" sz="2000" dirty="0" smtClean="0"/>
              <a:t> </a:t>
            </a:r>
          </a:p>
          <a:p>
            <a:endParaRPr lang="en-US" sz="2000" dirty="0"/>
          </a:p>
          <a:p>
            <a:r>
              <a:rPr lang="en-US" sz="2000" dirty="0" smtClean="0"/>
              <a:t>For an overview of topics related to Well-being at work please </a:t>
            </a:r>
            <a:r>
              <a:rPr lang="en-US" sz="2000" dirty="0" smtClean="0">
                <a:hlinkClick r:id="rId2"/>
              </a:rPr>
              <a:t>click-here.</a:t>
            </a:r>
            <a:endParaRPr lang="en-GB" sz="2000" dirty="0" smtClean="0"/>
          </a:p>
          <a:p>
            <a:endParaRPr lang="en-GB" sz="2000" dirty="0"/>
          </a:p>
        </p:txBody>
      </p:sp>
    </p:spTree>
    <p:extLst>
      <p:ext uri="{BB962C8B-B14F-4D97-AF65-F5344CB8AC3E}">
        <p14:creationId xmlns:p14="http://schemas.microsoft.com/office/powerpoint/2010/main" val="2477104371"/>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Research and document the relationship between the </a:t>
            </a:r>
            <a:r>
              <a:rPr lang="en-GB" b="1" dirty="0" smtClean="0"/>
              <a:t>work environment and Job Satisfaction</a:t>
            </a:r>
            <a:r>
              <a:rPr lang="en-GB" dirty="0" smtClean="0"/>
              <a:t>?</a:t>
            </a:r>
          </a:p>
        </p:txBody>
      </p:sp>
      <p:sp>
        <p:nvSpPr>
          <p:cNvPr id="4" name="Title 3"/>
          <p:cNvSpPr>
            <a:spLocks noGrp="1"/>
          </p:cNvSpPr>
          <p:nvPr>
            <p:ph type="title"/>
          </p:nvPr>
        </p:nvSpPr>
        <p:spPr/>
        <p:txBody>
          <a:bodyPr>
            <a:normAutofit/>
          </a:bodyPr>
          <a:lstStyle/>
          <a:p>
            <a:r>
              <a:rPr lang="en-GB" b="1" u="sng" dirty="0" smtClean="0"/>
              <a:t>Q. The Work Environment?</a:t>
            </a:r>
            <a:endParaRPr lang="en-GB" b="1" u="sng" dirty="0"/>
          </a:p>
        </p:txBody>
      </p:sp>
    </p:spTree>
    <p:extLst>
      <p:ext uri="{BB962C8B-B14F-4D97-AF65-F5344CB8AC3E}">
        <p14:creationId xmlns:p14="http://schemas.microsoft.com/office/powerpoint/2010/main" val="442492430"/>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sz="2400" dirty="0" smtClean="0"/>
              <a:t>Bg: </a:t>
            </a:r>
            <a:r>
              <a:rPr lang="en-GB" u="sng" dirty="0" smtClean="0"/>
              <a:t>The </a:t>
            </a:r>
            <a:r>
              <a:rPr lang="en-GB" u="sng" dirty="0"/>
              <a:t>W</a:t>
            </a:r>
            <a:r>
              <a:rPr lang="en-GB" u="sng" dirty="0" smtClean="0"/>
              <a:t>ork environment</a:t>
            </a:r>
            <a:endParaRPr lang="en-GB" u="sng" dirty="0"/>
          </a:p>
        </p:txBody>
      </p:sp>
      <p:pic>
        <p:nvPicPr>
          <p:cNvPr id="3074" name="Picture 2"/>
          <p:cNvPicPr>
            <a:picLocks noChangeAspect="1" noChangeArrowheads="1"/>
          </p:cNvPicPr>
          <p:nvPr/>
        </p:nvPicPr>
        <p:blipFill>
          <a:blip r:embed="rId2" cstate="print"/>
          <a:srcRect/>
          <a:stretch>
            <a:fillRect/>
          </a:stretch>
        </p:blipFill>
        <p:spPr bwMode="auto">
          <a:xfrm>
            <a:off x="0" y="1142984"/>
            <a:ext cx="9091512" cy="1143008"/>
          </a:xfrm>
          <a:prstGeom prst="rect">
            <a:avLst/>
          </a:prstGeom>
          <a:noFill/>
          <a:ln w="9525">
            <a:noFill/>
            <a:miter lim="800000"/>
            <a:headEnd/>
            <a:tailEnd/>
          </a:ln>
          <a:effectLst/>
        </p:spPr>
      </p:pic>
      <p:pic>
        <p:nvPicPr>
          <p:cNvPr id="3080" name="Picture 8" descr="http://blog.addictinggames.com/wp-content/uploads/2010/01/desktop-basketball-office.jpg"/>
          <p:cNvPicPr>
            <a:picLocks noChangeAspect="1" noChangeArrowheads="1"/>
          </p:cNvPicPr>
          <p:nvPr/>
        </p:nvPicPr>
        <p:blipFill>
          <a:blip r:embed="rId3" cstate="print"/>
          <a:srcRect/>
          <a:stretch>
            <a:fillRect/>
          </a:stretch>
        </p:blipFill>
        <p:spPr bwMode="auto">
          <a:xfrm>
            <a:off x="2428860" y="2357430"/>
            <a:ext cx="4286250" cy="4286250"/>
          </a:xfrm>
          <a:prstGeom prst="rect">
            <a:avLst/>
          </a:prstGeom>
          <a:noFill/>
        </p:spPr>
      </p:pic>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514350" indent="-514350">
              <a:buFont typeface="+mj-lt"/>
              <a:buAutoNum type="arabicPeriod"/>
            </a:pPr>
            <a:r>
              <a:rPr lang="en-GB" dirty="0" smtClean="0"/>
              <a:t>Research the </a:t>
            </a:r>
            <a:r>
              <a:rPr lang="en-GB" b="1" dirty="0"/>
              <a:t>work </a:t>
            </a:r>
            <a:r>
              <a:rPr lang="en-GB" b="1" dirty="0" smtClean="0"/>
              <a:t>environment at Google</a:t>
            </a:r>
            <a:r>
              <a:rPr lang="en-GB" dirty="0" smtClean="0"/>
              <a:t>?</a:t>
            </a:r>
          </a:p>
          <a:p>
            <a:pPr marL="514350" indent="-514350">
              <a:buFont typeface="+mj-lt"/>
              <a:buAutoNum type="arabicPeriod"/>
            </a:pPr>
            <a:endParaRPr lang="en-GB" dirty="0" smtClean="0"/>
          </a:p>
          <a:p>
            <a:pPr marL="514350" indent="-514350">
              <a:buFont typeface="+mj-lt"/>
              <a:buAutoNum type="arabicPeriod"/>
            </a:pPr>
            <a:r>
              <a:rPr lang="en-GB" dirty="0" smtClean="0"/>
              <a:t>Discover </a:t>
            </a:r>
            <a:r>
              <a:rPr lang="en-GB" b="1" dirty="0" smtClean="0"/>
              <a:t>images</a:t>
            </a:r>
            <a:r>
              <a:rPr lang="en-GB" dirty="0" smtClean="0"/>
              <a:t> for Google’s work environment?</a:t>
            </a:r>
          </a:p>
        </p:txBody>
      </p:sp>
      <p:sp>
        <p:nvSpPr>
          <p:cNvPr id="4" name="Title 3"/>
          <p:cNvSpPr>
            <a:spLocks noGrp="1"/>
          </p:cNvSpPr>
          <p:nvPr>
            <p:ph type="title"/>
          </p:nvPr>
        </p:nvSpPr>
        <p:spPr/>
        <p:txBody>
          <a:bodyPr>
            <a:normAutofit/>
          </a:bodyPr>
          <a:lstStyle/>
          <a:p>
            <a:r>
              <a:rPr lang="en-GB" b="1" u="sng" dirty="0" smtClean="0"/>
              <a:t>Q. Google W.E. ?</a:t>
            </a:r>
            <a:endParaRPr lang="en-GB" b="1" u="sng" dirty="0"/>
          </a:p>
        </p:txBody>
      </p:sp>
    </p:spTree>
    <p:extLst>
      <p:ext uri="{BB962C8B-B14F-4D97-AF65-F5344CB8AC3E}">
        <p14:creationId xmlns:p14="http://schemas.microsoft.com/office/powerpoint/2010/main" val="3071632191"/>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smtClean="0"/>
              <a:t>Bg: </a:t>
            </a:r>
            <a:r>
              <a:rPr lang="en-GB" b="1" dirty="0" smtClean="0"/>
              <a:t>Life @ Google</a:t>
            </a:r>
            <a:endParaRPr lang="en-GB" b="1" dirty="0"/>
          </a:p>
        </p:txBody>
      </p:sp>
      <p:sp>
        <p:nvSpPr>
          <p:cNvPr id="3" name="Content Placeholder 2"/>
          <p:cNvSpPr>
            <a:spLocks noGrp="1"/>
          </p:cNvSpPr>
          <p:nvPr>
            <p:ph idx="1"/>
          </p:nvPr>
        </p:nvSpPr>
        <p:spPr>
          <a:xfrm>
            <a:off x="142844" y="1303341"/>
            <a:ext cx="8858312" cy="4840303"/>
          </a:xfrm>
        </p:spPr>
        <p:txBody>
          <a:bodyPr>
            <a:noAutofit/>
          </a:bodyPr>
          <a:lstStyle/>
          <a:p>
            <a:r>
              <a:rPr lang="en-GB" sz="2200" dirty="0" smtClean="0"/>
              <a:t>Google is not a conventional company, and we don’t intend to become one. True, we share attributes with the world’s most successful organizations – a focus on innovation and smart business practices comes to mind – but even as we continue to grow, we’re committed to retaining a small-company feel. At Google, we know that every employee has something important to say,</a:t>
            </a:r>
          </a:p>
          <a:p>
            <a:r>
              <a:rPr lang="en-GB" sz="2200" dirty="0" smtClean="0"/>
              <a:t>Google has offices around the globe, from Bangalore to Zurich, but regardless of where we are, we nurture an invigorating, positive environment by hiring talented, local people who share our commitment to creating search perfection and want to have a great time doing it. </a:t>
            </a:r>
            <a:r>
              <a:rPr lang="en-GB" sz="2200" dirty="0" err="1" smtClean="0"/>
              <a:t>Googlers</a:t>
            </a:r>
            <a:r>
              <a:rPr lang="en-GB" sz="2200" dirty="0" smtClean="0"/>
              <a:t> thrive in small, focused teams and high-energy environments, believe in the ability of technology to change the world, and are as passionate about their lives as they are about their work.</a:t>
            </a:r>
            <a:br>
              <a:rPr lang="en-GB" sz="2200" dirty="0" smtClean="0"/>
            </a:br>
            <a:endParaRPr lang="en-GB" sz="2200" dirty="0"/>
          </a:p>
        </p:txBody>
      </p:sp>
      <p:sp>
        <p:nvSpPr>
          <p:cNvPr id="4" name="TextBox 3"/>
          <p:cNvSpPr txBox="1"/>
          <p:nvPr/>
        </p:nvSpPr>
        <p:spPr>
          <a:xfrm>
            <a:off x="0" y="6597352"/>
            <a:ext cx="5796136" cy="215444"/>
          </a:xfrm>
          <a:prstGeom prst="rect">
            <a:avLst/>
          </a:prstGeom>
          <a:noFill/>
        </p:spPr>
        <p:txBody>
          <a:bodyPr wrap="square" rtlCol="0">
            <a:spAutoFit/>
          </a:bodyPr>
          <a:lstStyle/>
          <a:p>
            <a:r>
              <a:rPr lang="en-GB" sz="800" dirty="0" smtClean="0">
                <a:hlinkClick r:id="rId2"/>
              </a:rPr>
              <a:t>http://www.google.com/intl/en/jobs/lifeatgoogle/</a:t>
            </a:r>
            <a:endParaRPr lang="en-GB" sz="800" dirty="0"/>
          </a:p>
        </p:txBody>
      </p:sp>
    </p:spTree>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7504" y="-27384"/>
            <a:ext cx="8579296" cy="1143000"/>
          </a:xfrm>
        </p:spPr>
        <p:txBody>
          <a:bodyPr>
            <a:normAutofit fontScale="90000"/>
          </a:bodyPr>
          <a:lstStyle/>
          <a:p>
            <a:r>
              <a:rPr lang="en-GB" sz="2700" dirty="0" smtClean="0"/>
              <a:t>Bg: </a:t>
            </a:r>
            <a:r>
              <a:rPr lang="en-GB" b="1" dirty="0" smtClean="0"/>
              <a:t>Google : Creative Work Environment</a:t>
            </a:r>
            <a:endParaRPr lang="en-GB" b="1" dirty="0"/>
          </a:p>
        </p:txBody>
      </p:sp>
      <p:sp>
        <p:nvSpPr>
          <p:cNvPr id="5" name="TextBox 4"/>
          <p:cNvSpPr txBox="1"/>
          <p:nvPr/>
        </p:nvSpPr>
        <p:spPr>
          <a:xfrm>
            <a:off x="1187624" y="764704"/>
            <a:ext cx="7035387" cy="646331"/>
          </a:xfrm>
          <a:prstGeom prst="rect">
            <a:avLst/>
          </a:prstGeom>
          <a:noFill/>
        </p:spPr>
        <p:txBody>
          <a:bodyPr wrap="none" rtlCol="0">
            <a:spAutoFit/>
          </a:bodyPr>
          <a:lstStyle/>
          <a:p>
            <a:r>
              <a:rPr lang="en-GB" dirty="0" smtClean="0"/>
              <a:t>Click here for photos:</a:t>
            </a:r>
          </a:p>
          <a:p>
            <a:r>
              <a:rPr lang="en-GB" dirty="0" smtClean="0">
                <a:hlinkClick r:id="rId2"/>
              </a:rPr>
              <a:t>http://anasedris.blogspot.com/2009/04/googles-work-environment.html</a:t>
            </a:r>
            <a:endParaRPr lang="en-GB" dirty="0"/>
          </a:p>
        </p:txBody>
      </p:sp>
      <p:pic>
        <p:nvPicPr>
          <p:cNvPr id="46084" name="Picture 4" descr="http://pldesignicf.files.wordpress.com/2010/02/google-office.jpg"/>
          <p:cNvPicPr>
            <a:picLocks noChangeAspect="1" noChangeArrowheads="1"/>
          </p:cNvPicPr>
          <p:nvPr/>
        </p:nvPicPr>
        <p:blipFill>
          <a:blip r:embed="rId3" cstate="print"/>
          <a:srcRect/>
          <a:stretch>
            <a:fillRect/>
          </a:stretch>
        </p:blipFill>
        <p:spPr bwMode="auto">
          <a:xfrm>
            <a:off x="1547664" y="1384336"/>
            <a:ext cx="6184404" cy="5357032"/>
          </a:xfrm>
          <a:prstGeom prst="rect">
            <a:avLst/>
          </a:prstGeom>
          <a:noFill/>
        </p:spPr>
      </p:pic>
    </p:spTree>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www.thousandtyone.com/blog/content/binary/books/buildersatwork/GoogleEmployeePlayingAGameOfBilliards.jpg"/>
          <p:cNvPicPr>
            <a:picLocks noChangeAspect="1" noChangeArrowheads="1"/>
          </p:cNvPicPr>
          <p:nvPr/>
        </p:nvPicPr>
        <p:blipFill>
          <a:blip r:embed="rId2" cstate="print"/>
          <a:srcRect/>
          <a:stretch>
            <a:fillRect/>
          </a:stretch>
        </p:blipFill>
        <p:spPr bwMode="auto">
          <a:xfrm>
            <a:off x="5429250" y="4152900"/>
            <a:ext cx="3714750" cy="2705100"/>
          </a:xfrm>
          <a:prstGeom prst="rect">
            <a:avLst/>
          </a:prstGeom>
          <a:noFill/>
        </p:spPr>
      </p:pic>
      <p:sp>
        <p:nvSpPr>
          <p:cNvPr id="2" name="Title 1"/>
          <p:cNvSpPr>
            <a:spLocks noGrp="1"/>
          </p:cNvSpPr>
          <p:nvPr>
            <p:ph type="title"/>
          </p:nvPr>
        </p:nvSpPr>
        <p:spPr>
          <a:xfrm>
            <a:off x="107504" y="274638"/>
            <a:ext cx="8579296" cy="1143000"/>
          </a:xfrm>
        </p:spPr>
        <p:txBody>
          <a:bodyPr>
            <a:normAutofit fontScale="90000"/>
          </a:bodyPr>
          <a:lstStyle/>
          <a:p>
            <a:r>
              <a:rPr lang="en-GB" sz="2700" dirty="0"/>
              <a:t>Bg: </a:t>
            </a:r>
            <a:r>
              <a:rPr lang="en-GB" b="1" dirty="0" smtClean="0"/>
              <a:t>Google : Creative work Environments</a:t>
            </a:r>
            <a:endParaRPr lang="en-GB" b="1" dirty="0"/>
          </a:p>
        </p:txBody>
      </p:sp>
      <p:sp>
        <p:nvSpPr>
          <p:cNvPr id="6" name="TextBox 5"/>
          <p:cNvSpPr txBox="1"/>
          <p:nvPr/>
        </p:nvSpPr>
        <p:spPr>
          <a:xfrm>
            <a:off x="2051720" y="1268760"/>
            <a:ext cx="4711290" cy="369332"/>
          </a:xfrm>
          <a:prstGeom prst="rect">
            <a:avLst/>
          </a:prstGeom>
          <a:noFill/>
        </p:spPr>
        <p:txBody>
          <a:bodyPr wrap="none" rtlCol="0">
            <a:spAutoFit/>
          </a:bodyPr>
          <a:lstStyle/>
          <a:p>
            <a:r>
              <a:rPr lang="en-GB" dirty="0" smtClean="0"/>
              <a:t>Video: </a:t>
            </a:r>
            <a:r>
              <a:rPr lang="en-GB" dirty="0" smtClean="0">
                <a:hlinkClick r:id="rId3"/>
              </a:rPr>
              <a:t>http://news.bbc.co.uk/1/hi/7290322.stm</a:t>
            </a:r>
            <a:endParaRPr lang="en-GB" dirty="0"/>
          </a:p>
        </p:txBody>
      </p:sp>
      <p:pic>
        <p:nvPicPr>
          <p:cNvPr id="8" name="Picture 6" descr="http://blog.lamercanti.com/wp-content/uploads/2011/02/google-uffici.jpg"/>
          <p:cNvPicPr>
            <a:picLocks noChangeAspect="1" noChangeArrowheads="1"/>
          </p:cNvPicPr>
          <p:nvPr/>
        </p:nvPicPr>
        <p:blipFill>
          <a:blip r:embed="rId4" cstate="print"/>
          <a:srcRect/>
          <a:stretch>
            <a:fillRect/>
          </a:stretch>
        </p:blipFill>
        <p:spPr bwMode="auto">
          <a:xfrm>
            <a:off x="107504" y="1988840"/>
            <a:ext cx="5581650" cy="4114801"/>
          </a:xfrm>
          <a:prstGeom prst="rect">
            <a:avLst/>
          </a:prstGeom>
          <a:noFill/>
        </p:spPr>
      </p:pic>
      <p:pic>
        <p:nvPicPr>
          <p:cNvPr id="44036" name="Picture 4" descr="http://cdn.techipedia.com/wp-content/uploads/2006/12/google_pingpong1.jpg"/>
          <p:cNvPicPr>
            <a:picLocks noChangeAspect="1" noChangeArrowheads="1"/>
          </p:cNvPicPr>
          <p:nvPr/>
        </p:nvPicPr>
        <p:blipFill>
          <a:blip r:embed="rId5" cstate="print"/>
          <a:srcRect/>
          <a:stretch>
            <a:fillRect/>
          </a:stretch>
        </p:blipFill>
        <p:spPr bwMode="auto">
          <a:xfrm>
            <a:off x="5868144" y="1772816"/>
            <a:ext cx="2857500" cy="2143125"/>
          </a:xfrm>
          <a:prstGeom prst="rect">
            <a:avLst/>
          </a:prstGeom>
          <a:noFill/>
        </p:spPr>
      </p:pic>
    </p:spTree>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Research and document the emerging field of </a:t>
            </a:r>
            <a:r>
              <a:rPr lang="en-GB" b="1" dirty="0" smtClean="0"/>
              <a:t>Happiness in the workplace</a:t>
            </a:r>
            <a:r>
              <a:rPr lang="en-GB" dirty="0" smtClean="0"/>
              <a:t>?</a:t>
            </a:r>
          </a:p>
        </p:txBody>
      </p:sp>
      <p:sp>
        <p:nvSpPr>
          <p:cNvPr id="4" name="Title 3"/>
          <p:cNvSpPr>
            <a:spLocks noGrp="1"/>
          </p:cNvSpPr>
          <p:nvPr>
            <p:ph type="title"/>
          </p:nvPr>
        </p:nvSpPr>
        <p:spPr/>
        <p:txBody>
          <a:bodyPr>
            <a:normAutofit/>
          </a:bodyPr>
          <a:lstStyle/>
          <a:p>
            <a:r>
              <a:rPr lang="en-GB" b="1" u="sng" dirty="0" smtClean="0"/>
              <a:t>Q. Happiness @ Work?</a:t>
            </a:r>
            <a:endParaRPr lang="en-GB" b="1" u="sng" dirty="0"/>
          </a:p>
        </p:txBody>
      </p:sp>
    </p:spTree>
    <p:extLst>
      <p:ext uri="{BB962C8B-B14F-4D97-AF65-F5344CB8AC3E}">
        <p14:creationId xmlns:p14="http://schemas.microsoft.com/office/powerpoint/2010/main" val="2395297863"/>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43000"/>
          </a:xfrm>
        </p:spPr>
        <p:txBody>
          <a:bodyPr/>
          <a:lstStyle/>
          <a:p>
            <a:r>
              <a:rPr lang="en-GB" dirty="0" smtClean="0"/>
              <a:t>Happiness at work brings</a:t>
            </a:r>
            <a:endParaRPr lang="en-GB" dirty="0"/>
          </a:p>
        </p:txBody>
      </p:sp>
      <p:pic>
        <p:nvPicPr>
          <p:cNvPr id="4098" name="Picture 2" descr="http://www.experteer-blog.com/wp-content/uploads/How-to-create-a-happy-work-environment-800x600.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2000" y="1052736"/>
            <a:ext cx="7620000" cy="5715000"/>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107504" y="6597352"/>
            <a:ext cx="442750" cy="369332"/>
          </a:xfrm>
          <a:prstGeom prst="rect">
            <a:avLst/>
          </a:prstGeom>
          <a:noFill/>
        </p:spPr>
        <p:txBody>
          <a:bodyPr wrap="none" rtlCol="0">
            <a:spAutoFit/>
          </a:bodyPr>
          <a:lstStyle/>
          <a:p>
            <a:r>
              <a:rPr lang="en-GB" dirty="0" smtClean="0">
                <a:hlinkClick r:id="rId3"/>
              </a:rPr>
              <a:t>(1)</a:t>
            </a:r>
            <a:endParaRPr lang="en-GB" dirty="0"/>
          </a:p>
        </p:txBody>
      </p:sp>
    </p:spTree>
    <p:extLst>
      <p:ext uri="{BB962C8B-B14F-4D97-AF65-F5344CB8AC3E}">
        <p14:creationId xmlns:p14="http://schemas.microsoft.com/office/powerpoint/2010/main" val="151917982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Research and document the benefits of having </a:t>
            </a:r>
            <a:r>
              <a:rPr lang="en-GB" b="1" dirty="0" smtClean="0"/>
              <a:t>Fun at work</a:t>
            </a:r>
            <a:r>
              <a:rPr lang="en-GB" dirty="0" smtClean="0"/>
              <a:t>?</a:t>
            </a:r>
          </a:p>
        </p:txBody>
      </p:sp>
      <p:sp>
        <p:nvSpPr>
          <p:cNvPr id="4" name="Title 3"/>
          <p:cNvSpPr>
            <a:spLocks noGrp="1"/>
          </p:cNvSpPr>
          <p:nvPr>
            <p:ph type="title"/>
          </p:nvPr>
        </p:nvSpPr>
        <p:spPr/>
        <p:txBody>
          <a:bodyPr>
            <a:normAutofit/>
          </a:bodyPr>
          <a:lstStyle/>
          <a:p>
            <a:r>
              <a:rPr lang="en-GB" b="1" u="sng" dirty="0" smtClean="0"/>
              <a:t>Q. Fun @ Work?</a:t>
            </a:r>
            <a:endParaRPr lang="en-GB" b="1" u="sng" dirty="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9672" y="2937844"/>
            <a:ext cx="6199322" cy="3370881"/>
          </a:xfrm>
          <a:prstGeom prst="rect">
            <a:avLst/>
          </a:prstGeom>
        </p:spPr>
      </p:pic>
    </p:spTree>
    <p:extLst>
      <p:ext uri="{BB962C8B-B14F-4D97-AF65-F5344CB8AC3E}">
        <p14:creationId xmlns:p14="http://schemas.microsoft.com/office/powerpoint/2010/main" val="52754668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85736"/>
            <a:ext cx="8229600" cy="1143000"/>
          </a:xfrm>
        </p:spPr>
        <p:txBody>
          <a:bodyPr>
            <a:normAutofit/>
          </a:bodyPr>
          <a:lstStyle/>
          <a:p>
            <a:r>
              <a:rPr lang="en-GB" sz="2400" dirty="0"/>
              <a:t>Bg: </a:t>
            </a:r>
            <a:r>
              <a:rPr lang="en-GB" sz="5400" b="1" dirty="0" smtClean="0"/>
              <a:t>Fun @ work</a:t>
            </a:r>
            <a:endParaRPr lang="en-GB" sz="5400" b="1" dirty="0"/>
          </a:p>
        </p:txBody>
      </p:sp>
      <p:pic>
        <p:nvPicPr>
          <p:cNvPr id="30722" name="Picture 2"/>
          <p:cNvPicPr>
            <a:picLocks noChangeAspect="1" noChangeArrowheads="1"/>
          </p:cNvPicPr>
          <p:nvPr/>
        </p:nvPicPr>
        <p:blipFill>
          <a:blip r:embed="rId2" cstate="print"/>
          <a:srcRect/>
          <a:stretch>
            <a:fillRect/>
          </a:stretch>
        </p:blipFill>
        <p:spPr bwMode="auto">
          <a:xfrm>
            <a:off x="20567" y="1643050"/>
            <a:ext cx="8980589" cy="2214578"/>
          </a:xfrm>
          <a:prstGeom prst="rect">
            <a:avLst/>
          </a:prstGeom>
          <a:noFill/>
          <a:ln w="9525">
            <a:noFill/>
            <a:miter lim="800000"/>
            <a:headEnd/>
            <a:tailEnd/>
          </a:ln>
          <a:effectLst/>
        </p:spPr>
      </p:pic>
      <p:pic>
        <p:nvPicPr>
          <p:cNvPr id="30724" name="Picture 4" descr="http://2.bp.blogspot.com/_xpCs3FgK308/SYB5aUy-3fI/AAAAAAAABa8/yMavQEqFvlE/s320/fun-at-work.jpg"/>
          <p:cNvPicPr>
            <a:picLocks noChangeAspect="1" noChangeArrowheads="1"/>
          </p:cNvPicPr>
          <p:nvPr/>
        </p:nvPicPr>
        <p:blipFill>
          <a:blip r:embed="rId3" cstate="print"/>
          <a:srcRect/>
          <a:stretch>
            <a:fillRect/>
          </a:stretch>
        </p:blipFill>
        <p:spPr bwMode="auto">
          <a:xfrm>
            <a:off x="3214678" y="3905273"/>
            <a:ext cx="2952750" cy="2952751"/>
          </a:xfrm>
          <a:prstGeom prst="rect">
            <a:avLst/>
          </a:prstGeom>
          <a:noFill/>
        </p:spPr>
      </p:pic>
    </p:spTree>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Topics</a:t>
            </a:r>
            <a:endParaRPr lang="en-GB" u="sng" dirty="0"/>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Although today’s topic </a:t>
            </a:r>
            <a:r>
              <a:rPr lang="en-GB" dirty="0"/>
              <a:t>f</a:t>
            </a:r>
            <a:r>
              <a:rPr lang="en-GB" dirty="0" smtClean="0"/>
              <a:t>ocuses on Job-satisfaction which you can all introduce in your </a:t>
            </a:r>
            <a:r>
              <a:rPr lang="en-GB" dirty="0" smtClean="0"/>
              <a:t>assignments and choose to study further in more depth,  </a:t>
            </a:r>
            <a:r>
              <a:rPr lang="en-GB" dirty="0" smtClean="0"/>
              <a:t>today’s lecture/tutorial also highlights many </a:t>
            </a:r>
            <a:r>
              <a:rPr lang="en-GB" dirty="0" smtClean="0"/>
              <a:t>sub-topics </a:t>
            </a:r>
            <a:r>
              <a:rPr lang="en-GB" dirty="0" smtClean="0"/>
              <a:t>of which you may choose </a:t>
            </a:r>
            <a:r>
              <a:rPr lang="en-GB" dirty="0" smtClean="0"/>
              <a:t>one</a:t>
            </a:r>
            <a:r>
              <a:rPr lang="en-GB" dirty="0" smtClean="0"/>
              <a:t> </a:t>
            </a:r>
            <a:r>
              <a:rPr lang="en-GB" dirty="0" smtClean="0"/>
              <a:t>to study in more depth for your assignment e.g.</a:t>
            </a:r>
          </a:p>
          <a:p>
            <a:r>
              <a:rPr lang="en-GB" dirty="0" smtClean="0"/>
              <a:t>Job Satisfaction </a:t>
            </a:r>
          </a:p>
          <a:p>
            <a:r>
              <a:rPr lang="en-GB" dirty="0" smtClean="0"/>
              <a:t>Flexible </a:t>
            </a:r>
            <a:r>
              <a:rPr lang="en-GB" dirty="0" smtClean="0"/>
              <a:t>working</a:t>
            </a:r>
          </a:p>
          <a:p>
            <a:r>
              <a:rPr lang="en-GB" dirty="0"/>
              <a:t>Purpose and Meaning at Work</a:t>
            </a:r>
            <a:endParaRPr lang="en-GB" dirty="0" smtClean="0"/>
          </a:p>
          <a:p>
            <a:r>
              <a:rPr lang="en-GB" dirty="0" smtClean="0"/>
              <a:t>The Work environment</a:t>
            </a:r>
          </a:p>
          <a:p>
            <a:r>
              <a:rPr lang="en-GB" dirty="0" smtClean="0"/>
              <a:t>Well-being at Work</a:t>
            </a:r>
          </a:p>
          <a:p>
            <a:r>
              <a:rPr lang="en-GB" dirty="0" smtClean="0"/>
              <a:t>Happiness in the Workplace.</a:t>
            </a:r>
            <a:endParaRPr lang="en-GB" dirty="0"/>
          </a:p>
        </p:txBody>
      </p:sp>
    </p:spTree>
    <p:extLst>
      <p:ext uri="{BB962C8B-B14F-4D97-AF65-F5344CB8AC3E}">
        <p14:creationId xmlns:p14="http://schemas.microsoft.com/office/powerpoint/2010/main" val="2689498536"/>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endParaRPr lang="en-GB"/>
          </a:p>
        </p:txBody>
      </p:sp>
      <p:pic>
        <p:nvPicPr>
          <p:cNvPr id="1026" name="Picture 2" descr="C:\Documents and Settings\sc-jw\Local Settings\Temporary Internet Files\Content.IE5\2VILI1E9\MC900116362[1].wmf"/>
          <p:cNvPicPr>
            <a:picLocks noChangeAspect="1" noChangeArrowheads="1"/>
          </p:cNvPicPr>
          <p:nvPr/>
        </p:nvPicPr>
        <p:blipFill>
          <a:blip r:embed="rId2" cstate="print"/>
          <a:srcRect/>
          <a:stretch>
            <a:fillRect/>
          </a:stretch>
        </p:blipFill>
        <p:spPr bwMode="auto">
          <a:xfrm>
            <a:off x="3214678" y="3143248"/>
            <a:ext cx="2634589" cy="1184954"/>
          </a:xfrm>
          <a:prstGeom prst="rect">
            <a:avLst/>
          </a:prstGeom>
          <a:noFill/>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214298"/>
            <a:ext cx="9144000" cy="1143000"/>
          </a:xfrm>
        </p:spPr>
        <p:txBody>
          <a:bodyPr>
            <a:normAutofit fontScale="90000"/>
          </a:bodyPr>
          <a:lstStyle/>
          <a:p>
            <a:r>
              <a:rPr lang="en-GB" b="1" u="sng" dirty="0" smtClean="0"/>
              <a:t>Personal development</a:t>
            </a:r>
            <a:br>
              <a:rPr lang="en-GB" b="1" u="sng" dirty="0" smtClean="0"/>
            </a:br>
            <a:r>
              <a:rPr lang="en-GB" b="1" u="sng" dirty="0" smtClean="0"/>
              <a:t>&amp; Satisfaction @ Work</a:t>
            </a:r>
            <a:endParaRPr lang="en-GB" b="1" u="sng" dirty="0"/>
          </a:p>
        </p:txBody>
      </p:sp>
      <p:sp>
        <p:nvSpPr>
          <p:cNvPr id="5" name="Title 1"/>
          <p:cNvSpPr txBox="1">
            <a:spLocks/>
          </p:cNvSpPr>
          <p:nvPr/>
        </p:nvSpPr>
        <p:spPr>
          <a:xfrm>
            <a:off x="428596" y="3286132"/>
            <a:ext cx="8229600" cy="1143000"/>
          </a:xfrm>
          <a:prstGeom prst="rect">
            <a:avLst/>
          </a:prstGeom>
        </p:spPr>
        <p:txBody>
          <a:bodyPr vert="horz" lIns="91440" tIns="45720" rIns="91440" bIns="45720" rtlCol="0" anchor="ctr">
            <a:normAutofit/>
          </a:bodyPr>
          <a:lstStyle/>
          <a:p>
            <a:pPr marL="0" marR="0" lvl="0" indent="0" algn="ctr" defTabSz="914400" rtl="0" eaLnBrk="1" fontAlgn="auto" latinLnBrk="0" hangingPunct="1">
              <a:lnSpc>
                <a:spcPct val="100000"/>
              </a:lnSpc>
              <a:spcBef>
                <a:spcPct val="0"/>
              </a:spcBef>
              <a:spcAft>
                <a:spcPts val="0"/>
              </a:spcAft>
              <a:buClrTx/>
              <a:buSzTx/>
              <a:buFontTx/>
              <a:buNone/>
              <a:tabLst/>
              <a:defRPr/>
            </a:pPr>
            <a:endParaRPr kumimoji="0" lang="en-GB" sz="4400" b="0" i="0" u="none" strike="noStrike" kern="1200" cap="none" spc="0" normalizeH="0" baseline="0" noProof="0" dirty="0">
              <a:ln>
                <a:noFill/>
              </a:ln>
              <a:solidFill>
                <a:schemeClr val="tx1"/>
              </a:solidFill>
              <a:effectLst/>
              <a:uLnTx/>
              <a:uFillTx/>
              <a:latin typeface="+mj-lt"/>
              <a:ea typeface="+mj-ea"/>
              <a:cs typeface="+mj-cs"/>
            </a:endParaRPr>
          </a:p>
        </p:txBody>
      </p:sp>
      <p:sp>
        <p:nvSpPr>
          <p:cNvPr id="7" name="TextBox 6"/>
          <p:cNvSpPr txBox="1"/>
          <p:nvPr/>
        </p:nvSpPr>
        <p:spPr>
          <a:xfrm>
            <a:off x="0" y="1547891"/>
            <a:ext cx="9144000" cy="4893647"/>
          </a:xfrm>
          <a:prstGeom prst="rect">
            <a:avLst/>
          </a:prstGeom>
          <a:noFill/>
        </p:spPr>
        <p:txBody>
          <a:bodyPr wrap="square" rtlCol="0">
            <a:spAutoFit/>
          </a:bodyPr>
          <a:lstStyle/>
          <a:p>
            <a:pPr>
              <a:buFont typeface="Arial" pitchFamily="34" charset="0"/>
              <a:buChar char="•"/>
            </a:pPr>
            <a:r>
              <a:rPr lang="en-GB" sz="2400" dirty="0" smtClean="0"/>
              <a:t> Consider the positive effect the industrial revolution has had on job satisfaction as many monotonous tasks are </a:t>
            </a:r>
            <a:r>
              <a:rPr lang="en-GB" sz="2400" b="1" dirty="0" smtClean="0"/>
              <a:t>now automated </a:t>
            </a:r>
            <a:r>
              <a:rPr lang="en-GB" sz="2400" dirty="0" smtClean="0"/>
              <a:t>freeing human labour to focus on more satisfying jobs which meet their holistic mental, emotional , social and creative needs allowing them to focus more on </a:t>
            </a:r>
            <a:r>
              <a:rPr lang="en-GB" sz="2400" b="1" dirty="0" smtClean="0"/>
              <a:t>personal learning and development</a:t>
            </a:r>
            <a:r>
              <a:rPr lang="en-GB" sz="2400" dirty="0" smtClean="0"/>
              <a:t>.</a:t>
            </a:r>
          </a:p>
          <a:p>
            <a:endParaRPr lang="en-GB" sz="2400" dirty="0" smtClean="0"/>
          </a:p>
          <a:p>
            <a:pPr>
              <a:buFont typeface="Arial" pitchFamily="34" charset="0"/>
              <a:buChar char="•"/>
            </a:pPr>
            <a:r>
              <a:rPr lang="en-GB" sz="2400" dirty="0" smtClean="0"/>
              <a:t> Such evolution in the workplace enhances a person’s internal state (Job Satisfaction) and enriches their lives.</a:t>
            </a:r>
          </a:p>
          <a:p>
            <a:endParaRPr lang="en-GB" sz="2400" dirty="0" smtClean="0"/>
          </a:p>
          <a:p>
            <a:pPr>
              <a:buFont typeface="Arial" pitchFamily="34" charset="0"/>
              <a:buChar char="•"/>
            </a:pPr>
            <a:r>
              <a:rPr lang="en-GB" sz="2400" dirty="0" smtClean="0"/>
              <a:t> As a result it is interesting to consider how important work can play in enriching ones life.</a:t>
            </a:r>
          </a:p>
          <a:p>
            <a:endParaRPr lang="en-GB" sz="2400" dirty="0" smtClean="0"/>
          </a:p>
          <a:p>
            <a:endParaRPr lang="en-GB" sz="2400" dirty="0"/>
          </a:p>
        </p:txBody>
      </p:sp>
      <p:sp>
        <p:nvSpPr>
          <p:cNvPr id="8" name="TextBox 7"/>
          <p:cNvSpPr txBox="1"/>
          <p:nvPr/>
        </p:nvSpPr>
        <p:spPr>
          <a:xfrm>
            <a:off x="0" y="6643710"/>
            <a:ext cx="308098" cy="215444"/>
          </a:xfrm>
          <a:prstGeom prst="rect">
            <a:avLst/>
          </a:prstGeom>
          <a:noFill/>
        </p:spPr>
        <p:txBody>
          <a:bodyPr wrap="none" rtlCol="0">
            <a:spAutoFit/>
          </a:bodyPr>
          <a:lstStyle/>
          <a:p>
            <a:r>
              <a:rPr lang="en-GB" sz="800" dirty="0" smtClean="0"/>
              <a:t>JW</a:t>
            </a:r>
            <a:endParaRPr lang="en-GB" sz="800" dirty="0"/>
          </a:p>
        </p:txBody>
      </p:sp>
    </p:spTree>
    <p:extLst>
      <p:ext uri="{BB962C8B-B14F-4D97-AF65-F5344CB8AC3E}">
        <p14:creationId xmlns:p14="http://schemas.microsoft.com/office/powerpoint/2010/main" val="1228341662"/>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52381"/>
            <a:ext cx="8229600" cy="1143000"/>
          </a:xfrm>
        </p:spPr>
        <p:txBody>
          <a:bodyPr>
            <a:normAutofit fontScale="90000"/>
          </a:bodyPr>
          <a:lstStyle/>
          <a:p>
            <a:r>
              <a:rPr lang="en-GB" u="sng" dirty="0" smtClean="0"/>
              <a:t>Job Design: </a:t>
            </a:r>
            <a:br>
              <a:rPr lang="en-GB" u="sng" dirty="0" smtClean="0"/>
            </a:br>
            <a:r>
              <a:rPr lang="en-GB" u="sng" dirty="0" smtClean="0"/>
              <a:t>modern HRM support Job Satisfaction</a:t>
            </a:r>
            <a:endParaRPr lang="en-GB" u="sng" dirty="0"/>
          </a:p>
        </p:txBody>
      </p:sp>
      <p:pic>
        <p:nvPicPr>
          <p:cNvPr id="36866" name="Picture 2"/>
          <p:cNvPicPr>
            <a:picLocks noChangeAspect="1" noChangeArrowheads="1"/>
          </p:cNvPicPr>
          <p:nvPr/>
        </p:nvPicPr>
        <p:blipFill>
          <a:blip r:embed="rId2" cstate="print"/>
          <a:srcRect/>
          <a:stretch>
            <a:fillRect/>
          </a:stretch>
        </p:blipFill>
        <p:spPr bwMode="auto">
          <a:xfrm>
            <a:off x="-32" y="1853944"/>
            <a:ext cx="9144032" cy="1143008"/>
          </a:xfrm>
          <a:prstGeom prst="rect">
            <a:avLst/>
          </a:prstGeom>
          <a:noFill/>
          <a:ln w="9525">
            <a:noFill/>
            <a:miter lim="800000"/>
            <a:headEnd/>
            <a:tailEnd/>
          </a:ln>
          <a:effectLst/>
        </p:spPr>
      </p:pic>
      <p:pic>
        <p:nvPicPr>
          <p:cNvPr id="36867" name="Picture 3"/>
          <p:cNvPicPr>
            <a:picLocks noChangeAspect="1" noChangeArrowheads="1"/>
          </p:cNvPicPr>
          <p:nvPr/>
        </p:nvPicPr>
        <p:blipFill>
          <a:blip r:embed="rId3" cstate="print"/>
          <a:srcRect/>
          <a:stretch>
            <a:fillRect/>
          </a:stretch>
        </p:blipFill>
        <p:spPr bwMode="auto">
          <a:xfrm>
            <a:off x="-32" y="3006072"/>
            <a:ext cx="8930535" cy="1143008"/>
          </a:xfrm>
          <a:prstGeom prst="rect">
            <a:avLst/>
          </a:prstGeom>
          <a:noFill/>
          <a:ln w="9525">
            <a:noFill/>
            <a:miter lim="800000"/>
            <a:headEnd/>
            <a:tailEnd/>
          </a:ln>
          <a:effectLst/>
        </p:spPr>
      </p:pic>
      <p:pic>
        <p:nvPicPr>
          <p:cNvPr id="36869" name="Picture 5"/>
          <p:cNvPicPr>
            <a:picLocks noChangeAspect="1" noChangeArrowheads="1"/>
          </p:cNvPicPr>
          <p:nvPr/>
        </p:nvPicPr>
        <p:blipFill>
          <a:blip r:embed="rId4" cstate="print"/>
          <a:srcRect/>
          <a:stretch>
            <a:fillRect/>
          </a:stretch>
        </p:blipFill>
        <p:spPr bwMode="auto">
          <a:xfrm>
            <a:off x="-32" y="4381064"/>
            <a:ext cx="9155054" cy="2000264"/>
          </a:xfrm>
          <a:prstGeom prst="rect">
            <a:avLst/>
          </a:prstGeom>
          <a:noFill/>
          <a:ln w="9525">
            <a:noFill/>
            <a:miter lim="800000"/>
            <a:headEnd/>
            <a:tailEnd/>
          </a:ln>
          <a:effectLst/>
        </p:spPr>
      </p:pic>
    </p:spTree>
  </p:cSld>
  <p:clrMapOvr>
    <a:masterClrMapping/>
  </p:clrMapOvr>
  <p:transition/>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71414"/>
            <a:ext cx="8229600" cy="1143000"/>
          </a:xfrm>
        </p:spPr>
        <p:txBody>
          <a:bodyPr/>
          <a:lstStyle/>
          <a:p>
            <a:r>
              <a:rPr lang="en-GB" u="sng" dirty="0" smtClean="0"/>
              <a:t>CMI work environment study</a:t>
            </a:r>
            <a:endParaRPr lang="en-GB" u="sng" dirty="0"/>
          </a:p>
        </p:txBody>
      </p:sp>
      <p:pic>
        <p:nvPicPr>
          <p:cNvPr id="29698" name="Picture 2"/>
          <p:cNvPicPr>
            <a:picLocks noChangeAspect="1" noChangeArrowheads="1"/>
          </p:cNvPicPr>
          <p:nvPr/>
        </p:nvPicPr>
        <p:blipFill>
          <a:blip r:embed="rId2" cstate="print"/>
          <a:srcRect/>
          <a:stretch>
            <a:fillRect/>
          </a:stretch>
        </p:blipFill>
        <p:spPr bwMode="auto">
          <a:xfrm>
            <a:off x="-1" y="1357298"/>
            <a:ext cx="9048415" cy="3143272"/>
          </a:xfrm>
          <a:prstGeom prst="rect">
            <a:avLst/>
          </a:prstGeom>
          <a:noFill/>
          <a:ln w="9525">
            <a:noFill/>
            <a:miter lim="800000"/>
            <a:headEnd/>
            <a:tailEnd/>
          </a:ln>
          <a:effectLst/>
        </p:spPr>
      </p:pic>
      <p:pic>
        <p:nvPicPr>
          <p:cNvPr id="5" name="Picture 3" descr="http://www.ervanti.co.uk/images/CMI_logo.png"/>
          <p:cNvPicPr>
            <a:picLocks noChangeAspect="1" noChangeArrowheads="1"/>
          </p:cNvPicPr>
          <p:nvPr/>
        </p:nvPicPr>
        <p:blipFill>
          <a:blip r:embed="rId3" cstate="print"/>
          <a:srcRect/>
          <a:stretch>
            <a:fillRect/>
          </a:stretch>
        </p:blipFill>
        <p:spPr bwMode="auto">
          <a:xfrm>
            <a:off x="2516236" y="4500570"/>
            <a:ext cx="4373594" cy="2071702"/>
          </a:xfrm>
          <a:prstGeom prst="rect">
            <a:avLst/>
          </a:prstGeom>
          <a:noFill/>
        </p:spPr>
      </p:pic>
    </p:spTree>
  </p:cSld>
  <p:clrMapOvr>
    <a:masterClrMapping/>
  </p:clrMapOvr>
  <p:transition/>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2852"/>
            <a:ext cx="8229600" cy="1143000"/>
          </a:xfrm>
        </p:spPr>
        <p:txBody>
          <a:bodyPr/>
          <a:lstStyle/>
          <a:p>
            <a:r>
              <a:rPr lang="en-GB" u="sng" dirty="0" smtClean="0"/>
              <a:t>Dimensions of Job Satisfaction</a:t>
            </a:r>
            <a:endParaRPr lang="en-GB" u="sng" dirty="0"/>
          </a:p>
        </p:txBody>
      </p:sp>
      <p:sp>
        <p:nvSpPr>
          <p:cNvPr id="3" name="Content Placeholder 2"/>
          <p:cNvSpPr>
            <a:spLocks noGrp="1"/>
          </p:cNvSpPr>
          <p:nvPr>
            <p:ph idx="1"/>
          </p:nvPr>
        </p:nvSpPr>
        <p:spPr>
          <a:xfrm>
            <a:off x="0" y="1357298"/>
            <a:ext cx="8686800" cy="4768865"/>
          </a:xfrm>
        </p:spPr>
        <p:txBody>
          <a:bodyPr>
            <a:normAutofit/>
          </a:bodyPr>
          <a:lstStyle/>
          <a:p>
            <a:r>
              <a:rPr lang="en-GB" sz="2000" dirty="0" smtClean="0"/>
              <a:t>The level of Job Satisfaction is affected by a wide range of variables relating to individual, social, cultural, organisational and environmental factors:</a:t>
            </a:r>
            <a:endParaRPr lang="en-GB" sz="2000" dirty="0"/>
          </a:p>
        </p:txBody>
      </p:sp>
      <p:pic>
        <p:nvPicPr>
          <p:cNvPr id="2050" name="Picture 2"/>
          <p:cNvPicPr>
            <a:picLocks noChangeAspect="1" noChangeArrowheads="1"/>
          </p:cNvPicPr>
          <p:nvPr/>
        </p:nvPicPr>
        <p:blipFill>
          <a:blip r:embed="rId2" cstate="print"/>
          <a:srcRect/>
          <a:stretch>
            <a:fillRect/>
          </a:stretch>
        </p:blipFill>
        <p:spPr bwMode="auto">
          <a:xfrm>
            <a:off x="-32" y="2143116"/>
            <a:ext cx="8946964" cy="2143140"/>
          </a:xfrm>
          <a:prstGeom prst="rect">
            <a:avLst/>
          </a:prstGeom>
          <a:noFill/>
          <a:ln w="9525">
            <a:noFill/>
            <a:miter lim="800000"/>
            <a:headEnd/>
            <a:tailEnd/>
          </a:ln>
          <a:effectLst/>
        </p:spPr>
      </p:pic>
      <p:pic>
        <p:nvPicPr>
          <p:cNvPr id="2051" name="Picture 3"/>
          <p:cNvPicPr>
            <a:picLocks noChangeAspect="1" noChangeArrowheads="1"/>
          </p:cNvPicPr>
          <p:nvPr/>
        </p:nvPicPr>
        <p:blipFill>
          <a:blip r:embed="rId3" cstate="print"/>
          <a:srcRect/>
          <a:stretch>
            <a:fillRect/>
          </a:stretch>
        </p:blipFill>
        <p:spPr bwMode="auto">
          <a:xfrm>
            <a:off x="-32" y="4286256"/>
            <a:ext cx="8826562" cy="1143008"/>
          </a:xfrm>
          <a:prstGeom prst="rect">
            <a:avLst/>
          </a:prstGeom>
          <a:noFill/>
          <a:ln w="9525">
            <a:noFill/>
            <a:miter lim="800000"/>
            <a:headEnd/>
            <a:tailEnd/>
          </a:ln>
          <a:effectLst/>
        </p:spPr>
      </p:pic>
    </p:spTree>
    <p:extLst>
      <p:ext uri="{BB962C8B-B14F-4D97-AF65-F5344CB8AC3E}">
        <p14:creationId xmlns:p14="http://schemas.microsoft.com/office/powerpoint/2010/main" val="2180913178"/>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noChangeArrowheads="1"/>
          </p:cNvPicPr>
          <p:nvPr/>
        </p:nvPicPr>
        <p:blipFill>
          <a:blip r:embed="rId2" cstate="print"/>
          <a:srcRect/>
          <a:stretch>
            <a:fillRect/>
          </a:stretch>
        </p:blipFill>
        <p:spPr bwMode="auto">
          <a:xfrm>
            <a:off x="357158" y="214290"/>
            <a:ext cx="8358246" cy="6335308"/>
          </a:xfrm>
          <a:prstGeom prst="rect">
            <a:avLst/>
          </a:prstGeom>
          <a:noFill/>
          <a:ln w="9525">
            <a:noFill/>
            <a:miter lim="800000"/>
            <a:headEnd/>
            <a:tailEnd/>
          </a:ln>
          <a:effectLst/>
        </p:spPr>
      </p:pic>
    </p:spTree>
    <p:extLst>
      <p:ext uri="{BB962C8B-B14F-4D97-AF65-F5344CB8AC3E}">
        <p14:creationId xmlns:p14="http://schemas.microsoft.com/office/powerpoint/2010/main" val="2128598821"/>
      </p:ext>
    </p:extLst>
  </p:cSld>
  <p:clrMapOvr>
    <a:masterClrMapping/>
  </p:clrMapOvr>
  <p:transition/>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1"/>
          <p:cNvSpPr>
            <a:spLocks noGrp="1"/>
          </p:cNvSpPr>
          <p:nvPr>
            <p:ph type="title"/>
          </p:nvPr>
        </p:nvSpPr>
        <p:spPr>
          <a:xfrm>
            <a:off x="457200" y="142852"/>
            <a:ext cx="8229600" cy="1143000"/>
          </a:xfrm>
        </p:spPr>
        <p:txBody>
          <a:bodyPr>
            <a:normAutofit fontScale="90000"/>
          </a:bodyPr>
          <a:lstStyle/>
          <a:p>
            <a:r>
              <a:rPr lang="en-GB" u="sng" dirty="0" smtClean="0"/>
              <a:t>Dimensions of Job Satisfaction cont..</a:t>
            </a:r>
            <a:endParaRPr lang="en-GB" u="sng" dirty="0"/>
          </a:p>
        </p:txBody>
      </p:sp>
      <p:pic>
        <p:nvPicPr>
          <p:cNvPr id="4" name="Picture 2" descr="http://millennialleaders.com/ML_Cover.jpg"/>
          <p:cNvPicPr>
            <a:picLocks noChangeAspect="1" noChangeArrowheads="1"/>
          </p:cNvPicPr>
          <p:nvPr/>
        </p:nvPicPr>
        <p:blipFill>
          <a:blip r:embed="rId2" cstate="print"/>
          <a:srcRect/>
          <a:stretch>
            <a:fillRect/>
          </a:stretch>
        </p:blipFill>
        <p:spPr bwMode="auto">
          <a:xfrm>
            <a:off x="5672070" y="3808990"/>
            <a:ext cx="2500330" cy="2500330"/>
          </a:xfrm>
          <a:prstGeom prst="rect">
            <a:avLst/>
          </a:prstGeom>
          <a:noFill/>
        </p:spPr>
      </p:pic>
      <p:pic>
        <p:nvPicPr>
          <p:cNvPr id="6" name="Picture 5" descr="del.jpg"/>
          <p:cNvPicPr>
            <a:picLocks noChangeAspect="1"/>
          </p:cNvPicPr>
          <p:nvPr/>
        </p:nvPicPr>
        <p:blipFill>
          <a:blip r:embed="rId3" cstate="print"/>
          <a:stretch>
            <a:fillRect/>
          </a:stretch>
        </p:blipFill>
        <p:spPr>
          <a:xfrm>
            <a:off x="38100" y="1628800"/>
            <a:ext cx="9067800" cy="2028825"/>
          </a:xfrm>
          <a:prstGeom prst="rect">
            <a:avLst/>
          </a:prstGeom>
        </p:spPr>
      </p:pic>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b="1" u="sng" dirty="0" smtClean="0"/>
              <a:t>Motivation of Knowledge workers</a:t>
            </a:r>
            <a:endParaRPr lang="en-GB" b="1" u="sng" dirty="0"/>
          </a:p>
        </p:txBody>
      </p:sp>
      <p:pic>
        <p:nvPicPr>
          <p:cNvPr id="52226" name="Picture 2"/>
          <p:cNvPicPr>
            <a:picLocks noChangeAspect="1" noChangeArrowheads="1"/>
          </p:cNvPicPr>
          <p:nvPr/>
        </p:nvPicPr>
        <p:blipFill>
          <a:blip r:embed="rId2" cstate="print"/>
          <a:srcRect/>
          <a:stretch>
            <a:fillRect/>
          </a:stretch>
        </p:blipFill>
        <p:spPr bwMode="auto">
          <a:xfrm>
            <a:off x="0" y="1071546"/>
            <a:ext cx="9144000" cy="857256"/>
          </a:xfrm>
          <a:prstGeom prst="rect">
            <a:avLst/>
          </a:prstGeom>
          <a:noFill/>
          <a:ln w="9525">
            <a:noFill/>
            <a:miter lim="800000"/>
            <a:headEnd/>
            <a:tailEnd/>
          </a:ln>
          <a:effectLst/>
        </p:spPr>
      </p:pic>
      <p:pic>
        <p:nvPicPr>
          <p:cNvPr id="52227" name="Picture 3"/>
          <p:cNvPicPr>
            <a:picLocks noChangeAspect="1" noChangeArrowheads="1"/>
          </p:cNvPicPr>
          <p:nvPr/>
        </p:nvPicPr>
        <p:blipFill>
          <a:blip r:embed="rId3" cstate="print"/>
          <a:srcRect/>
          <a:stretch>
            <a:fillRect/>
          </a:stretch>
        </p:blipFill>
        <p:spPr bwMode="auto">
          <a:xfrm>
            <a:off x="0" y="1928802"/>
            <a:ext cx="9144000" cy="1143008"/>
          </a:xfrm>
          <a:prstGeom prst="rect">
            <a:avLst/>
          </a:prstGeom>
          <a:noFill/>
          <a:ln w="9525">
            <a:noFill/>
            <a:miter lim="800000"/>
            <a:headEnd/>
            <a:tailEnd/>
          </a:ln>
          <a:effectLst/>
        </p:spPr>
      </p:pic>
      <p:pic>
        <p:nvPicPr>
          <p:cNvPr id="52228" name="Picture 4"/>
          <p:cNvPicPr>
            <a:picLocks noChangeAspect="1" noChangeArrowheads="1"/>
          </p:cNvPicPr>
          <p:nvPr/>
        </p:nvPicPr>
        <p:blipFill>
          <a:blip r:embed="rId4" cstate="print"/>
          <a:srcRect/>
          <a:stretch>
            <a:fillRect/>
          </a:stretch>
        </p:blipFill>
        <p:spPr bwMode="auto">
          <a:xfrm>
            <a:off x="0" y="4429132"/>
            <a:ext cx="9144000" cy="642942"/>
          </a:xfrm>
          <a:prstGeom prst="rect">
            <a:avLst/>
          </a:prstGeom>
          <a:noFill/>
          <a:ln w="9525">
            <a:noFill/>
            <a:miter lim="800000"/>
            <a:headEnd/>
            <a:tailEnd/>
          </a:ln>
          <a:effectLst/>
        </p:spPr>
      </p:pic>
      <p:pic>
        <p:nvPicPr>
          <p:cNvPr id="52229" name="Picture 5"/>
          <p:cNvPicPr>
            <a:picLocks noChangeAspect="1" noChangeArrowheads="1"/>
          </p:cNvPicPr>
          <p:nvPr/>
        </p:nvPicPr>
        <p:blipFill>
          <a:blip r:embed="rId5" cstate="print"/>
          <a:srcRect/>
          <a:stretch>
            <a:fillRect/>
          </a:stretch>
        </p:blipFill>
        <p:spPr bwMode="auto">
          <a:xfrm>
            <a:off x="0" y="5072074"/>
            <a:ext cx="9144000" cy="571504"/>
          </a:xfrm>
          <a:prstGeom prst="rect">
            <a:avLst/>
          </a:prstGeom>
          <a:noFill/>
          <a:ln w="9525">
            <a:noFill/>
            <a:miter lim="800000"/>
            <a:headEnd/>
            <a:tailEnd/>
          </a:ln>
          <a:effectLst/>
        </p:spPr>
      </p:pic>
      <p:sp>
        <p:nvSpPr>
          <p:cNvPr id="9" name="TextBox 8"/>
          <p:cNvSpPr txBox="1"/>
          <p:nvPr/>
        </p:nvSpPr>
        <p:spPr>
          <a:xfrm>
            <a:off x="3714744" y="3002348"/>
            <a:ext cx="907621" cy="1569660"/>
          </a:xfrm>
          <a:prstGeom prst="rect">
            <a:avLst/>
          </a:prstGeom>
          <a:noFill/>
        </p:spPr>
        <p:txBody>
          <a:bodyPr wrap="none" rtlCol="0">
            <a:spAutoFit/>
          </a:bodyPr>
          <a:lstStyle/>
          <a:p>
            <a:r>
              <a:rPr lang="en-GB" sz="9600" dirty="0" smtClean="0">
                <a:latin typeface="Berlin Sans FB" pitchFamily="34" charset="0"/>
                <a:cs typeface="Aharoni" pitchFamily="2" charset="-79"/>
              </a:rPr>
              <a:t>Y</a:t>
            </a:r>
            <a:endParaRPr lang="en-GB" sz="9600" dirty="0">
              <a:latin typeface="Berlin Sans FB" pitchFamily="34" charset="0"/>
              <a:cs typeface="Aharoni" pitchFamily="2" charset="-79"/>
            </a:endParaRPr>
          </a:p>
        </p:txBody>
      </p:sp>
    </p:spTree>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Job Satisfaction</a:t>
            </a:r>
            <a:endParaRPr lang="en-GB" u="sng" dirty="0"/>
          </a:p>
        </p:txBody>
      </p:sp>
      <p:sp>
        <p:nvSpPr>
          <p:cNvPr id="3" name="Content Placeholder 2"/>
          <p:cNvSpPr>
            <a:spLocks noGrp="1"/>
          </p:cNvSpPr>
          <p:nvPr>
            <p:ph idx="1"/>
          </p:nvPr>
        </p:nvSpPr>
        <p:spPr>
          <a:xfrm>
            <a:off x="0" y="1484784"/>
            <a:ext cx="9144000" cy="5373216"/>
          </a:xfrm>
        </p:spPr>
        <p:txBody>
          <a:bodyPr>
            <a:normAutofit fontScale="77500" lnSpcReduction="20000"/>
          </a:bodyPr>
          <a:lstStyle/>
          <a:p>
            <a:r>
              <a:rPr lang="en-GB" dirty="0" smtClean="0"/>
              <a:t>Job Satisfaction or Life Satisfaction always comes down to the individual, to you.</a:t>
            </a:r>
          </a:p>
          <a:p>
            <a:r>
              <a:rPr lang="en-GB" dirty="0" smtClean="0"/>
              <a:t>It is up to each of us to find out:</a:t>
            </a:r>
          </a:p>
          <a:p>
            <a:pPr lvl="1">
              <a:buFont typeface="Wingdings" pitchFamily="2" charset="2"/>
              <a:buChar char="Ø"/>
            </a:pPr>
            <a:r>
              <a:rPr lang="en-GB" dirty="0" smtClean="0"/>
              <a:t>Who we are?</a:t>
            </a:r>
          </a:p>
          <a:p>
            <a:pPr lvl="1">
              <a:buFont typeface="Wingdings" pitchFamily="2" charset="2"/>
              <a:buChar char="Ø"/>
            </a:pPr>
            <a:r>
              <a:rPr lang="en-GB" dirty="0" smtClean="0"/>
              <a:t>What do we love?</a:t>
            </a:r>
          </a:p>
          <a:p>
            <a:pPr lvl="1">
              <a:buFont typeface="Wingdings" pitchFamily="2" charset="2"/>
              <a:buChar char="Ø"/>
            </a:pPr>
            <a:r>
              <a:rPr lang="en-GB" dirty="0" smtClean="0"/>
              <a:t>What do we value?</a:t>
            </a:r>
          </a:p>
          <a:p>
            <a:pPr lvl="1">
              <a:buFont typeface="Wingdings" pitchFamily="2" charset="2"/>
              <a:buChar char="Ø"/>
            </a:pPr>
            <a:r>
              <a:rPr lang="en-GB" dirty="0" smtClean="0"/>
              <a:t>What do we want to do with our lives?</a:t>
            </a:r>
          </a:p>
          <a:p>
            <a:pPr lvl="1">
              <a:buFont typeface="Wingdings" pitchFamily="2" charset="2"/>
              <a:buChar char="Ø"/>
            </a:pPr>
            <a:r>
              <a:rPr lang="en-GB" dirty="0" smtClean="0"/>
              <a:t>And then ‘to do it’.</a:t>
            </a:r>
          </a:p>
          <a:p>
            <a:r>
              <a:rPr lang="en-GB" dirty="0" smtClean="0"/>
              <a:t>The only person that can make you happy and fulfilled is You by doing what you love.</a:t>
            </a:r>
          </a:p>
          <a:p>
            <a:r>
              <a:rPr lang="en-GB" dirty="0" smtClean="0"/>
              <a:t>Each of us is different and what makes one person happy </a:t>
            </a:r>
            <a:r>
              <a:rPr lang="en-GB" dirty="0" err="1" smtClean="0"/>
              <a:t>haha</a:t>
            </a:r>
            <a:r>
              <a:rPr lang="en-GB" dirty="0" smtClean="0"/>
              <a:t> maybe the bane for another.</a:t>
            </a:r>
          </a:p>
          <a:p>
            <a:r>
              <a:rPr lang="en-GB" dirty="0" smtClean="0"/>
              <a:t>And so it is up to each of us to discover within who we are and what we want to do and then to follow our inspiration and do it.</a:t>
            </a:r>
            <a:endParaRPr lang="en-GB" dirty="0"/>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4"/>
            <a:ext cx="8229600" cy="1143000"/>
          </a:xfrm>
        </p:spPr>
        <p:txBody>
          <a:bodyPr/>
          <a:lstStyle/>
          <a:p>
            <a:r>
              <a:rPr lang="en-GB" u="sng" dirty="0" smtClean="0"/>
              <a:t>Activity: Job enrichment</a:t>
            </a:r>
            <a:endParaRPr lang="en-GB" u="sng" dirty="0"/>
          </a:p>
        </p:txBody>
      </p:sp>
      <p:sp>
        <p:nvSpPr>
          <p:cNvPr id="3" name="Content Placeholder 2"/>
          <p:cNvSpPr>
            <a:spLocks noGrp="1"/>
          </p:cNvSpPr>
          <p:nvPr>
            <p:ph idx="1"/>
          </p:nvPr>
        </p:nvSpPr>
        <p:spPr>
          <a:xfrm>
            <a:off x="0" y="1357298"/>
            <a:ext cx="9144000" cy="4525963"/>
          </a:xfrm>
        </p:spPr>
        <p:txBody>
          <a:bodyPr/>
          <a:lstStyle/>
          <a:p>
            <a:r>
              <a:rPr lang="en-GB" dirty="0" smtClean="0"/>
              <a:t>Refer to the ‘job characteristics model’, apart from the examples below reflect and write down:</a:t>
            </a:r>
          </a:p>
          <a:p>
            <a:pPr lvl="2"/>
            <a:r>
              <a:rPr lang="en-GB" dirty="0" smtClean="0"/>
              <a:t>2/3 jobs that are likely to have little job enrichment</a:t>
            </a:r>
          </a:p>
          <a:p>
            <a:pPr lvl="2"/>
            <a:r>
              <a:rPr lang="en-GB" dirty="0" smtClean="0"/>
              <a:t>2/3 jobs that are likely to have a lot of job enrichment.</a:t>
            </a:r>
          </a:p>
        </p:txBody>
      </p:sp>
      <p:pic>
        <p:nvPicPr>
          <p:cNvPr id="4" name="Picture 2"/>
          <p:cNvPicPr>
            <a:picLocks noChangeAspect="1" noChangeArrowheads="1"/>
          </p:cNvPicPr>
          <p:nvPr/>
        </p:nvPicPr>
        <p:blipFill>
          <a:blip r:embed="rId2" cstate="print"/>
          <a:srcRect/>
          <a:stretch>
            <a:fillRect/>
          </a:stretch>
        </p:blipFill>
        <p:spPr bwMode="auto">
          <a:xfrm>
            <a:off x="0" y="3643314"/>
            <a:ext cx="9144001" cy="1664948"/>
          </a:xfrm>
          <a:prstGeom prst="rect">
            <a:avLst/>
          </a:prstGeom>
          <a:noFill/>
          <a:ln w="9525">
            <a:noFill/>
            <a:miter lim="800000"/>
            <a:headEnd/>
            <a:tailEnd/>
          </a:ln>
          <a:effectLst/>
        </p:spPr>
      </p:pic>
    </p:spTree>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Having Fun at Work</a:t>
            </a:r>
            <a:endParaRPr lang="en-GB" dirty="0"/>
          </a:p>
        </p:txBody>
      </p:sp>
      <p:sp>
        <p:nvSpPr>
          <p:cNvPr id="3" name="Content Placeholder 2"/>
          <p:cNvSpPr>
            <a:spLocks noGrp="1"/>
          </p:cNvSpPr>
          <p:nvPr>
            <p:ph idx="1"/>
          </p:nvPr>
        </p:nvSpPr>
        <p:spPr/>
        <p:txBody>
          <a:bodyPr>
            <a:normAutofit fontScale="47500" lnSpcReduction="20000"/>
          </a:bodyPr>
          <a:lstStyle/>
          <a:p>
            <a:pPr marL="514350" indent="-514350">
              <a:buFont typeface="+mj-lt"/>
              <a:buAutoNum type="arabicPeriod"/>
            </a:pPr>
            <a:r>
              <a:rPr lang="en-GB" b="1" dirty="0"/>
              <a:t>Adjusting Your </a:t>
            </a:r>
            <a:r>
              <a:rPr lang="en-GB" b="1" dirty="0" err="1" smtClean="0"/>
              <a:t>Mindset</a:t>
            </a:r>
            <a:endParaRPr lang="en-GB" b="1" dirty="0" smtClean="0"/>
          </a:p>
          <a:p>
            <a:pPr marL="914400" lvl="1" indent="-514350">
              <a:buFont typeface="+mj-lt"/>
              <a:buAutoNum type="arabicPeriod"/>
            </a:pPr>
            <a:r>
              <a:rPr lang="en-GB" dirty="0"/>
              <a:t>Set real goals for yourself, not just metrics to follow</a:t>
            </a:r>
            <a:r>
              <a:rPr lang="en-GB" dirty="0" smtClean="0"/>
              <a:t>.</a:t>
            </a:r>
          </a:p>
          <a:p>
            <a:pPr marL="914400" lvl="1" indent="-514350">
              <a:buFont typeface="+mj-lt"/>
              <a:buAutoNum type="arabicPeriod"/>
            </a:pPr>
            <a:r>
              <a:rPr lang="en-GB" dirty="0"/>
              <a:t>Generate positive energy</a:t>
            </a:r>
            <a:r>
              <a:rPr lang="en-GB" dirty="0" smtClean="0"/>
              <a:t>.</a:t>
            </a:r>
          </a:p>
          <a:p>
            <a:pPr marL="914400" lvl="1" indent="-514350">
              <a:buFont typeface="+mj-lt"/>
              <a:buAutoNum type="arabicPeriod"/>
            </a:pPr>
            <a:r>
              <a:rPr lang="en-GB" dirty="0"/>
              <a:t>Have a sense of </a:t>
            </a:r>
            <a:r>
              <a:rPr lang="en-GB" dirty="0" err="1"/>
              <a:t>humor</a:t>
            </a:r>
            <a:r>
              <a:rPr lang="en-GB" dirty="0" smtClean="0"/>
              <a:t>.</a:t>
            </a:r>
          </a:p>
          <a:p>
            <a:pPr marL="914400" lvl="1" indent="-514350">
              <a:buFont typeface="+mj-lt"/>
              <a:buAutoNum type="arabicPeriod"/>
            </a:pPr>
            <a:r>
              <a:rPr lang="en-GB" dirty="0"/>
              <a:t>Be motivated to do your job. </a:t>
            </a:r>
            <a:endParaRPr lang="en-GB" dirty="0" smtClean="0"/>
          </a:p>
          <a:p>
            <a:pPr marL="914400" lvl="1" indent="-514350">
              <a:buFont typeface="+mj-lt"/>
              <a:buAutoNum type="arabicPeriod"/>
            </a:pPr>
            <a:r>
              <a:rPr lang="en-GB" dirty="0"/>
              <a:t>Have a sense of purpose</a:t>
            </a:r>
            <a:r>
              <a:rPr lang="en-GB" dirty="0" smtClean="0"/>
              <a:t>.</a:t>
            </a:r>
          </a:p>
          <a:p>
            <a:pPr marL="914400" lvl="1" indent="-514350">
              <a:buFont typeface="+mj-lt"/>
              <a:buAutoNum type="arabicPeriod"/>
            </a:pPr>
            <a:r>
              <a:rPr lang="en-GB" dirty="0"/>
              <a:t>Don’t try too hard to have fun</a:t>
            </a:r>
            <a:r>
              <a:rPr lang="en-GB" dirty="0" smtClean="0"/>
              <a:t>.</a:t>
            </a:r>
          </a:p>
          <a:p>
            <a:pPr marL="514350" indent="-514350">
              <a:buFont typeface="+mj-lt"/>
              <a:buAutoNum type="arabicPeriod"/>
            </a:pPr>
            <a:r>
              <a:rPr lang="en-GB" b="1" dirty="0"/>
              <a:t>Making Your Work Environment More </a:t>
            </a:r>
            <a:r>
              <a:rPr lang="en-GB" b="1" dirty="0" smtClean="0"/>
              <a:t>Fun</a:t>
            </a:r>
          </a:p>
          <a:p>
            <a:pPr marL="914400" lvl="1" indent="-514350">
              <a:buFont typeface="+mj-lt"/>
              <a:buAutoNum type="arabicPeriod"/>
            </a:pPr>
            <a:r>
              <a:rPr lang="en-GB" dirty="0"/>
              <a:t>Bring fun activities to your </a:t>
            </a:r>
            <a:r>
              <a:rPr lang="en-GB" dirty="0" smtClean="0"/>
              <a:t>workplace</a:t>
            </a:r>
          </a:p>
          <a:p>
            <a:pPr marL="914400" lvl="1" indent="-514350">
              <a:buFont typeface="+mj-lt"/>
              <a:buAutoNum type="arabicPeriod"/>
            </a:pPr>
            <a:r>
              <a:rPr lang="en-GB" dirty="0"/>
              <a:t>Try a change of </a:t>
            </a:r>
            <a:r>
              <a:rPr lang="en-GB" dirty="0" smtClean="0"/>
              <a:t>scenery</a:t>
            </a:r>
          </a:p>
          <a:p>
            <a:pPr marL="914400" lvl="1" indent="-514350">
              <a:buFont typeface="+mj-lt"/>
              <a:buAutoNum type="arabicPeriod"/>
            </a:pPr>
            <a:r>
              <a:rPr lang="en-GB" dirty="0"/>
              <a:t>Spruce up your </a:t>
            </a:r>
            <a:r>
              <a:rPr lang="en-GB" dirty="0" smtClean="0"/>
              <a:t>workplace</a:t>
            </a:r>
          </a:p>
          <a:p>
            <a:pPr marL="914400" lvl="1" indent="-514350">
              <a:buFont typeface="+mj-lt"/>
              <a:buAutoNum type="arabicPeriod"/>
            </a:pPr>
            <a:r>
              <a:rPr lang="en-GB" dirty="0"/>
              <a:t>Participate in fun activities with your </a:t>
            </a:r>
            <a:r>
              <a:rPr lang="en-GB" dirty="0" err="1"/>
              <a:t>coworkers</a:t>
            </a:r>
            <a:r>
              <a:rPr lang="en-GB" dirty="0"/>
              <a:t> outside of </a:t>
            </a:r>
            <a:r>
              <a:rPr lang="en-GB" dirty="0" smtClean="0"/>
              <a:t>work</a:t>
            </a:r>
          </a:p>
          <a:p>
            <a:pPr marL="914400" lvl="1" indent="-514350">
              <a:buFont typeface="+mj-lt"/>
              <a:buAutoNum type="arabicPeriod"/>
            </a:pPr>
            <a:r>
              <a:rPr lang="en-GB" dirty="0"/>
              <a:t>Look up from your </a:t>
            </a:r>
            <a:r>
              <a:rPr lang="en-GB" dirty="0" smtClean="0"/>
              <a:t>computer</a:t>
            </a:r>
          </a:p>
          <a:p>
            <a:pPr marL="914400" lvl="1" indent="-514350">
              <a:buFont typeface="+mj-lt"/>
              <a:buAutoNum type="arabicPeriod"/>
            </a:pPr>
            <a:r>
              <a:rPr lang="en-GB" dirty="0"/>
              <a:t>Be kind instead of gossiping</a:t>
            </a:r>
            <a:r>
              <a:rPr lang="en-GB" dirty="0" smtClean="0"/>
              <a:t>.</a:t>
            </a:r>
          </a:p>
          <a:p>
            <a:pPr marL="514350" indent="-514350">
              <a:buFont typeface="+mj-lt"/>
              <a:buAutoNum type="arabicPeriod"/>
            </a:pPr>
            <a:r>
              <a:rPr lang="en-GB" b="1" dirty="0"/>
              <a:t>Getting the Most Out of Your Work </a:t>
            </a:r>
            <a:r>
              <a:rPr lang="en-GB" b="1" dirty="0" smtClean="0"/>
              <a:t>Day</a:t>
            </a:r>
          </a:p>
          <a:p>
            <a:pPr marL="914400" lvl="1" indent="-514350">
              <a:buFont typeface="+mj-lt"/>
              <a:buAutoNum type="arabicPeriod"/>
            </a:pPr>
            <a:r>
              <a:rPr lang="en-GB" dirty="0"/>
              <a:t>Make more of an effort to interact with your </a:t>
            </a:r>
            <a:r>
              <a:rPr lang="en-GB" dirty="0" err="1" smtClean="0"/>
              <a:t>coworkers</a:t>
            </a:r>
            <a:endParaRPr lang="en-GB" dirty="0" smtClean="0"/>
          </a:p>
          <a:p>
            <a:pPr marL="914400" lvl="1" indent="-514350">
              <a:buFont typeface="+mj-lt"/>
              <a:buAutoNum type="arabicPeriod"/>
            </a:pPr>
            <a:r>
              <a:rPr lang="en-GB" dirty="0"/>
              <a:t>Build meaningful relationships with your </a:t>
            </a:r>
            <a:r>
              <a:rPr lang="en-GB" dirty="0" err="1" smtClean="0"/>
              <a:t>coworkers</a:t>
            </a:r>
            <a:endParaRPr lang="en-GB" dirty="0" smtClean="0"/>
          </a:p>
          <a:p>
            <a:pPr marL="914400" lvl="1" indent="-514350">
              <a:buFont typeface="+mj-lt"/>
              <a:buAutoNum type="arabicPeriod"/>
            </a:pPr>
            <a:r>
              <a:rPr lang="en-GB" dirty="0"/>
              <a:t>Get some activity during your lunch break or </a:t>
            </a:r>
            <a:r>
              <a:rPr lang="en-GB" dirty="0" smtClean="0"/>
              <a:t>day.</a:t>
            </a:r>
          </a:p>
          <a:p>
            <a:pPr marL="914400" lvl="1" indent="-514350">
              <a:buFont typeface="+mj-lt"/>
              <a:buAutoNum type="arabicPeriod"/>
            </a:pPr>
            <a:r>
              <a:rPr lang="en-GB" dirty="0" smtClean="0"/>
              <a:t>Take Breaks.</a:t>
            </a:r>
            <a:endParaRPr lang="en-GB" b="1" dirty="0"/>
          </a:p>
          <a:p>
            <a:pPr marL="400050" lvl="1" indent="0">
              <a:buNone/>
            </a:pPr>
            <a:r>
              <a:rPr lang="en-GB" b="1" dirty="0" smtClean="0">
                <a:hlinkClick r:id="rId2"/>
              </a:rPr>
              <a:t>(1)</a:t>
            </a:r>
            <a:endParaRPr lang="en-GB" dirty="0" smtClean="0"/>
          </a:p>
        </p:txBody>
      </p:sp>
    </p:spTree>
    <p:extLst>
      <p:ext uri="{BB962C8B-B14F-4D97-AF65-F5344CB8AC3E}">
        <p14:creationId xmlns:p14="http://schemas.microsoft.com/office/powerpoint/2010/main" val="2081931619"/>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u="sng" dirty="0" smtClean="0"/>
              <a:t>Fun : Unlocking Creativity &amp; Healing</a:t>
            </a:r>
            <a:endParaRPr lang="en-GB" b="1" u="sng" dirty="0"/>
          </a:p>
        </p:txBody>
      </p:sp>
      <p:sp>
        <p:nvSpPr>
          <p:cNvPr id="3" name="Content Placeholder 2"/>
          <p:cNvSpPr>
            <a:spLocks noGrp="1"/>
          </p:cNvSpPr>
          <p:nvPr>
            <p:ph idx="1"/>
          </p:nvPr>
        </p:nvSpPr>
        <p:spPr/>
        <p:txBody>
          <a:bodyPr/>
          <a:lstStyle/>
          <a:p>
            <a:pPr>
              <a:buNone/>
            </a:pPr>
            <a:r>
              <a:rPr lang="en-GB" dirty="0" smtClean="0"/>
              <a:t>For example:</a:t>
            </a:r>
          </a:p>
          <a:p>
            <a:r>
              <a:rPr lang="en-GB" dirty="0" smtClean="0"/>
              <a:t>Fun Managers.</a:t>
            </a:r>
          </a:p>
          <a:p>
            <a:pPr>
              <a:buNone/>
            </a:pPr>
            <a:endParaRPr lang="en-GB" dirty="0" smtClean="0"/>
          </a:p>
          <a:p>
            <a:r>
              <a:rPr lang="en-GB" dirty="0" smtClean="0"/>
              <a:t>Giggle doctors.</a:t>
            </a:r>
            <a:endParaRPr lang="en-GB" dirty="0"/>
          </a:p>
        </p:txBody>
      </p:sp>
    </p:spTree>
    <p:extLst>
      <p:ext uri="{BB962C8B-B14F-4D97-AF65-F5344CB8AC3E}">
        <p14:creationId xmlns:p14="http://schemas.microsoft.com/office/powerpoint/2010/main" val="2204508281"/>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6" name="Picture 4" descr="http://hoboken411.com/wp-content/uploads/2007/12/hoboken-generation-y.jpg"/>
          <p:cNvPicPr>
            <a:picLocks noChangeAspect="1" noChangeArrowheads="1"/>
          </p:cNvPicPr>
          <p:nvPr/>
        </p:nvPicPr>
        <p:blipFill>
          <a:blip r:embed="rId2" cstate="print"/>
          <a:srcRect/>
          <a:stretch>
            <a:fillRect/>
          </a:stretch>
        </p:blipFill>
        <p:spPr bwMode="auto">
          <a:xfrm>
            <a:off x="3857620" y="1138259"/>
            <a:ext cx="5048250" cy="5505451"/>
          </a:xfrm>
          <a:prstGeom prst="rect">
            <a:avLst/>
          </a:prstGeom>
          <a:noFill/>
        </p:spPr>
      </p:pic>
      <p:sp>
        <p:nvSpPr>
          <p:cNvPr id="6" name="TextBox 5"/>
          <p:cNvSpPr txBox="1"/>
          <p:nvPr/>
        </p:nvSpPr>
        <p:spPr>
          <a:xfrm>
            <a:off x="5545391" y="6642580"/>
            <a:ext cx="1827744" cy="215444"/>
          </a:xfrm>
          <a:prstGeom prst="rect">
            <a:avLst/>
          </a:prstGeom>
          <a:noFill/>
        </p:spPr>
        <p:txBody>
          <a:bodyPr wrap="none" rtlCol="0">
            <a:spAutoFit/>
          </a:bodyPr>
          <a:lstStyle/>
          <a:p>
            <a:r>
              <a:rPr lang="en-GB" sz="800" dirty="0" smtClean="0">
                <a:hlinkClick r:id="rId3"/>
              </a:rPr>
              <a:t>http://hoboken411.com/archives/9822</a:t>
            </a:r>
            <a:endParaRPr lang="en-GB" sz="800" dirty="0"/>
          </a:p>
        </p:txBody>
      </p:sp>
      <p:pic>
        <p:nvPicPr>
          <p:cNvPr id="54278" name="Picture 6" descr="http://teachers.net/wong/APR07/gen_y.jpg"/>
          <p:cNvPicPr>
            <a:picLocks noChangeAspect="1" noChangeArrowheads="1"/>
          </p:cNvPicPr>
          <p:nvPr/>
        </p:nvPicPr>
        <p:blipFill>
          <a:blip r:embed="rId4" cstate="print"/>
          <a:srcRect/>
          <a:stretch>
            <a:fillRect/>
          </a:stretch>
        </p:blipFill>
        <p:spPr bwMode="auto">
          <a:xfrm>
            <a:off x="142844" y="4143380"/>
            <a:ext cx="3476625" cy="2609851"/>
          </a:xfrm>
          <a:prstGeom prst="rect">
            <a:avLst/>
          </a:prstGeom>
          <a:noFill/>
        </p:spPr>
      </p:pic>
      <p:pic>
        <p:nvPicPr>
          <p:cNvPr id="8" name="Picture 2" descr="http://www.businesspundit.com/wp-content/uploads/2008/11/jimpic.jpg"/>
          <p:cNvPicPr>
            <a:picLocks noChangeAspect="1" noChangeArrowheads="1"/>
          </p:cNvPicPr>
          <p:nvPr/>
        </p:nvPicPr>
        <p:blipFill>
          <a:blip r:embed="rId5" cstate="print"/>
          <a:srcRect/>
          <a:stretch>
            <a:fillRect/>
          </a:stretch>
        </p:blipFill>
        <p:spPr bwMode="auto">
          <a:xfrm>
            <a:off x="2555776" y="2420888"/>
            <a:ext cx="2286016" cy="2643205"/>
          </a:xfrm>
          <a:prstGeom prst="rect">
            <a:avLst/>
          </a:prstGeom>
          <a:noFill/>
        </p:spPr>
      </p:pic>
      <p:sp>
        <p:nvSpPr>
          <p:cNvPr id="7" name="Title 1"/>
          <p:cNvSpPr>
            <a:spLocks noGrp="1"/>
          </p:cNvSpPr>
          <p:nvPr>
            <p:ph type="title"/>
          </p:nvPr>
        </p:nvSpPr>
        <p:spPr>
          <a:xfrm>
            <a:off x="0" y="-24"/>
            <a:ext cx="9144000" cy="1143000"/>
          </a:xfrm>
        </p:spPr>
        <p:txBody>
          <a:bodyPr>
            <a:noAutofit/>
          </a:bodyPr>
          <a:lstStyle/>
          <a:p>
            <a:r>
              <a:rPr lang="en-GB" sz="3600" dirty="0" smtClean="0"/>
              <a:t>Gen Y = Positive Change = Evolution 4 </a:t>
            </a:r>
            <a:r>
              <a:rPr lang="en-GB" sz="3600" b="1" dirty="0" smtClean="0"/>
              <a:t>All :</a:t>
            </a:r>
            <a:br>
              <a:rPr lang="en-GB" sz="3600" b="1" dirty="0" smtClean="0"/>
            </a:br>
            <a:r>
              <a:rPr lang="en-GB" sz="3600" b="1" dirty="0" smtClean="0"/>
              <a:t> </a:t>
            </a:r>
            <a:r>
              <a:rPr lang="en-GB" sz="3600" dirty="0" smtClean="0"/>
              <a:t>Generation X to Gen Y</a:t>
            </a:r>
            <a:endParaRPr lang="en-GB" sz="3600" b="1" dirty="0"/>
          </a:p>
        </p:txBody>
      </p:sp>
      <p:pic>
        <p:nvPicPr>
          <p:cNvPr id="18434" name="Picture 2" descr="http://www.premisemarketing.com/images/uploads/GenY.png"/>
          <p:cNvPicPr>
            <a:picLocks noChangeAspect="1" noChangeArrowheads="1"/>
          </p:cNvPicPr>
          <p:nvPr/>
        </p:nvPicPr>
        <p:blipFill>
          <a:blip r:embed="rId6" cstate="print"/>
          <a:srcRect/>
          <a:stretch>
            <a:fillRect/>
          </a:stretch>
        </p:blipFill>
        <p:spPr bwMode="auto">
          <a:xfrm>
            <a:off x="179512" y="1265067"/>
            <a:ext cx="3354710" cy="2649362"/>
          </a:xfrm>
          <a:prstGeom prst="rect">
            <a:avLst/>
          </a:prstGeom>
          <a:noFill/>
        </p:spPr>
      </p:pic>
    </p:spTree>
    <p:extLst>
      <p:ext uri="{BB962C8B-B14F-4D97-AF65-F5344CB8AC3E}">
        <p14:creationId xmlns:p14="http://schemas.microsoft.com/office/powerpoint/2010/main" val="2124595575"/>
      </p:ext>
    </p:extLst>
  </p:cSld>
  <p:clrMapOvr>
    <a:masterClrMapping/>
  </p:clrMapOvr>
  <p:timing>
    <p:tnLst>
      <p:par>
        <p:cTn id="1" dur="indefinite" restart="never" nodeType="tmRoot"/>
      </p:par>
    </p:tnLst>
  </p:timing>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http://www.e2themax.biz/data/media/images/Love-my-job-sm.gif"/>
          <p:cNvPicPr>
            <a:picLocks noChangeAspect="1" noChangeArrowheads="1"/>
          </p:cNvPicPr>
          <p:nvPr/>
        </p:nvPicPr>
        <p:blipFill>
          <a:blip r:embed="rId2" cstate="print"/>
          <a:srcRect/>
          <a:stretch>
            <a:fillRect/>
          </a:stretch>
        </p:blipFill>
        <p:spPr bwMode="auto">
          <a:xfrm>
            <a:off x="2071670" y="928670"/>
            <a:ext cx="4961871" cy="4429156"/>
          </a:xfrm>
          <a:prstGeom prst="rect">
            <a:avLst/>
          </a:prstGeom>
          <a:noFill/>
        </p:spPr>
      </p:pic>
    </p:spTree>
    <p:extLst>
      <p:ext uri="{BB962C8B-B14F-4D97-AF65-F5344CB8AC3E}">
        <p14:creationId xmlns:p14="http://schemas.microsoft.com/office/powerpoint/2010/main" val="398471504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3105</TotalTime>
  <Words>1803</Words>
  <Application>Microsoft Office PowerPoint</Application>
  <PresentationFormat>On-screen Show (4:3)</PresentationFormat>
  <Paragraphs>217</Paragraphs>
  <Slides>50</Slides>
  <Notes>2</Notes>
  <HiddenSlides>1</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50</vt:i4>
      </vt:variant>
    </vt:vector>
  </HeadingPairs>
  <TitlesOfParts>
    <vt:vector size="57" baseType="lpstr">
      <vt:lpstr>Arial Unicode MS</vt:lpstr>
      <vt:lpstr>Aharoni</vt:lpstr>
      <vt:lpstr>Arial</vt:lpstr>
      <vt:lpstr>Berlin Sans FB</vt:lpstr>
      <vt:lpstr>Calibri</vt:lpstr>
      <vt:lpstr>Wingdings</vt:lpstr>
      <vt:lpstr>Office Theme</vt:lpstr>
      <vt:lpstr> Job Satisfaction</vt:lpstr>
      <vt:lpstr>Overview</vt:lpstr>
      <vt:lpstr>Q. Job Satisfaction?</vt:lpstr>
      <vt:lpstr>Bg: Job Satisfaction defined</vt:lpstr>
      <vt:lpstr>Bg: Job Satisfaction defined</vt:lpstr>
      <vt:lpstr>Q. Creating Job Satisfaction?</vt:lpstr>
      <vt:lpstr>Bg: The PRIDE system Increase Job Satisfaction with the PRIDE System</vt:lpstr>
      <vt:lpstr>Bg: Building Job Satisfaction</vt:lpstr>
      <vt:lpstr>Bg: 10 Tools to Create Job Satisfaction</vt:lpstr>
      <vt:lpstr>Bg: Job Satisfaction &amp; Open Communication</vt:lpstr>
      <vt:lpstr>Bg: Recognition Reward &amp; Respect</vt:lpstr>
      <vt:lpstr>Q Mumford’s Fit?</vt:lpstr>
      <vt:lpstr>Bg: Mumford  ‘Fit’ or Alignment</vt:lpstr>
      <vt:lpstr>Bg: Mumford’s fit</vt:lpstr>
      <vt:lpstr>PowerPoint Presentation</vt:lpstr>
      <vt:lpstr>Bg: Personal Purpose &amp; Meaningful work</vt:lpstr>
      <vt:lpstr>Equity Theory</vt:lpstr>
      <vt:lpstr>Q. Flexible Working Opportunities?</vt:lpstr>
      <vt:lpstr>Bg: Flexible working arrangement</vt:lpstr>
      <vt:lpstr>Q. Job Enrichment?</vt:lpstr>
      <vt:lpstr>Bg: Flexible working  Job Satisfaction &amp; Empowerment</vt:lpstr>
      <vt:lpstr>Bg: Job Enrichment</vt:lpstr>
      <vt:lpstr>Comprehensive model of Job enrichment</vt:lpstr>
      <vt:lpstr>Q. Well-being @ Work?</vt:lpstr>
      <vt:lpstr>Well-being @ Work</vt:lpstr>
      <vt:lpstr>Q. The Work Environment?</vt:lpstr>
      <vt:lpstr>Bg: The Work environment</vt:lpstr>
      <vt:lpstr>Q. Google W.E. ?</vt:lpstr>
      <vt:lpstr>Bg: Life @ Google</vt:lpstr>
      <vt:lpstr>Bg: Google : Creative Work Environment</vt:lpstr>
      <vt:lpstr>Bg: Google : Creative work Environments</vt:lpstr>
      <vt:lpstr>Q. Happiness @ Work?</vt:lpstr>
      <vt:lpstr>Happiness at work brings</vt:lpstr>
      <vt:lpstr>Q. Fun @ Work?</vt:lpstr>
      <vt:lpstr>Bg: Fun @ work</vt:lpstr>
      <vt:lpstr>Topics</vt:lpstr>
      <vt:lpstr>PowerPoint Presentation</vt:lpstr>
      <vt:lpstr>Personal development &amp; Satisfaction @ Work</vt:lpstr>
      <vt:lpstr>Job Design:  modern HRM support Job Satisfaction</vt:lpstr>
      <vt:lpstr>CMI work environment study</vt:lpstr>
      <vt:lpstr>Dimensions of Job Satisfaction</vt:lpstr>
      <vt:lpstr>PowerPoint Presentation</vt:lpstr>
      <vt:lpstr>Dimensions of Job Satisfaction cont..</vt:lpstr>
      <vt:lpstr>Motivation of Knowledge workers</vt:lpstr>
      <vt:lpstr>Job Satisfaction</vt:lpstr>
      <vt:lpstr>Activity: Job enrichment</vt:lpstr>
      <vt:lpstr>Having Fun at Work</vt:lpstr>
      <vt:lpstr>Fun : Unlocking Creativity &amp; Healing</vt:lpstr>
      <vt:lpstr>Gen Y = Positive Change = Evolution 4 All :  Generation X to Gen 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James Williams</dc:creator>
  <cp:lastModifiedBy>James Williams</cp:lastModifiedBy>
  <cp:revision>286</cp:revision>
  <dcterms:created xsi:type="dcterms:W3CDTF">2010-11-07T17:02:47Z</dcterms:created>
  <dcterms:modified xsi:type="dcterms:W3CDTF">2019-03-07T16:02:31Z</dcterms:modified>
</cp:coreProperties>
</file>