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than Smith" initials="BS" lastIdx="1" clrIdx="0">
    <p:extLst>
      <p:ext uri="{19B8F6BF-5375-455C-9EA6-DF929625EA0E}">
        <p15:presenceInfo xmlns:p15="http://schemas.microsoft.com/office/powerpoint/2012/main" userId="bfb26588dfee087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66"/>
    <a:srgbClr val="00CC99"/>
    <a:srgbClr val="FFCC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80" d="100"/>
          <a:sy n="80" d="100"/>
        </p:scale>
        <p:origin x="136" y="-5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850659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94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783408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856829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92838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61142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91177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481907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84003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24902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66411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1/10/2020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375216447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turnitin.com/regions/uk/university" TargetMode="External"/><Relationship Id="rId3" Type="http://schemas.openxmlformats.org/officeDocument/2006/relationships/hyperlink" Target="https://edtechdigest.com/2012/11/19/the-plagiarism-spectrum/" TargetMode="External"/><Relationship Id="rId7" Type="http://schemas.openxmlformats.org/officeDocument/2006/relationships/hyperlink" Target="https://www.turnitin.com/static/plagiarism-spectrum/" TargetMode="External"/><Relationship Id="rId2" Type="http://schemas.openxmlformats.org/officeDocument/2006/relationships/hyperlink" Target="https://intranet.birmingham.ac.uk/as/registry/policy/conduct/plagiarism/guidance-students.aspx" TargetMode="External"/><Relationship Id="rId1" Type="http://schemas.openxmlformats.org/officeDocument/2006/relationships/slideLayout" Target="../slideLayouts/slideLayout1.xml"/><Relationship Id="rId6" Type="http://schemas.openxmlformats.org/officeDocument/2006/relationships/hyperlink" Target="https://www.thetimes.co.uk/article/universities-face-student-cheating-crisis9jt6ncd9vz7" TargetMode="External"/><Relationship Id="rId5" Type="http://schemas.openxmlformats.org/officeDocument/2006/relationships/hyperlink" Target="https://www.sheffield.ac.uk/history/current_students/undergraduate/submission/plagiarism" TargetMode="External"/><Relationship Id="rId10" Type="http://schemas.openxmlformats.org/officeDocument/2006/relationships/image" Target="../media/image2.png"/><Relationship Id="rId4" Type="http://schemas.openxmlformats.org/officeDocument/2006/relationships/hyperlink" Target="https://plagiarism.duke.edu/intent/" TargetMode="External"/><Relationship Id="rId9"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Horizontal Scroll 3"/>
          <p:cNvSpPr/>
          <p:nvPr/>
        </p:nvSpPr>
        <p:spPr>
          <a:xfrm>
            <a:off x="274320" y="63611"/>
            <a:ext cx="11713464" cy="1060936"/>
          </a:xfrm>
          <a:prstGeom prst="horizontalScroll">
            <a:avLst/>
          </a:prstGeom>
          <a:solidFill>
            <a:schemeClr val="accent6">
              <a:lumMod val="40000"/>
              <a:lumOff val="6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smtClean="0">
                <a:solidFill>
                  <a:schemeClr val="tx1"/>
                </a:solidFill>
                <a:effectLst>
                  <a:outerShdw blurRad="38100" dist="38100" dir="2700000" algn="tl">
                    <a:srgbClr val="000000">
                      <a:alpha val="43137"/>
                    </a:srgbClr>
                  </a:outerShdw>
                </a:effectLst>
                <a:latin typeface="Arial Nova Cond Light" panose="020B0306020202020204" pitchFamily="34" charset="0"/>
                <a:cs typeface="Times New Roman" panose="02020603050405020304" pitchFamily="18" charset="0"/>
              </a:rPr>
              <a:t>Ramifications of Plagiarism and the use of </a:t>
            </a:r>
            <a:r>
              <a:rPr lang="en-GB" sz="2800" b="1" dirty="0" err="1" smtClean="0">
                <a:solidFill>
                  <a:srgbClr val="000066"/>
                </a:solidFill>
                <a:effectLst>
                  <a:outerShdw blurRad="38100" dist="38100" dir="2700000" algn="tl">
                    <a:srgbClr val="000000">
                      <a:alpha val="43137"/>
                    </a:srgbClr>
                  </a:outerShdw>
                </a:effectLst>
                <a:latin typeface="Arial Nova Cond Light" panose="020B0306020202020204" pitchFamily="34" charset="0"/>
                <a:cs typeface="Times New Roman" panose="02020603050405020304" pitchFamily="18" charset="0"/>
              </a:rPr>
              <a:t>Turn</a:t>
            </a:r>
            <a:r>
              <a:rPr lang="en-GB" sz="2800" b="1" dirty="0" err="1" smtClean="0">
                <a:solidFill>
                  <a:srgbClr val="FF0000"/>
                </a:solidFill>
                <a:effectLst>
                  <a:outerShdw blurRad="38100" dist="38100" dir="2700000" algn="tl">
                    <a:srgbClr val="000000">
                      <a:alpha val="43137"/>
                    </a:srgbClr>
                  </a:outerShdw>
                </a:effectLst>
                <a:latin typeface="Arial Nova Cond Light" panose="020B0306020202020204" pitchFamily="34" charset="0"/>
                <a:cs typeface="Times New Roman" panose="02020603050405020304" pitchFamily="18" charset="0"/>
              </a:rPr>
              <a:t>it</a:t>
            </a:r>
            <a:r>
              <a:rPr lang="en-GB" sz="2800" b="1" dirty="0" err="1" smtClean="0">
                <a:solidFill>
                  <a:srgbClr val="000066"/>
                </a:solidFill>
                <a:effectLst>
                  <a:outerShdw blurRad="38100" dist="38100" dir="2700000" algn="tl">
                    <a:srgbClr val="000000">
                      <a:alpha val="43137"/>
                    </a:srgbClr>
                  </a:outerShdw>
                </a:effectLst>
                <a:latin typeface="Arial Nova Cond Light" panose="020B0306020202020204" pitchFamily="34" charset="0"/>
                <a:cs typeface="Times New Roman" panose="02020603050405020304" pitchFamily="18" charset="0"/>
              </a:rPr>
              <a:t>in</a:t>
            </a:r>
            <a:endParaRPr lang="en-GB" sz="2800" b="1" dirty="0">
              <a:solidFill>
                <a:srgbClr val="000066"/>
              </a:solidFill>
              <a:effectLst>
                <a:outerShdw blurRad="38100" dist="38100" dir="2700000" algn="tl">
                  <a:srgbClr val="000000">
                    <a:alpha val="43137"/>
                  </a:srgbClr>
                </a:outerShdw>
              </a:effectLst>
              <a:latin typeface="Arial Nova Cond Light" panose="020B0306020202020204" pitchFamily="34" charset="0"/>
              <a:cs typeface="Times New Roman" panose="02020603050405020304" pitchFamily="18" charset="0"/>
            </a:endParaRPr>
          </a:p>
        </p:txBody>
      </p:sp>
      <p:sp>
        <p:nvSpPr>
          <p:cNvPr id="12" name="Rectangle 11"/>
          <p:cNvSpPr/>
          <p:nvPr/>
        </p:nvSpPr>
        <p:spPr>
          <a:xfrm>
            <a:off x="4069081" y="1170717"/>
            <a:ext cx="4066982" cy="2609347"/>
          </a:xfrm>
          <a:prstGeom prst="rect">
            <a:avLst/>
          </a:prstGeom>
          <a:solidFill>
            <a:schemeClr val="accent6">
              <a:lumMod val="40000"/>
              <a:lumOff val="6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8388096" y="1164986"/>
            <a:ext cx="3599688" cy="2468760"/>
          </a:xfrm>
          <a:prstGeom prst="rect">
            <a:avLst/>
          </a:prstGeom>
          <a:solidFill>
            <a:schemeClr val="accent6">
              <a:lumMod val="40000"/>
              <a:lumOff val="6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274320" y="3364992"/>
            <a:ext cx="3584448" cy="3374136"/>
          </a:xfrm>
          <a:prstGeom prst="rect">
            <a:avLst/>
          </a:prstGeom>
          <a:solidFill>
            <a:schemeClr val="accent6">
              <a:lumMod val="40000"/>
              <a:lumOff val="6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271647" y="1170717"/>
            <a:ext cx="3584448" cy="2026918"/>
          </a:xfrm>
          <a:prstGeom prst="rect">
            <a:avLst/>
          </a:prstGeom>
          <a:solidFill>
            <a:schemeClr val="accent6">
              <a:lumMod val="40000"/>
              <a:lumOff val="6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4069080" y="3852079"/>
            <a:ext cx="2105248" cy="2885043"/>
          </a:xfrm>
          <a:prstGeom prst="rect">
            <a:avLst/>
          </a:prstGeom>
          <a:solidFill>
            <a:schemeClr val="accent6">
              <a:lumMod val="40000"/>
              <a:lumOff val="6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8388096" y="3739896"/>
            <a:ext cx="3599688" cy="2999233"/>
          </a:xfrm>
          <a:prstGeom prst="rect">
            <a:avLst/>
          </a:prstGeom>
          <a:solidFill>
            <a:schemeClr val="accent6">
              <a:lumMod val="40000"/>
              <a:lumOff val="6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Horizontal Scroll 17"/>
          <p:cNvSpPr/>
          <p:nvPr/>
        </p:nvSpPr>
        <p:spPr>
          <a:xfrm rot="10800000">
            <a:off x="230498" y="1170717"/>
            <a:ext cx="3510534" cy="484632"/>
          </a:xfrm>
          <a:prstGeom prst="horizontalScroll">
            <a:avLst/>
          </a:prstGeom>
          <a:solidFill>
            <a:schemeClr val="accent2">
              <a:lumMod val="60000"/>
              <a:lumOff val="4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Horizontal Scroll 18"/>
          <p:cNvSpPr/>
          <p:nvPr/>
        </p:nvSpPr>
        <p:spPr>
          <a:xfrm rot="10800000">
            <a:off x="8328279" y="3745101"/>
            <a:ext cx="3510534" cy="507752"/>
          </a:xfrm>
          <a:prstGeom prst="horizontalScroll">
            <a:avLst/>
          </a:prstGeom>
          <a:solidFill>
            <a:schemeClr val="accent2">
              <a:lumMod val="60000"/>
              <a:lumOff val="4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Horizontal Scroll 19"/>
          <p:cNvSpPr/>
          <p:nvPr/>
        </p:nvSpPr>
        <p:spPr>
          <a:xfrm rot="10800000">
            <a:off x="8328279" y="1164987"/>
            <a:ext cx="3510534" cy="498856"/>
          </a:xfrm>
          <a:prstGeom prst="horizontalScroll">
            <a:avLst/>
          </a:prstGeom>
          <a:solidFill>
            <a:schemeClr val="accent2">
              <a:lumMod val="60000"/>
              <a:lumOff val="4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Horizontal Scroll 20"/>
          <p:cNvSpPr/>
          <p:nvPr/>
        </p:nvSpPr>
        <p:spPr>
          <a:xfrm rot="10800000">
            <a:off x="4011733" y="3843020"/>
            <a:ext cx="2052461" cy="486966"/>
          </a:xfrm>
          <a:prstGeom prst="horizontalScroll">
            <a:avLst/>
          </a:prstGeom>
          <a:solidFill>
            <a:schemeClr val="accent2">
              <a:lumMod val="60000"/>
              <a:lumOff val="4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Horizontal Scroll 21"/>
          <p:cNvSpPr/>
          <p:nvPr/>
        </p:nvSpPr>
        <p:spPr>
          <a:xfrm rot="10800000">
            <a:off x="4011734" y="1170718"/>
            <a:ext cx="4000481" cy="484632"/>
          </a:xfrm>
          <a:prstGeom prst="horizontalScroll">
            <a:avLst/>
          </a:prstGeom>
          <a:solidFill>
            <a:schemeClr val="accent2">
              <a:lumMod val="60000"/>
              <a:lumOff val="4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Horizontal Scroll 22"/>
          <p:cNvSpPr/>
          <p:nvPr/>
        </p:nvSpPr>
        <p:spPr>
          <a:xfrm rot="10800000">
            <a:off x="211073" y="3392924"/>
            <a:ext cx="3510534" cy="484632"/>
          </a:xfrm>
          <a:prstGeom prst="horizontalScroll">
            <a:avLst/>
          </a:prstGeom>
          <a:solidFill>
            <a:schemeClr val="accent2">
              <a:lumMod val="60000"/>
              <a:lumOff val="4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p:cNvSpPr txBox="1"/>
          <p:nvPr/>
        </p:nvSpPr>
        <p:spPr>
          <a:xfrm>
            <a:off x="321557" y="1228367"/>
            <a:ext cx="3328416" cy="369332"/>
          </a:xfrm>
          <a:prstGeom prst="rect">
            <a:avLst/>
          </a:prstGeom>
          <a:noFill/>
        </p:spPr>
        <p:txBody>
          <a:bodyPr wrap="square" rtlCol="0">
            <a:spAutoFit/>
          </a:bodyPr>
          <a:lstStyle/>
          <a:p>
            <a:pPr algn="ctr"/>
            <a:r>
              <a:rPr lang="en-GB" dirty="0" smtClean="0">
                <a:latin typeface="Arial Nova Cond Light" panose="020B0306020202020204" pitchFamily="34" charset="0"/>
              </a:rPr>
              <a:t>Plagiarism.. What is it?</a:t>
            </a:r>
            <a:endParaRPr lang="en-GB" dirty="0">
              <a:latin typeface="Arial Nova Cond Light" panose="020B0306020202020204" pitchFamily="34" charset="0"/>
            </a:endParaRPr>
          </a:p>
        </p:txBody>
      </p:sp>
      <p:sp>
        <p:nvSpPr>
          <p:cNvPr id="26" name="TextBox 25"/>
          <p:cNvSpPr txBox="1"/>
          <p:nvPr/>
        </p:nvSpPr>
        <p:spPr>
          <a:xfrm>
            <a:off x="288226" y="3450574"/>
            <a:ext cx="3356228" cy="369332"/>
          </a:xfrm>
          <a:prstGeom prst="rect">
            <a:avLst/>
          </a:prstGeom>
          <a:noFill/>
        </p:spPr>
        <p:txBody>
          <a:bodyPr wrap="square" rtlCol="0">
            <a:spAutoFit/>
          </a:bodyPr>
          <a:lstStyle/>
          <a:p>
            <a:pPr algn="ctr"/>
            <a:r>
              <a:rPr lang="en-GB" dirty="0" smtClean="0">
                <a:latin typeface="Arial Nova Cond Light" panose="020B0306020202020204" pitchFamily="34" charset="0"/>
              </a:rPr>
              <a:t>The 3 Main Types</a:t>
            </a:r>
            <a:endParaRPr lang="en-GB" dirty="0">
              <a:latin typeface="Arial Nova Cond Light" panose="020B0306020202020204" pitchFamily="34" charset="0"/>
            </a:endParaRPr>
          </a:p>
        </p:txBody>
      </p:sp>
      <p:sp>
        <p:nvSpPr>
          <p:cNvPr id="27" name="TextBox 26"/>
          <p:cNvSpPr txBox="1"/>
          <p:nvPr/>
        </p:nvSpPr>
        <p:spPr>
          <a:xfrm>
            <a:off x="4073141" y="1237447"/>
            <a:ext cx="3937984" cy="338554"/>
          </a:xfrm>
          <a:prstGeom prst="rect">
            <a:avLst/>
          </a:prstGeom>
          <a:noFill/>
        </p:spPr>
        <p:txBody>
          <a:bodyPr wrap="square" rtlCol="0">
            <a:spAutoFit/>
          </a:bodyPr>
          <a:lstStyle/>
          <a:p>
            <a:pPr algn="ctr"/>
            <a:r>
              <a:rPr lang="en-GB" sz="1600" dirty="0" smtClean="0">
                <a:latin typeface="Arial Nova Cond Light" panose="020B0306020202020204" pitchFamily="34" charset="0"/>
              </a:rPr>
              <a:t>Academic Offence - There will be Penalties!</a:t>
            </a:r>
            <a:endParaRPr lang="en-GB" sz="1600" dirty="0">
              <a:latin typeface="Arial Nova Cond Light" panose="020B0306020202020204" pitchFamily="34" charset="0"/>
            </a:endParaRPr>
          </a:p>
        </p:txBody>
      </p:sp>
      <p:sp>
        <p:nvSpPr>
          <p:cNvPr id="28" name="TextBox 27"/>
          <p:cNvSpPr txBox="1"/>
          <p:nvPr/>
        </p:nvSpPr>
        <p:spPr>
          <a:xfrm>
            <a:off x="4076394" y="3898557"/>
            <a:ext cx="1967368" cy="276999"/>
          </a:xfrm>
          <a:prstGeom prst="rect">
            <a:avLst/>
          </a:prstGeom>
          <a:noFill/>
        </p:spPr>
        <p:txBody>
          <a:bodyPr wrap="square" rtlCol="0">
            <a:spAutoFit/>
          </a:bodyPr>
          <a:lstStyle/>
          <a:p>
            <a:pPr algn="ctr"/>
            <a:r>
              <a:rPr lang="en-GB" sz="1200" dirty="0" smtClean="0">
                <a:latin typeface="Arial Nova Cond Light" panose="020B0306020202020204" pitchFamily="34" charset="0"/>
              </a:rPr>
              <a:t>10 Point Plagiarism Spectrum</a:t>
            </a:r>
            <a:endParaRPr lang="en-GB" sz="1200" dirty="0">
              <a:latin typeface="Arial Nova Cond Light" panose="020B0306020202020204" pitchFamily="34" charset="0"/>
            </a:endParaRPr>
          </a:p>
        </p:txBody>
      </p:sp>
      <p:sp>
        <p:nvSpPr>
          <p:cNvPr id="29" name="TextBox 28"/>
          <p:cNvSpPr txBox="1"/>
          <p:nvPr/>
        </p:nvSpPr>
        <p:spPr>
          <a:xfrm>
            <a:off x="8425434" y="1222186"/>
            <a:ext cx="3297174" cy="369332"/>
          </a:xfrm>
          <a:prstGeom prst="rect">
            <a:avLst/>
          </a:prstGeom>
          <a:noFill/>
        </p:spPr>
        <p:txBody>
          <a:bodyPr wrap="square" rtlCol="0">
            <a:spAutoFit/>
          </a:bodyPr>
          <a:lstStyle/>
          <a:p>
            <a:pPr algn="ctr"/>
            <a:r>
              <a:rPr lang="en-GB" dirty="0" smtClean="0">
                <a:latin typeface="Arial Nova Cond Light" panose="020B0306020202020204" pitchFamily="34" charset="0"/>
              </a:rPr>
              <a:t>Tips on How to Avoid</a:t>
            </a:r>
            <a:endParaRPr lang="en-GB" dirty="0">
              <a:latin typeface="Arial Nova Cond Light" panose="020B0306020202020204" pitchFamily="34" charset="0"/>
            </a:endParaRPr>
          </a:p>
        </p:txBody>
      </p:sp>
      <p:sp>
        <p:nvSpPr>
          <p:cNvPr id="30" name="TextBox 29"/>
          <p:cNvSpPr txBox="1"/>
          <p:nvPr/>
        </p:nvSpPr>
        <p:spPr>
          <a:xfrm>
            <a:off x="8406765" y="3808133"/>
            <a:ext cx="3334512" cy="369332"/>
          </a:xfrm>
          <a:prstGeom prst="rect">
            <a:avLst/>
          </a:prstGeom>
          <a:noFill/>
        </p:spPr>
        <p:txBody>
          <a:bodyPr wrap="square" rtlCol="0">
            <a:spAutoFit/>
          </a:bodyPr>
          <a:lstStyle/>
          <a:p>
            <a:pPr algn="ctr"/>
            <a:r>
              <a:rPr lang="en-GB" dirty="0" smtClean="0">
                <a:latin typeface="Arial Nova Cond Light" panose="020B0306020202020204" pitchFamily="34" charset="0"/>
              </a:rPr>
              <a:t>References</a:t>
            </a:r>
            <a:endParaRPr lang="en-GB" dirty="0">
              <a:latin typeface="Arial Nova Cond Light" panose="020B0306020202020204" pitchFamily="34" charset="0"/>
            </a:endParaRPr>
          </a:p>
        </p:txBody>
      </p:sp>
      <p:sp>
        <p:nvSpPr>
          <p:cNvPr id="31" name="TextBox 30"/>
          <p:cNvSpPr txBox="1"/>
          <p:nvPr/>
        </p:nvSpPr>
        <p:spPr>
          <a:xfrm>
            <a:off x="8388096" y="4218064"/>
            <a:ext cx="3599688" cy="2916183"/>
          </a:xfrm>
          <a:prstGeom prst="rect">
            <a:avLst/>
          </a:prstGeom>
          <a:noFill/>
        </p:spPr>
        <p:txBody>
          <a:bodyPr wrap="square" rtlCol="0">
            <a:spAutoFit/>
          </a:bodyPr>
          <a:lstStyle/>
          <a:p>
            <a:r>
              <a:rPr lang="en-GB" altLang="en-US" sz="750" dirty="0" smtClean="0">
                <a:latin typeface="Arial Nova Cond Light" panose="020B0306020202020204" pitchFamily="34" charset="0"/>
                <a:ea typeface="Calibri" panose="020F0502020204030204" pitchFamily="34" charset="0"/>
                <a:cs typeface="Times New Roman" panose="02020603050405020304" pitchFamily="18" charset="0"/>
              </a:rPr>
              <a:t>	Birmingham </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University. (</a:t>
            </a:r>
            <a:r>
              <a:rPr lang="en-US" altLang="en-US" sz="750" dirty="0" err="1">
                <a:latin typeface="Arial Nova Cond Light" panose="020B0306020202020204" pitchFamily="34" charset="0"/>
                <a:ea typeface="Calibri" panose="020F0502020204030204" pitchFamily="34" charset="0"/>
                <a:cs typeface="Times New Roman" panose="02020603050405020304" pitchFamily="18" charset="0"/>
              </a:rPr>
              <a:t>n.d.</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 </a:t>
            </a:r>
            <a:r>
              <a:rPr lang="en-US" altLang="en-US" sz="750" i="1" dirty="0">
                <a:latin typeface="Arial Nova Cond Light" panose="020B0306020202020204" pitchFamily="34" charset="0"/>
                <a:ea typeface="Calibri" panose="020F0502020204030204" pitchFamily="34" charset="0"/>
                <a:cs typeface="Times New Roman" panose="02020603050405020304" pitchFamily="18" charset="0"/>
              </a:rPr>
              <a:t>Guidance on plagiarism for students</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 Retrieved January </a:t>
            </a:r>
            <a:r>
              <a:rPr lang="en-US" altLang="en-US" sz="750" dirty="0" smtClean="0">
                <a:latin typeface="Arial Nova Cond Light" panose="020B0306020202020204" pitchFamily="34" charset="0"/>
                <a:ea typeface="Calibri" panose="020F0502020204030204" pitchFamily="34" charset="0"/>
                <a:cs typeface="Times New Roman" panose="02020603050405020304" pitchFamily="18" charset="0"/>
              </a:rPr>
              <a:t>12 2020, </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from Birmingham </a:t>
            </a:r>
            <a:r>
              <a:rPr lang="en-US" altLang="en-US" sz="750" dirty="0" err="1">
                <a:latin typeface="Arial Nova Cond Light" panose="020B0306020202020204" pitchFamily="34" charset="0"/>
                <a:ea typeface="Calibri" panose="020F0502020204030204" pitchFamily="34" charset="0"/>
                <a:cs typeface="Times New Roman" panose="02020603050405020304" pitchFamily="18" charset="0"/>
              </a:rPr>
              <a:t>Univeristy</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 </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hlinkClick r:id="rId2"/>
              </a:rPr>
              <a:t>https://</a:t>
            </a:r>
            <a:r>
              <a:rPr lang="en-US" altLang="en-US" sz="750" dirty="0" smtClean="0">
                <a:latin typeface="Arial Nova Cond Light" panose="020B0306020202020204" pitchFamily="34" charset="0"/>
                <a:ea typeface="Calibri" panose="020F0502020204030204" pitchFamily="34" charset="0"/>
                <a:cs typeface="Times New Roman" panose="02020603050405020304" pitchFamily="18" charset="0"/>
                <a:hlinkClick r:id="rId2"/>
              </a:rPr>
              <a:t>intranet.birmingham.ac.uk/as/registry/policy/conduct/plagiarism/guidance-students.aspx</a:t>
            </a:r>
            <a:r>
              <a:rPr lang="en-US" altLang="en-US" sz="750" dirty="0" smtClean="0">
                <a:latin typeface="Arial Nova Cond Light" panose="020B0306020202020204" pitchFamily="34" charset="0"/>
                <a:ea typeface="Calibri" panose="020F0502020204030204" pitchFamily="34" charset="0"/>
                <a:cs typeface="Times New Roman" panose="02020603050405020304" pitchFamily="18" charset="0"/>
              </a:rPr>
              <a:t> </a:t>
            </a:r>
          </a:p>
          <a:p>
            <a:r>
              <a:rPr lang="en-US" altLang="en-US" sz="750" dirty="0" smtClean="0">
                <a:latin typeface="Arial Nova Cond Light" panose="020B0306020202020204" pitchFamily="34" charset="0"/>
                <a:ea typeface="Calibri" panose="020F0502020204030204" pitchFamily="34" charset="0"/>
                <a:cs typeface="Times New Roman" panose="02020603050405020304" pitchFamily="18" charset="0"/>
              </a:rPr>
              <a:t>	Chu</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 J. (2012). </a:t>
            </a:r>
            <a:r>
              <a:rPr lang="en-US" altLang="en-US" sz="750" i="1" dirty="0">
                <a:latin typeface="Arial Nova Cond Light" panose="020B0306020202020204" pitchFamily="34" charset="0"/>
                <a:ea typeface="Calibri" panose="020F0502020204030204" pitchFamily="34" charset="0"/>
                <a:cs typeface="Times New Roman" panose="02020603050405020304" pitchFamily="18" charset="0"/>
              </a:rPr>
              <a:t>The Plagiarism Spectrum</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 Retrieved January 11 2020, from </a:t>
            </a:r>
            <a:r>
              <a:rPr lang="en-US" altLang="en-US" sz="750" dirty="0" err="1">
                <a:latin typeface="Arial Nova Cond Light" panose="020B0306020202020204" pitchFamily="34" charset="0"/>
                <a:ea typeface="Calibri" panose="020F0502020204030204" pitchFamily="34" charset="0"/>
                <a:cs typeface="Times New Roman" panose="02020603050405020304" pitchFamily="18" charset="0"/>
              </a:rPr>
              <a:t>EdTech</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 Digest: </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hlinkClick r:id="rId3"/>
              </a:rPr>
              <a:t>https://edtechdigest.com/2012/11/19/the-plagiarism-spectrum</a:t>
            </a:r>
            <a:r>
              <a:rPr lang="en-US" altLang="en-US" sz="750" dirty="0" smtClean="0">
                <a:latin typeface="Arial Nova Cond Light" panose="020B0306020202020204" pitchFamily="34" charset="0"/>
                <a:ea typeface="Calibri" panose="020F0502020204030204" pitchFamily="34" charset="0"/>
                <a:cs typeface="Times New Roman" panose="02020603050405020304" pitchFamily="18" charset="0"/>
                <a:hlinkClick r:id="rId3"/>
              </a:rPr>
              <a:t>/</a:t>
            </a:r>
            <a:r>
              <a:rPr lang="en-US" altLang="en-US" sz="750" dirty="0" smtClean="0">
                <a:latin typeface="Arial Nova Cond Light" panose="020B0306020202020204" pitchFamily="34" charset="0"/>
                <a:ea typeface="Calibri" panose="020F0502020204030204" pitchFamily="34" charset="0"/>
                <a:cs typeface="Times New Roman" panose="02020603050405020304" pitchFamily="18" charset="0"/>
              </a:rPr>
              <a:t> </a:t>
            </a:r>
            <a:endParaRPr lang="en-GB" sz="750" dirty="0"/>
          </a:p>
          <a:p>
            <a:pPr lvl="0"/>
            <a:r>
              <a:rPr lang="en-GB" sz="750" dirty="0">
                <a:latin typeface="Arial Nova Cond Light" panose="020B0306020202020204" pitchFamily="34" charset="0"/>
              </a:rPr>
              <a:t>	</a:t>
            </a:r>
            <a:r>
              <a:rPr lang="en-GB" sz="750" dirty="0" smtClean="0">
                <a:latin typeface="Arial Nova Cond Light" panose="020B0306020202020204" pitchFamily="34" charset="0"/>
              </a:rPr>
              <a:t>Cottrell</a:t>
            </a:r>
            <a:r>
              <a:rPr lang="en-GB" sz="750" dirty="0">
                <a:latin typeface="Arial Nova Cond Light" panose="020B0306020202020204" pitchFamily="34" charset="0"/>
              </a:rPr>
              <a:t>, S. (2008) </a:t>
            </a:r>
            <a:r>
              <a:rPr lang="en-GB" sz="750" i="1" dirty="0">
                <a:latin typeface="Arial Nova Cond Light" panose="020B0306020202020204" pitchFamily="34" charset="0"/>
              </a:rPr>
              <a:t>The Study Skills Handbook</a:t>
            </a:r>
            <a:r>
              <a:rPr lang="en-GB" sz="750" dirty="0">
                <a:latin typeface="Arial Nova Cond Light" panose="020B0306020202020204" pitchFamily="34" charset="0"/>
              </a:rPr>
              <a:t>, 3rd </a:t>
            </a:r>
            <a:r>
              <a:rPr lang="en-GB" sz="750" dirty="0" err="1">
                <a:latin typeface="Arial Nova Cond Light" panose="020B0306020202020204" pitchFamily="34" charset="0"/>
              </a:rPr>
              <a:t>edn</a:t>
            </a:r>
            <a:r>
              <a:rPr lang="en-GB" sz="750" dirty="0">
                <a:latin typeface="Arial Nova Cond Light" panose="020B0306020202020204" pitchFamily="34" charset="0"/>
              </a:rPr>
              <a:t>. Basingstoke: Palgrave </a:t>
            </a:r>
            <a:r>
              <a:rPr lang="en-GB" sz="750" dirty="0" smtClean="0">
                <a:latin typeface="Arial Nova Cond Light" panose="020B0306020202020204" pitchFamily="34" charset="0"/>
              </a:rPr>
              <a:t>Macmillan.</a:t>
            </a:r>
          </a:p>
          <a:p>
            <a:r>
              <a:rPr lang="en-US" altLang="en-US" sz="750" dirty="0" smtClean="0">
                <a:latin typeface="Arial Nova Cond Light" panose="020B0306020202020204" pitchFamily="34" charset="0"/>
                <a:ea typeface="Calibri" panose="020F0502020204030204" pitchFamily="34" charset="0"/>
                <a:cs typeface="Times New Roman" panose="02020603050405020304" pitchFamily="18" charset="0"/>
              </a:rPr>
              <a:t>	Duke University </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a:t>
            </a:r>
            <a:r>
              <a:rPr lang="en-US" altLang="en-US" sz="750" dirty="0" err="1">
                <a:latin typeface="Arial Nova Cond Light" panose="020B0306020202020204" pitchFamily="34" charset="0"/>
                <a:ea typeface="Calibri" panose="020F0502020204030204" pitchFamily="34" charset="0"/>
                <a:cs typeface="Times New Roman" panose="02020603050405020304" pitchFamily="18" charset="0"/>
              </a:rPr>
              <a:t>n.d.</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 </a:t>
            </a:r>
            <a:r>
              <a:rPr lang="en-US" altLang="en-US" sz="750" i="1" dirty="0">
                <a:latin typeface="Arial Nova Cond Light" panose="020B0306020202020204" pitchFamily="34" charset="0"/>
                <a:ea typeface="Calibri" panose="020F0502020204030204" pitchFamily="34" charset="0"/>
                <a:cs typeface="Times New Roman" panose="02020603050405020304" pitchFamily="18" charset="0"/>
              </a:rPr>
              <a:t>Plagiarism Tutorial</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 Retrieved on January </a:t>
            </a:r>
            <a:r>
              <a:rPr lang="en-US" altLang="en-US" sz="750" dirty="0" smtClean="0">
                <a:latin typeface="Arial Nova Cond Light" panose="020B0306020202020204" pitchFamily="34" charset="0"/>
                <a:ea typeface="Calibri" panose="020F0502020204030204" pitchFamily="34" charset="0"/>
                <a:cs typeface="Times New Roman" panose="02020603050405020304" pitchFamily="18" charset="0"/>
              </a:rPr>
              <a:t>11 </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2020 from </a:t>
            </a:r>
            <a:r>
              <a:rPr lang="en-US" altLang="en-US" sz="750" dirty="0" smtClean="0">
                <a:latin typeface="Arial Nova Cond Light" panose="020B0306020202020204" pitchFamily="34" charset="0"/>
                <a:ea typeface="Calibri" panose="020F0502020204030204" pitchFamily="34" charset="0"/>
                <a:cs typeface="Times New Roman" panose="02020603050405020304" pitchFamily="18" charset="0"/>
              </a:rPr>
              <a:t>Duke </a:t>
            </a:r>
            <a:r>
              <a:rPr lang="en-US" altLang="en-US" sz="750" dirty="0" err="1">
                <a:latin typeface="Arial Nova Cond Light" panose="020B0306020202020204" pitchFamily="34" charset="0"/>
                <a:ea typeface="Calibri" panose="020F0502020204030204" pitchFamily="34" charset="0"/>
                <a:cs typeface="Times New Roman" panose="02020603050405020304" pitchFamily="18" charset="0"/>
              </a:rPr>
              <a:t>Univeristy</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 </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hlinkClick r:id="rId4"/>
              </a:rPr>
              <a:t>https://plagiarism.duke.edu/intent</a:t>
            </a:r>
            <a:r>
              <a:rPr lang="en-US" altLang="en-US" sz="750" dirty="0" smtClean="0">
                <a:latin typeface="Arial Nova Cond Light" panose="020B0306020202020204" pitchFamily="34" charset="0"/>
                <a:ea typeface="Calibri" panose="020F0502020204030204" pitchFamily="34" charset="0"/>
                <a:cs typeface="Times New Roman" panose="02020603050405020304" pitchFamily="18" charset="0"/>
                <a:hlinkClick r:id="rId4"/>
              </a:rPr>
              <a:t>/</a:t>
            </a:r>
            <a:endParaRPr lang="en-US" altLang="en-US" sz="750" dirty="0" smtClean="0">
              <a:latin typeface="Arial Nova Cond Light" panose="020B0306020202020204" pitchFamily="34" charset="0"/>
              <a:ea typeface="Calibri" panose="020F0502020204030204" pitchFamily="34" charset="0"/>
              <a:cs typeface="Times New Roman" panose="02020603050405020304" pitchFamily="18" charset="0"/>
            </a:endParaRPr>
          </a:p>
          <a:p>
            <a:r>
              <a:rPr lang="en-US" sz="750" dirty="0" smtClean="0">
                <a:latin typeface="Arial Nova Cond Light" panose="020B0306020202020204" pitchFamily="34" charset="0"/>
              </a:rPr>
              <a:t>	Sheffield </a:t>
            </a:r>
            <a:r>
              <a:rPr lang="en-US" sz="750" dirty="0">
                <a:latin typeface="Arial Nova Cond Light" panose="020B0306020202020204" pitchFamily="34" charset="0"/>
              </a:rPr>
              <a:t>University (2018). </a:t>
            </a:r>
            <a:r>
              <a:rPr lang="en-US" sz="750" i="1" dirty="0">
                <a:latin typeface="Arial Nova Cond Light" panose="020B0306020202020204" pitchFamily="34" charset="0"/>
              </a:rPr>
              <a:t>Plagiarism and Collusion</a:t>
            </a:r>
            <a:r>
              <a:rPr lang="en-US" sz="750" dirty="0">
                <a:latin typeface="Arial Nova Cond Light" panose="020B0306020202020204" pitchFamily="34" charset="0"/>
              </a:rPr>
              <a:t>. Retrieved January </a:t>
            </a:r>
            <a:r>
              <a:rPr lang="en-US" sz="750" dirty="0" smtClean="0">
                <a:latin typeface="Arial Nova Cond Light" panose="020B0306020202020204" pitchFamily="34" charset="0"/>
              </a:rPr>
              <a:t>11</a:t>
            </a:r>
            <a:r>
              <a:rPr lang="en-US" sz="750" baseline="30000" dirty="0" smtClean="0">
                <a:latin typeface="Arial Nova Cond Light" panose="020B0306020202020204" pitchFamily="34" charset="0"/>
              </a:rPr>
              <a:t> </a:t>
            </a:r>
            <a:r>
              <a:rPr lang="en-US" sz="750" dirty="0" smtClean="0">
                <a:latin typeface="Arial Nova Cond Light" panose="020B0306020202020204" pitchFamily="34" charset="0"/>
              </a:rPr>
              <a:t>2020</a:t>
            </a:r>
            <a:r>
              <a:rPr lang="en-US" sz="750" dirty="0">
                <a:latin typeface="Arial Nova Cond Light" panose="020B0306020202020204" pitchFamily="34" charset="0"/>
              </a:rPr>
              <a:t>, from Sheffield </a:t>
            </a:r>
            <a:r>
              <a:rPr lang="en-US" sz="750" dirty="0" err="1" smtClean="0">
                <a:latin typeface="Arial Nova Cond Light" panose="020B0306020202020204" pitchFamily="34" charset="0"/>
              </a:rPr>
              <a:t>Univeristy</a:t>
            </a:r>
            <a:r>
              <a:rPr lang="en-US" sz="750" dirty="0" smtClean="0">
                <a:latin typeface="Arial Nova Cond Light" panose="020B0306020202020204" pitchFamily="34" charset="0"/>
              </a:rPr>
              <a:t>: </a:t>
            </a:r>
            <a:r>
              <a:rPr lang="en-US" sz="750" dirty="0" smtClean="0">
                <a:latin typeface="Arial Nova Cond Light" panose="020B0306020202020204" pitchFamily="34" charset="0"/>
                <a:hlinkClick r:id="rId5"/>
              </a:rPr>
              <a:t>https</a:t>
            </a:r>
            <a:r>
              <a:rPr lang="en-US" sz="750" dirty="0">
                <a:latin typeface="Arial Nova Cond Light" panose="020B0306020202020204" pitchFamily="34" charset="0"/>
                <a:hlinkClick r:id="rId5"/>
              </a:rPr>
              <a:t>://</a:t>
            </a:r>
            <a:r>
              <a:rPr lang="en-US" sz="750" dirty="0" smtClean="0">
                <a:latin typeface="Arial Nova Cond Light" panose="020B0306020202020204" pitchFamily="34" charset="0"/>
                <a:hlinkClick r:id="rId5"/>
              </a:rPr>
              <a:t>www.sheffield.ac.uk/history/current_students/undergraduate/submission/plagiarism</a:t>
            </a:r>
            <a:r>
              <a:rPr lang="en-US" sz="750" dirty="0" smtClean="0">
                <a:latin typeface="Arial Nova Cond Light" panose="020B0306020202020204" pitchFamily="34" charset="0"/>
              </a:rPr>
              <a:t> </a:t>
            </a:r>
            <a:endParaRPr lang="en-GB" altLang="en-US" sz="750" dirty="0">
              <a:latin typeface="Arial Nova Cond Light" panose="020B0306020202020204" pitchFamily="34" charset="0"/>
            </a:endParaRPr>
          </a:p>
          <a:p>
            <a:pPr lvl="0"/>
            <a:r>
              <a:rPr lang="en-GB" sz="750" dirty="0" smtClean="0">
                <a:latin typeface="Arial Nova Cond Light" panose="020B0306020202020204" pitchFamily="34" charset="0"/>
              </a:rPr>
              <a:t>	The </a:t>
            </a:r>
            <a:r>
              <a:rPr lang="en-GB" sz="750" dirty="0">
                <a:latin typeface="Arial Nova Cond Light" panose="020B0306020202020204" pitchFamily="34" charset="0"/>
              </a:rPr>
              <a:t>Times (2016)</a:t>
            </a:r>
            <a:r>
              <a:rPr lang="en-GB" sz="750" i="1" dirty="0">
                <a:latin typeface="Arial Nova Cond Light" panose="020B0306020202020204" pitchFamily="34" charset="0"/>
              </a:rPr>
              <a:t> ‘Universities face student cheating crisis’, </a:t>
            </a:r>
            <a:r>
              <a:rPr lang="en-GB" sz="750" dirty="0">
                <a:latin typeface="Arial Nova Cond Light" panose="020B0306020202020204" pitchFamily="34" charset="0"/>
              </a:rPr>
              <a:t>January 2, available at: </a:t>
            </a:r>
            <a:r>
              <a:rPr lang="en-GB" sz="750" u="sng" dirty="0">
                <a:latin typeface="Arial Nova Cond Light" panose="020B0306020202020204" pitchFamily="34" charset="0"/>
                <a:hlinkClick r:id="rId6"/>
              </a:rPr>
              <a:t>https://www.thetimes.co.uk/article/universities-face-student-cheating-crisis9jt6ncd9vz7</a:t>
            </a:r>
            <a:endParaRPr lang="en-GB" sz="750" dirty="0">
              <a:latin typeface="Arial Nova Cond Light" panose="020B0306020202020204" pitchFamily="34" charset="0"/>
            </a:endParaRPr>
          </a:p>
          <a:p>
            <a:pPr lvl="0"/>
            <a:r>
              <a:rPr lang="en-GB" sz="750" u="sng" dirty="0">
                <a:latin typeface="Arial Nova Cond Light" panose="020B0306020202020204" pitchFamily="34" charset="0"/>
                <a:hlinkClick r:id="rId4"/>
              </a:rPr>
              <a:t>https://plagiarism.duke.edu/intent</a:t>
            </a:r>
            <a:r>
              <a:rPr lang="en-GB" sz="750" u="sng" dirty="0" smtClean="0">
                <a:latin typeface="Arial Nova Cond Light" panose="020B0306020202020204" pitchFamily="34" charset="0"/>
                <a:hlinkClick r:id="rId4"/>
              </a:rPr>
              <a:t>/</a:t>
            </a:r>
            <a:endParaRPr lang="en-GB" sz="750" u="sng" dirty="0" smtClean="0">
              <a:latin typeface="Arial Nova Cond Light" panose="020B0306020202020204" pitchFamily="34" charset="0"/>
            </a:endParaRPr>
          </a:p>
          <a:p>
            <a:r>
              <a:rPr lang="en-US" altLang="en-US" sz="750" dirty="0" smtClean="0">
                <a:latin typeface="Arial Nova Cond Light" panose="020B0306020202020204" pitchFamily="34" charset="0"/>
                <a:ea typeface="Calibri" panose="020F0502020204030204" pitchFamily="34" charset="0"/>
                <a:cs typeface="Times New Roman" panose="02020603050405020304" pitchFamily="18" charset="0"/>
              </a:rPr>
              <a:t>	</a:t>
            </a:r>
            <a:r>
              <a:rPr lang="en-US" altLang="en-US" sz="750" dirty="0" err="1" smtClean="0">
                <a:latin typeface="Arial Nova Cond Light" panose="020B0306020202020204" pitchFamily="34" charset="0"/>
                <a:ea typeface="Calibri" panose="020F0502020204030204" pitchFamily="34" charset="0"/>
                <a:cs typeface="Times New Roman" panose="02020603050405020304" pitchFamily="18" charset="0"/>
              </a:rPr>
              <a:t>Turnitin</a:t>
            </a:r>
            <a:r>
              <a:rPr lang="en-US" altLang="en-US" sz="750" dirty="0" smtClean="0">
                <a:latin typeface="Arial Nova Cond Light" panose="020B0306020202020204" pitchFamily="34" charset="0"/>
                <a:ea typeface="Calibri" panose="020F0502020204030204" pitchFamily="34" charset="0"/>
                <a:cs typeface="Times New Roman" panose="02020603050405020304" pitchFamily="18" charset="0"/>
              </a:rPr>
              <a:t> (a). </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a:t>
            </a:r>
            <a:r>
              <a:rPr lang="en-US" altLang="en-US" sz="750" dirty="0" err="1">
                <a:latin typeface="Arial Nova Cond Light" panose="020B0306020202020204" pitchFamily="34" charset="0"/>
                <a:ea typeface="Calibri" panose="020F0502020204030204" pitchFamily="34" charset="0"/>
                <a:cs typeface="Times New Roman" panose="02020603050405020304" pitchFamily="18" charset="0"/>
              </a:rPr>
              <a:t>n.d.</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 </a:t>
            </a:r>
            <a:r>
              <a:rPr lang="en-US" altLang="en-US" sz="750" i="1" dirty="0">
                <a:latin typeface="Arial Nova Cond Light" panose="020B0306020202020204" pitchFamily="34" charset="0"/>
                <a:ea typeface="Calibri" panose="020F0502020204030204" pitchFamily="34" charset="0"/>
                <a:cs typeface="Times New Roman" panose="02020603050405020304" pitchFamily="18" charset="0"/>
              </a:rPr>
              <a:t>The Plagiarism </a:t>
            </a:r>
            <a:r>
              <a:rPr lang="en-US" altLang="en-US" sz="750" i="1" dirty="0" err="1">
                <a:latin typeface="Arial Nova Cond Light" panose="020B0306020202020204" pitchFamily="34" charset="0"/>
                <a:ea typeface="Calibri" panose="020F0502020204030204" pitchFamily="34" charset="0"/>
                <a:cs typeface="Times New Roman" panose="02020603050405020304" pitchFamily="18" charset="0"/>
              </a:rPr>
              <a:t>Specturm</a:t>
            </a:r>
            <a:r>
              <a:rPr lang="en-US" altLang="en-US" sz="750" i="1" dirty="0">
                <a:latin typeface="Arial Nova Cond Light" panose="020B0306020202020204" pitchFamily="34" charset="0"/>
                <a:ea typeface="Calibri" panose="020F0502020204030204" pitchFamily="34" charset="0"/>
                <a:cs typeface="Times New Roman" panose="02020603050405020304" pitchFamily="18" charset="0"/>
              </a:rPr>
              <a:t> </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 Retrieved from </a:t>
            </a:r>
            <a:r>
              <a:rPr lang="en-US" altLang="en-US" sz="750" dirty="0" err="1">
                <a:latin typeface="Arial Nova Cond Light" panose="020B0306020202020204" pitchFamily="34" charset="0"/>
                <a:ea typeface="Calibri" panose="020F0502020204030204" pitchFamily="34" charset="0"/>
                <a:cs typeface="Times New Roman" panose="02020603050405020304" pitchFamily="18" charset="0"/>
              </a:rPr>
              <a:t>Turnitin</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 </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hlinkClick r:id="rId7"/>
              </a:rPr>
              <a:t>https://www.turnitin.com/static/plagiarism-spectrum</a:t>
            </a:r>
            <a:r>
              <a:rPr lang="en-US" altLang="en-US" sz="750" dirty="0" smtClean="0">
                <a:latin typeface="Arial Nova Cond Light" panose="020B0306020202020204" pitchFamily="34" charset="0"/>
                <a:ea typeface="Calibri" panose="020F0502020204030204" pitchFamily="34" charset="0"/>
                <a:cs typeface="Times New Roman" panose="02020603050405020304" pitchFamily="18" charset="0"/>
                <a:hlinkClick r:id="rId7"/>
              </a:rPr>
              <a:t>/</a:t>
            </a:r>
            <a:r>
              <a:rPr lang="en-US" altLang="en-US" sz="750" dirty="0" smtClean="0">
                <a:latin typeface="Arial Nova Cond Light" panose="020B0306020202020204" pitchFamily="34" charset="0"/>
                <a:ea typeface="Calibri" panose="020F0502020204030204" pitchFamily="34" charset="0"/>
                <a:cs typeface="Times New Roman" panose="02020603050405020304" pitchFamily="18" charset="0"/>
              </a:rPr>
              <a:t> </a:t>
            </a:r>
            <a:endParaRPr lang="en-GB" sz="750" u="sng" dirty="0" smtClean="0">
              <a:latin typeface="Arial Nova Cond Light" panose="020B0306020202020204" pitchFamily="34" charset="0"/>
            </a:endParaRPr>
          </a:p>
          <a:p>
            <a:r>
              <a:rPr lang="en-US" altLang="en-US" sz="750" dirty="0" smtClean="0">
                <a:latin typeface="Arial Nova Cond Light" panose="020B0306020202020204" pitchFamily="34" charset="0"/>
                <a:ea typeface="Calibri" panose="020F0502020204030204" pitchFamily="34" charset="0"/>
                <a:cs typeface="Times New Roman" panose="02020603050405020304" pitchFamily="18" charset="0"/>
              </a:rPr>
              <a:t>	</a:t>
            </a:r>
            <a:r>
              <a:rPr lang="en-US" altLang="en-US" sz="750" dirty="0" err="1" smtClean="0">
                <a:latin typeface="Arial Nova Cond Light" panose="020B0306020202020204" pitchFamily="34" charset="0"/>
                <a:ea typeface="Calibri" panose="020F0502020204030204" pitchFamily="34" charset="0"/>
                <a:cs typeface="Times New Roman" panose="02020603050405020304" pitchFamily="18" charset="0"/>
              </a:rPr>
              <a:t>Turnitin</a:t>
            </a:r>
            <a:r>
              <a:rPr lang="en-US" altLang="en-US" sz="750" dirty="0" smtClean="0">
                <a:latin typeface="Arial Nova Cond Light" panose="020B0306020202020204" pitchFamily="34" charset="0"/>
                <a:ea typeface="Calibri" panose="020F0502020204030204" pitchFamily="34" charset="0"/>
                <a:cs typeface="Times New Roman" panose="02020603050405020304" pitchFamily="18" charset="0"/>
              </a:rPr>
              <a:t> (b). </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a:t>
            </a:r>
            <a:r>
              <a:rPr lang="en-US" altLang="en-US" sz="750" dirty="0" err="1">
                <a:latin typeface="Arial Nova Cond Light" panose="020B0306020202020204" pitchFamily="34" charset="0"/>
                <a:ea typeface="Calibri" panose="020F0502020204030204" pitchFamily="34" charset="0"/>
                <a:cs typeface="Times New Roman" panose="02020603050405020304" pitchFamily="18" charset="0"/>
              </a:rPr>
              <a:t>n.d.</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 </a:t>
            </a:r>
            <a:r>
              <a:rPr lang="en-US" altLang="en-US" sz="750" i="1" dirty="0" err="1">
                <a:latin typeface="Arial Nova Cond Light" panose="020B0306020202020204" pitchFamily="34" charset="0"/>
                <a:ea typeface="Calibri" panose="020F0502020204030204" pitchFamily="34" charset="0"/>
                <a:cs typeface="Times New Roman" panose="02020603050405020304" pitchFamily="18" charset="0"/>
              </a:rPr>
              <a:t>Turnitin</a:t>
            </a:r>
            <a:r>
              <a:rPr lang="en-US" altLang="en-US" sz="750" i="1" dirty="0">
                <a:latin typeface="Arial Nova Cond Light" panose="020B0306020202020204" pitchFamily="34" charset="0"/>
                <a:ea typeface="Calibri" panose="020F0502020204030204" pitchFamily="34" charset="0"/>
                <a:cs typeface="Times New Roman" panose="02020603050405020304" pitchFamily="18" charset="0"/>
              </a:rPr>
              <a:t> for Universities</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 Retrieved on January 12 </a:t>
            </a:r>
            <a:r>
              <a:rPr lang="en-US" altLang="en-US" sz="750" dirty="0" smtClean="0">
                <a:latin typeface="Arial Nova Cond Light" panose="020B0306020202020204" pitchFamily="34" charset="0"/>
                <a:ea typeface="Calibri" panose="020F0502020204030204" pitchFamily="34" charset="0"/>
                <a:cs typeface="Times New Roman" panose="02020603050405020304" pitchFamily="18" charset="0"/>
              </a:rPr>
              <a:t>2020, </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from </a:t>
            </a:r>
            <a:r>
              <a:rPr lang="en-US" altLang="en-US" sz="750" dirty="0" err="1">
                <a:latin typeface="Arial Nova Cond Light" panose="020B0306020202020204" pitchFamily="34" charset="0"/>
                <a:ea typeface="Calibri" panose="020F0502020204030204" pitchFamily="34" charset="0"/>
                <a:cs typeface="Times New Roman" panose="02020603050405020304" pitchFamily="18" charset="0"/>
              </a:rPr>
              <a:t>Turnitin</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rPr>
              <a:t>: </a:t>
            </a:r>
            <a:r>
              <a:rPr lang="en-US" altLang="en-US" sz="750" dirty="0">
                <a:latin typeface="Arial Nova Cond Light" panose="020B0306020202020204" pitchFamily="34" charset="0"/>
                <a:ea typeface="Calibri" panose="020F0502020204030204" pitchFamily="34" charset="0"/>
                <a:cs typeface="Times New Roman" panose="02020603050405020304" pitchFamily="18" charset="0"/>
                <a:hlinkClick r:id="rId8"/>
              </a:rPr>
              <a:t>https://</a:t>
            </a:r>
            <a:r>
              <a:rPr lang="en-US" altLang="en-US" sz="750" dirty="0" smtClean="0">
                <a:latin typeface="Arial Nova Cond Light" panose="020B0306020202020204" pitchFamily="34" charset="0"/>
                <a:ea typeface="Calibri" panose="020F0502020204030204" pitchFamily="34" charset="0"/>
                <a:cs typeface="Times New Roman" panose="02020603050405020304" pitchFamily="18" charset="0"/>
                <a:hlinkClick r:id="rId8"/>
              </a:rPr>
              <a:t>www.turnitin.com/regions/uk/university</a:t>
            </a:r>
            <a:r>
              <a:rPr lang="en-US" altLang="en-US" sz="750" dirty="0" smtClean="0">
                <a:latin typeface="Arial Nova Cond Light" panose="020B0306020202020204" pitchFamily="34" charset="0"/>
                <a:ea typeface="Calibri" panose="020F0502020204030204" pitchFamily="34" charset="0"/>
                <a:cs typeface="Times New Roman" panose="02020603050405020304" pitchFamily="18" charset="0"/>
              </a:rPr>
              <a:t> </a:t>
            </a:r>
            <a:endParaRPr lang="en-GB" sz="750" u="sng" dirty="0" smtClean="0">
              <a:latin typeface="Arial Nova Cond Light" panose="020B0306020202020204" pitchFamily="34" charset="0"/>
            </a:endParaRPr>
          </a:p>
          <a:p>
            <a:r>
              <a:rPr lang="en-GB" sz="750" dirty="0" smtClean="0"/>
              <a:t>	</a:t>
            </a:r>
            <a:r>
              <a:rPr lang="en-GB" sz="750" dirty="0" smtClean="0">
                <a:latin typeface="Arial Nova Cond Light" panose="020B0306020202020204" pitchFamily="34" charset="0"/>
              </a:rPr>
              <a:t>Williams</a:t>
            </a:r>
            <a:r>
              <a:rPr lang="en-GB" sz="750" dirty="0">
                <a:latin typeface="Arial Nova Cond Light" panose="020B0306020202020204" pitchFamily="34" charset="0"/>
              </a:rPr>
              <a:t>, J. (2005). Plagiarism: Deterrence, detection and prevention. </a:t>
            </a:r>
            <a:r>
              <a:rPr lang="en-GB" sz="750" i="1" dirty="0">
                <a:latin typeface="Arial Nova Cond Light" panose="020B0306020202020204" pitchFamily="34" charset="0"/>
              </a:rPr>
              <a:t>The Handbook for Economics Lecturers</a:t>
            </a:r>
            <a:r>
              <a:rPr lang="en-GB" sz="750" dirty="0">
                <a:latin typeface="Arial Nova Cond Light" panose="020B0306020202020204" pitchFamily="34" charset="0"/>
              </a:rPr>
              <a:t>, 1-19.</a:t>
            </a:r>
          </a:p>
          <a:p>
            <a:pPr lvl="0"/>
            <a:endParaRPr lang="en-GB" sz="800" dirty="0">
              <a:latin typeface="Arial Nova Cond Light" panose="020B0306020202020204" pitchFamily="34" charset="0"/>
            </a:endParaRPr>
          </a:p>
          <a:p>
            <a:endParaRPr lang="en-GB" dirty="0"/>
          </a:p>
        </p:txBody>
      </p:sp>
      <p:sp>
        <p:nvSpPr>
          <p:cNvPr id="32" name="TextBox 31"/>
          <p:cNvSpPr txBox="1"/>
          <p:nvPr/>
        </p:nvSpPr>
        <p:spPr>
          <a:xfrm>
            <a:off x="271646" y="1685546"/>
            <a:ext cx="3547022" cy="1785104"/>
          </a:xfrm>
          <a:prstGeom prst="rect">
            <a:avLst/>
          </a:prstGeom>
          <a:noFill/>
        </p:spPr>
        <p:txBody>
          <a:bodyPr wrap="square" rtlCol="0">
            <a:spAutoFit/>
          </a:bodyPr>
          <a:lstStyle/>
          <a:p>
            <a:pPr algn="just"/>
            <a:r>
              <a:rPr lang="en-GB" sz="1000" dirty="0" smtClean="0">
                <a:latin typeface="Arial Nova Cond Light" panose="020B0306020202020204" pitchFamily="34" charset="0"/>
              </a:rPr>
              <a:t>	With a recent article in The Times reporting that over 50,000 students have been caught plagiarising work within a three year period, plagiarism has become a serious concern in the higher education sector (2016). Plagiarism is classified as appropriating ideas from another’s work and passing it off as your own. </a:t>
            </a:r>
          </a:p>
          <a:p>
            <a:endParaRPr lang="en-GB" sz="1000" dirty="0" smtClean="0">
              <a:latin typeface="Arial Nova Cond Light" panose="020B0306020202020204" pitchFamily="34" charset="0"/>
            </a:endParaRPr>
          </a:p>
          <a:p>
            <a:pPr algn="ctr"/>
            <a:r>
              <a:rPr lang="en-GB" sz="1000" dirty="0" smtClean="0">
                <a:latin typeface="Arial Nova Cond Light" panose="020B0306020202020204" pitchFamily="34" charset="0"/>
              </a:rPr>
              <a:t>“The use of the work of others without acknowledgement of your source of information or inspiration”</a:t>
            </a:r>
          </a:p>
          <a:p>
            <a:pPr algn="r"/>
            <a:r>
              <a:rPr lang="en-GB" sz="1000" dirty="0">
                <a:latin typeface="Arial Nova Cond Light" panose="020B0306020202020204" pitchFamily="34" charset="0"/>
              </a:rPr>
              <a:t>	</a:t>
            </a:r>
            <a:r>
              <a:rPr lang="en-GB" sz="1000" dirty="0" smtClean="0">
                <a:latin typeface="Arial Nova Cond Light" panose="020B0306020202020204" pitchFamily="34" charset="0"/>
              </a:rPr>
              <a:t>			   Cottrell (2008, p.245)</a:t>
            </a:r>
          </a:p>
          <a:p>
            <a:endParaRPr lang="en-GB" sz="1000" dirty="0">
              <a:latin typeface="Arial Nova Cond Light" panose="020B0306020202020204" pitchFamily="34" charset="0"/>
            </a:endParaRPr>
          </a:p>
          <a:p>
            <a:endParaRPr lang="en-GB" sz="1000" dirty="0"/>
          </a:p>
        </p:txBody>
      </p:sp>
      <p:sp>
        <p:nvSpPr>
          <p:cNvPr id="33" name="TextBox 32"/>
          <p:cNvSpPr txBox="1"/>
          <p:nvPr/>
        </p:nvSpPr>
        <p:spPr>
          <a:xfrm>
            <a:off x="288226" y="3877557"/>
            <a:ext cx="3433381" cy="246221"/>
          </a:xfrm>
          <a:prstGeom prst="rect">
            <a:avLst/>
          </a:prstGeom>
          <a:noFill/>
        </p:spPr>
        <p:txBody>
          <a:bodyPr wrap="square" rtlCol="0">
            <a:spAutoFit/>
          </a:bodyPr>
          <a:lstStyle/>
          <a:p>
            <a:endParaRPr lang="en-GB" sz="1000" dirty="0"/>
          </a:p>
        </p:txBody>
      </p:sp>
      <p:sp>
        <p:nvSpPr>
          <p:cNvPr id="34" name="TextBox 33"/>
          <p:cNvSpPr txBox="1"/>
          <p:nvPr/>
        </p:nvSpPr>
        <p:spPr>
          <a:xfrm>
            <a:off x="302132" y="3901917"/>
            <a:ext cx="3419475" cy="2862322"/>
          </a:xfrm>
          <a:prstGeom prst="rect">
            <a:avLst/>
          </a:prstGeom>
          <a:noFill/>
        </p:spPr>
        <p:txBody>
          <a:bodyPr wrap="square" rtlCol="0">
            <a:spAutoFit/>
          </a:bodyPr>
          <a:lstStyle/>
          <a:p>
            <a:pPr algn="just"/>
            <a:r>
              <a:rPr lang="en-GB" sz="1000" dirty="0" smtClean="0">
                <a:latin typeface="Arial Nova Cond Light" panose="020B0306020202020204" pitchFamily="34" charset="0"/>
              </a:rPr>
              <a:t>Intentional Plagiarism: Taking part or whole of a section of text written 			    by another person and deliberately claiming sole 	</a:t>
            </a:r>
            <a:r>
              <a:rPr lang="en-GB" sz="1000" dirty="0">
                <a:latin typeface="Arial Nova Cond Light" panose="020B0306020202020204" pitchFamily="34" charset="0"/>
              </a:rPr>
              <a:t>	 </a:t>
            </a:r>
            <a:r>
              <a:rPr lang="en-GB" sz="1000" dirty="0" smtClean="0">
                <a:latin typeface="Arial Nova Cond Light" panose="020B0306020202020204" pitchFamily="34" charset="0"/>
              </a:rPr>
              <a:t>   ownership of said piece. This includes copying 			    exact text without citations and referencing, as 			    well as paying a ‘paper mill’ to have an 			    assignment written for you. (Duke University, 			    </a:t>
            </a:r>
            <a:r>
              <a:rPr lang="en-GB" sz="1000" dirty="0" err="1" smtClean="0">
                <a:latin typeface="Arial Nova Cond Light" panose="020B0306020202020204" pitchFamily="34" charset="0"/>
              </a:rPr>
              <a:t>n.d.</a:t>
            </a:r>
            <a:r>
              <a:rPr lang="en-GB" sz="1000" dirty="0" smtClean="0">
                <a:latin typeface="Arial Nova Cond Light" panose="020B0306020202020204" pitchFamily="34" charset="0"/>
              </a:rPr>
              <a:t>)</a:t>
            </a:r>
          </a:p>
          <a:p>
            <a:pPr algn="just"/>
            <a:endParaRPr lang="en-GB" sz="1000" dirty="0">
              <a:latin typeface="Arial Nova Cond Light" panose="020B0306020202020204" pitchFamily="34" charset="0"/>
            </a:endParaRPr>
          </a:p>
          <a:p>
            <a:pPr algn="just"/>
            <a:r>
              <a:rPr lang="en-GB" sz="1000" dirty="0" smtClean="0">
                <a:latin typeface="Arial Nova Cond Light" panose="020B0306020202020204" pitchFamily="34" charset="0"/>
              </a:rPr>
              <a:t>Collusion Plagiarism:   When two or more people come together to 			    collaborate on a single piece of work which is 			    then used for individual submission. (Sheffield 			    University, 2018)</a:t>
            </a:r>
          </a:p>
          <a:p>
            <a:pPr algn="just"/>
            <a:endParaRPr lang="en-GB" sz="1000" dirty="0">
              <a:latin typeface="Arial Nova Cond Light" panose="020B0306020202020204" pitchFamily="34" charset="0"/>
            </a:endParaRPr>
          </a:p>
          <a:p>
            <a:pPr algn="just"/>
            <a:r>
              <a:rPr lang="en-GB" sz="1000" dirty="0" smtClean="0">
                <a:latin typeface="Arial Nova Cond Light" panose="020B0306020202020204" pitchFamily="34" charset="0"/>
              </a:rPr>
              <a:t>Unintentional Plagiarism: Often due to inexperience, unintentional 			    plagiarism can unfortunately occur due to simply 		    forgetting to cite and reference sources. Lack of 		    intent will not absolve you of responsibility  			    (Williams, J. 2005).</a:t>
            </a:r>
            <a:endParaRPr lang="en-GB" sz="1000" dirty="0">
              <a:latin typeface="Arial Nova Cond Light" panose="020B0306020202020204" pitchFamily="34" charset="0"/>
            </a:endParaRPr>
          </a:p>
        </p:txBody>
      </p:sp>
      <p:sp>
        <p:nvSpPr>
          <p:cNvPr id="37" name="TextBox 36"/>
          <p:cNvSpPr txBox="1"/>
          <p:nvPr/>
        </p:nvSpPr>
        <p:spPr>
          <a:xfrm>
            <a:off x="4069080" y="1571766"/>
            <a:ext cx="4066983" cy="2246769"/>
          </a:xfrm>
          <a:prstGeom prst="rect">
            <a:avLst/>
          </a:prstGeom>
          <a:noFill/>
        </p:spPr>
        <p:txBody>
          <a:bodyPr wrap="square" rtlCol="0">
            <a:spAutoFit/>
          </a:bodyPr>
          <a:lstStyle/>
          <a:p>
            <a:pPr algn="just"/>
            <a:r>
              <a:rPr lang="en-GB" sz="1000" dirty="0" smtClean="0">
                <a:latin typeface="Arial Nova Cond Light" panose="020B0306020202020204" pitchFamily="34" charset="0"/>
              </a:rPr>
              <a:t>	If caught plagiarising, the consequences can be dire. If they suspect plagiarism, Universities are obligated to undertake an investigation which may involve obtaining a report through text-matching software.</a:t>
            </a:r>
          </a:p>
          <a:p>
            <a:pPr algn="just"/>
            <a:endParaRPr lang="en-GB" sz="1000" dirty="0">
              <a:latin typeface="Arial Nova Cond Light" panose="020B0306020202020204" pitchFamily="34" charset="0"/>
            </a:endParaRPr>
          </a:p>
          <a:p>
            <a:pPr algn="just"/>
            <a:r>
              <a:rPr lang="en-GB" sz="1000" dirty="0" smtClean="0">
                <a:latin typeface="Arial Nova Cond Light" panose="020B0306020202020204" pitchFamily="34" charset="0"/>
              </a:rPr>
              <a:t>	Following such an investigation, if there is plausible suspicion of plagiarism, the level of plagiarism needs to be assessed to determined the appropriate punishment. If considered to be a low level of unintentional plagiarism, you are likely to be given a warning with any work considered to be plagiarised destroyed and given a mark of 0%.</a:t>
            </a:r>
          </a:p>
          <a:p>
            <a:pPr algn="just"/>
            <a:endParaRPr lang="en-GB" sz="1000" dirty="0">
              <a:latin typeface="Arial Nova Cond Light" panose="020B0306020202020204" pitchFamily="34" charset="0"/>
            </a:endParaRPr>
          </a:p>
          <a:p>
            <a:pPr algn="just"/>
            <a:r>
              <a:rPr lang="en-GB" sz="1000" dirty="0">
                <a:latin typeface="Arial Nova Cond Light" panose="020B0306020202020204" pitchFamily="34" charset="0"/>
              </a:rPr>
              <a:t>	</a:t>
            </a:r>
            <a:r>
              <a:rPr lang="en-GB" sz="1000" dirty="0" smtClean="0">
                <a:latin typeface="Arial Nova Cond Light" panose="020B0306020202020204" pitchFamily="34" charset="0"/>
              </a:rPr>
              <a:t>Where this repeatedly takes place or the level of plagiarism is more severe, you may be expelled from the course with the possibility of permanent expulsion form the academic institution as well as facing legal action, fines and penalties (Birmingham University, </a:t>
            </a:r>
            <a:r>
              <a:rPr lang="en-GB" sz="1000" dirty="0" err="1">
                <a:latin typeface="Arial Nova Cond Light" panose="020B0306020202020204" pitchFamily="34" charset="0"/>
              </a:rPr>
              <a:t>n.d</a:t>
            </a:r>
            <a:r>
              <a:rPr lang="en-GB" sz="1000" dirty="0" err="1" smtClean="0">
                <a:latin typeface="Arial Nova Cond Light" panose="020B0306020202020204" pitchFamily="34" charset="0"/>
              </a:rPr>
              <a:t>.</a:t>
            </a:r>
            <a:r>
              <a:rPr lang="en-GB" sz="1000" dirty="0" smtClean="0">
                <a:latin typeface="Arial Nova Cond Light" panose="020B0306020202020204" pitchFamily="34" charset="0"/>
              </a:rPr>
              <a:t>).</a:t>
            </a:r>
            <a:endParaRPr lang="en-GB" sz="1000" dirty="0">
              <a:latin typeface="Arial Nova Cond Light" panose="020B0306020202020204" pitchFamily="34" charset="0"/>
            </a:endParaRPr>
          </a:p>
        </p:txBody>
      </p:sp>
      <p:sp>
        <p:nvSpPr>
          <p:cNvPr id="39" name="TextBox 38"/>
          <p:cNvSpPr txBox="1"/>
          <p:nvPr/>
        </p:nvSpPr>
        <p:spPr>
          <a:xfrm>
            <a:off x="4076394" y="4349363"/>
            <a:ext cx="2097934" cy="2400657"/>
          </a:xfrm>
          <a:prstGeom prst="rect">
            <a:avLst/>
          </a:prstGeom>
          <a:noFill/>
        </p:spPr>
        <p:txBody>
          <a:bodyPr wrap="square" rtlCol="0">
            <a:spAutoFit/>
          </a:bodyPr>
          <a:lstStyle/>
          <a:p>
            <a:pPr algn="just"/>
            <a:r>
              <a:rPr lang="en-GB" sz="1000" dirty="0" smtClean="0">
                <a:latin typeface="Arial Nova Cond Light" panose="020B0306020202020204" pitchFamily="34" charset="0"/>
              </a:rPr>
              <a:t>Used in 98% of universities within Britain, </a:t>
            </a:r>
            <a:r>
              <a:rPr lang="en-GB" sz="1000" dirty="0" err="1" smtClean="0">
                <a:latin typeface="Arial Nova Cond Light" panose="020B0306020202020204" pitchFamily="34" charset="0"/>
              </a:rPr>
              <a:t>Turnitin</a:t>
            </a:r>
            <a:r>
              <a:rPr lang="en-GB" sz="1000" dirty="0" smtClean="0">
                <a:latin typeface="Arial Nova Cond Light" panose="020B0306020202020204" pitchFamily="34" charset="0"/>
              </a:rPr>
              <a:t> is a global electronic checking service </a:t>
            </a:r>
            <a:r>
              <a:rPr lang="en-GB" sz="1000" dirty="0">
                <a:latin typeface="Arial Nova Cond Light" panose="020B0306020202020204" pitchFamily="34" charset="0"/>
              </a:rPr>
              <a:t>(</a:t>
            </a:r>
            <a:r>
              <a:rPr lang="en-GB" sz="1000" dirty="0" err="1" smtClean="0">
                <a:latin typeface="Arial Nova Cond Light" panose="020B0306020202020204" pitchFamily="34" charset="0"/>
              </a:rPr>
              <a:t>Turnitin</a:t>
            </a:r>
            <a:r>
              <a:rPr lang="en-GB" sz="1000" dirty="0" smtClean="0">
                <a:latin typeface="Arial Nova Cond Light" panose="020B0306020202020204" pitchFamily="34" charset="0"/>
              </a:rPr>
              <a:t> (b), </a:t>
            </a:r>
            <a:r>
              <a:rPr lang="en-GB" sz="1000" dirty="0" err="1">
                <a:latin typeface="Arial Nova Cond Light" panose="020B0306020202020204" pitchFamily="34" charset="0"/>
              </a:rPr>
              <a:t>n.d</a:t>
            </a:r>
            <a:r>
              <a:rPr lang="en-GB" sz="1000" dirty="0" err="1" smtClean="0">
                <a:latin typeface="Arial Nova Cond Light" panose="020B0306020202020204" pitchFamily="34" charset="0"/>
              </a:rPr>
              <a:t>.</a:t>
            </a:r>
            <a:r>
              <a:rPr lang="en-GB" sz="1000" dirty="0" smtClean="0">
                <a:latin typeface="Arial Nova Cond Light" panose="020B0306020202020204" pitchFamily="34" charset="0"/>
              </a:rPr>
              <a:t>). Based on a survey consisting of 900 education instructors, </a:t>
            </a:r>
            <a:r>
              <a:rPr lang="en-GB" sz="1000" dirty="0" err="1" smtClean="0">
                <a:latin typeface="Arial Nova Cond Light" panose="020B0306020202020204" pitchFamily="34" charset="0"/>
              </a:rPr>
              <a:t>Turnitin</a:t>
            </a:r>
            <a:r>
              <a:rPr lang="en-GB" sz="1000" dirty="0" smtClean="0">
                <a:latin typeface="Arial Nova Cond Light" panose="020B0306020202020204" pitchFamily="34" charset="0"/>
              </a:rPr>
              <a:t> has developed a 10 point ‘Plagiarism Spectrum’ </a:t>
            </a:r>
            <a:r>
              <a:rPr lang="en-GB" sz="1000" dirty="0">
                <a:latin typeface="Arial Nova Cond Light" panose="020B0306020202020204" pitchFamily="34" charset="0"/>
              </a:rPr>
              <a:t>(</a:t>
            </a:r>
            <a:r>
              <a:rPr lang="en-GB" sz="1000" dirty="0" err="1" smtClean="0">
                <a:latin typeface="Arial Nova Cond Light" panose="020B0306020202020204" pitchFamily="34" charset="0"/>
              </a:rPr>
              <a:t>Turnitin</a:t>
            </a:r>
            <a:r>
              <a:rPr lang="en-GB" sz="1000" dirty="0" smtClean="0">
                <a:latin typeface="Arial Nova Cond Light" panose="020B0306020202020204" pitchFamily="34" charset="0"/>
              </a:rPr>
              <a:t> (a), </a:t>
            </a:r>
            <a:r>
              <a:rPr lang="en-GB" sz="1000" dirty="0" err="1" smtClean="0">
                <a:latin typeface="Arial Nova Cond Light" panose="020B0306020202020204" pitchFamily="34" charset="0"/>
              </a:rPr>
              <a:t>n.d.</a:t>
            </a:r>
            <a:r>
              <a:rPr lang="en-GB" sz="1000" dirty="0" smtClean="0">
                <a:latin typeface="Arial Nova Cond Light" panose="020B0306020202020204" pitchFamily="34" charset="0"/>
              </a:rPr>
              <a:t>):</a:t>
            </a:r>
          </a:p>
          <a:p>
            <a:endParaRPr lang="en-GB" sz="1000" dirty="0" smtClean="0">
              <a:latin typeface="Arial Nova Cond Light" panose="020B0306020202020204" pitchFamily="34" charset="0"/>
            </a:endParaRPr>
          </a:p>
          <a:p>
            <a:r>
              <a:rPr lang="en-GB" sz="1000" dirty="0" smtClean="0">
                <a:latin typeface="Arial Nova Cond Light" panose="020B0306020202020204" pitchFamily="34" charset="0"/>
              </a:rPr>
              <a:t>1.Clone 		2. CTRL + C</a:t>
            </a:r>
          </a:p>
          <a:p>
            <a:r>
              <a:rPr lang="en-GB" sz="1000" dirty="0" smtClean="0">
                <a:latin typeface="Arial Nova Cond Light" panose="020B0306020202020204" pitchFamily="34" charset="0"/>
              </a:rPr>
              <a:t>3. Find – Replace	4. Remix</a:t>
            </a:r>
          </a:p>
          <a:p>
            <a:r>
              <a:rPr lang="en-GB" sz="1000" dirty="0" smtClean="0">
                <a:latin typeface="Arial Nova Cond Light" panose="020B0306020202020204" pitchFamily="34" charset="0"/>
              </a:rPr>
              <a:t>5. Recycle	6. Hybrid	</a:t>
            </a:r>
          </a:p>
          <a:p>
            <a:r>
              <a:rPr lang="en-GB" sz="1000" dirty="0" smtClean="0">
                <a:latin typeface="Arial Nova Cond Light" panose="020B0306020202020204" pitchFamily="34" charset="0"/>
              </a:rPr>
              <a:t>7. Mashup	8. 404 Error</a:t>
            </a:r>
          </a:p>
          <a:p>
            <a:r>
              <a:rPr lang="en-GB" sz="1000" dirty="0" smtClean="0">
                <a:latin typeface="Arial Nova Cond Light" panose="020B0306020202020204" pitchFamily="34" charset="0"/>
              </a:rPr>
              <a:t>9. Aggregator	10. Re-Tweet</a:t>
            </a:r>
          </a:p>
          <a:p>
            <a:endParaRPr lang="en-GB" sz="1000" dirty="0" smtClean="0">
              <a:latin typeface="Arial Nova Cond Light" panose="020B0306020202020204" pitchFamily="34" charset="0"/>
            </a:endParaRPr>
          </a:p>
          <a:p>
            <a:r>
              <a:rPr lang="en-GB" sz="1000" dirty="0" smtClean="0">
                <a:latin typeface="Arial Nova Cond Light" panose="020B0306020202020204" pitchFamily="34" charset="0"/>
              </a:rPr>
              <a:t>	             </a:t>
            </a:r>
            <a:r>
              <a:rPr lang="en-GB" sz="1000" i="1" dirty="0" smtClean="0">
                <a:latin typeface="Arial Nova Cond Light" panose="020B0306020202020204" pitchFamily="34" charset="0"/>
              </a:rPr>
              <a:t>Figure 1</a:t>
            </a:r>
            <a:r>
              <a:rPr lang="en-GB" sz="1000" dirty="0" smtClean="0">
                <a:latin typeface="Arial Nova Cond Light" panose="020B0306020202020204" pitchFamily="34" charset="0"/>
              </a:rPr>
              <a:t>(Chu, J. 2012)</a:t>
            </a:r>
          </a:p>
        </p:txBody>
      </p:sp>
      <p:sp>
        <p:nvSpPr>
          <p:cNvPr id="42" name="TextBox 41"/>
          <p:cNvSpPr txBox="1"/>
          <p:nvPr/>
        </p:nvSpPr>
        <p:spPr>
          <a:xfrm>
            <a:off x="8406765" y="1579893"/>
            <a:ext cx="3581019" cy="2092881"/>
          </a:xfrm>
          <a:prstGeom prst="rect">
            <a:avLst/>
          </a:prstGeom>
          <a:noFill/>
        </p:spPr>
        <p:txBody>
          <a:bodyPr wrap="square" rtlCol="0">
            <a:spAutoFit/>
          </a:bodyPr>
          <a:lstStyle/>
          <a:p>
            <a:pPr algn="just"/>
            <a:r>
              <a:rPr lang="en-GB" sz="1000" dirty="0" smtClean="0">
                <a:latin typeface="Arial Nova Cond Light" panose="020B0306020202020204" pitchFamily="34" charset="0"/>
              </a:rPr>
              <a:t>	There are a number of simple steps to help eliminate the possibility of plagiarism. </a:t>
            </a:r>
          </a:p>
          <a:p>
            <a:pPr algn="just"/>
            <a:r>
              <a:rPr lang="en-GB" sz="1000" dirty="0" smtClean="0">
                <a:latin typeface="Arial Nova Cond Light" panose="020B0306020202020204" pitchFamily="34" charset="0"/>
              </a:rPr>
              <a:t>	When summarising, ensure the text you write is much shorter than the original and ensure you use your own words with limited quotations. The same can be said about plagiarism however, the text you produce may be shorter or longer than the original text. With quotes you must use the author’s exact wording, use quotations marks and include the page number of the original source. For each of these instances you </a:t>
            </a:r>
            <a:r>
              <a:rPr lang="en-GB" sz="1000" b="1" dirty="0" smtClean="0">
                <a:latin typeface="Arial Nova Cond Light" panose="020B0306020202020204" pitchFamily="34" charset="0"/>
              </a:rPr>
              <a:t>MUST </a:t>
            </a:r>
            <a:r>
              <a:rPr lang="en-GB" sz="1000" dirty="0" smtClean="0">
                <a:latin typeface="Arial Nova Cond Light" panose="020B0306020202020204" pitchFamily="34" charset="0"/>
              </a:rPr>
              <a:t>remember to acknowledge every </a:t>
            </a:r>
            <a:r>
              <a:rPr lang="en-GB" sz="1000" dirty="0">
                <a:latin typeface="Arial Nova Cond Light" panose="020B0306020202020204" pitchFamily="34" charset="0"/>
              </a:rPr>
              <a:t>source </a:t>
            </a:r>
            <a:r>
              <a:rPr lang="en-GB" sz="1000" dirty="0" smtClean="0">
                <a:latin typeface="Arial Nova Cond Light" panose="020B0306020202020204" pitchFamily="34" charset="0"/>
              </a:rPr>
              <a:t>through citation and referencing, regardless of if you quote the exact words.</a:t>
            </a:r>
            <a:endParaRPr lang="en-GB" sz="1000" b="1" dirty="0" smtClean="0">
              <a:latin typeface="Arial Nova Cond Light" panose="020B0306020202020204" pitchFamily="34" charset="0"/>
            </a:endParaRPr>
          </a:p>
          <a:p>
            <a:pPr algn="just"/>
            <a:r>
              <a:rPr lang="en-GB" sz="1000" dirty="0" smtClean="0">
                <a:latin typeface="Arial Nova Cond Light" panose="020B0306020202020204" pitchFamily="34" charset="0"/>
              </a:rPr>
              <a:t>	And Finally, use the draft assessment portal of </a:t>
            </a:r>
            <a:r>
              <a:rPr lang="en-GB" sz="1000" dirty="0" err="1" smtClean="0">
                <a:latin typeface="Arial Nova Cond Light" panose="020B0306020202020204" pitchFamily="34" charset="0"/>
              </a:rPr>
              <a:t>Turnitin</a:t>
            </a:r>
            <a:r>
              <a:rPr lang="en-GB" sz="1000" dirty="0" smtClean="0">
                <a:latin typeface="Arial Nova Cond Light" panose="020B0306020202020204" pitchFamily="34" charset="0"/>
              </a:rPr>
              <a:t> to create a similarity report to gain an indication as to whether your work could be seen as plagiarised. </a:t>
            </a:r>
          </a:p>
        </p:txBody>
      </p:sp>
      <p:pic>
        <p:nvPicPr>
          <p:cNvPr id="43" name="Picture 42"/>
          <p:cNvPicPr>
            <a:picLocks noChangeAspect="1"/>
          </p:cNvPicPr>
          <p:nvPr/>
        </p:nvPicPr>
        <p:blipFill>
          <a:blip r:embed="rId9"/>
          <a:stretch>
            <a:fillRect/>
          </a:stretch>
        </p:blipFill>
        <p:spPr>
          <a:xfrm>
            <a:off x="6174328" y="3843021"/>
            <a:ext cx="1961735" cy="2894102"/>
          </a:xfrm>
          <a:prstGeom prst="rect">
            <a:avLst/>
          </a:prstGeom>
        </p:spPr>
      </p:pic>
      <p:pic>
        <p:nvPicPr>
          <p:cNvPr id="46" name="Picture 45"/>
          <p:cNvPicPr>
            <a:picLocks noChangeAspect="1"/>
          </p:cNvPicPr>
          <p:nvPr/>
        </p:nvPicPr>
        <p:blipFill>
          <a:blip r:embed="rId10"/>
          <a:stretch>
            <a:fillRect/>
          </a:stretch>
        </p:blipFill>
        <p:spPr>
          <a:xfrm>
            <a:off x="11177653" y="263499"/>
            <a:ext cx="661160" cy="661160"/>
          </a:xfrm>
          <a:prstGeom prst="rect">
            <a:avLst/>
          </a:prstGeom>
        </p:spPr>
      </p:pic>
      <p:pic>
        <p:nvPicPr>
          <p:cNvPr id="47" name="Picture 46"/>
          <p:cNvPicPr>
            <a:picLocks noChangeAspect="1"/>
          </p:cNvPicPr>
          <p:nvPr/>
        </p:nvPicPr>
        <p:blipFill>
          <a:blip r:embed="rId10"/>
          <a:stretch>
            <a:fillRect/>
          </a:stretch>
        </p:blipFill>
        <p:spPr>
          <a:xfrm>
            <a:off x="477078" y="276190"/>
            <a:ext cx="652230" cy="652230"/>
          </a:xfrm>
          <a:prstGeom prst="rect">
            <a:avLst/>
          </a:prstGeom>
        </p:spPr>
      </p:pic>
    </p:spTree>
    <p:extLst>
      <p:ext uri="{BB962C8B-B14F-4D97-AF65-F5344CB8AC3E}">
        <p14:creationId xmlns:p14="http://schemas.microsoft.com/office/powerpoint/2010/main" val="193365491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1681</TotalTime>
  <Words>100</Words>
  <Application>Microsoft Office PowerPoint</Application>
  <PresentationFormat>Widescreen</PresentationFormat>
  <Paragraphs>43</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Arial Nova Cond Light</vt:lpstr>
      <vt:lpstr>Calibri</vt:lpstr>
      <vt:lpstr>Calibri Light</vt:lpstr>
      <vt:lpstr>Times New Roman</vt:lpstr>
      <vt:lpstr>Office Theme</vt:lpstr>
      <vt:lpstr>PowerPoint Presentation</vt:lpstr>
    </vt:vector>
  </TitlesOfParts>
  <Company>HP</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Bethan Smith</dc:creator>
  <cp:lastModifiedBy>Bethan Smith</cp:lastModifiedBy>
  <cp:revision>32</cp:revision>
  <dcterms:created xsi:type="dcterms:W3CDTF">2020-01-10T22:40:08Z</dcterms:created>
  <dcterms:modified xsi:type="dcterms:W3CDTF">2020-01-12T02:41:39Z</dcterms:modified>
</cp:coreProperties>
</file>