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7" r:id="rId2"/>
    <p:sldId id="288" r:id="rId3"/>
    <p:sldId id="299" r:id="rId4"/>
    <p:sldId id="258" r:id="rId5"/>
    <p:sldId id="259" r:id="rId6"/>
    <p:sldId id="260" r:id="rId7"/>
    <p:sldId id="261" r:id="rId8"/>
    <p:sldId id="298" r:id="rId9"/>
    <p:sldId id="262" r:id="rId10"/>
    <p:sldId id="263" r:id="rId11"/>
    <p:sldId id="264" r:id="rId12"/>
    <p:sldId id="265" r:id="rId13"/>
    <p:sldId id="267" r:id="rId14"/>
    <p:sldId id="268" r:id="rId15"/>
    <p:sldId id="289" r:id="rId16"/>
    <p:sldId id="290" r:id="rId17"/>
    <p:sldId id="291" r:id="rId18"/>
    <p:sldId id="292" r:id="rId19"/>
    <p:sldId id="293" r:id="rId20"/>
    <p:sldId id="294" r:id="rId21"/>
    <p:sldId id="295" r:id="rId22"/>
    <p:sldId id="296" r:id="rId23"/>
    <p:sldId id="297" r:id="rId24"/>
    <p:sldId id="272"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65" d="100"/>
          <a:sy n="65" d="100"/>
        </p:scale>
        <p:origin x="75" y="6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1B59-C4FE-4E89-8EC2-1B9115A35EE0}"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7E740-766F-4934-8E7D-216EE4B5FCAF}" type="slidenum">
              <a:rPr lang="en-GB" smtClean="0"/>
              <a:t>‹#›</a:t>
            </a:fld>
            <a:endParaRPr lang="en-GB"/>
          </a:p>
        </p:txBody>
      </p:sp>
    </p:spTree>
    <p:extLst>
      <p:ext uri="{BB962C8B-B14F-4D97-AF65-F5344CB8AC3E}">
        <p14:creationId xmlns:p14="http://schemas.microsoft.com/office/powerpoint/2010/main" val="296446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During a residential weekend a young person asked Howard Williamson what kind of skills do you need to be a youth worker? </a:t>
            </a:r>
          </a:p>
          <a:p>
            <a:r>
              <a:rPr lang="en-US" dirty="0"/>
              <a:t>The young person understood what he meant by eternal patience as Howard had had stood by him even when he displayed</a:t>
            </a:r>
            <a:r>
              <a:rPr lang="en-US" baseline="0" dirty="0"/>
              <a:t> obnoxious and oppositional </a:t>
            </a:r>
            <a:r>
              <a:rPr lang="en-US" baseline="0" dirty="0" err="1"/>
              <a:t>behaviour</a:t>
            </a:r>
            <a:r>
              <a:rPr lang="en-US" baseline="0" dirty="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10</a:t>
            </a:fld>
            <a:endParaRPr lang="en-US"/>
          </a:p>
        </p:txBody>
      </p:sp>
    </p:spTree>
    <p:extLst>
      <p:ext uri="{BB962C8B-B14F-4D97-AF65-F5344CB8AC3E}">
        <p14:creationId xmlns:p14="http://schemas.microsoft.com/office/powerpoint/2010/main" val="38425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927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50356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790207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273726-2138-4923-8C98-6EA4C016DD29}"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36930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273726-2138-4923-8C98-6EA4C016DD29}" type="datetimeFigureOut">
              <a:rPr lang="en-GB" smtClean="0"/>
              <a:t>09/10/2023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593201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273726-2138-4923-8C98-6EA4C016DD29}" type="datetimeFigureOut">
              <a:rPr lang="en-GB" smtClean="0"/>
              <a:t>09/10/2023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35042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73726-2138-4923-8C98-6EA4C016DD29}" type="datetimeFigureOut">
              <a:rPr lang="en-GB" smtClean="0"/>
              <a:t>09/10/2023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8283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095960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80839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34320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88624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73726-2138-4923-8C98-6EA4C016DD29}" type="datetimeFigureOut">
              <a:rPr lang="en-GB" smtClean="0"/>
              <a:t>09/10/2023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3D327-A59C-4537-B55D-A63F402FD435}" type="slidenum">
              <a:rPr lang="en-GB" smtClean="0"/>
              <a:t>‹#›</a:t>
            </a:fld>
            <a:endParaRPr lang="en-GB"/>
          </a:p>
        </p:txBody>
      </p:sp>
    </p:spTree>
    <p:extLst>
      <p:ext uri="{BB962C8B-B14F-4D97-AF65-F5344CB8AC3E}">
        <p14:creationId xmlns:p14="http://schemas.microsoft.com/office/powerpoint/2010/main" val="486957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cwvys.org.uk/wp-content/uploads/2019/04/YOUTH-WORK-IN-WALES-PRINCIPLES-AND-PURPOSES.pdf"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cldstandardscouncil.org.uk/wp-content/uploads/FunctionalMap20190326.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7988596" y="2825271"/>
            <a:ext cx="1807535" cy="1890270"/>
          </a:xfrm>
          <a:prstGeom prst="rect">
            <a:avLst/>
          </a:prstGeom>
        </p:spPr>
      </p:pic>
    </p:spTree>
    <p:extLst>
      <p:ext uri="{BB962C8B-B14F-4D97-AF65-F5344CB8AC3E}">
        <p14:creationId xmlns:p14="http://schemas.microsoft.com/office/powerpoint/2010/main" val="1727614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youth work developed?</a:t>
            </a:r>
          </a:p>
        </p:txBody>
      </p:sp>
      <p:sp>
        <p:nvSpPr>
          <p:cNvPr id="3" name="Content Placeholder 2"/>
          <p:cNvSpPr>
            <a:spLocks noGrp="1"/>
          </p:cNvSpPr>
          <p:nvPr>
            <p:ph idx="1"/>
          </p:nvPr>
        </p:nvSpPr>
        <p:spPr/>
        <p:txBody>
          <a:bodyPr/>
          <a:lstStyle/>
          <a:p>
            <a:endParaRPr lang="en-US" dirty="0"/>
          </a:p>
          <a:p>
            <a:endParaRPr lang="en-US" dirty="0"/>
          </a:p>
          <a:p>
            <a:r>
              <a:rPr lang="en-US" dirty="0"/>
              <a:t>An exploration of the key components required when developing a project with young people that reflects the purpose, principles and values of youth work.</a:t>
            </a:r>
            <a:endParaRPr lang="en-GB" dirty="0"/>
          </a:p>
          <a:p>
            <a:endParaRPr lang="en-GB" dirty="0"/>
          </a:p>
        </p:txBody>
      </p:sp>
    </p:spTree>
    <p:extLst>
      <p:ext uri="{BB962C8B-B14F-4D97-AF65-F5344CB8AC3E}">
        <p14:creationId xmlns:p14="http://schemas.microsoft.com/office/powerpoint/2010/main" val="239322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Strategy for Youth Work</a:t>
            </a:r>
          </a:p>
        </p:txBody>
      </p:sp>
      <p:sp>
        <p:nvSpPr>
          <p:cNvPr id="3" name="Content Placeholder 2"/>
          <p:cNvSpPr>
            <a:spLocks noGrp="1"/>
          </p:cNvSpPr>
          <p:nvPr>
            <p:ph idx="1"/>
          </p:nvPr>
        </p:nvSpPr>
        <p:spPr/>
        <p:txBody>
          <a:bodyPr/>
          <a:lstStyle/>
          <a:p>
            <a:r>
              <a:rPr lang="en-GB" dirty="0"/>
              <a:t>Our vision for the future will be achieved by focusing our efforts across the following five aims. </a:t>
            </a:r>
          </a:p>
          <a:p>
            <a:endParaRPr lang="en-GB" dirty="0"/>
          </a:p>
          <a:p>
            <a:pPr marL="0" indent="0">
              <a:buNone/>
            </a:pPr>
            <a:r>
              <a:rPr lang="en-GB" b="1" dirty="0"/>
              <a:t>1. Young people are thriving </a:t>
            </a:r>
            <a:r>
              <a:rPr lang="en-GB" dirty="0"/>
              <a:t>	</a:t>
            </a:r>
          </a:p>
          <a:p>
            <a:pPr marL="0" indent="0">
              <a:buNone/>
            </a:pPr>
            <a:r>
              <a:rPr lang="en-GB" b="1" dirty="0"/>
              <a:t>2. Youth work is accessible and inclusive </a:t>
            </a:r>
            <a:r>
              <a:rPr lang="en-GB" dirty="0"/>
              <a:t>	</a:t>
            </a:r>
          </a:p>
          <a:p>
            <a:pPr marL="0" indent="0">
              <a:buNone/>
            </a:pPr>
            <a:r>
              <a:rPr lang="en-GB" b="1" dirty="0"/>
              <a:t>3. Voluntary and paid professional youth work staff are supported throughout their careers to improve their practice </a:t>
            </a:r>
            <a:r>
              <a:rPr lang="en-GB" dirty="0"/>
              <a:t>	</a:t>
            </a:r>
          </a:p>
          <a:p>
            <a:pPr marL="0" indent="0">
              <a:buNone/>
            </a:pPr>
            <a:r>
              <a:rPr lang="en-GB" b="1" dirty="0"/>
              <a:t>4. Youth work is valued and understood </a:t>
            </a:r>
            <a:r>
              <a:rPr lang="en-GB" dirty="0"/>
              <a:t>	</a:t>
            </a:r>
          </a:p>
          <a:p>
            <a:pPr marL="0" indent="0">
              <a:buNone/>
            </a:pPr>
            <a:r>
              <a:rPr lang="en-GB" b="1" dirty="0"/>
              <a:t>5. A sustainable model for youth work delivery </a:t>
            </a:r>
            <a:r>
              <a:rPr lang="en-GB" dirty="0"/>
              <a:t>	</a:t>
            </a:r>
          </a:p>
          <a:p>
            <a:endParaRPr lang="en-GB" dirty="0"/>
          </a:p>
        </p:txBody>
      </p:sp>
    </p:spTree>
    <p:extLst>
      <p:ext uri="{BB962C8B-B14F-4D97-AF65-F5344CB8AC3E}">
        <p14:creationId xmlns:p14="http://schemas.microsoft.com/office/powerpoint/2010/main" val="1483069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normAutofit lnSpcReduction="10000"/>
          </a:bodyPr>
          <a:lstStyle/>
          <a:p>
            <a:r>
              <a:rPr lang="en-GB" dirty="0"/>
              <a:t>Youth work is a form of professional practice with young people that can be carried out by individuals and organisations in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34031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1085953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26" y="230910"/>
            <a:ext cx="8660674" cy="1186727"/>
          </a:xfrm>
        </p:spPr>
        <p:txBody>
          <a:bodyPr>
            <a:normAutofit fontScale="90000"/>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lstStyle/>
          <a:p>
            <a:endParaRPr lang="en-GB" dirty="0"/>
          </a:p>
          <a:p>
            <a:r>
              <a:rPr lang="en-GB" dirty="0"/>
              <a:t>On a piece of paper write your own definition of what the key purpose of youth work is.</a:t>
            </a:r>
          </a:p>
          <a:p>
            <a:endParaRPr lang="en-GB" dirty="0"/>
          </a:p>
          <a:p>
            <a:r>
              <a:rPr lang="en-GB" dirty="0"/>
              <a:t>If you are comfortable with this, in the comments box in Teams write down your definition.</a:t>
            </a:r>
          </a:p>
          <a:p>
            <a:endParaRPr lang="en-GB" dirty="0"/>
          </a:p>
          <a:p>
            <a:r>
              <a:rPr lang="en-GB" dirty="0"/>
              <a:t>If you are comfortable, be prepared to read out someone else’s definition.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19624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lnSpcReduction="10000"/>
          </a:bodyPr>
          <a:lstStyle/>
          <a:p>
            <a:r>
              <a:rPr lang="en-GB" dirty="0"/>
              <a:t>Did everyone write the same definition?</a:t>
            </a:r>
          </a:p>
          <a:p>
            <a:endParaRPr lang="en-GB" dirty="0"/>
          </a:p>
          <a:p>
            <a:r>
              <a:rPr lang="en-GB" dirty="0"/>
              <a:t>Youth work means different things to different people, this can be one of its strengths…but also one of its weaknesses (Welsh Government, Davies, </a:t>
            </a:r>
            <a:r>
              <a:rPr lang="en-GB" dirty="0" err="1"/>
              <a:t>Jeffs</a:t>
            </a:r>
            <a:r>
              <a:rPr lang="en-GB" dirty="0"/>
              <a:t> and Smith, Young).</a:t>
            </a:r>
          </a:p>
          <a:p>
            <a:pPr marL="114300" indent="0">
              <a:buNone/>
            </a:pPr>
            <a:endParaRPr lang="en-GB" dirty="0"/>
          </a:p>
          <a:p>
            <a:r>
              <a:rPr lang="en-GB" dirty="0"/>
              <a:t>It is possible to make a distinction between the policy of youth work in England and Wales over the last 25 to 30 years.  The division has increased in terms of policy in recent years, although perhaps not so much in terms of practice. </a:t>
            </a:r>
          </a:p>
        </p:txBody>
      </p:sp>
    </p:spTree>
    <p:extLst>
      <p:ext uri="{BB962C8B-B14F-4D97-AF65-F5344CB8AC3E}">
        <p14:creationId xmlns:p14="http://schemas.microsoft.com/office/powerpoint/2010/main" val="223600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83621653"/>
              </p:ext>
            </p:extLst>
          </p:nvPr>
        </p:nvGraphicFramePr>
        <p:xfrm>
          <a:off x="484908" y="928254"/>
          <a:ext cx="10882746" cy="5151328"/>
        </p:xfrm>
        <a:graphic>
          <a:graphicData uri="http://schemas.openxmlformats.org/drawingml/2006/table">
            <a:tbl>
              <a:tblPr firstRow="1" firstCol="1" bandRow="1"/>
              <a:tblGrid>
                <a:gridCol w="1813271">
                  <a:extLst>
                    <a:ext uri="{9D8B030D-6E8A-4147-A177-3AD203B41FA5}">
                      <a16:colId xmlns:a16="http://schemas.microsoft.com/office/drawing/2014/main" val="656812037"/>
                    </a:ext>
                  </a:extLst>
                </a:gridCol>
                <a:gridCol w="1813271">
                  <a:extLst>
                    <a:ext uri="{9D8B030D-6E8A-4147-A177-3AD203B41FA5}">
                      <a16:colId xmlns:a16="http://schemas.microsoft.com/office/drawing/2014/main" val="1414441515"/>
                    </a:ext>
                  </a:extLst>
                </a:gridCol>
                <a:gridCol w="1814051">
                  <a:extLst>
                    <a:ext uri="{9D8B030D-6E8A-4147-A177-3AD203B41FA5}">
                      <a16:colId xmlns:a16="http://schemas.microsoft.com/office/drawing/2014/main" val="641135807"/>
                    </a:ext>
                  </a:extLst>
                </a:gridCol>
                <a:gridCol w="1814051">
                  <a:extLst>
                    <a:ext uri="{9D8B030D-6E8A-4147-A177-3AD203B41FA5}">
                      <a16:colId xmlns:a16="http://schemas.microsoft.com/office/drawing/2014/main" val="484902907"/>
                    </a:ext>
                  </a:extLst>
                </a:gridCol>
                <a:gridCol w="1814051">
                  <a:extLst>
                    <a:ext uri="{9D8B030D-6E8A-4147-A177-3AD203B41FA5}">
                      <a16:colId xmlns:a16="http://schemas.microsoft.com/office/drawing/2014/main" val="2988865561"/>
                    </a:ext>
                  </a:extLst>
                </a:gridCol>
                <a:gridCol w="1814051">
                  <a:extLst>
                    <a:ext uri="{9D8B030D-6E8A-4147-A177-3AD203B41FA5}">
                      <a16:colId xmlns:a16="http://schemas.microsoft.com/office/drawing/2014/main" val="742462460"/>
                    </a:ext>
                  </a:extLst>
                </a:gridCol>
              </a:tblGrid>
              <a:tr h="2230582">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my favourite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place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I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enjoyed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something I really did not like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younger I saved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up for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at</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school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really good at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teenager my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favourite holiday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7919030"/>
                  </a:ext>
                </a:extLst>
              </a:tr>
              <a:tr h="2597804">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home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found it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difficult to . .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school</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always wanted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be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my hobbies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were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 my most memorable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recent event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5988626"/>
                  </a:ext>
                </a:extLst>
              </a:tr>
            </a:tbl>
          </a:graphicData>
        </a:graphic>
      </p:graphicFrame>
    </p:spTree>
    <p:extLst>
      <p:ext uri="{BB962C8B-B14F-4D97-AF65-F5344CB8AC3E}">
        <p14:creationId xmlns:p14="http://schemas.microsoft.com/office/powerpoint/2010/main" val="374038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dirty="0"/>
              <a:t>National Occupational Standards for Youth Work </a:t>
            </a:r>
          </a:p>
          <a:p>
            <a:pPr marL="0" indent="0">
              <a:buNone/>
            </a:pPr>
            <a:endParaRPr lang="en-US" dirty="0"/>
          </a:p>
          <a:p>
            <a:pPr marL="0" indent="0">
              <a:buNone/>
            </a:pPr>
            <a:r>
              <a:rPr lang="en-US" dirty="0"/>
              <a:t>Enable young people to develop holistically, working with them to facilitate their personal, social and educational development, to enable them to develop their voice, influence and place in society and to reach their full potential.</a:t>
            </a:r>
          </a:p>
          <a:p>
            <a:endParaRPr lang="en-US" dirty="0"/>
          </a:p>
          <a:p>
            <a:pPr marL="0" indent="0" algn="r">
              <a:buNone/>
            </a:pPr>
            <a:r>
              <a:rPr lang="en-US" dirty="0"/>
              <a:t>(Community Learning and Development Scotland, 2019)</a:t>
            </a:r>
          </a:p>
          <a:p>
            <a:endParaRPr lang="en-US" dirty="0"/>
          </a:p>
        </p:txBody>
      </p:sp>
    </p:spTree>
    <p:extLst>
      <p:ext uri="{BB962C8B-B14F-4D97-AF65-F5344CB8AC3E}">
        <p14:creationId xmlns:p14="http://schemas.microsoft.com/office/powerpoint/2010/main" val="55112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Youth Work Skills</a:t>
            </a:r>
            <a:br>
              <a:rPr lang="en-US" dirty="0"/>
            </a:br>
            <a:endParaRPr lang="en-US" dirty="0"/>
          </a:p>
        </p:txBody>
      </p:sp>
      <p:sp>
        <p:nvSpPr>
          <p:cNvPr id="3" name="Content Placeholder 2"/>
          <p:cNvSpPr>
            <a:spLocks noGrp="1"/>
          </p:cNvSpPr>
          <p:nvPr>
            <p:ph idx="1"/>
          </p:nvPr>
        </p:nvSpPr>
        <p:spPr/>
        <p:txBody>
          <a:bodyPr/>
          <a:lstStyle/>
          <a:p>
            <a:pPr marL="0" indent="0">
              <a:buNone/>
            </a:pPr>
            <a:endParaRPr lang="en-US" sz="4800" dirty="0"/>
          </a:p>
          <a:p>
            <a:pPr marL="0" indent="0">
              <a:buNone/>
            </a:pPr>
            <a:r>
              <a:rPr lang="en-US" sz="4800" dirty="0"/>
              <a:t>Effective youth workers needed three things: good listening skills, a good sense of humour and eternal patience.</a:t>
            </a:r>
          </a:p>
          <a:p>
            <a:endParaRPr lang="en-US" sz="4800" dirty="0"/>
          </a:p>
          <a:p>
            <a:pPr marL="0" indent="0" algn="r">
              <a:buNone/>
            </a:pPr>
            <a:r>
              <a:rPr lang="en-US" dirty="0"/>
              <a:t>(Williamson 2001 cited in National Youth Agency 2007)   </a:t>
            </a:r>
          </a:p>
        </p:txBody>
      </p:sp>
    </p:spTree>
    <p:extLst>
      <p:ext uri="{BB962C8B-B14F-4D97-AF65-F5344CB8AC3E}">
        <p14:creationId xmlns:p14="http://schemas.microsoft.com/office/powerpoint/2010/main" val="2693898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 </a:t>
            </a:r>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0762" y="1929377"/>
            <a:ext cx="2328334" cy="4122415"/>
          </a:xfrm>
        </p:spPr>
      </p:pic>
      <p:sp>
        <p:nvSpPr>
          <p:cNvPr id="5" name="TextBox 4"/>
          <p:cNvSpPr txBox="1"/>
          <p:nvPr/>
        </p:nvSpPr>
        <p:spPr>
          <a:xfrm>
            <a:off x="4785118" y="276687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7634303" y="4635178"/>
            <a:ext cx="2540239" cy="830997"/>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3731283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6"/>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verbally and in the Teams text box.</a:t>
            </a:r>
          </a:p>
        </p:txBody>
      </p:sp>
    </p:spTree>
    <p:extLst>
      <p:ext uri="{BB962C8B-B14F-4D97-AF65-F5344CB8AC3E}">
        <p14:creationId xmlns:p14="http://schemas.microsoft.com/office/powerpoint/2010/main" val="1632693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953589" y="152400"/>
            <a:ext cx="9274628" cy="1371600"/>
          </a:xfrm>
          <a:noFill/>
        </p:spPr>
        <p:txBody>
          <a:bodyPr wrap="square" numCol="1" anchorCtr="0" compatLnSpc="1">
            <a:prstTxWarp prst="textNoShape">
              <a:avLst/>
            </a:prstTxWarp>
          </a:bodyPr>
          <a:lstStyle/>
          <a:p>
            <a:r>
              <a:rPr lang="en-US" cap="none" dirty="0"/>
              <a:t>Principles, Purposes &amp; Values </a:t>
            </a:r>
          </a:p>
        </p:txBody>
      </p:sp>
      <p:sp>
        <p:nvSpPr>
          <p:cNvPr id="22531" name="Content Placeholder 2"/>
          <p:cNvSpPr>
            <a:spLocks noGrp="1"/>
          </p:cNvSpPr>
          <p:nvPr>
            <p:ph idx="4294967295"/>
          </p:nvPr>
        </p:nvSpPr>
        <p:spPr>
          <a:xfrm>
            <a:off x="953589" y="1752601"/>
            <a:ext cx="9875520" cy="4373563"/>
          </a:xfrm>
        </p:spPr>
        <p:txBody>
          <a:bodyPr/>
          <a:lstStyle/>
          <a:p>
            <a:r>
              <a:rPr lang="en-US" dirty="0"/>
              <a:t>What informs the youth work role?</a:t>
            </a:r>
          </a:p>
          <a:p>
            <a:endParaRPr lang="en-US" dirty="0"/>
          </a:p>
          <a:p>
            <a:r>
              <a:rPr lang="en-US" dirty="0"/>
              <a:t>How do youth workers know about the principles and values of their profession?</a:t>
            </a:r>
          </a:p>
          <a:p>
            <a:endParaRPr lang="en-US" dirty="0"/>
          </a:p>
          <a:p>
            <a:r>
              <a:rPr lang="en-US" dirty="0"/>
              <a:t>What are the key values and principles that                         underpin 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05783" y="356448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5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r>
              <a:rPr lang="en-GB" dirty="0"/>
              <a:t>Discuss in detail your thoughts on the type of people youth workers should be.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9043" y="2782777"/>
            <a:ext cx="5778510" cy="385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47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in Wales </a:t>
            </a:r>
          </a:p>
        </p:txBody>
      </p:sp>
      <p:sp>
        <p:nvSpPr>
          <p:cNvPr id="3" name="Content Placeholder 2"/>
          <p:cNvSpPr>
            <a:spLocks noGrp="1"/>
          </p:cNvSpPr>
          <p:nvPr>
            <p:ph sz="half" idx="1"/>
          </p:nvPr>
        </p:nvSpPr>
        <p:spPr/>
        <p:txBody>
          <a:bodyPr/>
          <a:lstStyle/>
          <a:p>
            <a:r>
              <a:rPr lang="en-GB" dirty="0">
                <a:hlinkClick r:id="rId2"/>
              </a:rPr>
              <a:t>https://www.cwvys.org.uk/wp-content/uploads/2019/04/YOUTH-WORK-IN-WALES-PRINCIPLES-AND-PURPOSES.pdf</a:t>
            </a:r>
            <a:r>
              <a:rPr lang="en-GB" dirty="0"/>
              <a:t> </a:t>
            </a:r>
          </a:p>
        </p:txBody>
      </p:sp>
      <p:pic>
        <p:nvPicPr>
          <p:cNvPr id="1026" name="Picture 2" descr="YOUTH WORK IN WALES: PRINCIPLES AND PURPOSES - CWVY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8702" y="1384663"/>
            <a:ext cx="4062396" cy="47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Values in Youth Work</a:t>
            </a:r>
          </a:p>
        </p:txBody>
      </p:sp>
      <p:sp>
        <p:nvSpPr>
          <p:cNvPr id="6" name="Content Placeholder 5"/>
          <p:cNvSpPr>
            <a:spLocks noGrp="1"/>
          </p:cNvSpPr>
          <p:nvPr>
            <p:ph idx="1"/>
          </p:nvPr>
        </p:nvSpPr>
        <p:spPr>
          <a:xfrm>
            <a:off x="838200" y="1565564"/>
            <a:ext cx="10515600" cy="4768153"/>
          </a:xfrm>
        </p:spPr>
        <p:txBody>
          <a:bodyPr>
            <a:normAutofit lnSpcReduction="10000"/>
          </a:bodyPr>
          <a:lstStyle/>
          <a:p>
            <a:r>
              <a:rPr lang="en-GB" dirty="0"/>
              <a:t>According to the National Youth Agency (1997, pp. 6-7 </a:t>
            </a:r>
            <a:r>
              <a:rPr lang="en-GB" i="1" dirty="0"/>
              <a:t>cited in</a:t>
            </a:r>
            <a:r>
              <a:rPr lang="en-GB" dirty="0"/>
              <a:t> Banks 1999, p.10) distinguishable values, which underlie youth and community work are:</a:t>
            </a:r>
          </a:p>
          <a:p>
            <a:endParaRPr lang="en-GB" dirty="0"/>
          </a:p>
          <a:p>
            <a:pPr lvl="1"/>
            <a:r>
              <a:rPr lang="en-GB" dirty="0"/>
              <a:t>respect for basic human rights </a:t>
            </a:r>
          </a:p>
          <a:p>
            <a:pPr lvl="1"/>
            <a:r>
              <a:rPr lang="en-GB" dirty="0"/>
              <a:t>respect for the individual and rights to self-determination;</a:t>
            </a:r>
          </a:p>
          <a:p>
            <a:pPr lvl="1"/>
            <a:r>
              <a:rPr lang="en-GB" dirty="0"/>
              <a:t>respect for the different cultures and religions in society;</a:t>
            </a:r>
          </a:p>
          <a:p>
            <a:pPr lvl="1"/>
            <a:r>
              <a:rPr lang="en-GB" dirty="0"/>
              <a:t>a commitment to empowerment and participatory democracy;</a:t>
            </a:r>
          </a:p>
          <a:p>
            <a:pPr lvl="1"/>
            <a:r>
              <a:rPr lang="en-GB" dirty="0"/>
              <a:t>collaborative working relationships and collective action; and</a:t>
            </a:r>
          </a:p>
          <a:p>
            <a:pPr lvl="1"/>
            <a:r>
              <a:rPr lang="en-GB" dirty="0"/>
              <a:t>an acknowledgement that all relationships and activities with young people and adults are based on their consent.</a:t>
            </a:r>
          </a:p>
          <a:p>
            <a:pPr lvl="1"/>
            <a:r>
              <a:rPr lang="en-GB" dirty="0"/>
              <a:t>National Youth Agency (1997, pp.6-7 </a:t>
            </a:r>
            <a:r>
              <a:rPr lang="en-GB" i="1" dirty="0"/>
              <a:t>cited in</a:t>
            </a:r>
            <a:r>
              <a:rPr lang="en-GB" dirty="0"/>
              <a:t> Banks 1999, p.10)</a:t>
            </a:r>
            <a:endParaRPr lang="en-US" dirty="0"/>
          </a:p>
          <a:p>
            <a:endParaRPr lang="en-GB" dirty="0"/>
          </a:p>
        </p:txBody>
      </p:sp>
    </p:spTree>
    <p:extLst>
      <p:ext uri="{BB962C8B-B14F-4D97-AF65-F5344CB8AC3E}">
        <p14:creationId xmlns:p14="http://schemas.microsoft.com/office/powerpoint/2010/main" val="1760286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Youth Work – National Occupational Standards</a:t>
            </a:r>
          </a:p>
        </p:txBody>
      </p:sp>
      <p:sp>
        <p:nvSpPr>
          <p:cNvPr id="3" name="Content Placeholder 2"/>
          <p:cNvSpPr>
            <a:spLocks noGrp="1"/>
          </p:cNvSpPr>
          <p:nvPr>
            <p:ph sz="half" idx="1"/>
          </p:nvPr>
        </p:nvSpPr>
        <p:spPr/>
        <p:txBody>
          <a:bodyPr/>
          <a:lstStyle/>
          <a:p>
            <a:r>
              <a:rPr lang="en-GB" dirty="0">
                <a:hlinkClick r:id="rId2"/>
              </a:rPr>
              <a:t>https://cldstandardscouncil.org.uk/wp-content/uploads/FunctionalMap20190326.pdf</a:t>
            </a:r>
            <a:r>
              <a:rPr lang="en-GB" dirty="0"/>
              <a:t> </a:t>
            </a:r>
          </a:p>
        </p:txBody>
      </p:sp>
      <p:sp>
        <p:nvSpPr>
          <p:cNvPr id="4" name="Content Placeholder 3"/>
          <p:cNvSpPr>
            <a:spLocks noGrp="1"/>
          </p:cNvSpPr>
          <p:nvPr>
            <p:ph sz="half" idx="2"/>
          </p:nvPr>
        </p:nvSpPr>
        <p:spPr/>
        <p:txBody>
          <a:bodyPr/>
          <a:lstStyle/>
          <a:p>
            <a:r>
              <a:rPr lang="en-GB" dirty="0"/>
              <a:t>This link illustrates how the national occupational standards link with effective youth work behaviours. </a:t>
            </a:r>
          </a:p>
        </p:txBody>
      </p:sp>
    </p:spTree>
    <p:extLst>
      <p:ext uri="{BB962C8B-B14F-4D97-AF65-F5344CB8AC3E}">
        <p14:creationId xmlns:p14="http://schemas.microsoft.com/office/powerpoint/2010/main" val="1100593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Occupational Standards for Youth Work</a:t>
            </a:r>
          </a:p>
        </p:txBody>
      </p:sp>
      <p:sp>
        <p:nvSpPr>
          <p:cNvPr id="3" name="Content Placeholder 2"/>
          <p:cNvSpPr>
            <a:spLocks noGrp="1"/>
          </p:cNvSpPr>
          <p:nvPr>
            <p:ph sz="half" idx="1"/>
          </p:nvPr>
        </p:nvSpPr>
        <p:spPr/>
        <p:txBody>
          <a:bodyPr/>
          <a:lstStyle/>
          <a:p>
            <a:r>
              <a:rPr lang="en-GB" dirty="0"/>
              <a:t>Summary </a:t>
            </a:r>
          </a:p>
          <a:p>
            <a:r>
              <a:rPr lang="en-GB" dirty="0"/>
              <a:t>Functional Map</a:t>
            </a:r>
          </a:p>
        </p:txBody>
      </p:sp>
      <p:pic>
        <p:nvPicPr>
          <p:cNvPr id="2050" name="Picture 2" descr="National occupational standards - NY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3853543" y="930843"/>
            <a:ext cx="7082246" cy="572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842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Centrality of Values to Youth Work</a:t>
            </a:r>
          </a:p>
        </p:txBody>
      </p:sp>
      <p:sp>
        <p:nvSpPr>
          <p:cNvPr id="6" name="Content Placeholder 5"/>
          <p:cNvSpPr>
            <a:spLocks noGrp="1"/>
          </p:cNvSpPr>
          <p:nvPr>
            <p:ph idx="1"/>
          </p:nvPr>
        </p:nvSpPr>
        <p:spPr/>
        <p:txBody>
          <a:bodyPr>
            <a:normAutofit lnSpcReduction="10000"/>
          </a:bodyPr>
          <a:lstStyle/>
          <a:p>
            <a:pPr marL="0" indent="0">
              <a:buNone/>
            </a:pPr>
            <a:r>
              <a:rPr lang="en-GB" dirty="0"/>
              <a:t>Values are at the core of Youth Work, a suite of values has been agreed which distinguishes youth work from other, sometimes related activities involving young people. </a:t>
            </a:r>
          </a:p>
          <a:p>
            <a:pPr marL="0" indent="0">
              <a:buNone/>
            </a:pPr>
            <a:r>
              <a:rPr lang="en-GB" dirty="0"/>
              <a:t>These values are at the core of the work undertaken within youth work and underpin the standards; recognising that at the heart of all youth work is a young person led approach. </a:t>
            </a:r>
          </a:p>
          <a:p>
            <a:pPr marL="0" indent="0">
              <a:buNone/>
            </a:pPr>
            <a:r>
              <a:rPr lang="en-GB" dirty="0"/>
              <a:t>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 </a:t>
            </a:r>
          </a:p>
        </p:txBody>
      </p:sp>
    </p:spTree>
    <p:extLst>
      <p:ext uri="{BB962C8B-B14F-4D97-AF65-F5344CB8AC3E}">
        <p14:creationId xmlns:p14="http://schemas.microsoft.com/office/powerpoint/2010/main" val="1920771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The Value of Participation and Active Involvement</a:t>
            </a:r>
          </a:p>
        </p:txBody>
      </p:sp>
      <p:sp>
        <p:nvSpPr>
          <p:cNvPr id="3" name="Content Placeholder 2"/>
          <p:cNvSpPr>
            <a:spLocks noGrp="1"/>
          </p:cNvSpPr>
          <p:nvPr>
            <p:ph idx="1"/>
          </p:nvPr>
        </p:nvSpPr>
        <p:spPr/>
        <p:txBody>
          <a:bodyPr/>
          <a:lstStyle/>
          <a:p>
            <a:pPr lvl="1"/>
            <a:r>
              <a:rPr lang="en-GB" dirty="0"/>
              <a:t>Young people choose to be involved, not least because they want to relax, meet friends, make new relationships, to have fun, and to find support, </a:t>
            </a:r>
          </a:p>
          <a:p>
            <a:pPr lvl="1"/>
            <a:endParaRPr lang="en-GB" dirty="0"/>
          </a:p>
          <a:p>
            <a:pPr lvl="1"/>
            <a:r>
              <a:rPr lang="en-GB" dirty="0"/>
              <a:t>The work starts from where young people are in relation to their own values, views and principles, as well as their own personal and social space, </a:t>
            </a:r>
          </a:p>
          <a:p>
            <a:pPr lvl="1"/>
            <a:endParaRPr lang="en-GB" dirty="0"/>
          </a:p>
          <a:p>
            <a:pPr lvl="1"/>
            <a:r>
              <a:rPr lang="en-GB"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extLst>
      <p:ext uri="{BB962C8B-B14F-4D97-AF65-F5344CB8AC3E}">
        <p14:creationId xmlns:p14="http://schemas.microsoft.com/office/powerpoint/2010/main" val="311013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Equity, Diversity and Inclusion</a:t>
            </a:r>
          </a:p>
        </p:txBody>
      </p:sp>
      <p:sp>
        <p:nvSpPr>
          <p:cNvPr id="3" name="Content Placeholder 2"/>
          <p:cNvSpPr>
            <a:spLocks noGrp="1"/>
          </p:cNvSpPr>
          <p:nvPr>
            <p:ph idx="1"/>
          </p:nvPr>
        </p:nvSpPr>
        <p:spPr/>
        <p:txBody>
          <a:bodyPr>
            <a:normAutofit lnSpcReduction="10000"/>
          </a:bodyPr>
          <a:lstStyle/>
          <a:p>
            <a:r>
              <a:rPr lang="en-GB" dirty="0"/>
              <a:t>It treats young people with respect, valuing each individual and their differences, and promoting the acceptance and understanding of others, whilst challenging oppressive behaviour and ideas.</a:t>
            </a:r>
          </a:p>
          <a:p>
            <a:pPr marL="0" indent="0">
              <a:buNone/>
            </a:pPr>
            <a:endParaRPr lang="en-GB" dirty="0"/>
          </a:p>
          <a:p>
            <a:r>
              <a:rPr lang="en-GB" dirty="0"/>
              <a:t>It respects and values individual differences by supporting and strengthening young people’s belief in themselves, and their capacity to grow and to change through a supportive group environment. </a:t>
            </a:r>
          </a:p>
          <a:p>
            <a:pPr marL="0" indent="0">
              <a:buNone/>
            </a:pPr>
            <a:endParaRPr lang="en-GB" dirty="0"/>
          </a:p>
          <a:p>
            <a:r>
              <a:rPr lang="en-GB" dirty="0"/>
              <a:t>It is underpinned by the principles of equity, diversity and interdependence.</a:t>
            </a:r>
          </a:p>
        </p:txBody>
      </p:sp>
    </p:spTree>
    <p:extLst>
      <p:ext uri="{BB962C8B-B14F-4D97-AF65-F5344CB8AC3E}">
        <p14:creationId xmlns:p14="http://schemas.microsoft.com/office/powerpoint/2010/main" val="4257719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Partnership with Young People and others</a:t>
            </a:r>
          </a:p>
        </p:txBody>
      </p:sp>
      <p:sp>
        <p:nvSpPr>
          <p:cNvPr id="3" name="Content Placeholder 2"/>
          <p:cNvSpPr>
            <a:spLocks noGrp="1"/>
          </p:cNvSpPr>
          <p:nvPr>
            <p:ph idx="1"/>
          </p:nvPr>
        </p:nvSpPr>
        <p:spPr/>
        <p:txBody>
          <a:bodyPr>
            <a:normAutofit fontScale="92500" lnSpcReduction="20000"/>
          </a:bodyPr>
          <a:lstStyle/>
          <a:p>
            <a:r>
              <a:rPr lang="en-GB"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buNone/>
            </a:pPr>
            <a:endParaRPr lang="en-GB" dirty="0"/>
          </a:p>
          <a:p>
            <a:r>
              <a:rPr lang="en-GB" dirty="0"/>
              <a:t>It works in partnership with young people and other agencies which contribute to young people’s social, educational and personal development, </a:t>
            </a:r>
          </a:p>
          <a:p>
            <a:pPr marL="0" indent="0">
              <a:buNone/>
            </a:pPr>
            <a:endParaRPr lang="en-GB" dirty="0"/>
          </a:p>
          <a:p>
            <a:r>
              <a:rPr lang="en-GB" dirty="0"/>
              <a:t>It recognises the young person as a partner in a learning process, complementing formal education, promoting their access to learning opportunities which enable them to fulfil their potential, </a:t>
            </a:r>
          </a:p>
        </p:txBody>
      </p:sp>
    </p:spTree>
    <p:extLst>
      <p:ext uri="{BB962C8B-B14F-4D97-AF65-F5344CB8AC3E}">
        <p14:creationId xmlns:p14="http://schemas.microsoft.com/office/powerpoint/2010/main" val="1162191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Value of Personal, Social and Political Development</a:t>
            </a:r>
          </a:p>
        </p:txBody>
      </p:sp>
      <p:sp>
        <p:nvSpPr>
          <p:cNvPr id="3" name="Content Placeholder 2"/>
          <p:cNvSpPr>
            <a:spLocks noGrp="1"/>
          </p:cNvSpPr>
          <p:nvPr>
            <p:ph idx="1"/>
          </p:nvPr>
        </p:nvSpPr>
        <p:spPr/>
        <p:txBody>
          <a:bodyPr>
            <a:normAutofit lnSpcReduction="10000"/>
          </a:bodyPr>
          <a:lstStyle/>
          <a:p>
            <a:r>
              <a:rPr lang="en-GB" dirty="0"/>
              <a:t>It is concerned with how young people feel, and not just with what they know and can do.</a:t>
            </a:r>
          </a:p>
          <a:p>
            <a:endParaRPr lang="en-GB" dirty="0"/>
          </a:p>
          <a:p>
            <a:r>
              <a:rPr lang="en-GB" dirty="0"/>
              <a:t>It is concerned with facilitating and empowering the voice of young people, encouraging and enabling them to influence the environment in which they live. </a:t>
            </a:r>
          </a:p>
          <a:p>
            <a:endParaRPr lang="en-GB" dirty="0"/>
          </a:p>
          <a:p>
            <a:r>
              <a:rPr lang="en-GB" dirty="0"/>
              <a:t>It safeguards the welfare of young people, and provides them with a safe environment in which to explore their values, beliefs, ideas and issues. </a:t>
            </a:r>
          </a:p>
        </p:txBody>
      </p:sp>
    </p:spTree>
    <p:extLst>
      <p:ext uri="{BB962C8B-B14F-4D97-AF65-F5344CB8AC3E}">
        <p14:creationId xmlns:p14="http://schemas.microsoft.com/office/powerpoint/2010/main" val="706477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endParaRPr lang="en-US" dirty="0"/>
          </a:p>
          <a:p>
            <a:pPr marL="0" indent="0">
              <a:buNone/>
            </a:pPr>
            <a:r>
              <a:rPr lang="en-US" dirty="0"/>
              <a:t>1. Occupational intervention;</a:t>
            </a:r>
          </a:p>
          <a:p>
            <a:pPr marL="0" indent="0">
              <a:buNone/>
            </a:pPr>
            <a:r>
              <a:rPr lang="en-US" dirty="0"/>
              <a:t>2. Responsibility for young people;</a:t>
            </a:r>
          </a:p>
          <a:p>
            <a:pPr marL="0" indent="0">
              <a:buNone/>
            </a:pPr>
            <a:r>
              <a:rPr lang="en-US" dirty="0"/>
              <a:t>3. Responsibility to colleagues; </a:t>
            </a:r>
          </a:p>
          <a:p>
            <a:pPr marL="0" indent="0">
              <a:buNone/>
            </a:pPr>
            <a:r>
              <a:rPr lang="en-US" dirty="0"/>
              <a:t>4. Responsibility to employers;</a:t>
            </a:r>
          </a:p>
          <a:p>
            <a:pPr marL="0" indent="0">
              <a:buNone/>
            </a:pPr>
            <a:r>
              <a:rPr lang="en-US" dirty="0"/>
              <a:t>5. Responsibility to the occupation. </a:t>
            </a:r>
          </a:p>
          <a:p>
            <a:endParaRPr lang="en-US" dirty="0"/>
          </a:p>
        </p:txBody>
      </p:sp>
    </p:spTree>
    <p:extLst>
      <p:ext uri="{BB962C8B-B14F-4D97-AF65-F5344CB8AC3E}">
        <p14:creationId xmlns:p14="http://schemas.microsoft.com/office/powerpoint/2010/main" val="223071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a:t>Comfort Break</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429543" y="1825625"/>
            <a:ext cx="6924257" cy="4315470"/>
          </a:xfrm>
          <a:prstGeom prst="rect">
            <a:avLst/>
          </a:prstGeom>
        </p:spPr>
      </p:pic>
    </p:spTree>
    <p:extLst>
      <p:ext uri="{BB962C8B-B14F-4D97-AF65-F5344CB8AC3E}">
        <p14:creationId xmlns:p14="http://schemas.microsoft.com/office/powerpoint/2010/main" val="375169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940525" y="1939636"/>
            <a:ext cx="9353005" cy="4461164"/>
          </a:xfrm>
        </p:spPr>
        <p:txBody>
          <a:bodyPr/>
          <a:lstStyle/>
          <a:p>
            <a:r>
              <a:rPr lang="en-GB" dirty="0"/>
              <a:t>There is a systematic process for identifying and meeting the needs of young people and their communities. They are based and underpinned on several theories.</a:t>
            </a:r>
          </a:p>
          <a:p>
            <a:pPr marL="0" indent="0">
              <a:buNone/>
            </a:pPr>
            <a:endParaRPr lang="en-GB" dirty="0"/>
          </a:p>
          <a:p>
            <a:r>
              <a:rPr lang="en-GB" dirty="0"/>
              <a:t>The following part of the session is based upon the NAOMIE framework which are</a:t>
            </a:r>
          </a:p>
          <a:p>
            <a:pPr marL="0" indent="0">
              <a:buNone/>
            </a:pPr>
            <a:endParaRPr lang="en-GB" dirty="0"/>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650891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p:txBody>
          <a:bodyPr>
            <a:normAutofit lnSpcReduction="10000"/>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4257078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a:xfrm>
            <a:off x="953589" y="1320801"/>
            <a:ext cx="8647611" cy="5264726"/>
          </a:xfrm>
        </p:spPr>
        <p:txBody>
          <a:bodyPr>
            <a:normAutofit fontScale="85000" lnSpcReduction="20000"/>
          </a:bodyPr>
          <a:lstStyle/>
          <a:p>
            <a:r>
              <a:rPr lang="en-GB" b="1" dirty="0"/>
              <a:t>Needs</a:t>
            </a:r>
          </a:p>
          <a:p>
            <a:pPr marL="114300" indent="0">
              <a:buNone/>
            </a:pPr>
            <a:endParaRPr lang="en-GB" dirty="0"/>
          </a:p>
          <a:p>
            <a:r>
              <a:rPr lang="en-GB" dirty="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a:t>Chevella</a:t>
            </a:r>
            <a:r>
              <a:rPr lang="en-GB" dirty="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worker, she is very concerned about what is happening. El spends a lot of time looking after her two younger brothers (aged 8 and 6) during the school holidays as her mum works until 5.30pm. The mum seems tired, stressed and in need of support.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9814" y="2485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483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Identification of </a:t>
            </a:r>
            <a:r>
              <a:rPr lang="en-GB" b="1" dirty="0"/>
              <a:t>needs</a:t>
            </a:r>
          </a:p>
          <a:p>
            <a:pPr marL="114300" indent="0">
              <a:buNone/>
            </a:pPr>
            <a:endParaRPr lang="en-GB" dirty="0"/>
          </a:p>
          <a:p>
            <a:r>
              <a:rPr lang="en-GB" dirty="0"/>
              <a:t>The Neighbourhood worker felt that:</a:t>
            </a:r>
          </a:p>
          <a:p>
            <a:pPr marL="868680" lvl="1" indent="-457200">
              <a:buFont typeface="+mj-lt"/>
              <a:buAutoNum type="arabicPeriod"/>
            </a:pPr>
            <a:r>
              <a:rPr lang="en-GB" dirty="0"/>
              <a:t>El is lacking stimulation and challenge. She wants and needs achievement</a:t>
            </a:r>
          </a:p>
          <a:p>
            <a:pPr marL="868680" lvl="1" indent="-457200">
              <a:buFont typeface="+mj-lt"/>
              <a:buAutoNum type="arabicPeriod"/>
            </a:pPr>
            <a:endParaRPr lang="en-GB" dirty="0"/>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El and she spontaneously agrees that this is the case.</a:t>
            </a:r>
          </a:p>
        </p:txBody>
      </p:sp>
    </p:spTree>
    <p:extLst>
      <p:ext uri="{BB962C8B-B14F-4D97-AF65-F5344CB8AC3E}">
        <p14:creationId xmlns:p14="http://schemas.microsoft.com/office/powerpoint/2010/main" val="3041452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a:t>Aim</a:t>
            </a:r>
          </a:p>
          <a:p>
            <a:pPr lvl="1"/>
            <a:r>
              <a:rPr lang="en-GB" dirty="0"/>
              <a:t>To provide El with learning opportunities to help her reach her potential.</a:t>
            </a:r>
          </a:p>
          <a:p>
            <a:endParaRPr lang="en-GB" dirty="0"/>
          </a:p>
          <a:p>
            <a:r>
              <a:rPr lang="en-GB" b="1" dirty="0"/>
              <a:t>Objectives</a:t>
            </a:r>
          </a:p>
          <a:p>
            <a:pPr lvl="1"/>
            <a:r>
              <a:rPr lang="en-GB" dirty="0"/>
              <a:t>To offer El new experiences with which she can continue away from the estate.</a:t>
            </a:r>
          </a:p>
          <a:p>
            <a:pPr lvl="1"/>
            <a:r>
              <a:rPr lang="en-GB" dirty="0"/>
              <a:t>To keep her and her friendship group together in the process.</a:t>
            </a:r>
          </a:p>
          <a:p>
            <a:pPr lvl="1"/>
            <a:r>
              <a:rPr lang="en-GB" dirty="0"/>
              <a:t>To support El in the leadership role that she has begun to develop.</a:t>
            </a:r>
          </a:p>
          <a:p>
            <a:pPr lvl="1"/>
            <a:r>
              <a:rPr lang="en-GB" dirty="0"/>
              <a:t>To support her mother in her parenting of El and her two brothers.</a:t>
            </a:r>
          </a:p>
        </p:txBody>
      </p:sp>
    </p:spTree>
    <p:extLst>
      <p:ext uri="{BB962C8B-B14F-4D97-AF65-F5344CB8AC3E}">
        <p14:creationId xmlns:p14="http://schemas.microsoft.com/office/powerpoint/2010/main" val="461639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102" y="277091"/>
            <a:ext cx="7620000" cy="729673"/>
          </a:xfrm>
        </p:spPr>
        <p:txBody>
          <a:bodyPr/>
          <a:lstStyle/>
          <a:p>
            <a:r>
              <a:rPr lang="en-GB" dirty="0"/>
              <a:t>Case Study: El</a:t>
            </a:r>
          </a:p>
        </p:txBody>
      </p:sp>
      <p:sp>
        <p:nvSpPr>
          <p:cNvPr id="3" name="Content Placeholder 2"/>
          <p:cNvSpPr>
            <a:spLocks noGrp="1"/>
          </p:cNvSpPr>
          <p:nvPr>
            <p:ph idx="1"/>
          </p:nvPr>
        </p:nvSpPr>
        <p:spPr>
          <a:xfrm>
            <a:off x="822959" y="1006764"/>
            <a:ext cx="9914709" cy="5394036"/>
          </a:xfrm>
        </p:spPr>
        <p:txBody>
          <a:bodyPr>
            <a:normAutofit fontScale="92500" lnSpcReduction="10000"/>
          </a:bodyPr>
          <a:lstStyle/>
          <a:p>
            <a:r>
              <a:rPr lang="en-GB" b="1" dirty="0"/>
              <a:t>Method</a:t>
            </a:r>
          </a:p>
          <a:p>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a:t>
            </a:r>
            <a:r>
              <a:rPr lang="en-GB" dirty="0" err="1"/>
              <a:t>El’s</a:t>
            </a:r>
            <a:r>
              <a:rPr lang="en-GB" dirty="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294156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endParaRPr lang="en-GB" dirty="0"/>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1936176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20000"/>
          </a:bodyPr>
          <a:lstStyle/>
          <a:p>
            <a:r>
              <a:rPr lang="en-GB" b="1" dirty="0"/>
              <a:t>Indicators</a:t>
            </a:r>
          </a:p>
          <a:p>
            <a:pPr marL="0" indent="0">
              <a:buNone/>
            </a:pPr>
            <a:endParaRPr lang="en-GB" b="1" dirty="0"/>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2315322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3014474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Summary Evaluation (at the end)</a:t>
            </a:r>
          </a:p>
          <a:p>
            <a:endParaRPr lang="en-GB" dirty="0"/>
          </a:p>
          <a:p>
            <a:pPr lvl="1"/>
            <a:r>
              <a:rPr lang="en-GB" dirty="0"/>
              <a:t>What did the children/ young people get from the holiday?</a:t>
            </a:r>
          </a:p>
          <a:p>
            <a:pPr lvl="1"/>
            <a:endParaRPr lang="en-GB" dirty="0"/>
          </a:p>
          <a:p>
            <a:pPr lvl="1"/>
            <a:r>
              <a:rPr lang="en-GB" dirty="0"/>
              <a:t>Did it go to plan?</a:t>
            </a:r>
          </a:p>
          <a:p>
            <a:pPr lvl="1"/>
            <a:endParaRPr lang="en-GB" dirty="0"/>
          </a:p>
          <a:p>
            <a:pPr lvl="1"/>
            <a:r>
              <a:rPr lang="en-GB" dirty="0"/>
              <a:t>Good bits, bad bits, points to look out for if done again?</a:t>
            </a:r>
          </a:p>
          <a:p>
            <a:pPr lvl="1"/>
            <a:endParaRPr lang="en-GB" dirty="0"/>
          </a:p>
          <a:p>
            <a:pPr lvl="1"/>
            <a:r>
              <a:rPr lang="en-GB" dirty="0"/>
              <a:t>What has each of us achieved and learned?</a:t>
            </a:r>
          </a:p>
        </p:txBody>
      </p:sp>
    </p:spTree>
    <p:extLst>
      <p:ext uri="{BB962C8B-B14F-4D97-AF65-F5344CB8AC3E}">
        <p14:creationId xmlns:p14="http://schemas.microsoft.com/office/powerpoint/2010/main" val="538760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endParaRPr lang="en-GB" dirty="0"/>
          </a:p>
          <a:p>
            <a:r>
              <a:rPr lang="en-GB" dirty="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7647492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Activity</a:t>
            </a:r>
          </a:p>
        </p:txBody>
      </p:sp>
      <p:sp>
        <p:nvSpPr>
          <p:cNvPr id="3" name="Content Placeholder 2"/>
          <p:cNvSpPr>
            <a:spLocks noGrp="1"/>
          </p:cNvSpPr>
          <p:nvPr>
            <p:ph idx="1"/>
          </p:nvPr>
        </p:nvSpPr>
        <p:spPr/>
        <p:txBody>
          <a:bodyPr>
            <a:normAutofit fontScale="92500" lnSpcReduction="10000"/>
          </a:bodyPr>
          <a:lstStyle/>
          <a:p>
            <a:r>
              <a:rPr lang="en-GB" dirty="0"/>
              <a:t>Prepare your own systematic process for planning which is based on the NAOMIE framework - that has already been explained to you during today’s lecture.</a:t>
            </a:r>
          </a:p>
          <a:p>
            <a:endParaRPr lang="en-GB" dirty="0"/>
          </a:p>
          <a:p>
            <a:r>
              <a:rPr lang="en-GB" dirty="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a:t>El’s</a:t>
            </a:r>
            <a:r>
              <a:rPr lang="en-GB" dirty="0"/>
              <a:t> idea of getting more resources on her estate for children and young people.</a:t>
            </a:r>
          </a:p>
          <a:p>
            <a:pPr lvl="1"/>
            <a:r>
              <a:rPr lang="en-GB" dirty="0"/>
              <a:t>A bullying problem in the youth club</a:t>
            </a:r>
          </a:p>
          <a:p>
            <a:pPr lvl="1"/>
            <a:r>
              <a:rPr lang="en-GB" dirty="0"/>
              <a:t>The decline in the number of young people accessing the project/centre.</a:t>
            </a:r>
          </a:p>
          <a:p>
            <a:pPr lvl="1"/>
            <a:r>
              <a:rPr lang="en-GB" dirty="0"/>
              <a:t>Or helping a young person to make an informed decision about their future.</a:t>
            </a:r>
          </a:p>
          <a:p>
            <a:pPr lvl="1"/>
            <a:endParaRPr lang="en-GB" dirty="0"/>
          </a:p>
        </p:txBody>
      </p:sp>
    </p:spTree>
    <p:extLst>
      <p:ext uri="{BB962C8B-B14F-4D97-AF65-F5344CB8AC3E}">
        <p14:creationId xmlns:p14="http://schemas.microsoft.com/office/powerpoint/2010/main" val="2549997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Arrangements for Directed Study</a:t>
            </a:r>
          </a:p>
        </p:txBody>
      </p:sp>
      <p:sp>
        <p:nvSpPr>
          <p:cNvPr id="3" name="Content Placeholder 2"/>
          <p:cNvSpPr>
            <a:spLocks noGrp="1"/>
          </p:cNvSpPr>
          <p:nvPr>
            <p:ph idx="1"/>
          </p:nvPr>
        </p:nvSpPr>
        <p:spPr/>
        <p:txBody>
          <a:bodyPr/>
          <a:lstStyle/>
          <a:p>
            <a:r>
              <a:rPr lang="en-GB" b="1" dirty="0"/>
              <a:t>Individual Task </a:t>
            </a:r>
            <a:r>
              <a:rPr lang="en-GB" dirty="0"/>
              <a:t>- Use the reminder of today familiarising yourself with the process of NAOMIE.</a:t>
            </a:r>
          </a:p>
          <a:p>
            <a:endParaRPr lang="en-GB" dirty="0"/>
          </a:p>
          <a:p>
            <a:r>
              <a:rPr lang="en-GB" dirty="0"/>
              <a:t>Decide who you would like to work with and discuss initial ideas for the NAOMIE example.</a:t>
            </a:r>
          </a:p>
        </p:txBody>
      </p:sp>
    </p:spTree>
    <p:extLst>
      <p:ext uri="{BB962C8B-B14F-4D97-AF65-F5344CB8AC3E}">
        <p14:creationId xmlns:p14="http://schemas.microsoft.com/office/powerpoint/2010/main" val="2921629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3060</Words>
  <Application>Microsoft Office PowerPoint</Application>
  <PresentationFormat>Widescreen</PresentationFormat>
  <Paragraphs>276</Paragraphs>
  <Slides>38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Office Theme</vt:lpstr>
      <vt:lpstr>Youth and community worker</vt:lpstr>
      <vt:lpstr>How is youth work developed?</vt:lpstr>
      <vt:lpstr>Welsh Strategy for Youth Work</vt:lpstr>
      <vt:lpstr>Youth Work</vt:lpstr>
      <vt:lpstr>Youth Work</vt:lpstr>
      <vt:lpstr>Individual Task What is Youth Work?</vt:lpstr>
      <vt:lpstr>Individual Task What is Youth Work?</vt:lpstr>
      <vt:lpstr>PowerPoint Presentation</vt:lpstr>
      <vt:lpstr>Key Purpose of Youth Work</vt:lpstr>
      <vt:lpstr>Youth Work Skills </vt:lpstr>
      <vt:lpstr>Discuss </vt:lpstr>
      <vt:lpstr>Group Discussion  </vt:lpstr>
      <vt:lpstr>Principles, Purposes &amp; Values </vt:lpstr>
      <vt:lpstr>Ethical Conduct in Youth Work</vt:lpstr>
      <vt:lpstr>Youth Work in Wales </vt:lpstr>
      <vt:lpstr>Values in Youth Work</vt:lpstr>
      <vt:lpstr>Youth Work – National Occupational Standards</vt:lpstr>
      <vt:lpstr>National Occupational Standards for Youth Work</vt:lpstr>
      <vt:lpstr>The Centrality of Values to Youth Work</vt:lpstr>
      <vt:lpstr>The Value of Participation and Active Involvement</vt:lpstr>
      <vt:lpstr>The Value of Equity, Diversity and Inclusion</vt:lpstr>
      <vt:lpstr>The Value of Partnership with Young People and others</vt:lpstr>
      <vt:lpstr>The Value of Personal, Social and Political Development</vt:lpstr>
      <vt:lpstr>Code of Ethics</vt:lpstr>
      <vt:lpstr>PowerPoint Presentation</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vt:lpstr>
      <vt:lpstr>Arrangements for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Darrel Williams</dc:creator>
  <cp:lastModifiedBy>Darren O'Connor</cp:lastModifiedBy>
  <cp:revision>11</cp:revision>
  <dcterms:created xsi:type="dcterms:W3CDTF">2020-10-19T09:08:57Z</dcterms:created>
  <dcterms:modified xsi:type="dcterms:W3CDTF">2023-10-09T08:15:01Z</dcterms:modified>
</cp:coreProperties>
</file>