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2.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handoutMasterIdLst>
    <p:handoutMasterId r:id="rId24"/>
  </p:handoutMasterIdLst>
  <p:sldIdLst>
    <p:sldId id="256"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3" r:id="rId20"/>
    <p:sldId id="272" r:id="rId21"/>
    <p:sldId id="275" r:id="rId22"/>
    <p:sldId id="274" r:id="rId23"/>
  </p:sldIdLst>
  <p:sldSz cx="9144000" cy="6858000" type="screen4x3"/>
  <p:notesSz cx="6858000" cy="9144000"/>
  <p:embeddedFontLst>
    <p:embeddedFont>
      <p:font typeface="Cambria Math" panose="02040503050406030204" pitchFamily="18" charset="0"/>
      <p:regular r:id="rId25"/>
    </p:embeddedFont>
    <p:embeddedFont>
      <p:font typeface="Calibri" panose="020F0502020204030204" pitchFamily="34" charset="0"/>
      <p:regular r:id="rId26"/>
      <p:bold r:id="rId27"/>
      <p:italic r:id="rId28"/>
      <p:boldItalic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p:cViewPr varScale="1">
        <p:scale>
          <a:sx n="86" d="100"/>
          <a:sy n="86" d="100"/>
        </p:scale>
        <p:origin x="168" y="3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36004" cy="36004"/>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2.fntdata"/><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1.fntdata"/><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5.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4.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3.fntdata"/><Relationship Id="rId30"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Sheet1!$B$1</c:f>
              <c:strCache>
                <c:ptCount val="1"/>
                <c:pt idx="0">
                  <c:v>Y-Values</c:v>
                </c:pt>
              </c:strCache>
            </c:strRef>
          </c:tx>
          <c:spPr>
            <a:ln w="12700" cap="rnd">
              <a:solidFill>
                <a:schemeClr val="accent1"/>
              </a:solidFill>
              <a:round/>
            </a:ln>
            <a:effectLst/>
          </c:spPr>
          <c:marker>
            <c:symbol val="x"/>
            <c:size val="10"/>
            <c:spPr>
              <a:noFill/>
              <a:ln w="9525">
                <a:solidFill>
                  <a:schemeClr val="accent1"/>
                </a:solidFill>
              </a:ln>
              <a:effectLst/>
            </c:spPr>
          </c:marker>
          <c:xVal>
            <c:numRef>
              <c:f>Sheet1!$A$2:$A$6</c:f>
              <c:numCache>
                <c:formatCode>General</c:formatCode>
                <c:ptCount val="5"/>
                <c:pt idx="0">
                  <c:v>0.99</c:v>
                </c:pt>
                <c:pt idx="1">
                  <c:v>0.8</c:v>
                </c:pt>
                <c:pt idx="2">
                  <c:v>0.5</c:v>
                </c:pt>
                <c:pt idx="3">
                  <c:v>0.2</c:v>
                </c:pt>
                <c:pt idx="4">
                  <c:v>0.01</c:v>
                </c:pt>
              </c:numCache>
            </c:numRef>
          </c:xVal>
          <c:yVal>
            <c:numRef>
              <c:f>Sheet1!$B$2:$B$6</c:f>
              <c:numCache>
                <c:formatCode>General</c:formatCode>
                <c:ptCount val="5"/>
                <c:pt idx="0">
                  <c:v>-9.9000000000000005E-2</c:v>
                </c:pt>
                <c:pt idx="1">
                  <c:v>-0.4</c:v>
                </c:pt>
                <c:pt idx="2">
                  <c:v>-0.5</c:v>
                </c:pt>
                <c:pt idx="3">
                  <c:v>-0.4</c:v>
                </c:pt>
                <c:pt idx="4">
                  <c:v>-0.1</c:v>
                </c:pt>
              </c:numCache>
            </c:numRef>
          </c:yVal>
          <c:smooth val="1"/>
          <c:extLst>
            <c:ext xmlns:c16="http://schemas.microsoft.com/office/drawing/2014/chart" uri="{C3380CC4-5D6E-409C-BE32-E72D297353CC}">
              <c16:uniqueId val="{00000000-E180-4FF4-925E-E5BC1EFAC003}"/>
            </c:ext>
          </c:extLst>
        </c:ser>
        <c:dLbls>
          <c:showLegendKey val="0"/>
          <c:showVal val="0"/>
          <c:showCatName val="0"/>
          <c:showSerName val="0"/>
          <c:showPercent val="0"/>
          <c:showBubbleSize val="0"/>
        </c:dLbls>
        <c:axId val="690081440"/>
        <c:axId val="690083736"/>
      </c:scatterChart>
      <c:valAx>
        <c:axId val="690081440"/>
        <c:scaling>
          <c:orientation val="minMax"/>
          <c:max val="1"/>
          <c:min val="-1"/>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smtClean="0"/>
                  <a:t>Real</a:t>
                </a:r>
                <a:endParaRPr lang="en-GB" dirty="0"/>
              </a:p>
            </c:rich>
          </c:tx>
          <c:layout/>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0083736"/>
        <c:crosses val="autoZero"/>
        <c:crossBetween val="midCat"/>
      </c:valAx>
      <c:valAx>
        <c:axId val="690083736"/>
        <c:scaling>
          <c:orientation val="minMax"/>
          <c:max val="0.60000000000000009"/>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smtClean="0"/>
                  <a:t>Imaginary</a:t>
                </a:r>
              </a:p>
            </c:rich>
          </c:tx>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0081440"/>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Sheet1!$B$1</c:f>
              <c:strCache>
                <c:ptCount val="1"/>
                <c:pt idx="0">
                  <c:v>Y-Values</c:v>
                </c:pt>
              </c:strCache>
            </c:strRef>
          </c:tx>
          <c:spPr>
            <a:ln w="12700" cap="rnd">
              <a:solidFill>
                <a:schemeClr val="accent1"/>
              </a:solidFill>
              <a:round/>
            </a:ln>
            <a:effectLst/>
          </c:spPr>
          <c:marker>
            <c:symbol val="x"/>
            <c:size val="10"/>
            <c:spPr>
              <a:noFill/>
              <a:ln w="9525">
                <a:solidFill>
                  <a:schemeClr val="accent1"/>
                </a:solidFill>
              </a:ln>
              <a:effectLst/>
            </c:spPr>
          </c:marker>
          <c:xVal>
            <c:numRef>
              <c:f>Sheet1!$A$2:$A$5</c:f>
              <c:numCache>
                <c:formatCode>General</c:formatCode>
                <c:ptCount val="4"/>
                <c:pt idx="0">
                  <c:v>2</c:v>
                </c:pt>
                <c:pt idx="1">
                  <c:v>0.60834726965099273</c:v>
                </c:pt>
                <c:pt idx="2">
                  <c:v>-0.1972670160550849</c:v>
                </c:pt>
                <c:pt idx="3">
                  <c:v>-5.5230291207146419E-2</c:v>
                </c:pt>
              </c:numCache>
            </c:numRef>
          </c:xVal>
          <c:yVal>
            <c:numRef>
              <c:f>Sheet1!$B$2:$B$5</c:f>
              <c:numCache>
                <c:formatCode>General</c:formatCode>
                <c:ptCount val="4"/>
                <c:pt idx="0">
                  <c:v>0</c:v>
                </c:pt>
                <c:pt idx="1">
                  <c:v>-1.1939487424124129</c:v>
                </c:pt>
                <c:pt idx="2">
                  <c:v>-0.4044573208346251</c:v>
                </c:pt>
                <c:pt idx="3">
                  <c:v>-2.3443867709356424E-2</c:v>
                </c:pt>
              </c:numCache>
            </c:numRef>
          </c:yVal>
          <c:smooth val="1"/>
          <c:extLst>
            <c:ext xmlns:c16="http://schemas.microsoft.com/office/drawing/2014/chart" uri="{C3380CC4-5D6E-409C-BE32-E72D297353CC}">
              <c16:uniqueId val="{00000000-2C35-467A-9248-F19B62D08ADE}"/>
            </c:ext>
          </c:extLst>
        </c:ser>
        <c:dLbls>
          <c:showLegendKey val="0"/>
          <c:showVal val="0"/>
          <c:showCatName val="0"/>
          <c:showSerName val="0"/>
          <c:showPercent val="0"/>
          <c:showBubbleSize val="0"/>
        </c:dLbls>
        <c:axId val="690081440"/>
        <c:axId val="690083736"/>
      </c:scatterChart>
      <c:valAx>
        <c:axId val="690081440"/>
        <c:scaling>
          <c:orientation val="minMax"/>
          <c:max val="2.4"/>
          <c:min val="-0.4"/>
        </c:scaling>
        <c:delete val="0"/>
        <c:axPos val="b"/>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smtClean="0"/>
                  <a:t>Real</a:t>
                </a:r>
                <a:endParaRPr lang="en-GB" dirty="0"/>
              </a:p>
            </c:rich>
          </c:tx>
          <c:layout/>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0083736"/>
        <c:crosses val="autoZero"/>
        <c:crossBetween val="midCat"/>
      </c:valAx>
      <c:valAx>
        <c:axId val="690083736"/>
        <c:scaling>
          <c:orientation val="minMax"/>
          <c:max val="0.60000000000000009"/>
        </c:scaling>
        <c:delete val="0"/>
        <c:axPos val="l"/>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smtClean="0"/>
                  <a:t>Imaginary</a:t>
                </a:r>
              </a:p>
            </c:rich>
          </c:tx>
          <c:layout/>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0081440"/>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1197"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0.8866</cdr:x>
      <cdr:y>0.35714</cdr:y>
    </cdr:from>
    <cdr:to>
      <cdr:x>0.98971</cdr:x>
      <cdr:y>0.45971</cdr:y>
    </cdr:to>
    <cdr:sp macro="" textlink="">
      <cdr:nvSpPr>
        <cdr:cNvPr id="2" name="TextBox 1"/>
        <cdr:cNvSpPr txBox="1"/>
      </cdr:nvSpPr>
      <cdr:spPr>
        <a:xfrm xmlns:a="http://schemas.openxmlformats.org/drawingml/2006/main">
          <a:off x="6192688" y="1080120"/>
          <a:ext cx="720214" cy="310188"/>
        </a:xfrm>
        <a:prstGeom xmlns:a="http://schemas.openxmlformats.org/drawingml/2006/main" prst="rect">
          <a:avLst/>
        </a:prstGeom>
        <a:solidFill xmlns:a="http://schemas.openxmlformats.org/drawingml/2006/main">
          <a:schemeClr val="bg1"/>
        </a:solidFill>
        <a:ln xmlns:a="http://schemas.openxmlformats.org/drawingml/2006/main">
          <a:solidFill>
            <a:schemeClr val="tx1"/>
          </a:solidFill>
        </a:ln>
      </cdr:spPr>
      <cdr:txBody>
        <a:bodyPr xmlns:a="http://schemas.openxmlformats.org/drawingml/2006/main" vertOverflow="clip" wrap="square" rtlCol="0"/>
        <a:lstStyle xmlns:a="http://schemas.openxmlformats.org/drawingml/2006/main"/>
        <a:p xmlns:a="http://schemas.openxmlformats.org/drawingml/2006/main">
          <a:r>
            <a:rPr lang="el-GR" sz="1100" dirty="0" smtClean="0"/>
            <a:t>ω</a:t>
          </a:r>
          <a:r>
            <a:rPr lang="en-GB" dirty="0" smtClean="0"/>
            <a:t>=0.1</a:t>
          </a:r>
          <a:endParaRPr lang="en-GB" sz="1100" dirty="0"/>
        </a:p>
      </cdr:txBody>
    </cdr:sp>
  </cdr:relSizeAnchor>
  <cdr:relSizeAnchor xmlns:cdr="http://schemas.openxmlformats.org/drawingml/2006/chartDrawing">
    <cdr:from>
      <cdr:x>0.86598</cdr:x>
      <cdr:y>0.7619</cdr:y>
    </cdr:from>
    <cdr:to>
      <cdr:x>0.9433</cdr:x>
      <cdr:y>0.86447</cdr:y>
    </cdr:to>
    <cdr:sp macro="" textlink="">
      <cdr:nvSpPr>
        <cdr:cNvPr id="3" name="TextBox 1"/>
        <cdr:cNvSpPr txBox="1"/>
      </cdr:nvSpPr>
      <cdr:spPr>
        <a:xfrm xmlns:a="http://schemas.openxmlformats.org/drawingml/2006/main">
          <a:off x="6048677" y="2304242"/>
          <a:ext cx="540056" cy="310206"/>
        </a:xfrm>
        <a:prstGeom xmlns:a="http://schemas.openxmlformats.org/drawingml/2006/main" prst="rect">
          <a:avLst/>
        </a:prstGeom>
        <a:solidFill xmlns:a="http://schemas.openxmlformats.org/drawingml/2006/main">
          <a:schemeClr val="bg1"/>
        </a:solidFill>
        <a:ln xmlns:a="http://schemas.openxmlformats.org/drawingml/2006/main">
          <a:solidFill>
            <a:schemeClr val="tx1"/>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l-GR" sz="1100" dirty="0" smtClean="0"/>
            <a:t>ω</a:t>
          </a:r>
          <a:r>
            <a:rPr lang="en-GB" dirty="0" smtClean="0"/>
            <a:t>=0.5</a:t>
          </a:r>
          <a:endParaRPr lang="en-GB" sz="1100" dirty="0"/>
        </a:p>
      </cdr:txBody>
    </cdr:sp>
  </cdr:relSizeAnchor>
  <cdr:relSizeAnchor xmlns:cdr="http://schemas.openxmlformats.org/drawingml/2006/chartDrawing">
    <cdr:from>
      <cdr:x>0.5567</cdr:x>
      <cdr:y>0.78571</cdr:y>
    </cdr:from>
    <cdr:to>
      <cdr:x>0.62887</cdr:x>
      <cdr:y>0.88828</cdr:y>
    </cdr:to>
    <cdr:sp macro="" textlink="">
      <cdr:nvSpPr>
        <cdr:cNvPr id="4" name="TextBox 1"/>
        <cdr:cNvSpPr txBox="1"/>
      </cdr:nvSpPr>
      <cdr:spPr>
        <a:xfrm xmlns:a="http://schemas.openxmlformats.org/drawingml/2006/main">
          <a:off x="3888433" y="2376264"/>
          <a:ext cx="504056" cy="310188"/>
        </a:xfrm>
        <a:prstGeom xmlns:a="http://schemas.openxmlformats.org/drawingml/2006/main" prst="rect">
          <a:avLst/>
        </a:prstGeom>
        <a:solidFill xmlns:a="http://schemas.openxmlformats.org/drawingml/2006/main">
          <a:schemeClr val="bg1"/>
        </a:solidFill>
        <a:ln xmlns:a="http://schemas.openxmlformats.org/drawingml/2006/main">
          <a:solidFill>
            <a:schemeClr val="tx1"/>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l-GR" dirty="0"/>
            <a:t>ω</a:t>
          </a:r>
          <a:r>
            <a:rPr lang="en-GB" dirty="0" smtClean="0"/>
            <a:t>=2</a:t>
          </a:r>
          <a:endParaRPr lang="en-GB" sz="1100" dirty="0"/>
        </a:p>
      </cdr:txBody>
    </cdr:sp>
  </cdr:relSizeAnchor>
  <cdr:relSizeAnchor xmlns:cdr="http://schemas.openxmlformats.org/drawingml/2006/chartDrawing">
    <cdr:from>
      <cdr:x>0.52577</cdr:x>
      <cdr:y>0.38095</cdr:y>
    </cdr:from>
    <cdr:to>
      <cdr:x>0.60134</cdr:x>
      <cdr:y>0.48352</cdr:y>
    </cdr:to>
    <cdr:sp macro="" textlink="">
      <cdr:nvSpPr>
        <cdr:cNvPr id="5" name="TextBox 1"/>
        <cdr:cNvSpPr txBox="1"/>
      </cdr:nvSpPr>
      <cdr:spPr>
        <a:xfrm xmlns:a="http://schemas.openxmlformats.org/drawingml/2006/main">
          <a:off x="3672408" y="1152128"/>
          <a:ext cx="527837" cy="310189"/>
        </a:xfrm>
        <a:prstGeom xmlns:a="http://schemas.openxmlformats.org/drawingml/2006/main" prst="rect">
          <a:avLst/>
        </a:prstGeom>
        <a:solidFill xmlns:a="http://schemas.openxmlformats.org/drawingml/2006/main">
          <a:schemeClr val="bg1"/>
        </a:solidFill>
        <a:ln xmlns:a="http://schemas.openxmlformats.org/drawingml/2006/main">
          <a:solidFill>
            <a:schemeClr val="tx1"/>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l-GR" sz="1100" dirty="0" smtClean="0"/>
            <a:t>ω</a:t>
          </a:r>
          <a:r>
            <a:rPr lang="en-GB" dirty="0" smtClean="0"/>
            <a:t>=10</a:t>
          </a:r>
          <a:endParaRPr lang="en-GB" sz="1100" dirty="0"/>
        </a:p>
      </cdr:txBody>
    </cdr:sp>
  </cdr:relSizeAnchor>
</c:userShapes>
</file>

<file path=ppt/drawings/drawing2.xml><?xml version="1.0" encoding="utf-8"?>
<c:userShapes xmlns:c="http://schemas.openxmlformats.org/drawingml/2006/chart">
  <cdr:relSizeAnchor xmlns:cdr="http://schemas.openxmlformats.org/drawingml/2006/chartDrawing">
    <cdr:from>
      <cdr:x>0.82474</cdr:x>
      <cdr:y>0.16667</cdr:y>
    </cdr:from>
    <cdr:to>
      <cdr:x>0.92785</cdr:x>
      <cdr:y>0.26924</cdr:y>
    </cdr:to>
    <cdr:sp macro="" textlink="">
      <cdr:nvSpPr>
        <cdr:cNvPr id="2" name="TextBox 1"/>
        <cdr:cNvSpPr txBox="1"/>
      </cdr:nvSpPr>
      <cdr:spPr>
        <a:xfrm xmlns:a="http://schemas.openxmlformats.org/drawingml/2006/main">
          <a:off x="5760640" y="504056"/>
          <a:ext cx="720201" cy="310207"/>
        </a:xfrm>
        <a:prstGeom xmlns:a="http://schemas.openxmlformats.org/drawingml/2006/main" prst="rect">
          <a:avLst/>
        </a:prstGeom>
        <a:solidFill xmlns:a="http://schemas.openxmlformats.org/drawingml/2006/main">
          <a:schemeClr val="bg1"/>
        </a:solidFill>
        <a:ln xmlns:a="http://schemas.openxmlformats.org/drawingml/2006/main">
          <a:solidFill>
            <a:schemeClr val="tx1"/>
          </a:solidFill>
        </a:ln>
      </cdr:spPr>
      <cdr:txBody>
        <a:bodyPr xmlns:a="http://schemas.openxmlformats.org/drawingml/2006/main" vertOverflow="clip" wrap="square" rtlCol="0"/>
        <a:lstStyle xmlns:a="http://schemas.openxmlformats.org/drawingml/2006/main"/>
        <a:p xmlns:a="http://schemas.openxmlformats.org/drawingml/2006/main">
          <a:r>
            <a:rPr lang="el-GR" sz="1100" dirty="0" smtClean="0"/>
            <a:t>ω</a:t>
          </a:r>
          <a:r>
            <a:rPr lang="en-GB" dirty="0" smtClean="0"/>
            <a:t>=0</a:t>
          </a:r>
          <a:endParaRPr lang="en-GB" dirty="0"/>
        </a:p>
      </cdr:txBody>
    </cdr:sp>
  </cdr:relSizeAnchor>
  <cdr:relSizeAnchor xmlns:cdr="http://schemas.openxmlformats.org/drawingml/2006/chartDrawing">
    <cdr:from>
      <cdr:x>0.34536</cdr:x>
      <cdr:y>0.6416</cdr:y>
    </cdr:from>
    <cdr:to>
      <cdr:x>0.43567</cdr:x>
      <cdr:y>0.73352</cdr:y>
    </cdr:to>
    <cdr:sp macro="" textlink="">
      <cdr:nvSpPr>
        <cdr:cNvPr id="3" name="TextBox 1"/>
        <cdr:cNvSpPr txBox="1"/>
      </cdr:nvSpPr>
      <cdr:spPr>
        <a:xfrm xmlns:a="http://schemas.openxmlformats.org/drawingml/2006/main">
          <a:off x="2126278" y="1940416"/>
          <a:ext cx="556020" cy="278002"/>
        </a:xfrm>
        <a:prstGeom xmlns:a="http://schemas.openxmlformats.org/drawingml/2006/main" prst="rect">
          <a:avLst/>
        </a:prstGeom>
        <a:solidFill xmlns:a="http://schemas.openxmlformats.org/drawingml/2006/main">
          <a:schemeClr val="bg1"/>
        </a:solidFill>
        <a:ln xmlns:a="http://schemas.openxmlformats.org/drawingml/2006/main">
          <a:solidFill>
            <a:schemeClr val="tx1"/>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l-GR" sz="1100" dirty="0" smtClean="0"/>
            <a:t>ω</a:t>
          </a:r>
          <a:r>
            <a:rPr lang="en-GB" dirty="0" smtClean="0"/>
            <a:t>=1</a:t>
          </a:r>
          <a:endParaRPr lang="en-GB" sz="1100" dirty="0"/>
        </a:p>
      </cdr:txBody>
    </cdr:sp>
  </cdr:relSizeAnchor>
  <cdr:relSizeAnchor xmlns:cdr="http://schemas.openxmlformats.org/drawingml/2006/chartDrawing">
    <cdr:from>
      <cdr:x>0.0567</cdr:x>
      <cdr:y>0.52381</cdr:y>
    </cdr:from>
    <cdr:to>
      <cdr:x>0.12887</cdr:x>
      <cdr:y>0.62638</cdr:y>
    </cdr:to>
    <cdr:sp macro="" textlink="">
      <cdr:nvSpPr>
        <cdr:cNvPr id="4" name="TextBox 1"/>
        <cdr:cNvSpPr txBox="1"/>
      </cdr:nvSpPr>
      <cdr:spPr>
        <a:xfrm xmlns:a="http://schemas.openxmlformats.org/drawingml/2006/main">
          <a:off x="396044" y="1584176"/>
          <a:ext cx="504091" cy="310206"/>
        </a:xfrm>
        <a:prstGeom xmlns:a="http://schemas.openxmlformats.org/drawingml/2006/main" prst="rect">
          <a:avLst/>
        </a:prstGeom>
        <a:solidFill xmlns:a="http://schemas.openxmlformats.org/drawingml/2006/main">
          <a:schemeClr val="bg1"/>
        </a:solidFill>
        <a:ln xmlns:a="http://schemas.openxmlformats.org/drawingml/2006/main">
          <a:solidFill>
            <a:schemeClr val="tx1"/>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l-GR" dirty="0"/>
            <a:t>ω</a:t>
          </a:r>
          <a:r>
            <a:rPr lang="en-GB" dirty="0" smtClean="0"/>
            <a:t>=3</a:t>
          </a:r>
          <a:endParaRPr lang="en-GB" sz="1100" dirty="0"/>
        </a:p>
      </cdr:txBody>
    </cdr:sp>
  </cdr:relSizeAnchor>
  <cdr:relSizeAnchor xmlns:cdr="http://schemas.openxmlformats.org/drawingml/2006/chartDrawing">
    <cdr:from>
      <cdr:x>0.19072</cdr:x>
      <cdr:y>0.18922</cdr:y>
    </cdr:from>
    <cdr:to>
      <cdr:x>0.27778</cdr:x>
      <cdr:y>0.29305</cdr:y>
    </cdr:to>
    <cdr:sp macro="" textlink="">
      <cdr:nvSpPr>
        <cdr:cNvPr id="5" name="TextBox 1"/>
        <cdr:cNvSpPr txBox="1"/>
      </cdr:nvSpPr>
      <cdr:spPr>
        <a:xfrm xmlns:a="http://schemas.openxmlformats.org/drawingml/2006/main">
          <a:off x="1174212" y="572264"/>
          <a:ext cx="535977" cy="314006"/>
        </a:xfrm>
        <a:prstGeom xmlns:a="http://schemas.openxmlformats.org/drawingml/2006/main" prst="rect">
          <a:avLst/>
        </a:prstGeom>
        <a:solidFill xmlns:a="http://schemas.openxmlformats.org/drawingml/2006/main">
          <a:schemeClr val="bg1"/>
        </a:solidFill>
        <a:ln xmlns:a="http://schemas.openxmlformats.org/drawingml/2006/main">
          <a:solidFill>
            <a:schemeClr val="tx1"/>
          </a:solidFill>
        </a:ln>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l-GR" sz="1100" dirty="0" smtClean="0"/>
            <a:t>ω</a:t>
          </a:r>
          <a:r>
            <a:rPr lang="en-GB" dirty="0" smtClean="0"/>
            <a:t>=10</a:t>
          </a:r>
          <a:endParaRPr lang="en-GB" sz="11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09/07/2020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09/07/2020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09/07/2020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09/07/2020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09/07/2020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09/07/2020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16832"/>
            <a:ext cx="7772400" cy="1470025"/>
          </a:xfrm>
        </p:spPr>
        <p:txBody>
          <a:bodyPr>
            <a:normAutofit/>
          </a:bodyPr>
          <a:lstStyle/>
          <a:p>
            <a:r>
              <a:rPr lang="en-GB" dirty="0" smtClean="0">
                <a:solidFill>
                  <a:schemeClr val="bg1"/>
                </a:solidFill>
              </a:rPr>
              <a:t>Nyquist Diagrams</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t>Steve Mosey</a:t>
            </a: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In this presentation you will learn:</a:t>
            </a:r>
          </a:p>
          <a:p>
            <a:pPr lvl="1"/>
            <a:r>
              <a:rPr lang="en-GB" dirty="0" smtClean="0"/>
              <a:t>What is a Nyquist plot</a:t>
            </a:r>
          </a:p>
          <a:p>
            <a:pPr lvl="1"/>
            <a:r>
              <a:rPr lang="en-GB" dirty="0" smtClean="0"/>
              <a:t>What a Nyquist plot can tell us</a:t>
            </a:r>
          </a:p>
          <a:p>
            <a:pPr lvl="1"/>
            <a:r>
              <a:rPr lang="en-GB" dirty="0" smtClean="0"/>
              <a:t>How to draw a Nyquist Plot</a:t>
            </a:r>
          </a:p>
          <a:p>
            <a:pPr lvl="1"/>
            <a:r>
              <a:rPr lang="en-GB" dirty="0" smtClean="0"/>
              <a:t>Example</a:t>
            </a:r>
            <a:endParaRPr lang="en-GB" dirty="0"/>
          </a:p>
        </p:txBody>
      </p:sp>
    </p:spTree>
    <p:extLst>
      <p:ext uri="{BB962C8B-B14F-4D97-AF65-F5344CB8AC3E}">
        <p14:creationId xmlns:p14="http://schemas.microsoft.com/office/powerpoint/2010/main" val="42283894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Nyquist Plot</a:t>
            </a:r>
            <a:endParaRPr lang="en-GB" dirty="0"/>
          </a:p>
        </p:txBody>
      </p:sp>
      <p:sp>
        <p:nvSpPr>
          <p:cNvPr id="3" name="Content Placeholder 2"/>
          <p:cNvSpPr>
            <a:spLocks noGrp="1"/>
          </p:cNvSpPr>
          <p:nvPr>
            <p:ph idx="1"/>
          </p:nvPr>
        </p:nvSpPr>
        <p:spPr>
          <a:xfrm>
            <a:off x="457200" y="1600201"/>
            <a:ext cx="5410944" cy="3917032"/>
          </a:xfrm>
        </p:spPr>
        <p:txBody>
          <a:bodyPr>
            <a:normAutofit fontScale="92500" lnSpcReduction="20000"/>
          </a:bodyPr>
          <a:lstStyle/>
          <a:p>
            <a:r>
              <a:rPr lang="en-GB" dirty="0" smtClean="0"/>
              <a:t>A Nyquist plot is a graphical tool for determining the stability of a system.</a:t>
            </a:r>
          </a:p>
          <a:p>
            <a:r>
              <a:rPr lang="en-GB" dirty="0" smtClean="0"/>
              <a:t>It shows the frequency response and phase response on a single plot</a:t>
            </a:r>
          </a:p>
          <a:p>
            <a:r>
              <a:rPr lang="en-GB" dirty="0" smtClean="0"/>
              <a:t>It is a plot of the transfer function for all real values of frequency</a:t>
            </a:r>
            <a:endParaRPr lang="en-GB" dirty="0"/>
          </a:p>
        </p:txBody>
      </p:sp>
      <p:pic>
        <p:nvPicPr>
          <p:cNvPr id="4" name="Picture 3"/>
          <p:cNvPicPr>
            <a:picLocks noChangeAspect="1"/>
          </p:cNvPicPr>
          <p:nvPr/>
        </p:nvPicPr>
        <p:blipFill>
          <a:blip r:embed="rId2"/>
          <a:stretch>
            <a:fillRect/>
          </a:stretch>
        </p:blipFill>
        <p:spPr>
          <a:xfrm>
            <a:off x="5731270" y="2059659"/>
            <a:ext cx="3348709" cy="3241550"/>
          </a:xfrm>
          <a:prstGeom prst="rect">
            <a:avLst/>
          </a:prstGeom>
        </p:spPr>
      </p:pic>
    </p:spTree>
    <p:extLst>
      <p:ext uri="{BB962C8B-B14F-4D97-AF65-F5344CB8AC3E}">
        <p14:creationId xmlns:p14="http://schemas.microsoft.com/office/powerpoint/2010/main" val="4574953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a Nyquist plot tell us?</a:t>
            </a:r>
            <a:endParaRPr lang="en-GB" dirty="0"/>
          </a:p>
        </p:txBody>
      </p:sp>
      <p:sp>
        <p:nvSpPr>
          <p:cNvPr id="3" name="Content Placeholder 2"/>
          <p:cNvSpPr>
            <a:spLocks noGrp="1"/>
          </p:cNvSpPr>
          <p:nvPr>
            <p:ph idx="1"/>
          </p:nvPr>
        </p:nvSpPr>
        <p:spPr/>
        <p:txBody>
          <a:bodyPr/>
          <a:lstStyle/>
          <a:p>
            <a:r>
              <a:rPr lang="en-GB" dirty="0" smtClean="0"/>
              <a:t>Because a Nyquist plot shows both phase and frequency, it can give us a picture of the stability of a control system</a:t>
            </a:r>
          </a:p>
          <a:p>
            <a:r>
              <a:rPr lang="en-GB" dirty="0" smtClean="0"/>
              <a:t>Allow us to determine the gain margin</a:t>
            </a:r>
          </a:p>
          <a:p>
            <a:r>
              <a:rPr lang="en-GB" dirty="0" smtClean="0"/>
              <a:t>Allow us to determine the phase margin</a:t>
            </a:r>
          </a:p>
        </p:txBody>
      </p:sp>
    </p:spTree>
    <p:extLst>
      <p:ext uri="{BB962C8B-B14F-4D97-AF65-F5344CB8AC3E}">
        <p14:creationId xmlns:p14="http://schemas.microsoft.com/office/powerpoint/2010/main" val="20704759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lnSpcReduction="20000"/>
              </a:bodyPr>
              <a:lstStyle/>
              <a:p>
                <a:r>
                  <a:rPr lang="en-GB" dirty="0" smtClean="0"/>
                  <a:t>Consider the transfer function:</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𝐺</m:t>
                      </m:r>
                      <m:d>
                        <m:dPr>
                          <m:ctrlPr>
                            <a:rPr lang="en-GB" b="0" i="1" smtClean="0">
                              <a:latin typeface="Cambria Math" panose="02040503050406030204" pitchFamily="18" charset="0"/>
                            </a:rPr>
                          </m:ctrlPr>
                        </m:dPr>
                        <m:e>
                          <m:r>
                            <a:rPr lang="en-GB" b="0" i="1" smtClean="0">
                              <a:latin typeface="Cambria Math" panose="02040503050406030204" pitchFamily="18" charset="0"/>
                            </a:rPr>
                            <m:t>𝑠</m:t>
                          </m:r>
                        </m:e>
                      </m:d>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𝑠</m:t>
                          </m:r>
                          <m:r>
                            <a:rPr lang="en-GB" b="0" i="1" smtClean="0">
                              <a:latin typeface="Cambria Math" panose="02040503050406030204" pitchFamily="18" charset="0"/>
                            </a:rPr>
                            <m:t>+1</m:t>
                          </m:r>
                        </m:den>
                      </m:f>
                    </m:oMath>
                  </m:oMathPara>
                </a14:m>
                <a:endParaRPr lang="en-GB" dirty="0" smtClean="0"/>
              </a:p>
              <a:p>
                <a:pPr marL="0" indent="0">
                  <a:buNone/>
                </a:pPr>
                <a:r>
                  <a:rPr lang="en-GB" dirty="0" smtClean="0"/>
                  <a:t>Knowing </a:t>
                </a:r>
                <a14:m>
                  <m:oMath xmlns:m="http://schemas.openxmlformats.org/officeDocument/2006/math">
                    <m:r>
                      <a:rPr lang="en-GB" b="0" i="1" smtClean="0">
                        <a:latin typeface="Cambria Math" panose="02040503050406030204" pitchFamily="18" charset="0"/>
                      </a:rPr>
                      <m:t>𝑠</m:t>
                    </m:r>
                    <m:r>
                      <a:rPr lang="en-GB" b="0" i="1" smtClean="0">
                        <a:latin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𝜎</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𝑗</m:t>
                    </m:r>
                    <m:r>
                      <a:rPr lang="en-GB" b="0" i="1" smtClean="0">
                        <a:latin typeface="Cambria Math" panose="02040503050406030204" pitchFamily="18" charset="0"/>
                        <a:ea typeface="Cambria Math" panose="02040503050406030204" pitchFamily="18" charset="0"/>
                      </a:rPr>
                      <m:t>𝜔</m:t>
                    </m:r>
                  </m:oMath>
                </a14:m>
                <a:r>
                  <a:rPr lang="en-GB" dirty="0" smtClean="0"/>
                  <a:t> and that we are not interested in damping at the moment, we can substitute </a:t>
                </a:r>
                <a14:m>
                  <m:oMath xmlns:m="http://schemas.openxmlformats.org/officeDocument/2006/math">
                    <m:r>
                      <a:rPr lang="en-GB" i="1">
                        <a:latin typeface="Cambria Math" panose="02040503050406030204" pitchFamily="18" charset="0"/>
                      </a:rPr>
                      <m:t>𝑠</m:t>
                    </m:r>
                    <m:r>
                      <a:rPr lang="en-GB" i="1">
                        <a:latin typeface="Cambria Math" panose="02040503050406030204" pitchFamily="18" charset="0"/>
                      </a:rPr>
                      <m:t>=</m:t>
                    </m:r>
                    <m:r>
                      <a:rPr lang="en-GB" i="1">
                        <a:latin typeface="Cambria Math" panose="02040503050406030204" pitchFamily="18" charset="0"/>
                        <a:ea typeface="Cambria Math" panose="02040503050406030204" pitchFamily="18" charset="0"/>
                      </a:rPr>
                      <m:t>𝑗</m:t>
                    </m:r>
                    <m:r>
                      <a:rPr lang="en-GB" i="1">
                        <a:latin typeface="Cambria Math" panose="02040503050406030204" pitchFamily="18" charset="0"/>
                        <a:ea typeface="Cambria Math" panose="02040503050406030204" pitchFamily="18" charset="0"/>
                      </a:rPr>
                      <m:t>𝜔</m:t>
                    </m:r>
                  </m:oMath>
                </a14:m>
                <a:r>
                  <a:rPr lang="en-GB" dirty="0"/>
                  <a:t> </a:t>
                </a:r>
                <a:endParaRPr lang="en-GB" dirty="0" smtClean="0"/>
              </a:p>
              <a:p>
                <a:pPr marL="0" indent="0">
                  <a:buNone/>
                </a:pPr>
                <a:r>
                  <a:rPr lang="en-GB" dirty="0" smtClean="0"/>
                  <a:t>We can rewrite this transfer function as:</a:t>
                </a:r>
              </a:p>
              <a:p>
                <a:pPr marL="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𝐺</m:t>
                      </m:r>
                      <m:d>
                        <m:dPr>
                          <m:ctrlPr>
                            <a:rPr lang="en-GB" i="1">
                              <a:latin typeface="Cambria Math" panose="02040503050406030204" pitchFamily="18" charset="0"/>
                            </a:rPr>
                          </m:ctrlPr>
                        </m:dPr>
                        <m:e>
                          <m:r>
                            <a:rPr lang="en-GB" i="1">
                              <a:latin typeface="Cambria Math" panose="02040503050406030204" pitchFamily="18" charset="0"/>
                              <a:ea typeface="Cambria Math" panose="02040503050406030204" pitchFamily="18" charset="0"/>
                            </a:rPr>
                            <m:t>𝑗</m:t>
                          </m:r>
                          <m:r>
                            <a:rPr lang="en-GB" i="1">
                              <a:latin typeface="Cambria Math" panose="02040503050406030204" pitchFamily="18" charset="0"/>
                              <a:ea typeface="Cambria Math" panose="02040503050406030204" pitchFamily="18" charset="0"/>
                            </a:rPr>
                            <m:t>𝜔</m:t>
                          </m:r>
                        </m:e>
                      </m:d>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1</m:t>
                          </m:r>
                        </m:num>
                        <m:den>
                          <m:r>
                            <a:rPr lang="en-GB" i="1">
                              <a:latin typeface="Cambria Math" panose="02040503050406030204" pitchFamily="18" charset="0"/>
                              <a:ea typeface="Cambria Math" panose="02040503050406030204" pitchFamily="18" charset="0"/>
                            </a:rPr>
                            <m:t>𝑗</m:t>
                          </m:r>
                          <m:r>
                            <a:rPr lang="en-GB" i="1">
                              <a:latin typeface="Cambria Math" panose="02040503050406030204" pitchFamily="18" charset="0"/>
                              <a:ea typeface="Cambria Math" panose="02040503050406030204" pitchFamily="18" charset="0"/>
                            </a:rPr>
                            <m:t>𝜔</m:t>
                          </m:r>
                          <m:r>
                            <a:rPr lang="en-GB" i="1">
                              <a:latin typeface="Cambria Math" panose="02040503050406030204" pitchFamily="18" charset="0"/>
                            </a:rPr>
                            <m:t>+1</m:t>
                          </m:r>
                        </m:den>
                      </m:f>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704" t="-4206"/>
                </a:stretch>
              </a:blipFill>
            </p:spPr>
            <p:txBody>
              <a:bodyPr/>
              <a:lstStyle/>
              <a:p>
                <a:r>
                  <a:rPr lang="en-GB">
                    <a:noFill/>
                  </a:rPr>
                  <a:t> </a:t>
                </a:r>
              </a:p>
            </p:txBody>
          </p:sp>
        </mc:Fallback>
      </mc:AlternateContent>
    </p:spTree>
    <p:extLst>
      <p:ext uri="{BB962C8B-B14F-4D97-AF65-F5344CB8AC3E}">
        <p14:creationId xmlns:p14="http://schemas.microsoft.com/office/powerpoint/2010/main" val="14875875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1</a:t>
            </a:r>
          </a:p>
        </p:txBody>
      </p:sp>
      <p:sp>
        <p:nvSpPr>
          <p:cNvPr id="3" name="Content Placeholder 2"/>
          <p:cNvSpPr>
            <a:spLocks noGrp="1"/>
          </p:cNvSpPr>
          <p:nvPr>
            <p:ph idx="1"/>
          </p:nvPr>
        </p:nvSpPr>
        <p:spPr>
          <a:xfrm>
            <a:off x="457200" y="1484784"/>
            <a:ext cx="8229600" cy="3917032"/>
          </a:xfrm>
        </p:spPr>
        <p:txBody>
          <a:bodyPr/>
          <a:lstStyle/>
          <a:p>
            <a:r>
              <a:rPr lang="en-GB" dirty="0" smtClean="0"/>
              <a:t>We now have a complex number representation of the transfer function which we can plot at various values of </a:t>
            </a:r>
            <a:r>
              <a:rPr lang="el-GR" dirty="0" smtClean="0"/>
              <a:t>ω</a:t>
            </a:r>
            <a:r>
              <a:rPr lang="en-GB" dirty="0" smtClean="0"/>
              <a:t>.</a:t>
            </a:r>
          </a:p>
          <a:p>
            <a:endParaRPr lang="en-GB" dirty="0"/>
          </a:p>
        </p:txBody>
      </p:sp>
    </p:spTree>
    <p:extLst>
      <p:ext uri="{BB962C8B-B14F-4D97-AF65-F5344CB8AC3E}">
        <p14:creationId xmlns:p14="http://schemas.microsoft.com/office/powerpoint/2010/main" val="16093300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1</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1600201"/>
                <a:ext cx="8229600" cy="2404863"/>
              </a:xfrm>
            </p:spPr>
            <p:txBody>
              <a:bodyPr>
                <a:normAutofit lnSpcReduction="10000"/>
              </a:bodyPr>
              <a:lstStyle/>
              <a:p>
                <a:r>
                  <a:rPr lang="en-GB" dirty="0" smtClean="0"/>
                  <a:t>We need to create a table in which we can calculate our points to plot:</a:t>
                </a:r>
              </a:p>
              <a:p>
                <a:pPr marL="0" indent="0">
                  <a:buNone/>
                </a:pPr>
                <a14:m>
                  <m:oMathPara xmlns:m="http://schemas.openxmlformats.org/officeDocument/2006/math">
                    <m:oMathParaPr>
                      <m:jc m:val="centerGroup"/>
                    </m:oMathParaPr>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panose="02040503050406030204" pitchFamily="18" charset="0"/>
                            </a:rPr>
                            <m:t>1</m:t>
                          </m:r>
                        </m:num>
                        <m:den>
                          <m:r>
                            <a:rPr lang="en-GB" sz="2400" b="0" i="1" smtClean="0">
                              <a:latin typeface="Cambria Math" panose="02040503050406030204" pitchFamily="18" charset="0"/>
                            </a:rPr>
                            <m:t>1+0.1</m:t>
                          </m:r>
                          <m:r>
                            <a:rPr lang="en-GB" sz="2400" b="0" i="1" smtClean="0">
                              <a:latin typeface="Cambria Math" panose="02040503050406030204" pitchFamily="18" charset="0"/>
                            </a:rPr>
                            <m:t>𝑗</m:t>
                          </m:r>
                        </m:den>
                      </m:f>
                      <m:r>
                        <a:rPr lang="en-GB" sz="2400" b="0" i="1" smtClean="0">
                          <a:latin typeface="Cambria Math" panose="02040503050406030204" pitchFamily="18" charset="0"/>
                        </a:rPr>
                        <m:t>=</m:t>
                      </m:r>
                      <m:f>
                        <m:fPr>
                          <m:ctrlPr>
                            <a:rPr lang="en-GB" sz="2400" i="1">
                              <a:latin typeface="Cambria Math" panose="02040503050406030204" pitchFamily="18" charset="0"/>
                            </a:rPr>
                          </m:ctrlPr>
                        </m:fPr>
                        <m:num>
                          <m:r>
                            <a:rPr lang="en-GB" sz="2400" i="1">
                              <a:latin typeface="Cambria Math" panose="02040503050406030204" pitchFamily="18" charset="0"/>
                            </a:rPr>
                            <m:t>1</m:t>
                          </m:r>
                        </m:num>
                        <m:den>
                          <m:r>
                            <a:rPr lang="en-GB" sz="2400" i="1">
                              <a:latin typeface="Cambria Math" panose="02040503050406030204" pitchFamily="18" charset="0"/>
                            </a:rPr>
                            <m:t>1+0.1</m:t>
                          </m:r>
                          <m:r>
                            <a:rPr lang="en-GB" sz="2400" i="1">
                              <a:latin typeface="Cambria Math" panose="02040503050406030204" pitchFamily="18" charset="0"/>
                            </a:rPr>
                            <m:t>𝑗</m:t>
                          </m:r>
                        </m:den>
                      </m:f>
                      <m:r>
                        <a:rPr lang="en-GB" sz="2400" i="1" smtClean="0">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rPr>
                          </m:ctrlPr>
                        </m:fPr>
                        <m:num>
                          <m:r>
                            <a:rPr lang="en-GB" sz="2400" i="1">
                              <a:latin typeface="Cambria Math" panose="02040503050406030204" pitchFamily="18" charset="0"/>
                            </a:rPr>
                            <m:t>1−0.1</m:t>
                          </m:r>
                          <m:r>
                            <a:rPr lang="en-GB" sz="2400" i="1">
                              <a:latin typeface="Cambria Math" panose="02040503050406030204" pitchFamily="18" charset="0"/>
                            </a:rPr>
                            <m:t>𝑗</m:t>
                          </m:r>
                        </m:num>
                        <m:den>
                          <m:r>
                            <a:rPr lang="en-GB" sz="2400" i="1">
                              <a:latin typeface="Cambria Math" panose="02040503050406030204" pitchFamily="18" charset="0"/>
                            </a:rPr>
                            <m:t>1</m:t>
                          </m:r>
                          <m:r>
                            <a:rPr lang="en-GB" sz="2400" b="0" i="1" smtClean="0">
                              <a:latin typeface="Cambria Math" panose="02040503050406030204" pitchFamily="18" charset="0"/>
                            </a:rPr>
                            <m:t>−</m:t>
                          </m:r>
                          <m:r>
                            <a:rPr lang="en-GB" sz="2400" i="1">
                              <a:latin typeface="Cambria Math" panose="02040503050406030204" pitchFamily="18" charset="0"/>
                            </a:rPr>
                            <m:t>0.1</m:t>
                          </m:r>
                          <m:r>
                            <a:rPr lang="en-GB" sz="2400" i="1">
                              <a:latin typeface="Cambria Math" panose="02040503050406030204" pitchFamily="18" charset="0"/>
                            </a:rPr>
                            <m:t>𝑗</m:t>
                          </m:r>
                        </m:den>
                      </m:f>
                      <m:r>
                        <a:rPr lang="en-GB" sz="2400" b="0" i="1" smtClean="0">
                          <a:latin typeface="Cambria Math" panose="02040503050406030204" pitchFamily="18" charset="0"/>
                        </a:rPr>
                        <m:t>=</m:t>
                      </m:r>
                      <m:f>
                        <m:fPr>
                          <m:ctrlPr>
                            <a:rPr lang="en-GB" sz="2400" b="0" i="1" smtClean="0">
                              <a:latin typeface="Cambria Math" panose="02040503050406030204" pitchFamily="18" charset="0"/>
                            </a:rPr>
                          </m:ctrlPr>
                        </m:fPr>
                        <m:num>
                          <m:r>
                            <a:rPr lang="en-GB" sz="2400" i="1">
                              <a:latin typeface="Cambria Math" panose="02040503050406030204" pitchFamily="18" charset="0"/>
                            </a:rPr>
                            <m:t>1−0.1</m:t>
                          </m:r>
                          <m:r>
                            <a:rPr lang="en-GB" sz="2400" i="1">
                              <a:latin typeface="Cambria Math" panose="02040503050406030204" pitchFamily="18" charset="0"/>
                            </a:rPr>
                            <m:t>𝑗</m:t>
                          </m:r>
                        </m:num>
                        <m:den>
                          <m:r>
                            <a:rPr lang="en-GB" sz="2400" b="0" i="1" smtClean="0">
                              <a:latin typeface="Cambria Math" panose="02040503050406030204" pitchFamily="18" charset="0"/>
                            </a:rPr>
                            <m:t>1−0.1</m:t>
                          </m:r>
                          <m:r>
                            <a:rPr lang="en-GB" sz="2400" b="0" i="1" smtClean="0">
                              <a:latin typeface="Cambria Math" panose="02040503050406030204" pitchFamily="18" charset="0"/>
                            </a:rPr>
                            <m:t>𝑗</m:t>
                          </m:r>
                          <m:r>
                            <a:rPr lang="en-GB" sz="2400" b="0" i="1" smtClean="0">
                              <a:latin typeface="Cambria Math" panose="02040503050406030204" pitchFamily="18" charset="0"/>
                            </a:rPr>
                            <m:t>+0.1</m:t>
                          </m:r>
                          <m:r>
                            <a:rPr lang="en-GB" sz="2400" b="0" i="1" smtClean="0">
                              <a:latin typeface="Cambria Math" panose="02040503050406030204" pitchFamily="18" charset="0"/>
                            </a:rPr>
                            <m:t>𝑗</m:t>
                          </m:r>
                          <m:r>
                            <a:rPr lang="en-GB" sz="2400" b="0" i="1" smtClean="0">
                              <a:latin typeface="Cambria Math" panose="02040503050406030204" pitchFamily="18" charset="0"/>
                            </a:rPr>
                            <m:t>−0.01</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𝑗</m:t>
                              </m:r>
                            </m:e>
                            <m:sup>
                              <m:r>
                                <a:rPr lang="en-GB" sz="2400" b="0" i="1" smtClean="0">
                                  <a:latin typeface="Cambria Math" panose="02040503050406030204" pitchFamily="18" charset="0"/>
                                </a:rPr>
                                <m:t>2</m:t>
                              </m:r>
                            </m:sup>
                          </m:sSup>
                        </m:den>
                      </m:f>
                    </m:oMath>
                  </m:oMathPara>
                </a14:m>
                <a:endParaRPr lang="en-GB" sz="2400" b="0" dirty="0" smtClean="0"/>
              </a:p>
              <a:p>
                <a:pPr marL="0" indent="0">
                  <a:buNone/>
                </a:pPr>
                <a14:m>
                  <m:oMathPara xmlns:m="http://schemas.openxmlformats.org/officeDocument/2006/math">
                    <m:oMathParaPr>
                      <m:jc m:val="centerGroup"/>
                    </m:oMathParaPr>
                    <m:oMath xmlns:m="http://schemas.openxmlformats.org/officeDocument/2006/math">
                      <m:f>
                        <m:fPr>
                          <m:ctrlPr>
                            <a:rPr lang="en-GB" sz="2200" i="1" smtClean="0">
                              <a:latin typeface="Cambria Math" panose="02040503050406030204" pitchFamily="18" charset="0"/>
                            </a:rPr>
                          </m:ctrlPr>
                        </m:fPr>
                        <m:num>
                          <m:r>
                            <a:rPr lang="en-GB" sz="2200" b="0" i="1" smtClean="0">
                              <a:latin typeface="Cambria Math" panose="02040503050406030204" pitchFamily="18" charset="0"/>
                            </a:rPr>
                            <m:t>1−0.1</m:t>
                          </m:r>
                          <m:r>
                            <a:rPr lang="en-GB" sz="2200" b="0" i="1" smtClean="0">
                              <a:latin typeface="Cambria Math" panose="02040503050406030204" pitchFamily="18" charset="0"/>
                            </a:rPr>
                            <m:t>𝑗</m:t>
                          </m:r>
                        </m:num>
                        <m:den>
                          <m:r>
                            <a:rPr lang="en-GB" sz="2200" b="0" i="1" smtClean="0">
                              <a:latin typeface="Cambria Math" panose="02040503050406030204" pitchFamily="18" charset="0"/>
                            </a:rPr>
                            <m:t>1+0.01</m:t>
                          </m:r>
                        </m:den>
                      </m:f>
                      <m:r>
                        <a:rPr lang="en-GB" sz="2200" b="0" i="1" smtClean="0">
                          <a:latin typeface="Cambria Math" panose="02040503050406030204" pitchFamily="18" charset="0"/>
                        </a:rPr>
                        <m:t>=0.99−0.099</m:t>
                      </m:r>
                      <m:r>
                        <a:rPr lang="en-GB" sz="2200" b="0" i="1" smtClean="0">
                          <a:latin typeface="Cambria Math" panose="02040503050406030204" pitchFamily="18" charset="0"/>
                        </a:rPr>
                        <m:t>𝑗</m:t>
                      </m:r>
                    </m:oMath>
                  </m:oMathPara>
                </a14:m>
                <a:endParaRPr lang="en-GB" sz="2600" dirty="0" smtClean="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1600201"/>
                <a:ext cx="8229600" cy="2404863"/>
              </a:xfrm>
              <a:blipFill>
                <a:blip r:embed="rId2"/>
                <a:stretch>
                  <a:fillRect l="-1704" t="-533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3923735063"/>
                  </p:ext>
                </p:extLst>
              </p:nvPr>
            </p:nvGraphicFramePr>
            <p:xfrm>
              <a:off x="457200" y="4149080"/>
              <a:ext cx="8363274" cy="1112520"/>
            </p:xfrm>
            <a:graphic>
              <a:graphicData uri="http://schemas.openxmlformats.org/drawingml/2006/table">
                <a:tbl>
                  <a:tblPr firstRow="1" bandRow="1">
                    <a:tableStyleId>{5C22544A-7EE6-4342-B048-85BDC9FD1C3A}</a:tableStyleId>
                  </a:tblPr>
                  <a:tblGrid>
                    <a:gridCol w="1393879">
                      <a:extLst>
                        <a:ext uri="{9D8B030D-6E8A-4147-A177-3AD203B41FA5}">
                          <a16:colId xmlns:a16="http://schemas.microsoft.com/office/drawing/2014/main" val="1405274427"/>
                        </a:ext>
                      </a:extLst>
                    </a:gridCol>
                    <a:gridCol w="1393879">
                      <a:extLst>
                        <a:ext uri="{9D8B030D-6E8A-4147-A177-3AD203B41FA5}">
                          <a16:colId xmlns:a16="http://schemas.microsoft.com/office/drawing/2014/main" val="765883040"/>
                        </a:ext>
                      </a:extLst>
                    </a:gridCol>
                    <a:gridCol w="1393879">
                      <a:extLst>
                        <a:ext uri="{9D8B030D-6E8A-4147-A177-3AD203B41FA5}">
                          <a16:colId xmlns:a16="http://schemas.microsoft.com/office/drawing/2014/main" val="3628837697"/>
                        </a:ext>
                      </a:extLst>
                    </a:gridCol>
                    <a:gridCol w="1393879">
                      <a:extLst>
                        <a:ext uri="{9D8B030D-6E8A-4147-A177-3AD203B41FA5}">
                          <a16:colId xmlns:a16="http://schemas.microsoft.com/office/drawing/2014/main" val="648932853"/>
                        </a:ext>
                      </a:extLst>
                    </a:gridCol>
                    <a:gridCol w="1393879">
                      <a:extLst>
                        <a:ext uri="{9D8B030D-6E8A-4147-A177-3AD203B41FA5}">
                          <a16:colId xmlns:a16="http://schemas.microsoft.com/office/drawing/2014/main" val="774337184"/>
                        </a:ext>
                      </a:extLst>
                    </a:gridCol>
                    <a:gridCol w="1393879">
                      <a:extLst>
                        <a:ext uri="{9D8B030D-6E8A-4147-A177-3AD203B41FA5}">
                          <a16:colId xmlns:a16="http://schemas.microsoft.com/office/drawing/2014/main" val="3117885172"/>
                        </a:ext>
                      </a:extLst>
                    </a:gridCol>
                  </a:tblGrid>
                  <a:tr h="370840">
                    <a:tc>
                      <a:txBody>
                        <a:bodyPr/>
                        <a:lstStyle/>
                        <a:p>
                          <a:r>
                            <a:rPr lang="el-GR" dirty="0" smtClean="0"/>
                            <a:t>ω</a:t>
                          </a:r>
                          <a:endParaRPr lang="en-GB" dirty="0"/>
                        </a:p>
                      </a:txBody>
                      <a:tcPr/>
                    </a:tc>
                    <a:tc>
                      <a:txBody>
                        <a:bodyPr/>
                        <a:lstStyle/>
                        <a:p>
                          <a:r>
                            <a:rPr lang="en-GB" dirty="0" smtClean="0"/>
                            <a:t>0.1</a:t>
                          </a:r>
                          <a:endParaRPr lang="en-GB" dirty="0"/>
                        </a:p>
                      </a:txBody>
                      <a:tcPr/>
                    </a:tc>
                    <a:tc>
                      <a:txBody>
                        <a:bodyPr/>
                        <a:lstStyle/>
                        <a:p>
                          <a:r>
                            <a:rPr lang="en-GB" dirty="0" smtClean="0"/>
                            <a:t>0.5</a:t>
                          </a:r>
                          <a:endParaRPr lang="en-GB" dirty="0"/>
                        </a:p>
                      </a:txBody>
                      <a:tcPr/>
                    </a:tc>
                    <a:tc>
                      <a:txBody>
                        <a:bodyPr/>
                        <a:lstStyle/>
                        <a:p>
                          <a:r>
                            <a:rPr lang="en-GB" dirty="0" smtClean="0"/>
                            <a:t>1</a:t>
                          </a:r>
                          <a:endParaRPr lang="en-GB" dirty="0"/>
                        </a:p>
                      </a:txBody>
                      <a:tcPr/>
                    </a:tc>
                    <a:tc>
                      <a:txBody>
                        <a:bodyPr/>
                        <a:lstStyle/>
                        <a:p>
                          <a:r>
                            <a:rPr lang="en-GB" dirty="0" smtClean="0"/>
                            <a:t>2</a:t>
                          </a:r>
                          <a:endParaRPr lang="en-GB" dirty="0"/>
                        </a:p>
                      </a:txBody>
                      <a:tcPr/>
                    </a:tc>
                    <a:tc>
                      <a:txBody>
                        <a:bodyPr/>
                        <a:lstStyle/>
                        <a:p>
                          <a:r>
                            <a:rPr lang="en-GB" dirty="0" smtClean="0"/>
                            <a:t>10</a:t>
                          </a:r>
                          <a:endParaRPr lang="en-GB" dirty="0"/>
                        </a:p>
                      </a:txBody>
                      <a:tcPr/>
                    </a:tc>
                    <a:extLst>
                      <a:ext uri="{0D108BD9-81ED-4DB2-BD59-A6C34878D82A}">
                        <a16:rowId xmlns:a16="http://schemas.microsoft.com/office/drawing/2014/main" val="4038532047"/>
                      </a:ext>
                    </a:extLst>
                  </a:tr>
                  <a:tr h="370840">
                    <a:tc>
                      <a:txBody>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1+</m:t>
                                </m:r>
                                <m:r>
                                  <a:rPr lang="en-GB" b="0" i="1" smtClean="0">
                                    <a:latin typeface="Cambria Math" panose="02040503050406030204" pitchFamily="18" charset="0"/>
                                  </a:rPr>
                                  <m:t>𝑗</m:t>
                                </m:r>
                                <m:r>
                                  <a:rPr lang="en-GB" b="0" i="1" smtClean="0">
                                    <a:latin typeface="Cambria Math" panose="02040503050406030204" pitchFamily="18" charset="0"/>
                                    <a:ea typeface="Cambria Math" panose="02040503050406030204" pitchFamily="18" charset="0"/>
                                  </a:rPr>
                                  <m:t>𝜔</m:t>
                                </m:r>
                              </m:oMath>
                            </m:oMathPara>
                          </a14:m>
                          <a:endParaRPr lang="en-GB" dirty="0"/>
                        </a:p>
                      </a:txBody>
                      <a:tcPr/>
                    </a:tc>
                    <a:tc>
                      <a:txBody>
                        <a:bodyPr/>
                        <a:lstStyle/>
                        <a:p>
                          <a:r>
                            <a:rPr lang="en-GB" dirty="0" smtClean="0"/>
                            <a:t>1+0.1j</a:t>
                          </a:r>
                          <a:endParaRPr lang="en-GB" dirty="0"/>
                        </a:p>
                      </a:txBody>
                      <a:tcPr/>
                    </a:tc>
                    <a:tc>
                      <a:txBody>
                        <a:bodyPr/>
                        <a:lstStyle/>
                        <a:p>
                          <a:r>
                            <a:rPr lang="en-GB" dirty="0" smtClean="0"/>
                            <a:t>1+0.5j</a:t>
                          </a:r>
                          <a:endParaRPr lang="en-GB" dirty="0"/>
                        </a:p>
                      </a:txBody>
                      <a:tcPr/>
                    </a:tc>
                    <a:tc>
                      <a:txBody>
                        <a:bodyPr/>
                        <a:lstStyle/>
                        <a:p>
                          <a:r>
                            <a:rPr lang="en-GB" dirty="0" smtClean="0"/>
                            <a:t>1+j</a:t>
                          </a:r>
                          <a:endParaRPr lang="en-GB" dirty="0"/>
                        </a:p>
                      </a:txBody>
                      <a:tcPr/>
                    </a:tc>
                    <a:tc>
                      <a:txBody>
                        <a:bodyPr/>
                        <a:lstStyle/>
                        <a:p>
                          <a:r>
                            <a:rPr lang="en-GB" dirty="0" smtClean="0"/>
                            <a:t>1+2j</a:t>
                          </a:r>
                          <a:endParaRPr lang="en-GB" dirty="0"/>
                        </a:p>
                      </a:txBody>
                      <a:tcPr/>
                    </a:tc>
                    <a:tc>
                      <a:txBody>
                        <a:bodyPr/>
                        <a:lstStyle/>
                        <a:p>
                          <a:r>
                            <a:rPr lang="en-GB" dirty="0" smtClean="0"/>
                            <a:t>1+10j</a:t>
                          </a:r>
                          <a:endParaRPr lang="en-GB" dirty="0"/>
                        </a:p>
                      </a:txBody>
                      <a:tcPr/>
                    </a:tc>
                    <a:extLst>
                      <a:ext uri="{0D108BD9-81ED-4DB2-BD59-A6C34878D82A}">
                        <a16:rowId xmlns:a16="http://schemas.microsoft.com/office/drawing/2014/main" val="2264908804"/>
                      </a:ext>
                    </a:extLst>
                  </a:tr>
                  <a:tr h="370840">
                    <a:tc>
                      <a:txBody>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𝐺</m:t>
                                </m:r>
                                <m:r>
                                  <a:rPr lang="en-GB" b="0" i="1" smtClean="0">
                                    <a:latin typeface="Cambria Math" panose="02040503050406030204" pitchFamily="18" charset="0"/>
                                  </a:rPr>
                                  <m:t>(</m:t>
                                </m:r>
                                <m:r>
                                  <a:rPr lang="en-GB" b="0" i="1" smtClean="0">
                                    <a:latin typeface="Cambria Math" panose="02040503050406030204" pitchFamily="18" charset="0"/>
                                  </a:rPr>
                                  <m:t>𝑗</m:t>
                                </m:r>
                                <m:r>
                                  <a:rPr lang="en-GB" b="0" i="1" smtClean="0">
                                    <a:latin typeface="Cambria Math" panose="02040503050406030204" pitchFamily="18" charset="0"/>
                                    <a:ea typeface="Cambria Math" panose="02040503050406030204" pitchFamily="18" charset="0"/>
                                  </a:rPr>
                                  <m:t>𝜔</m:t>
                                </m:r>
                                <m:r>
                                  <a:rPr lang="en-GB" b="0" i="1" smtClean="0">
                                    <a:latin typeface="Cambria Math" panose="02040503050406030204" pitchFamily="18" charset="0"/>
                                    <a:ea typeface="Cambria Math" panose="02040503050406030204" pitchFamily="18" charset="0"/>
                                  </a:rPr>
                                  <m:t>)</m:t>
                                </m:r>
                              </m:oMath>
                            </m:oMathPara>
                          </a14:m>
                          <a:endParaRPr lang="en-GB" dirty="0"/>
                        </a:p>
                      </a:txBody>
                      <a:tcPr/>
                    </a:tc>
                    <a:tc>
                      <a:txBody>
                        <a:bodyPr/>
                        <a:lstStyle/>
                        <a:p>
                          <a:r>
                            <a:rPr lang="en-GB" dirty="0" smtClean="0"/>
                            <a:t>0.99-0.099j</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59312418"/>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3923735063"/>
                  </p:ext>
                </p:extLst>
              </p:nvPr>
            </p:nvGraphicFramePr>
            <p:xfrm>
              <a:off x="457200" y="4149080"/>
              <a:ext cx="8363274" cy="1112520"/>
            </p:xfrm>
            <a:graphic>
              <a:graphicData uri="http://schemas.openxmlformats.org/drawingml/2006/table">
                <a:tbl>
                  <a:tblPr firstRow="1" bandRow="1">
                    <a:tableStyleId>{5C22544A-7EE6-4342-B048-85BDC9FD1C3A}</a:tableStyleId>
                  </a:tblPr>
                  <a:tblGrid>
                    <a:gridCol w="1393879">
                      <a:extLst>
                        <a:ext uri="{9D8B030D-6E8A-4147-A177-3AD203B41FA5}">
                          <a16:colId xmlns:a16="http://schemas.microsoft.com/office/drawing/2014/main" val="1405274427"/>
                        </a:ext>
                      </a:extLst>
                    </a:gridCol>
                    <a:gridCol w="1393879">
                      <a:extLst>
                        <a:ext uri="{9D8B030D-6E8A-4147-A177-3AD203B41FA5}">
                          <a16:colId xmlns:a16="http://schemas.microsoft.com/office/drawing/2014/main" val="765883040"/>
                        </a:ext>
                      </a:extLst>
                    </a:gridCol>
                    <a:gridCol w="1393879">
                      <a:extLst>
                        <a:ext uri="{9D8B030D-6E8A-4147-A177-3AD203B41FA5}">
                          <a16:colId xmlns:a16="http://schemas.microsoft.com/office/drawing/2014/main" val="3628837697"/>
                        </a:ext>
                      </a:extLst>
                    </a:gridCol>
                    <a:gridCol w="1393879">
                      <a:extLst>
                        <a:ext uri="{9D8B030D-6E8A-4147-A177-3AD203B41FA5}">
                          <a16:colId xmlns:a16="http://schemas.microsoft.com/office/drawing/2014/main" val="648932853"/>
                        </a:ext>
                      </a:extLst>
                    </a:gridCol>
                    <a:gridCol w="1393879">
                      <a:extLst>
                        <a:ext uri="{9D8B030D-6E8A-4147-A177-3AD203B41FA5}">
                          <a16:colId xmlns:a16="http://schemas.microsoft.com/office/drawing/2014/main" val="774337184"/>
                        </a:ext>
                      </a:extLst>
                    </a:gridCol>
                    <a:gridCol w="1393879">
                      <a:extLst>
                        <a:ext uri="{9D8B030D-6E8A-4147-A177-3AD203B41FA5}">
                          <a16:colId xmlns:a16="http://schemas.microsoft.com/office/drawing/2014/main" val="3117885172"/>
                        </a:ext>
                      </a:extLst>
                    </a:gridCol>
                  </a:tblGrid>
                  <a:tr h="370840">
                    <a:tc>
                      <a:txBody>
                        <a:bodyPr/>
                        <a:lstStyle/>
                        <a:p>
                          <a:r>
                            <a:rPr lang="el-GR" dirty="0" smtClean="0"/>
                            <a:t>ω</a:t>
                          </a:r>
                          <a:endParaRPr lang="en-GB" dirty="0"/>
                        </a:p>
                      </a:txBody>
                      <a:tcPr/>
                    </a:tc>
                    <a:tc>
                      <a:txBody>
                        <a:bodyPr/>
                        <a:lstStyle/>
                        <a:p>
                          <a:r>
                            <a:rPr lang="en-GB" dirty="0" smtClean="0"/>
                            <a:t>0.1</a:t>
                          </a:r>
                          <a:endParaRPr lang="en-GB" dirty="0"/>
                        </a:p>
                      </a:txBody>
                      <a:tcPr/>
                    </a:tc>
                    <a:tc>
                      <a:txBody>
                        <a:bodyPr/>
                        <a:lstStyle/>
                        <a:p>
                          <a:r>
                            <a:rPr lang="en-GB" dirty="0" smtClean="0"/>
                            <a:t>0.5</a:t>
                          </a:r>
                          <a:endParaRPr lang="en-GB" dirty="0"/>
                        </a:p>
                      </a:txBody>
                      <a:tcPr/>
                    </a:tc>
                    <a:tc>
                      <a:txBody>
                        <a:bodyPr/>
                        <a:lstStyle/>
                        <a:p>
                          <a:r>
                            <a:rPr lang="en-GB" dirty="0" smtClean="0"/>
                            <a:t>1</a:t>
                          </a:r>
                          <a:endParaRPr lang="en-GB" dirty="0"/>
                        </a:p>
                      </a:txBody>
                      <a:tcPr/>
                    </a:tc>
                    <a:tc>
                      <a:txBody>
                        <a:bodyPr/>
                        <a:lstStyle/>
                        <a:p>
                          <a:r>
                            <a:rPr lang="en-GB" dirty="0" smtClean="0"/>
                            <a:t>2</a:t>
                          </a:r>
                          <a:endParaRPr lang="en-GB" dirty="0"/>
                        </a:p>
                      </a:txBody>
                      <a:tcPr/>
                    </a:tc>
                    <a:tc>
                      <a:txBody>
                        <a:bodyPr/>
                        <a:lstStyle/>
                        <a:p>
                          <a:r>
                            <a:rPr lang="en-GB" dirty="0" smtClean="0"/>
                            <a:t>10</a:t>
                          </a:r>
                          <a:endParaRPr lang="en-GB" dirty="0"/>
                        </a:p>
                      </a:txBody>
                      <a:tcPr/>
                    </a:tc>
                    <a:extLst>
                      <a:ext uri="{0D108BD9-81ED-4DB2-BD59-A6C34878D82A}">
                        <a16:rowId xmlns:a16="http://schemas.microsoft.com/office/drawing/2014/main" val="4038532047"/>
                      </a:ext>
                    </a:extLst>
                  </a:tr>
                  <a:tr h="370840">
                    <a:tc>
                      <a:txBody>
                        <a:bodyPr/>
                        <a:lstStyle/>
                        <a:p>
                          <a:endParaRPr lang="en-US"/>
                        </a:p>
                      </a:txBody>
                      <a:tcPr>
                        <a:blipFill>
                          <a:blip r:embed="rId3"/>
                          <a:stretch>
                            <a:fillRect l="-873" t="-104839" r="-501310" b="-122581"/>
                          </a:stretch>
                        </a:blipFill>
                      </a:tcPr>
                    </a:tc>
                    <a:tc>
                      <a:txBody>
                        <a:bodyPr/>
                        <a:lstStyle/>
                        <a:p>
                          <a:r>
                            <a:rPr lang="en-GB" dirty="0" smtClean="0"/>
                            <a:t>1+0.1j</a:t>
                          </a:r>
                          <a:endParaRPr lang="en-GB" dirty="0"/>
                        </a:p>
                      </a:txBody>
                      <a:tcPr/>
                    </a:tc>
                    <a:tc>
                      <a:txBody>
                        <a:bodyPr/>
                        <a:lstStyle/>
                        <a:p>
                          <a:r>
                            <a:rPr lang="en-GB" dirty="0" smtClean="0"/>
                            <a:t>1+0.5j</a:t>
                          </a:r>
                          <a:endParaRPr lang="en-GB" dirty="0"/>
                        </a:p>
                      </a:txBody>
                      <a:tcPr/>
                    </a:tc>
                    <a:tc>
                      <a:txBody>
                        <a:bodyPr/>
                        <a:lstStyle/>
                        <a:p>
                          <a:r>
                            <a:rPr lang="en-GB" dirty="0" smtClean="0"/>
                            <a:t>1+j</a:t>
                          </a:r>
                          <a:endParaRPr lang="en-GB" dirty="0"/>
                        </a:p>
                      </a:txBody>
                      <a:tcPr/>
                    </a:tc>
                    <a:tc>
                      <a:txBody>
                        <a:bodyPr/>
                        <a:lstStyle/>
                        <a:p>
                          <a:r>
                            <a:rPr lang="en-GB" dirty="0" smtClean="0"/>
                            <a:t>1+2j</a:t>
                          </a:r>
                          <a:endParaRPr lang="en-GB" dirty="0"/>
                        </a:p>
                      </a:txBody>
                      <a:tcPr/>
                    </a:tc>
                    <a:tc>
                      <a:txBody>
                        <a:bodyPr/>
                        <a:lstStyle/>
                        <a:p>
                          <a:r>
                            <a:rPr lang="en-GB" dirty="0" smtClean="0"/>
                            <a:t>1+10j</a:t>
                          </a:r>
                          <a:endParaRPr lang="en-GB" dirty="0"/>
                        </a:p>
                      </a:txBody>
                      <a:tcPr/>
                    </a:tc>
                    <a:extLst>
                      <a:ext uri="{0D108BD9-81ED-4DB2-BD59-A6C34878D82A}">
                        <a16:rowId xmlns:a16="http://schemas.microsoft.com/office/drawing/2014/main" val="2264908804"/>
                      </a:ext>
                    </a:extLst>
                  </a:tr>
                  <a:tr h="370840">
                    <a:tc>
                      <a:txBody>
                        <a:bodyPr/>
                        <a:lstStyle/>
                        <a:p>
                          <a:endParaRPr lang="en-US"/>
                        </a:p>
                      </a:txBody>
                      <a:tcPr>
                        <a:blipFill>
                          <a:blip r:embed="rId3"/>
                          <a:stretch>
                            <a:fillRect l="-873" t="-208197" r="-501310" b="-24590"/>
                          </a:stretch>
                        </a:blipFill>
                      </a:tcPr>
                    </a:tc>
                    <a:tc>
                      <a:txBody>
                        <a:bodyPr/>
                        <a:lstStyle/>
                        <a:p>
                          <a:r>
                            <a:rPr lang="en-GB" dirty="0" smtClean="0"/>
                            <a:t>0.99-0.099j</a:t>
                          </a:r>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59312418"/>
                      </a:ext>
                    </a:extLst>
                  </a:tr>
                </a:tbl>
              </a:graphicData>
            </a:graphic>
          </p:graphicFrame>
        </mc:Fallback>
      </mc:AlternateContent>
    </p:spTree>
    <p:extLst>
      <p:ext uri="{BB962C8B-B14F-4D97-AF65-F5344CB8AC3E}">
        <p14:creationId xmlns:p14="http://schemas.microsoft.com/office/powerpoint/2010/main" val="35571341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1</a:t>
            </a:r>
          </a:p>
        </p:txBody>
      </p:sp>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2349822370"/>
                  </p:ext>
                </p:extLst>
              </p:nvPr>
            </p:nvGraphicFramePr>
            <p:xfrm>
              <a:off x="395536" y="1340768"/>
              <a:ext cx="8363274" cy="1112520"/>
            </p:xfrm>
            <a:graphic>
              <a:graphicData uri="http://schemas.openxmlformats.org/drawingml/2006/table">
                <a:tbl>
                  <a:tblPr firstRow="1" bandRow="1">
                    <a:tableStyleId>{5C22544A-7EE6-4342-B048-85BDC9FD1C3A}</a:tableStyleId>
                  </a:tblPr>
                  <a:tblGrid>
                    <a:gridCol w="1393879">
                      <a:extLst>
                        <a:ext uri="{9D8B030D-6E8A-4147-A177-3AD203B41FA5}">
                          <a16:colId xmlns:a16="http://schemas.microsoft.com/office/drawing/2014/main" val="1405274427"/>
                        </a:ext>
                      </a:extLst>
                    </a:gridCol>
                    <a:gridCol w="1393879">
                      <a:extLst>
                        <a:ext uri="{9D8B030D-6E8A-4147-A177-3AD203B41FA5}">
                          <a16:colId xmlns:a16="http://schemas.microsoft.com/office/drawing/2014/main" val="765883040"/>
                        </a:ext>
                      </a:extLst>
                    </a:gridCol>
                    <a:gridCol w="1393879">
                      <a:extLst>
                        <a:ext uri="{9D8B030D-6E8A-4147-A177-3AD203B41FA5}">
                          <a16:colId xmlns:a16="http://schemas.microsoft.com/office/drawing/2014/main" val="3628837697"/>
                        </a:ext>
                      </a:extLst>
                    </a:gridCol>
                    <a:gridCol w="1393879">
                      <a:extLst>
                        <a:ext uri="{9D8B030D-6E8A-4147-A177-3AD203B41FA5}">
                          <a16:colId xmlns:a16="http://schemas.microsoft.com/office/drawing/2014/main" val="648932853"/>
                        </a:ext>
                      </a:extLst>
                    </a:gridCol>
                    <a:gridCol w="1393879">
                      <a:extLst>
                        <a:ext uri="{9D8B030D-6E8A-4147-A177-3AD203B41FA5}">
                          <a16:colId xmlns:a16="http://schemas.microsoft.com/office/drawing/2014/main" val="774337184"/>
                        </a:ext>
                      </a:extLst>
                    </a:gridCol>
                    <a:gridCol w="1393879">
                      <a:extLst>
                        <a:ext uri="{9D8B030D-6E8A-4147-A177-3AD203B41FA5}">
                          <a16:colId xmlns:a16="http://schemas.microsoft.com/office/drawing/2014/main" val="3117885172"/>
                        </a:ext>
                      </a:extLst>
                    </a:gridCol>
                  </a:tblGrid>
                  <a:tr h="370840">
                    <a:tc>
                      <a:txBody>
                        <a:bodyPr/>
                        <a:lstStyle/>
                        <a:p>
                          <a:r>
                            <a:rPr lang="el-GR" dirty="0" smtClean="0"/>
                            <a:t>ω</a:t>
                          </a:r>
                          <a:endParaRPr lang="en-GB" dirty="0"/>
                        </a:p>
                      </a:txBody>
                      <a:tcPr/>
                    </a:tc>
                    <a:tc>
                      <a:txBody>
                        <a:bodyPr/>
                        <a:lstStyle/>
                        <a:p>
                          <a:r>
                            <a:rPr lang="en-GB" dirty="0" smtClean="0"/>
                            <a:t>0.1</a:t>
                          </a:r>
                          <a:endParaRPr lang="en-GB" dirty="0"/>
                        </a:p>
                      </a:txBody>
                      <a:tcPr/>
                    </a:tc>
                    <a:tc>
                      <a:txBody>
                        <a:bodyPr/>
                        <a:lstStyle/>
                        <a:p>
                          <a:r>
                            <a:rPr lang="en-GB" dirty="0" smtClean="0"/>
                            <a:t>0.5</a:t>
                          </a:r>
                          <a:endParaRPr lang="en-GB" dirty="0"/>
                        </a:p>
                      </a:txBody>
                      <a:tcPr/>
                    </a:tc>
                    <a:tc>
                      <a:txBody>
                        <a:bodyPr/>
                        <a:lstStyle/>
                        <a:p>
                          <a:r>
                            <a:rPr lang="en-GB" dirty="0" smtClean="0"/>
                            <a:t>1</a:t>
                          </a:r>
                          <a:endParaRPr lang="en-GB" dirty="0"/>
                        </a:p>
                      </a:txBody>
                      <a:tcPr/>
                    </a:tc>
                    <a:tc>
                      <a:txBody>
                        <a:bodyPr/>
                        <a:lstStyle/>
                        <a:p>
                          <a:r>
                            <a:rPr lang="en-GB" dirty="0" smtClean="0"/>
                            <a:t>2</a:t>
                          </a:r>
                          <a:endParaRPr lang="en-GB" dirty="0"/>
                        </a:p>
                      </a:txBody>
                      <a:tcPr/>
                    </a:tc>
                    <a:tc>
                      <a:txBody>
                        <a:bodyPr/>
                        <a:lstStyle/>
                        <a:p>
                          <a:r>
                            <a:rPr lang="en-GB" dirty="0" smtClean="0"/>
                            <a:t>10</a:t>
                          </a:r>
                          <a:endParaRPr lang="en-GB" dirty="0"/>
                        </a:p>
                      </a:txBody>
                      <a:tcPr/>
                    </a:tc>
                    <a:extLst>
                      <a:ext uri="{0D108BD9-81ED-4DB2-BD59-A6C34878D82A}">
                        <a16:rowId xmlns:a16="http://schemas.microsoft.com/office/drawing/2014/main" val="4038532047"/>
                      </a:ext>
                    </a:extLst>
                  </a:tr>
                  <a:tr h="370840">
                    <a:tc>
                      <a:txBody>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1+</m:t>
                                </m:r>
                                <m:r>
                                  <a:rPr lang="en-GB" b="0" i="1" smtClean="0">
                                    <a:latin typeface="Cambria Math" panose="02040503050406030204" pitchFamily="18" charset="0"/>
                                  </a:rPr>
                                  <m:t>𝑗</m:t>
                                </m:r>
                                <m:r>
                                  <a:rPr lang="en-GB" b="0" i="1" smtClean="0">
                                    <a:latin typeface="Cambria Math" panose="02040503050406030204" pitchFamily="18" charset="0"/>
                                    <a:ea typeface="Cambria Math" panose="02040503050406030204" pitchFamily="18" charset="0"/>
                                  </a:rPr>
                                  <m:t>𝜔</m:t>
                                </m:r>
                              </m:oMath>
                            </m:oMathPara>
                          </a14:m>
                          <a:endParaRPr lang="en-GB" dirty="0"/>
                        </a:p>
                      </a:txBody>
                      <a:tcPr/>
                    </a:tc>
                    <a:tc>
                      <a:txBody>
                        <a:bodyPr/>
                        <a:lstStyle/>
                        <a:p>
                          <a:r>
                            <a:rPr lang="en-GB" dirty="0" smtClean="0"/>
                            <a:t>1+0.1j</a:t>
                          </a:r>
                          <a:endParaRPr lang="en-GB" dirty="0"/>
                        </a:p>
                      </a:txBody>
                      <a:tcPr/>
                    </a:tc>
                    <a:tc>
                      <a:txBody>
                        <a:bodyPr/>
                        <a:lstStyle/>
                        <a:p>
                          <a:r>
                            <a:rPr lang="en-GB" dirty="0" smtClean="0"/>
                            <a:t>1+0.5j</a:t>
                          </a:r>
                          <a:endParaRPr lang="en-GB" dirty="0"/>
                        </a:p>
                      </a:txBody>
                      <a:tcPr/>
                    </a:tc>
                    <a:tc>
                      <a:txBody>
                        <a:bodyPr/>
                        <a:lstStyle/>
                        <a:p>
                          <a:r>
                            <a:rPr lang="en-GB" dirty="0" smtClean="0"/>
                            <a:t>1+j</a:t>
                          </a:r>
                          <a:endParaRPr lang="en-GB" dirty="0"/>
                        </a:p>
                      </a:txBody>
                      <a:tcPr/>
                    </a:tc>
                    <a:tc>
                      <a:txBody>
                        <a:bodyPr/>
                        <a:lstStyle/>
                        <a:p>
                          <a:r>
                            <a:rPr lang="en-GB" dirty="0" smtClean="0"/>
                            <a:t>1+2j</a:t>
                          </a:r>
                          <a:endParaRPr lang="en-GB" dirty="0"/>
                        </a:p>
                      </a:txBody>
                      <a:tcPr/>
                    </a:tc>
                    <a:tc>
                      <a:txBody>
                        <a:bodyPr/>
                        <a:lstStyle/>
                        <a:p>
                          <a:r>
                            <a:rPr lang="en-GB" dirty="0" smtClean="0"/>
                            <a:t>1+10j</a:t>
                          </a:r>
                          <a:endParaRPr lang="en-GB" dirty="0"/>
                        </a:p>
                      </a:txBody>
                      <a:tcPr/>
                    </a:tc>
                    <a:extLst>
                      <a:ext uri="{0D108BD9-81ED-4DB2-BD59-A6C34878D82A}">
                        <a16:rowId xmlns:a16="http://schemas.microsoft.com/office/drawing/2014/main" val="2264908804"/>
                      </a:ext>
                    </a:extLst>
                  </a:tr>
                  <a:tr h="370840">
                    <a:tc>
                      <a:txBody>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𝐺</m:t>
                                </m:r>
                                <m:r>
                                  <a:rPr lang="en-GB" b="0" i="1" smtClean="0">
                                    <a:latin typeface="Cambria Math" panose="02040503050406030204" pitchFamily="18" charset="0"/>
                                  </a:rPr>
                                  <m:t>(</m:t>
                                </m:r>
                                <m:r>
                                  <a:rPr lang="en-GB" b="0" i="1" smtClean="0">
                                    <a:latin typeface="Cambria Math" panose="02040503050406030204" pitchFamily="18" charset="0"/>
                                  </a:rPr>
                                  <m:t>𝑗</m:t>
                                </m:r>
                                <m:r>
                                  <a:rPr lang="en-GB" b="0" i="1" smtClean="0">
                                    <a:latin typeface="Cambria Math" panose="02040503050406030204" pitchFamily="18" charset="0"/>
                                    <a:ea typeface="Cambria Math" panose="02040503050406030204" pitchFamily="18" charset="0"/>
                                  </a:rPr>
                                  <m:t>𝜔</m:t>
                                </m:r>
                                <m:r>
                                  <a:rPr lang="en-GB" b="0" i="1" smtClean="0">
                                    <a:latin typeface="Cambria Math" panose="02040503050406030204" pitchFamily="18" charset="0"/>
                                    <a:ea typeface="Cambria Math" panose="02040503050406030204" pitchFamily="18" charset="0"/>
                                  </a:rPr>
                                  <m:t>)</m:t>
                                </m:r>
                              </m:oMath>
                            </m:oMathPara>
                          </a14:m>
                          <a:endParaRPr lang="en-GB" dirty="0"/>
                        </a:p>
                      </a:txBody>
                      <a:tcPr/>
                    </a:tc>
                    <a:tc>
                      <a:txBody>
                        <a:bodyPr/>
                        <a:lstStyle/>
                        <a:p>
                          <a:r>
                            <a:rPr lang="en-GB" dirty="0" smtClean="0"/>
                            <a:t>0.99-0.099j</a:t>
                          </a:r>
                          <a:endParaRPr lang="en-GB" dirty="0"/>
                        </a:p>
                      </a:txBody>
                      <a:tcPr/>
                    </a:tc>
                    <a:tc>
                      <a:txBody>
                        <a:bodyPr/>
                        <a:lstStyle/>
                        <a:p>
                          <a:r>
                            <a:rPr lang="en-GB" dirty="0" smtClean="0"/>
                            <a:t>0.8-0.4j</a:t>
                          </a:r>
                          <a:endParaRPr lang="en-GB" dirty="0"/>
                        </a:p>
                      </a:txBody>
                      <a:tcPr/>
                    </a:tc>
                    <a:tc>
                      <a:txBody>
                        <a:bodyPr/>
                        <a:lstStyle/>
                        <a:p>
                          <a:r>
                            <a:rPr lang="en-GB" dirty="0" smtClean="0"/>
                            <a:t>0.5-0.5j</a:t>
                          </a:r>
                          <a:endParaRPr lang="en-GB" dirty="0"/>
                        </a:p>
                      </a:txBody>
                      <a:tcPr/>
                    </a:tc>
                    <a:tc>
                      <a:txBody>
                        <a:bodyPr/>
                        <a:lstStyle/>
                        <a:p>
                          <a:r>
                            <a:rPr lang="en-GB" dirty="0" smtClean="0"/>
                            <a:t>0.2-0.4j</a:t>
                          </a:r>
                          <a:endParaRPr lang="en-GB" dirty="0"/>
                        </a:p>
                      </a:txBody>
                      <a:tcPr/>
                    </a:tc>
                    <a:tc>
                      <a:txBody>
                        <a:bodyPr/>
                        <a:lstStyle/>
                        <a:p>
                          <a:r>
                            <a:rPr lang="en-GB" dirty="0" smtClean="0"/>
                            <a:t>0.01-0.1j</a:t>
                          </a:r>
                          <a:endParaRPr lang="en-GB" dirty="0"/>
                        </a:p>
                      </a:txBody>
                      <a:tcPr/>
                    </a:tc>
                    <a:extLst>
                      <a:ext uri="{0D108BD9-81ED-4DB2-BD59-A6C34878D82A}">
                        <a16:rowId xmlns:a16="http://schemas.microsoft.com/office/drawing/2014/main" val="959312418"/>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2349822370"/>
                  </p:ext>
                </p:extLst>
              </p:nvPr>
            </p:nvGraphicFramePr>
            <p:xfrm>
              <a:off x="395536" y="1340768"/>
              <a:ext cx="8363274" cy="1112520"/>
            </p:xfrm>
            <a:graphic>
              <a:graphicData uri="http://schemas.openxmlformats.org/drawingml/2006/table">
                <a:tbl>
                  <a:tblPr firstRow="1" bandRow="1">
                    <a:tableStyleId>{5C22544A-7EE6-4342-B048-85BDC9FD1C3A}</a:tableStyleId>
                  </a:tblPr>
                  <a:tblGrid>
                    <a:gridCol w="1393879">
                      <a:extLst>
                        <a:ext uri="{9D8B030D-6E8A-4147-A177-3AD203B41FA5}">
                          <a16:colId xmlns:a16="http://schemas.microsoft.com/office/drawing/2014/main" val="1405274427"/>
                        </a:ext>
                      </a:extLst>
                    </a:gridCol>
                    <a:gridCol w="1393879">
                      <a:extLst>
                        <a:ext uri="{9D8B030D-6E8A-4147-A177-3AD203B41FA5}">
                          <a16:colId xmlns:a16="http://schemas.microsoft.com/office/drawing/2014/main" val="765883040"/>
                        </a:ext>
                      </a:extLst>
                    </a:gridCol>
                    <a:gridCol w="1393879">
                      <a:extLst>
                        <a:ext uri="{9D8B030D-6E8A-4147-A177-3AD203B41FA5}">
                          <a16:colId xmlns:a16="http://schemas.microsoft.com/office/drawing/2014/main" val="3628837697"/>
                        </a:ext>
                      </a:extLst>
                    </a:gridCol>
                    <a:gridCol w="1393879">
                      <a:extLst>
                        <a:ext uri="{9D8B030D-6E8A-4147-A177-3AD203B41FA5}">
                          <a16:colId xmlns:a16="http://schemas.microsoft.com/office/drawing/2014/main" val="648932853"/>
                        </a:ext>
                      </a:extLst>
                    </a:gridCol>
                    <a:gridCol w="1393879">
                      <a:extLst>
                        <a:ext uri="{9D8B030D-6E8A-4147-A177-3AD203B41FA5}">
                          <a16:colId xmlns:a16="http://schemas.microsoft.com/office/drawing/2014/main" val="774337184"/>
                        </a:ext>
                      </a:extLst>
                    </a:gridCol>
                    <a:gridCol w="1393879">
                      <a:extLst>
                        <a:ext uri="{9D8B030D-6E8A-4147-A177-3AD203B41FA5}">
                          <a16:colId xmlns:a16="http://schemas.microsoft.com/office/drawing/2014/main" val="3117885172"/>
                        </a:ext>
                      </a:extLst>
                    </a:gridCol>
                  </a:tblGrid>
                  <a:tr h="370840">
                    <a:tc>
                      <a:txBody>
                        <a:bodyPr/>
                        <a:lstStyle/>
                        <a:p>
                          <a:r>
                            <a:rPr lang="el-GR" dirty="0" smtClean="0"/>
                            <a:t>ω</a:t>
                          </a:r>
                          <a:endParaRPr lang="en-GB" dirty="0"/>
                        </a:p>
                      </a:txBody>
                      <a:tcPr/>
                    </a:tc>
                    <a:tc>
                      <a:txBody>
                        <a:bodyPr/>
                        <a:lstStyle/>
                        <a:p>
                          <a:r>
                            <a:rPr lang="en-GB" dirty="0" smtClean="0"/>
                            <a:t>0.1</a:t>
                          </a:r>
                          <a:endParaRPr lang="en-GB" dirty="0"/>
                        </a:p>
                      </a:txBody>
                      <a:tcPr/>
                    </a:tc>
                    <a:tc>
                      <a:txBody>
                        <a:bodyPr/>
                        <a:lstStyle/>
                        <a:p>
                          <a:r>
                            <a:rPr lang="en-GB" dirty="0" smtClean="0"/>
                            <a:t>0.5</a:t>
                          </a:r>
                          <a:endParaRPr lang="en-GB" dirty="0"/>
                        </a:p>
                      </a:txBody>
                      <a:tcPr/>
                    </a:tc>
                    <a:tc>
                      <a:txBody>
                        <a:bodyPr/>
                        <a:lstStyle/>
                        <a:p>
                          <a:r>
                            <a:rPr lang="en-GB" dirty="0" smtClean="0"/>
                            <a:t>1</a:t>
                          </a:r>
                          <a:endParaRPr lang="en-GB" dirty="0"/>
                        </a:p>
                      </a:txBody>
                      <a:tcPr/>
                    </a:tc>
                    <a:tc>
                      <a:txBody>
                        <a:bodyPr/>
                        <a:lstStyle/>
                        <a:p>
                          <a:r>
                            <a:rPr lang="en-GB" dirty="0" smtClean="0"/>
                            <a:t>2</a:t>
                          </a:r>
                          <a:endParaRPr lang="en-GB" dirty="0"/>
                        </a:p>
                      </a:txBody>
                      <a:tcPr/>
                    </a:tc>
                    <a:tc>
                      <a:txBody>
                        <a:bodyPr/>
                        <a:lstStyle/>
                        <a:p>
                          <a:r>
                            <a:rPr lang="en-GB" dirty="0" smtClean="0"/>
                            <a:t>10</a:t>
                          </a:r>
                          <a:endParaRPr lang="en-GB" dirty="0"/>
                        </a:p>
                      </a:txBody>
                      <a:tcPr/>
                    </a:tc>
                    <a:extLst>
                      <a:ext uri="{0D108BD9-81ED-4DB2-BD59-A6C34878D82A}">
                        <a16:rowId xmlns:a16="http://schemas.microsoft.com/office/drawing/2014/main" val="4038532047"/>
                      </a:ext>
                    </a:extLst>
                  </a:tr>
                  <a:tr h="370840">
                    <a:tc>
                      <a:txBody>
                        <a:bodyPr/>
                        <a:lstStyle/>
                        <a:p>
                          <a:endParaRPr lang="en-US"/>
                        </a:p>
                      </a:txBody>
                      <a:tcPr>
                        <a:blipFill>
                          <a:blip r:embed="rId2"/>
                          <a:stretch>
                            <a:fillRect l="-437" t="-104839" r="-501310" b="-124194"/>
                          </a:stretch>
                        </a:blipFill>
                      </a:tcPr>
                    </a:tc>
                    <a:tc>
                      <a:txBody>
                        <a:bodyPr/>
                        <a:lstStyle/>
                        <a:p>
                          <a:r>
                            <a:rPr lang="en-GB" dirty="0" smtClean="0"/>
                            <a:t>1+0.1j</a:t>
                          </a:r>
                          <a:endParaRPr lang="en-GB" dirty="0"/>
                        </a:p>
                      </a:txBody>
                      <a:tcPr/>
                    </a:tc>
                    <a:tc>
                      <a:txBody>
                        <a:bodyPr/>
                        <a:lstStyle/>
                        <a:p>
                          <a:r>
                            <a:rPr lang="en-GB" dirty="0" smtClean="0"/>
                            <a:t>1+0.5j</a:t>
                          </a:r>
                          <a:endParaRPr lang="en-GB" dirty="0"/>
                        </a:p>
                      </a:txBody>
                      <a:tcPr/>
                    </a:tc>
                    <a:tc>
                      <a:txBody>
                        <a:bodyPr/>
                        <a:lstStyle/>
                        <a:p>
                          <a:r>
                            <a:rPr lang="en-GB" dirty="0" smtClean="0"/>
                            <a:t>1+j</a:t>
                          </a:r>
                          <a:endParaRPr lang="en-GB" dirty="0"/>
                        </a:p>
                      </a:txBody>
                      <a:tcPr/>
                    </a:tc>
                    <a:tc>
                      <a:txBody>
                        <a:bodyPr/>
                        <a:lstStyle/>
                        <a:p>
                          <a:r>
                            <a:rPr lang="en-GB" dirty="0" smtClean="0"/>
                            <a:t>1+2j</a:t>
                          </a:r>
                          <a:endParaRPr lang="en-GB" dirty="0"/>
                        </a:p>
                      </a:txBody>
                      <a:tcPr/>
                    </a:tc>
                    <a:tc>
                      <a:txBody>
                        <a:bodyPr/>
                        <a:lstStyle/>
                        <a:p>
                          <a:r>
                            <a:rPr lang="en-GB" dirty="0" smtClean="0"/>
                            <a:t>1+10j</a:t>
                          </a:r>
                          <a:endParaRPr lang="en-GB" dirty="0"/>
                        </a:p>
                      </a:txBody>
                      <a:tcPr/>
                    </a:tc>
                    <a:extLst>
                      <a:ext uri="{0D108BD9-81ED-4DB2-BD59-A6C34878D82A}">
                        <a16:rowId xmlns:a16="http://schemas.microsoft.com/office/drawing/2014/main" val="2264908804"/>
                      </a:ext>
                    </a:extLst>
                  </a:tr>
                  <a:tr h="370840">
                    <a:tc>
                      <a:txBody>
                        <a:bodyPr/>
                        <a:lstStyle/>
                        <a:p>
                          <a:endParaRPr lang="en-US"/>
                        </a:p>
                      </a:txBody>
                      <a:tcPr>
                        <a:blipFill>
                          <a:blip r:embed="rId2"/>
                          <a:stretch>
                            <a:fillRect l="-437" t="-208197" r="-501310" b="-26230"/>
                          </a:stretch>
                        </a:blipFill>
                      </a:tcPr>
                    </a:tc>
                    <a:tc>
                      <a:txBody>
                        <a:bodyPr/>
                        <a:lstStyle/>
                        <a:p>
                          <a:r>
                            <a:rPr lang="en-GB" dirty="0" smtClean="0"/>
                            <a:t>0.99-0.099j</a:t>
                          </a:r>
                          <a:endParaRPr lang="en-GB" dirty="0"/>
                        </a:p>
                      </a:txBody>
                      <a:tcPr/>
                    </a:tc>
                    <a:tc>
                      <a:txBody>
                        <a:bodyPr/>
                        <a:lstStyle/>
                        <a:p>
                          <a:r>
                            <a:rPr lang="en-GB" dirty="0" smtClean="0"/>
                            <a:t>0.8-0.4j</a:t>
                          </a:r>
                          <a:endParaRPr lang="en-GB" dirty="0"/>
                        </a:p>
                      </a:txBody>
                      <a:tcPr/>
                    </a:tc>
                    <a:tc>
                      <a:txBody>
                        <a:bodyPr/>
                        <a:lstStyle/>
                        <a:p>
                          <a:r>
                            <a:rPr lang="en-GB" dirty="0" smtClean="0"/>
                            <a:t>0.5-0.5j</a:t>
                          </a:r>
                          <a:endParaRPr lang="en-GB" dirty="0"/>
                        </a:p>
                      </a:txBody>
                      <a:tcPr/>
                    </a:tc>
                    <a:tc>
                      <a:txBody>
                        <a:bodyPr/>
                        <a:lstStyle/>
                        <a:p>
                          <a:r>
                            <a:rPr lang="en-GB" dirty="0" smtClean="0"/>
                            <a:t>0.2-0.4j</a:t>
                          </a:r>
                          <a:endParaRPr lang="en-GB" dirty="0"/>
                        </a:p>
                      </a:txBody>
                      <a:tcPr/>
                    </a:tc>
                    <a:tc>
                      <a:txBody>
                        <a:bodyPr/>
                        <a:lstStyle/>
                        <a:p>
                          <a:r>
                            <a:rPr lang="en-GB" dirty="0" smtClean="0"/>
                            <a:t>0.01-0.1j</a:t>
                          </a:r>
                          <a:endParaRPr lang="en-GB" dirty="0"/>
                        </a:p>
                      </a:txBody>
                      <a:tcPr/>
                    </a:tc>
                    <a:extLst>
                      <a:ext uri="{0D108BD9-81ED-4DB2-BD59-A6C34878D82A}">
                        <a16:rowId xmlns:a16="http://schemas.microsoft.com/office/drawing/2014/main" val="959312418"/>
                      </a:ext>
                    </a:extLst>
                  </a:tr>
                </a:tbl>
              </a:graphicData>
            </a:graphic>
          </p:graphicFrame>
        </mc:Fallback>
      </mc:AlternateContent>
      <p:graphicFrame>
        <p:nvGraphicFramePr>
          <p:cNvPr id="8" name="Content Placeholder 7"/>
          <p:cNvGraphicFramePr>
            <a:graphicFrameLocks noGrp="1"/>
          </p:cNvGraphicFramePr>
          <p:nvPr>
            <p:ph idx="1"/>
            <p:extLst>
              <p:ext uri="{D42A27DB-BD31-4B8C-83A1-F6EECF244321}">
                <p14:modId xmlns:p14="http://schemas.microsoft.com/office/powerpoint/2010/main" val="665846900"/>
              </p:ext>
            </p:extLst>
          </p:nvPr>
        </p:nvGraphicFramePr>
        <p:xfrm>
          <a:off x="1115616" y="2564904"/>
          <a:ext cx="6984776" cy="3024336"/>
        </p:xfrm>
        <a:graphic>
          <a:graphicData uri="http://schemas.openxmlformats.org/drawingml/2006/chart">
            <c:chart xmlns:c="http://schemas.openxmlformats.org/drawingml/2006/chart" xmlns:r="http://schemas.openxmlformats.org/officeDocument/2006/relationships" r:id="rId3"/>
          </a:graphicData>
        </a:graphic>
      </p:graphicFrame>
      <p:sp>
        <p:nvSpPr>
          <p:cNvPr id="9" name="TextBox 1"/>
          <p:cNvSpPr txBox="1"/>
          <p:nvPr/>
        </p:nvSpPr>
        <p:spPr>
          <a:xfrm>
            <a:off x="6012160" y="4653136"/>
            <a:ext cx="504056" cy="288032"/>
          </a:xfrm>
          <a:prstGeom prst="rect">
            <a:avLst/>
          </a:prstGeom>
          <a:solidFill>
            <a:schemeClr val="bg1"/>
          </a:solidFill>
          <a:ln>
            <a:solidFill>
              <a:schemeClr val="tx1"/>
            </a:solidFill>
          </a:ln>
        </p:spPr>
        <p:txBody>
          <a:bodyPr wrap="square" rtlCol="0"/>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l-GR" sz="1100" dirty="0" smtClean="0"/>
              <a:t>ω</a:t>
            </a:r>
            <a:r>
              <a:rPr lang="en-GB" dirty="0" smtClean="0"/>
              <a:t>=1</a:t>
            </a:r>
            <a:endParaRPr lang="en-GB" sz="1100" dirty="0"/>
          </a:p>
        </p:txBody>
      </p:sp>
      <p:cxnSp>
        <p:nvCxnSpPr>
          <p:cNvPr id="11" name="Straight Arrow Connector 10"/>
          <p:cNvCxnSpPr/>
          <p:nvPr/>
        </p:nvCxnSpPr>
        <p:spPr>
          <a:xfrm flipH="1">
            <a:off x="7524328" y="4509120"/>
            <a:ext cx="72008" cy="72008"/>
          </a:xfrm>
          <a:prstGeom prst="straightConnector1">
            <a:avLst/>
          </a:prstGeom>
          <a:ln>
            <a:headEnd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6732240" y="4941168"/>
            <a:ext cx="144016" cy="19212"/>
          </a:xfrm>
          <a:prstGeom prst="straightConnector1">
            <a:avLst/>
          </a:prstGeom>
          <a:ln>
            <a:headEnd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flipV="1">
            <a:off x="5721259" y="4941168"/>
            <a:ext cx="74877" cy="19212"/>
          </a:xfrm>
          <a:prstGeom prst="straightConnector1">
            <a:avLst/>
          </a:prstGeom>
          <a:ln>
            <a:headEnd w="lg" len="lg"/>
            <a:tailEnd type="triangle" w="lg" len="lg"/>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flipV="1">
            <a:off x="4968044" y="4441965"/>
            <a:ext cx="72008" cy="103159"/>
          </a:xfrm>
          <a:prstGeom prst="straightConnector1">
            <a:avLst/>
          </a:prstGeom>
          <a:ln>
            <a:headEnd w="lg" len="lg"/>
            <a:tailEnd type="triangle" w="lg" len="lg"/>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487081" y="4533116"/>
            <a:ext cx="1404156" cy="646331"/>
          </a:xfrm>
          <a:prstGeom prst="rect">
            <a:avLst/>
          </a:prstGeom>
          <a:noFill/>
        </p:spPr>
        <p:txBody>
          <a:bodyPr wrap="square" rtlCol="0">
            <a:spAutoFit/>
          </a:bodyPr>
          <a:lstStyle/>
          <a:p>
            <a:r>
              <a:rPr lang="en-GB" dirty="0" smtClean="0"/>
              <a:t>Direction of increasing </a:t>
            </a:r>
            <a:r>
              <a:rPr lang="el-GR" dirty="0" smtClean="0"/>
              <a:t>ω</a:t>
            </a:r>
            <a:endParaRPr lang="en-GB" dirty="0"/>
          </a:p>
        </p:txBody>
      </p:sp>
      <p:cxnSp>
        <p:nvCxnSpPr>
          <p:cNvPr id="33" name="Straight Arrow Connector 32"/>
          <p:cNvCxnSpPr>
            <a:stCxn id="31" idx="3"/>
          </p:cNvCxnSpPr>
          <p:nvPr/>
        </p:nvCxnSpPr>
        <p:spPr>
          <a:xfrm flipV="1">
            <a:off x="3891237" y="4533116"/>
            <a:ext cx="968795" cy="3231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61768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Draw the Nyquist Plot for the transfer function:</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𝐺</m:t>
                      </m:r>
                      <m:d>
                        <m:dPr>
                          <m:ctrlPr>
                            <a:rPr lang="en-GB" b="0" i="1" smtClean="0">
                              <a:latin typeface="Cambria Math" panose="02040503050406030204" pitchFamily="18" charset="0"/>
                            </a:rPr>
                          </m:ctrlPr>
                        </m:dPr>
                        <m:e>
                          <m:r>
                            <a:rPr lang="en-GB" b="0" i="1" smtClean="0">
                              <a:latin typeface="Cambria Math" panose="02040503050406030204" pitchFamily="18" charset="0"/>
                            </a:rPr>
                            <m:t>𝑠</m:t>
                          </m:r>
                        </m:e>
                      </m:d>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6</m:t>
                          </m:r>
                        </m:num>
                        <m:den>
                          <m:sSup>
                            <m:sSupPr>
                              <m:ctrlPr>
                                <a:rPr lang="en-GB" b="0" i="1" smtClean="0">
                                  <a:latin typeface="Cambria Math" panose="02040503050406030204" pitchFamily="18" charset="0"/>
                                </a:rPr>
                              </m:ctrlPr>
                            </m:sSupPr>
                            <m:e>
                              <m:r>
                                <a:rPr lang="en-GB" b="0" i="1" smtClean="0">
                                  <a:latin typeface="Cambria Math" panose="02040503050406030204" pitchFamily="18" charset="0"/>
                                </a:rPr>
                                <m:t>𝑠</m:t>
                              </m:r>
                            </m:e>
                            <m:sup>
                              <m:r>
                                <a:rPr lang="en-GB" b="0" i="1" smtClean="0">
                                  <a:latin typeface="Cambria Math" panose="02040503050406030204" pitchFamily="18" charset="0"/>
                                </a:rPr>
                                <m:t>2</m:t>
                              </m:r>
                            </m:sup>
                          </m:sSup>
                          <m:r>
                            <a:rPr lang="en-GB" b="0" i="1" smtClean="0">
                              <a:latin typeface="Cambria Math" panose="02040503050406030204" pitchFamily="18" charset="0"/>
                            </a:rPr>
                            <m:t>+4</m:t>
                          </m:r>
                          <m:r>
                            <a:rPr lang="en-GB" b="0" i="1" smtClean="0">
                              <a:latin typeface="Cambria Math" panose="02040503050406030204" pitchFamily="18" charset="0"/>
                            </a:rPr>
                            <m:t>𝑠</m:t>
                          </m:r>
                          <m:r>
                            <a:rPr lang="en-GB" b="0" i="1" smtClean="0">
                              <a:latin typeface="Cambria Math" panose="02040503050406030204" pitchFamily="18" charset="0"/>
                            </a:rPr>
                            <m:t>+3</m:t>
                          </m:r>
                        </m:den>
                      </m:f>
                    </m:oMath>
                  </m:oMathPara>
                </a14:m>
                <a:endParaRPr lang="en-GB" dirty="0" smtClean="0"/>
              </a:p>
              <a:p>
                <a:pPr marL="0" indent="0">
                  <a:buNone/>
                </a:pPr>
                <a:r>
                  <a:rPr lang="en-GB" dirty="0" smtClean="0"/>
                  <a:t>We are going to take a different approach here to make this easier</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852" t="-2025" r="-519"/>
                </a:stretch>
              </a:blipFill>
            </p:spPr>
            <p:txBody>
              <a:bodyPr/>
              <a:lstStyle/>
              <a:p>
                <a:r>
                  <a:rPr lang="en-GB">
                    <a:noFill/>
                  </a:rPr>
                  <a:t> </a:t>
                </a:r>
              </a:p>
            </p:txBody>
          </p:sp>
        </mc:Fallback>
      </mc:AlternateContent>
    </p:spTree>
    <p:extLst>
      <p:ext uri="{BB962C8B-B14F-4D97-AF65-F5344CB8AC3E}">
        <p14:creationId xmlns:p14="http://schemas.microsoft.com/office/powerpoint/2010/main" val="17670612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a:t>
            </a:r>
            <a:endParaRPr lang="en-GB" dirty="0"/>
          </a:p>
        </p:txBody>
      </p:sp>
      <p:sp>
        <p:nvSpPr>
          <p:cNvPr id="3" name="Content Placeholder 2"/>
          <p:cNvSpPr>
            <a:spLocks noGrp="1"/>
          </p:cNvSpPr>
          <p:nvPr>
            <p:ph idx="1"/>
          </p:nvPr>
        </p:nvSpPr>
        <p:spPr/>
        <p:txBody>
          <a:bodyPr/>
          <a:lstStyle/>
          <a:p>
            <a:r>
              <a:rPr lang="en-GB" dirty="0" smtClean="0"/>
              <a:t>Instead of plotting the value as a complex pair (Cartesian) , this time were going to plot the magnitude and angle of it (Polar)</a:t>
            </a:r>
            <a:endParaRPr lang="en-GB" dirty="0"/>
          </a:p>
        </p:txBody>
      </p:sp>
    </p:spTree>
    <p:extLst>
      <p:ext uri="{BB962C8B-B14F-4D97-AF65-F5344CB8AC3E}">
        <p14:creationId xmlns:p14="http://schemas.microsoft.com/office/powerpoint/2010/main" val="9672536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dirty="0" smtClean="0"/>
                  <a:t>It can be shown that</a:t>
                </a:r>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𝐺</m:t>
                      </m:r>
                      <m:d>
                        <m:dPr>
                          <m:ctrlPr>
                            <a:rPr lang="en-GB" i="1">
                              <a:latin typeface="Cambria Math" panose="02040503050406030204" pitchFamily="18" charset="0"/>
                            </a:rPr>
                          </m:ctrlPr>
                        </m:dPr>
                        <m:e>
                          <m:r>
                            <a:rPr lang="en-GB" i="1">
                              <a:latin typeface="Cambria Math" panose="02040503050406030204" pitchFamily="18" charset="0"/>
                            </a:rPr>
                            <m:t>𝑠</m:t>
                          </m:r>
                        </m:e>
                      </m:d>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6</m:t>
                          </m:r>
                        </m:num>
                        <m:den>
                          <m:sSup>
                            <m:sSupPr>
                              <m:ctrlPr>
                                <a:rPr lang="en-GB" i="1">
                                  <a:latin typeface="Cambria Math" panose="02040503050406030204" pitchFamily="18" charset="0"/>
                                </a:rPr>
                              </m:ctrlPr>
                            </m:sSupPr>
                            <m:e>
                              <m:r>
                                <a:rPr lang="en-GB" i="1">
                                  <a:latin typeface="Cambria Math" panose="02040503050406030204" pitchFamily="18" charset="0"/>
                                </a:rPr>
                                <m:t>𝑠</m:t>
                              </m:r>
                            </m:e>
                            <m:sup>
                              <m:r>
                                <a:rPr lang="en-GB" i="1">
                                  <a:latin typeface="Cambria Math" panose="02040503050406030204" pitchFamily="18" charset="0"/>
                                </a:rPr>
                                <m:t>2</m:t>
                              </m:r>
                            </m:sup>
                          </m:sSup>
                          <m:r>
                            <a:rPr lang="en-GB" i="1">
                              <a:latin typeface="Cambria Math" panose="02040503050406030204" pitchFamily="18" charset="0"/>
                            </a:rPr>
                            <m:t>+4</m:t>
                          </m:r>
                          <m:r>
                            <a:rPr lang="en-GB" i="1">
                              <a:latin typeface="Cambria Math" panose="02040503050406030204" pitchFamily="18" charset="0"/>
                            </a:rPr>
                            <m:t>𝑠</m:t>
                          </m:r>
                          <m:r>
                            <a:rPr lang="en-GB" i="1">
                              <a:latin typeface="Cambria Math" panose="02040503050406030204" pitchFamily="18" charset="0"/>
                            </a:rPr>
                            <m:t>+3</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6</m:t>
                          </m:r>
                        </m:num>
                        <m:den>
                          <m:d>
                            <m:dPr>
                              <m:ctrlPr>
                                <a:rPr lang="en-GB" b="0" i="1" smtClean="0">
                                  <a:latin typeface="Cambria Math" panose="02040503050406030204" pitchFamily="18" charset="0"/>
                                </a:rPr>
                              </m:ctrlPr>
                            </m:dPr>
                            <m:e>
                              <m:r>
                                <a:rPr lang="en-GB" b="0" i="1" smtClean="0">
                                  <a:latin typeface="Cambria Math" panose="02040503050406030204" pitchFamily="18" charset="0"/>
                                </a:rPr>
                                <m:t>𝑠</m:t>
                              </m:r>
                              <m:r>
                                <a:rPr lang="en-GB" b="0" i="1" smtClean="0">
                                  <a:latin typeface="Cambria Math" panose="02040503050406030204" pitchFamily="18" charset="0"/>
                                </a:rPr>
                                <m:t>+1</m:t>
                              </m:r>
                            </m:e>
                          </m:d>
                          <m:d>
                            <m:dPr>
                              <m:ctrlPr>
                                <a:rPr lang="en-GB" b="0" i="1" smtClean="0">
                                  <a:latin typeface="Cambria Math" panose="02040503050406030204" pitchFamily="18" charset="0"/>
                                </a:rPr>
                              </m:ctrlPr>
                            </m:dPr>
                            <m:e>
                              <m:r>
                                <a:rPr lang="en-GB" b="0" i="1" smtClean="0">
                                  <a:latin typeface="Cambria Math" panose="02040503050406030204" pitchFamily="18" charset="0"/>
                                </a:rPr>
                                <m:t>𝑠</m:t>
                              </m:r>
                              <m:r>
                                <a:rPr lang="en-GB" b="0" i="1" smtClean="0">
                                  <a:latin typeface="Cambria Math" panose="02040503050406030204" pitchFamily="18" charset="0"/>
                                </a:rPr>
                                <m:t>+3</m:t>
                              </m:r>
                            </m:e>
                          </m:d>
                        </m:den>
                      </m:f>
                    </m:oMath>
                  </m:oMathPara>
                </a14:m>
                <a:endParaRPr lang="en-GB" dirty="0" smtClean="0"/>
              </a:p>
              <a:p>
                <a:pPr marL="0" indent="0">
                  <a:buNone/>
                </a:pPr>
                <a:r>
                  <a:rPr lang="en-GB" b="0" i="0" dirty="0" smtClean="0">
                    <a:latin typeface="Cambria Math" panose="02040503050406030204" pitchFamily="18" charset="0"/>
                  </a:rPr>
                  <a:t>We now substitute </a:t>
                </a:r>
                <a14:m>
                  <m:oMath xmlns:m="http://schemas.openxmlformats.org/officeDocument/2006/math">
                    <m:r>
                      <a:rPr lang="en-GB" i="1">
                        <a:latin typeface="Cambria Math" panose="02040503050406030204" pitchFamily="18" charset="0"/>
                      </a:rPr>
                      <m:t>𝑠</m:t>
                    </m:r>
                    <m:r>
                      <a:rPr lang="en-GB" i="1">
                        <a:latin typeface="Cambria Math" panose="02040503050406030204" pitchFamily="18" charset="0"/>
                      </a:rPr>
                      <m:t>=</m:t>
                    </m:r>
                    <m:r>
                      <a:rPr lang="en-GB" i="1">
                        <a:latin typeface="Cambria Math" panose="02040503050406030204" pitchFamily="18" charset="0"/>
                        <a:ea typeface="Cambria Math" panose="02040503050406030204" pitchFamily="18" charset="0"/>
                      </a:rPr>
                      <m:t>𝑗</m:t>
                    </m:r>
                    <m:r>
                      <a:rPr lang="en-GB" i="1">
                        <a:latin typeface="Cambria Math" panose="02040503050406030204" pitchFamily="18" charset="0"/>
                        <a:ea typeface="Cambria Math" panose="02040503050406030204" pitchFamily="18" charset="0"/>
                      </a:rPr>
                      <m:t>𝜔</m:t>
                    </m:r>
                  </m:oMath>
                </a14:m>
                <a:r>
                  <a:rPr lang="en-GB" b="0" i="0" dirty="0" smtClean="0">
                    <a:latin typeface="Cambria Math" panose="02040503050406030204" pitchFamily="18" charset="0"/>
                  </a:rPr>
                  <a:t> as before.</a:t>
                </a:r>
              </a:p>
              <a:p>
                <a:pPr marL="0" indent="0">
                  <a:buNone/>
                </a:pPr>
                <a:endParaRPr lang="en-GB" dirty="0" smtClean="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852" t="-2025"/>
                </a:stretch>
              </a:blipFill>
            </p:spPr>
            <p:txBody>
              <a:bodyPr/>
              <a:lstStyle/>
              <a:p>
                <a:r>
                  <a:rPr lang="en-GB">
                    <a:noFill/>
                  </a:rPr>
                  <a:t> </a:t>
                </a:r>
              </a:p>
            </p:txBody>
          </p:sp>
        </mc:Fallback>
      </mc:AlternateContent>
    </p:spTree>
    <p:extLst>
      <p:ext uri="{BB962C8B-B14F-4D97-AF65-F5344CB8AC3E}">
        <p14:creationId xmlns:p14="http://schemas.microsoft.com/office/powerpoint/2010/main" val="3375683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latin typeface="Cambria Math" panose="02040503050406030204" pitchFamily="18" charset="0"/>
                  </a:rPr>
                  <a:t>The gain (radius to plot) is given by the complex magnitude:</a:t>
                </a:r>
              </a:p>
              <a:p>
                <a:pPr marL="0" indent="0">
                  <a:buNone/>
                </a:pPr>
                <a14:m>
                  <m:oMathPara xmlns:m="http://schemas.openxmlformats.org/officeDocument/2006/math">
                    <m:oMathParaPr>
                      <m:jc m:val="centerGroup"/>
                    </m:oMathParaPr>
                    <m:oMath xmlns:m="http://schemas.openxmlformats.org/officeDocument/2006/math">
                      <m:d>
                        <m:dPr>
                          <m:begChr m:val="|"/>
                          <m:endChr m:val="|"/>
                          <m:ctrlPr>
                            <a:rPr lang="en-GB" i="1">
                              <a:latin typeface="Cambria Math" panose="02040503050406030204" pitchFamily="18" charset="0"/>
                            </a:rPr>
                          </m:ctrlPr>
                        </m:dPr>
                        <m:e>
                          <m:r>
                            <a:rPr lang="en-GB" i="1">
                              <a:latin typeface="Cambria Math" panose="02040503050406030204" pitchFamily="18" charset="0"/>
                            </a:rPr>
                            <m:t>𝐺</m:t>
                          </m:r>
                          <m:r>
                            <a:rPr lang="en-GB" i="1">
                              <a:latin typeface="Cambria Math" panose="02040503050406030204" pitchFamily="18" charset="0"/>
                            </a:rPr>
                            <m:t>(</m:t>
                          </m:r>
                          <m:r>
                            <a:rPr lang="en-GB" i="1">
                              <a:latin typeface="Cambria Math" panose="02040503050406030204" pitchFamily="18" charset="0"/>
                            </a:rPr>
                            <m:t>𝑠</m:t>
                          </m:r>
                          <m:r>
                            <a:rPr lang="en-GB" i="1">
                              <a:latin typeface="Cambria Math" panose="02040503050406030204" pitchFamily="18" charset="0"/>
                            </a:rPr>
                            <m:t>)</m:t>
                          </m:r>
                        </m:e>
                      </m:d>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6</m:t>
                          </m:r>
                        </m:num>
                        <m:den>
                          <m:rad>
                            <m:radPr>
                              <m:degHide m:val="on"/>
                              <m:ctrlPr>
                                <a:rPr lang="en-GB" i="1">
                                  <a:latin typeface="Cambria Math" panose="02040503050406030204" pitchFamily="18" charset="0"/>
                                </a:rPr>
                              </m:ctrlPr>
                            </m:radPr>
                            <m:deg/>
                            <m:e>
                              <m:d>
                                <m:dPr>
                                  <m:ctrlPr>
                                    <a:rPr lang="en-GB" i="1">
                                      <a:latin typeface="Cambria Math" panose="02040503050406030204" pitchFamily="18" charset="0"/>
                                    </a:rPr>
                                  </m:ctrlPr>
                                </m:dPr>
                                <m:e>
                                  <m:sSup>
                                    <m:sSupPr>
                                      <m:ctrlPr>
                                        <a:rPr lang="en-GB" i="1">
                                          <a:latin typeface="Cambria Math" panose="02040503050406030204" pitchFamily="18" charset="0"/>
                                        </a:rPr>
                                      </m:ctrlPr>
                                    </m:sSupPr>
                                    <m:e>
                                      <m:r>
                                        <a:rPr lang="en-GB" i="1">
                                          <a:latin typeface="Cambria Math" panose="02040503050406030204" pitchFamily="18" charset="0"/>
                                          <a:ea typeface="Cambria Math" panose="02040503050406030204" pitchFamily="18" charset="0"/>
                                        </a:rPr>
                                        <m:t>𝜔</m:t>
                                      </m:r>
                                    </m:e>
                                    <m:sup>
                                      <m:r>
                                        <a:rPr lang="en-GB" i="1">
                                          <a:latin typeface="Cambria Math" panose="02040503050406030204" pitchFamily="18" charset="0"/>
                                        </a:rPr>
                                        <m:t>2</m:t>
                                      </m:r>
                                    </m:sup>
                                  </m:sSup>
                                  <m:r>
                                    <a:rPr lang="en-GB" i="1">
                                      <a:latin typeface="Cambria Math" panose="02040503050406030204" pitchFamily="18" charset="0"/>
                                    </a:rPr>
                                    <m:t>+1</m:t>
                                  </m:r>
                                </m:e>
                              </m:d>
                              <m:d>
                                <m:dPr>
                                  <m:ctrlPr>
                                    <a:rPr lang="en-GB" i="1">
                                      <a:latin typeface="Cambria Math" panose="02040503050406030204" pitchFamily="18" charset="0"/>
                                    </a:rPr>
                                  </m:ctrlPr>
                                </m:dPr>
                                <m:e>
                                  <m:sSup>
                                    <m:sSupPr>
                                      <m:ctrlPr>
                                        <a:rPr lang="en-GB" i="1">
                                          <a:latin typeface="Cambria Math" panose="02040503050406030204" pitchFamily="18" charset="0"/>
                                        </a:rPr>
                                      </m:ctrlPr>
                                    </m:sSupPr>
                                    <m:e>
                                      <m:r>
                                        <a:rPr lang="en-GB" i="1">
                                          <a:latin typeface="Cambria Math" panose="02040503050406030204" pitchFamily="18" charset="0"/>
                                        </a:rPr>
                                        <m:t>𝑤</m:t>
                                      </m:r>
                                    </m:e>
                                    <m:sup>
                                      <m:r>
                                        <a:rPr lang="en-GB" i="1">
                                          <a:latin typeface="Cambria Math" panose="02040503050406030204" pitchFamily="18" charset="0"/>
                                        </a:rPr>
                                        <m:t>2</m:t>
                                      </m:r>
                                    </m:sup>
                                  </m:sSup>
                                  <m:r>
                                    <a:rPr lang="en-GB" i="1">
                                      <a:latin typeface="Cambria Math" panose="02040503050406030204" pitchFamily="18" charset="0"/>
                                    </a:rPr>
                                    <m:t>+9</m:t>
                                  </m:r>
                                </m:e>
                              </m:d>
                            </m:e>
                          </m:rad>
                        </m:den>
                      </m:f>
                    </m:oMath>
                  </m:oMathPara>
                </a14:m>
                <a:endParaRPr lang="en-GB" dirty="0" smtClean="0"/>
              </a:p>
              <a:p>
                <a:pPr marL="0" indent="0">
                  <a:buNone/>
                </a:pPr>
                <a:r>
                  <a:rPr lang="en-GB" dirty="0" smtClean="0"/>
                  <a:t>…and the phase (angle to plot) is given by</a:t>
                </a:r>
              </a:p>
              <a:p>
                <a:pPr marL="0" indent="0">
                  <a:buNone/>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𝐺</m:t>
                      </m:r>
                      <m:d>
                        <m:dPr>
                          <m:ctrlPr>
                            <a:rPr lang="en-GB" b="0" i="1" smtClean="0">
                              <a:latin typeface="Cambria Math" panose="02040503050406030204" pitchFamily="18" charset="0"/>
                              <a:ea typeface="Cambria Math" panose="02040503050406030204" pitchFamily="18" charset="0"/>
                            </a:rPr>
                          </m:ctrlPr>
                        </m:dPr>
                        <m:e>
                          <m:r>
                            <a:rPr lang="en-GB" b="0" i="1" smtClean="0">
                              <a:latin typeface="Cambria Math" panose="02040503050406030204" pitchFamily="18" charset="0"/>
                              <a:ea typeface="Cambria Math" panose="02040503050406030204" pitchFamily="18" charset="0"/>
                            </a:rPr>
                            <m:t>𝑠</m:t>
                          </m:r>
                        </m:e>
                      </m:d>
                      <m:r>
                        <a:rPr lang="en-GB" b="0" i="1" smtClean="0">
                          <a:latin typeface="Cambria Math" panose="02040503050406030204" pitchFamily="18" charset="0"/>
                          <a:ea typeface="Cambria Math" panose="02040503050406030204" pitchFamily="18" charset="0"/>
                        </a:rPr>
                        <m:t>=−</m:t>
                      </m:r>
                      <m:func>
                        <m:funcPr>
                          <m:ctrlPr>
                            <a:rPr lang="en-GB" b="0" i="1" smtClean="0">
                              <a:latin typeface="Cambria Math" panose="02040503050406030204" pitchFamily="18" charset="0"/>
                              <a:ea typeface="Cambria Math" panose="02040503050406030204" pitchFamily="18" charset="0"/>
                            </a:rPr>
                          </m:ctrlPr>
                        </m:funcPr>
                        <m:fName>
                          <m:sSup>
                            <m:sSupPr>
                              <m:ctrlPr>
                                <a:rPr lang="en-GB" b="0" i="1" smtClean="0">
                                  <a:latin typeface="Cambria Math" panose="02040503050406030204" pitchFamily="18" charset="0"/>
                                  <a:ea typeface="Cambria Math" panose="02040503050406030204" pitchFamily="18" charset="0"/>
                                </a:rPr>
                              </m:ctrlPr>
                            </m:sSupPr>
                            <m:e>
                              <m:r>
                                <m:rPr>
                                  <m:sty m:val="p"/>
                                </m:rPr>
                                <a:rPr lang="en-GB" b="0" i="0" smtClean="0">
                                  <a:latin typeface="Cambria Math" panose="02040503050406030204" pitchFamily="18" charset="0"/>
                                  <a:ea typeface="Cambria Math" panose="02040503050406030204" pitchFamily="18" charset="0"/>
                                </a:rPr>
                                <m:t>tan</m:t>
                              </m:r>
                            </m:e>
                            <m:sup>
                              <m:r>
                                <a:rPr lang="en-GB" b="0" i="1" smtClean="0">
                                  <a:latin typeface="Cambria Math" panose="02040503050406030204" pitchFamily="18" charset="0"/>
                                  <a:ea typeface="Cambria Math" panose="02040503050406030204" pitchFamily="18" charset="0"/>
                                </a:rPr>
                                <m:t>−1</m:t>
                              </m:r>
                            </m:sup>
                          </m:sSup>
                        </m:fName>
                        <m:e>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𝜔</m:t>
                              </m:r>
                            </m:num>
                            <m:den>
                              <m:r>
                                <a:rPr lang="en-GB" b="0" i="1" smtClean="0">
                                  <a:latin typeface="Cambria Math" panose="02040503050406030204" pitchFamily="18" charset="0"/>
                                  <a:ea typeface="Cambria Math" panose="02040503050406030204" pitchFamily="18" charset="0"/>
                                </a:rPr>
                                <m:t>1</m:t>
                              </m:r>
                            </m:den>
                          </m:f>
                        </m:e>
                      </m:func>
                      <m:r>
                        <a:rPr lang="en-GB" i="1">
                          <a:latin typeface="Cambria Math" panose="02040503050406030204" pitchFamily="18" charset="0"/>
                          <a:ea typeface="Cambria Math" panose="02040503050406030204" pitchFamily="18" charset="0"/>
                        </a:rPr>
                        <m:t>−</m:t>
                      </m:r>
                      <m:func>
                        <m:funcPr>
                          <m:ctrlPr>
                            <a:rPr lang="en-GB" i="1">
                              <a:latin typeface="Cambria Math" panose="02040503050406030204" pitchFamily="18" charset="0"/>
                              <a:ea typeface="Cambria Math" panose="02040503050406030204" pitchFamily="18" charset="0"/>
                            </a:rPr>
                          </m:ctrlPr>
                        </m:funcPr>
                        <m:fName>
                          <m:sSup>
                            <m:sSupPr>
                              <m:ctrlPr>
                                <a:rPr lang="en-GB" i="1">
                                  <a:latin typeface="Cambria Math" panose="02040503050406030204" pitchFamily="18" charset="0"/>
                                  <a:ea typeface="Cambria Math" panose="02040503050406030204" pitchFamily="18" charset="0"/>
                                </a:rPr>
                              </m:ctrlPr>
                            </m:sSupPr>
                            <m:e>
                              <m:r>
                                <m:rPr>
                                  <m:sty m:val="p"/>
                                </m:rPr>
                                <a:rPr lang="en-GB">
                                  <a:latin typeface="Cambria Math" panose="02040503050406030204" pitchFamily="18" charset="0"/>
                                  <a:ea typeface="Cambria Math" panose="02040503050406030204" pitchFamily="18" charset="0"/>
                                </a:rPr>
                                <m:t>tan</m:t>
                              </m:r>
                            </m:e>
                            <m:sup>
                              <m:r>
                                <a:rPr lang="en-GB" i="1">
                                  <a:latin typeface="Cambria Math" panose="02040503050406030204" pitchFamily="18" charset="0"/>
                                  <a:ea typeface="Cambria Math" panose="02040503050406030204" pitchFamily="18" charset="0"/>
                                </a:rPr>
                                <m:t>−1</m:t>
                              </m:r>
                            </m:sup>
                          </m:sSup>
                        </m:fName>
                        <m:e>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𝜔</m:t>
                              </m:r>
                            </m:num>
                            <m:den>
                              <m:r>
                                <a:rPr lang="en-GB" b="0" i="1" smtClean="0">
                                  <a:latin typeface="Cambria Math" panose="02040503050406030204" pitchFamily="18" charset="0"/>
                                  <a:ea typeface="Cambria Math" panose="02040503050406030204" pitchFamily="18" charset="0"/>
                                </a:rPr>
                                <m:t>3</m:t>
                              </m:r>
                            </m:den>
                          </m:f>
                        </m:e>
                      </m:func>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852" t="-2025"/>
                </a:stretch>
              </a:blipFill>
            </p:spPr>
            <p:txBody>
              <a:bodyPr/>
              <a:lstStyle/>
              <a:p>
                <a:r>
                  <a:rPr lang="en-GB">
                    <a:noFill/>
                  </a:rPr>
                  <a:t> </a:t>
                </a:r>
              </a:p>
            </p:txBody>
          </p:sp>
        </mc:Fallback>
      </mc:AlternateContent>
    </p:spTree>
    <p:extLst>
      <p:ext uri="{BB962C8B-B14F-4D97-AF65-F5344CB8AC3E}">
        <p14:creationId xmlns:p14="http://schemas.microsoft.com/office/powerpoint/2010/main" val="36449301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67350265"/>
              </p:ext>
            </p:extLst>
          </p:nvPr>
        </p:nvGraphicFramePr>
        <p:xfrm>
          <a:off x="457200" y="1600200"/>
          <a:ext cx="8229600" cy="1112520"/>
        </p:xfrm>
        <a:graphic>
          <a:graphicData uri="http://schemas.openxmlformats.org/drawingml/2006/table">
            <a:tbl>
              <a:tblPr firstRow="1" bandRow="1">
                <a:tableStyleId>{5C22544A-7EE6-4342-B048-85BDC9FD1C3A}</a:tableStyleId>
              </a:tblPr>
              <a:tblGrid>
                <a:gridCol w="1645920">
                  <a:extLst>
                    <a:ext uri="{9D8B030D-6E8A-4147-A177-3AD203B41FA5}">
                      <a16:colId xmlns:a16="http://schemas.microsoft.com/office/drawing/2014/main" val="1993360218"/>
                    </a:ext>
                  </a:extLst>
                </a:gridCol>
                <a:gridCol w="1645920">
                  <a:extLst>
                    <a:ext uri="{9D8B030D-6E8A-4147-A177-3AD203B41FA5}">
                      <a16:colId xmlns:a16="http://schemas.microsoft.com/office/drawing/2014/main" val="3727650609"/>
                    </a:ext>
                  </a:extLst>
                </a:gridCol>
                <a:gridCol w="1645920">
                  <a:extLst>
                    <a:ext uri="{9D8B030D-6E8A-4147-A177-3AD203B41FA5}">
                      <a16:colId xmlns:a16="http://schemas.microsoft.com/office/drawing/2014/main" val="4151327393"/>
                    </a:ext>
                  </a:extLst>
                </a:gridCol>
                <a:gridCol w="1645920">
                  <a:extLst>
                    <a:ext uri="{9D8B030D-6E8A-4147-A177-3AD203B41FA5}">
                      <a16:colId xmlns:a16="http://schemas.microsoft.com/office/drawing/2014/main" val="1163705643"/>
                    </a:ext>
                  </a:extLst>
                </a:gridCol>
                <a:gridCol w="1645920">
                  <a:extLst>
                    <a:ext uri="{9D8B030D-6E8A-4147-A177-3AD203B41FA5}">
                      <a16:colId xmlns:a16="http://schemas.microsoft.com/office/drawing/2014/main" val="1926924561"/>
                    </a:ext>
                  </a:extLst>
                </a:gridCol>
              </a:tblGrid>
              <a:tr h="370840">
                <a:tc>
                  <a:txBody>
                    <a:bodyPr/>
                    <a:lstStyle/>
                    <a:p>
                      <a:r>
                        <a:rPr lang="el-GR" dirty="0" smtClean="0"/>
                        <a:t>ω</a:t>
                      </a:r>
                      <a:r>
                        <a:rPr lang="en-GB" dirty="0" smtClean="0"/>
                        <a:t> </a:t>
                      </a:r>
                      <a:endParaRPr lang="en-GB" dirty="0"/>
                    </a:p>
                  </a:txBody>
                  <a:tcPr/>
                </a:tc>
                <a:tc>
                  <a:txBody>
                    <a:bodyPr/>
                    <a:lstStyle/>
                    <a:p>
                      <a:r>
                        <a:rPr lang="en-GB" dirty="0" smtClean="0"/>
                        <a:t>0</a:t>
                      </a:r>
                      <a:endParaRPr lang="en-GB" dirty="0"/>
                    </a:p>
                  </a:txBody>
                  <a:tcPr/>
                </a:tc>
                <a:tc>
                  <a:txBody>
                    <a:bodyPr/>
                    <a:lstStyle/>
                    <a:p>
                      <a:r>
                        <a:rPr lang="en-GB" dirty="0" smtClean="0"/>
                        <a:t>1</a:t>
                      </a:r>
                      <a:endParaRPr lang="en-GB" dirty="0"/>
                    </a:p>
                  </a:txBody>
                  <a:tcPr/>
                </a:tc>
                <a:tc>
                  <a:txBody>
                    <a:bodyPr/>
                    <a:lstStyle/>
                    <a:p>
                      <a:r>
                        <a:rPr lang="en-GB" dirty="0" smtClean="0"/>
                        <a:t>3</a:t>
                      </a:r>
                      <a:endParaRPr lang="en-GB" dirty="0"/>
                    </a:p>
                  </a:txBody>
                  <a:tcPr/>
                </a:tc>
                <a:tc>
                  <a:txBody>
                    <a:bodyPr/>
                    <a:lstStyle/>
                    <a:p>
                      <a:r>
                        <a:rPr lang="en-GB" dirty="0" smtClean="0"/>
                        <a:t>10</a:t>
                      </a:r>
                      <a:endParaRPr lang="en-GB" dirty="0"/>
                    </a:p>
                  </a:txBody>
                  <a:tcPr/>
                </a:tc>
                <a:extLst>
                  <a:ext uri="{0D108BD9-81ED-4DB2-BD59-A6C34878D82A}">
                    <a16:rowId xmlns:a16="http://schemas.microsoft.com/office/drawing/2014/main" val="1001696304"/>
                  </a:ext>
                </a:extLst>
              </a:tr>
              <a:tr h="370840">
                <a:tc>
                  <a:txBody>
                    <a:bodyPr/>
                    <a:lstStyle/>
                    <a:p>
                      <a:r>
                        <a:rPr lang="en-GB" dirty="0" smtClean="0"/>
                        <a:t>Gain</a:t>
                      </a:r>
                      <a:endParaRPr lang="en-GB" dirty="0"/>
                    </a:p>
                  </a:txBody>
                  <a:tcPr/>
                </a:tc>
                <a:tc>
                  <a:txBody>
                    <a:bodyPr/>
                    <a:lstStyle/>
                    <a:p>
                      <a:r>
                        <a:rPr lang="en-GB" dirty="0" smtClean="0"/>
                        <a:t>2</a:t>
                      </a:r>
                      <a:endParaRPr lang="en-GB" dirty="0"/>
                    </a:p>
                  </a:txBody>
                  <a:tcPr/>
                </a:tc>
                <a:tc>
                  <a:txBody>
                    <a:bodyPr/>
                    <a:lstStyle/>
                    <a:p>
                      <a:r>
                        <a:rPr lang="en-GB" dirty="0" smtClean="0"/>
                        <a:t>1.34</a:t>
                      </a:r>
                      <a:endParaRPr lang="en-GB" dirty="0"/>
                    </a:p>
                  </a:txBody>
                  <a:tcPr/>
                </a:tc>
                <a:tc>
                  <a:txBody>
                    <a:bodyPr/>
                    <a:lstStyle/>
                    <a:p>
                      <a:r>
                        <a:rPr lang="en-GB" dirty="0" smtClean="0"/>
                        <a:t>0.45</a:t>
                      </a:r>
                      <a:endParaRPr lang="en-GB" dirty="0"/>
                    </a:p>
                  </a:txBody>
                  <a:tcPr/>
                </a:tc>
                <a:tc>
                  <a:txBody>
                    <a:bodyPr/>
                    <a:lstStyle/>
                    <a:p>
                      <a:r>
                        <a:rPr lang="en-GB" dirty="0" smtClean="0"/>
                        <a:t>0.06</a:t>
                      </a:r>
                      <a:endParaRPr lang="en-GB" dirty="0"/>
                    </a:p>
                  </a:txBody>
                  <a:tcPr/>
                </a:tc>
                <a:extLst>
                  <a:ext uri="{0D108BD9-81ED-4DB2-BD59-A6C34878D82A}">
                    <a16:rowId xmlns:a16="http://schemas.microsoft.com/office/drawing/2014/main" val="3219079195"/>
                  </a:ext>
                </a:extLst>
              </a:tr>
              <a:tr h="370840">
                <a:tc>
                  <a:txBody>
                    <a:bodyPr/>
                    <a:lstStyle/>
                    <a:p>
                      <a:r>
                        <a:rPr lang="en-GB" dirty="0" smtClean="0"/>
                        <a:t>Phase</a:t>
                      </a:r>
                      <a:endParaRPr lang="en-GB" dirty="0"/>
                    </a:p>
                  </a:txBody>
                  <a:tcPr/>
                </a:tc>
                <a:tc>
                  <a:txBody>
                    <a:bodyPr/>
                    <a:lstStyle/>
                    <a:p>
                      <a:r>
                        <a:rPr lang="en-GB" dirty="0" smtClean="0"/>
                        <a:t>0</a:t>
                      </a:r>
                      <a:endParaRPr lang="en-GB" dirty="0"/>
                    </a:p>
                  </a:txBody>
                  <a:tcPr/>
                </a:tc>
                <a:tc>
                  <a:txBody>
                    <a:bodyPr/>
                    <a:lstStyle/>
                    <a:p>
                      <a:r>
                        <a:rPr lang="en-GB" dirty="0" smtClean="0"/>
                        <a:t>-63</a:t>
                      </a:r>
                      <a:endParaRPr lang="en-GB" dirty="0"/>
                    </a:p>
                  </a:txBody>
                  <a:tcPr/>
                </a:tc>
                <a:tc>
                  <a:txBody>
                    <a:bodyPr/>
                    <a:lstStyle/>
                    <a:p>
                      <a:r>
                        <a:rPr lang="en-GB" dirty="0" smtClean="0"/>
                        <a:t>-116</a:t>
                      </a:r>
                      <a:endParaRPr lang="en-GB" dirty="0"/>
                    </a:p>
                  </a:txBody>
                  <a:tcPr/>
                </a:tc>
                <a:tc>
                  <a:txBody>
                    <a:bodyPr/>
                    <a:lstStyle/>
                    <a:p>
                      <a:r>
                        <a:rPr lang="en-GB" dirty="0" smtClean="0"/>
                        <a:t>-157</a:t>
                      </a:r>
                      <a:endParaRPr lang="en-GB" dirty="0"/>
                    </a:p>
                  </a:txBody>
                  <a:tcPr/>
                </a:tc>
                <a:extLst>
                  <a:ext uri="{0D108BD9-81ED-4DB2-BD59-A6C34878D82A}">
                    <a16:rowId xmlns:a16="http://schemas.microsoft.com/office/drawing/2014/main" val="3826639386"/>
                  </a:ext>
                </a:extLst>
              </a:tr>
            </a:tbl>
          </a:graphicData>
        </a:graphic>
      </p:graphicFrame>
      <p:graphicFrame>
        <p:nvGraphicFramePr>
          <p:cNvPr id="5" name="Content Placeholder 7"/>
          <p:cNvGraphicFramePr>
            <a:graphicFrameLocks/>
          </p:cNvGraphicFramePr>
          <p:nvPr>
            <p:extLst>
              <p:ext uri="{D42A27DB-BD31-4B8C-83A1-F6EECF244321}">
                <p14:modId xmlns:p14="http://schemas.microsoft.com/office/powerpoint/2010/main" val="1292223929"/>
              </p:ext>
            </p:extLst>
          </p:nvPr>
        </p:nvGraphicFramePr>
        <p:xfrm>
          <a:off x="1493658" y="2712720"/>
          <a:ext cx="6156684" cy="302433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973870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Gain Margin</a:t>
            </a:r>
            <a:endParaRPr lang="en-GB" dirty="0"/>
          </a:p>
        </p:txBody>
      </p:sp>
      <p:sp>
        <p:nvSpPr>
          <p:cNvPr id="3" name="Content Placeholder 2"/>
          <p:cNvSpPr>
            <a:spLocks noGrp="1"/>
          </p:cNvSpPr>
          <p:nvPr>
            <p:ph idx="1"/>
          </p:nvPr>
        </p:nvSpPr>
        <p:spPr/>
        <p:txBody>
          <a:bodyPr/>
          <a:lstStyle/>
          <a:p>
            <a:r>
              <a:rPr lang="en-GB" dirty="0"/>
              <a:t>The gain margin is the change in open-loop gain, expressed in decibels (dB), required at 180◦ of phase shift to make the closed-loop system </a:t>
            </a:r>
            <a:r>
              <a:rPr lang="en-GB" dirty="0" smtClean="0"/>
              <a:t>unstable.</a:t>
            </a:r>
          </a:p>
          <a:p>
            <a:r>
              <a:rPr lang="en-GB" dirty="0" smtClean="0"/>
              <a:t>Think of it as a safety margin – how much more gain would make the system unstable.</a:t>
            </a:r>
            <a:endParaRPr lang="en-GB" dirty="0"/>
          </a:p>
        </p:txBody>
      </p:sp>
    </p:spTree>
    <p:extLst>
      <p:ext uri="{BB962C8B-B14F-4D97-AF65-F5344CB8AC3E}">
        <p14:creationId xmlns:p14="http://schemas.microsoft.com/office/powerpoint/2010/main" val="29296788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9810"/>
            <a:ext cx="8229600" cy="1143000"/>
          </a:xfrm>
        </p:spPr>
        <p:txBody>
          <a:bodyPr/>
          <a:lstStyle/>
          <a:p>
            <a:r>
              <a:rPr lang="en-GB" dirty="0" smtClean="0"/>
              <a:t>Gain Margin</a:t>
            </a:r>
            <a:endParaRPr lang="en-GB" dirty="0"/>
          </a:p>
        </p:txBody>
      </p:sp>
      <p:sp>
        <p:nvSpPr>
          <p:cNvPr id="3" name="Content Placeholder 2"/>
          <p:cNvSpPr>
            <a:spLocks noGrp="1"/>
          </p:cNvSpPr>
          <p:nvPr>
            <p:ph idx="1"/>
          </p:nvPr>
        </p:nvSpPr>
        <p:spPr>
          <a:xfrm>
            <a:off x="457199" y="1600201"/>
            <a:ext cx="4920355" cy="3917032"/>
          </a:xfrm>
        </p:spPr>
        <p:txBody>
          <a:bodyPr>
            <a:normAutofit/>
          </a:bodyPr>
          <a:lstStyle/>
          <a:p>
            <a:pPr marL="0" indent="0">
              <a:buNone/>
            </a:pPr>
            <a:r>
              <a:rPr lang="en-GB" dirty="0" smtClean="0"/>
              <a:t>After drawing our Nyquist plot, we can determine the gain margin by measuring the distance between the point at which the curve crosses the real axis and the unit circle at the 180° point.</a:t>
            </a:r>
            <a:endParaRPr lang="en-GB" dirty="0"/>
          </a:p>
        </p:txBody>
      </p:sp>
      <p:grpSp>
        <p:nvGrpSpPr>
          <p:cNvPr id="30" name="Group 29"/>
          <p:cNvGrpSpPr/>
          <p:nvPr/>
        </p:nvGrpSpPr>
        <p:grpSpPr>
          <a:xfrm>
            <a:off x="5363083" y="2011446"/>
            <a:ext cx="3330144" cy="3094541"/>
            <a:chOff x="4427985" y="1810623"/>
            <a:chExt cx="3330144" cy="3094541"/>
          </a:xfrm>
        </p:grpSpPr>
        <p:cxnSp>
          <p:nvCxnSpPr>
            <p:cNvPr id="7" name="Straight Connector 6"/>
            <p:cNvCxnSpPr/>
            <p:nvPr/>
          </p:nvCxnSpPr>
          <p:spPr>
            <a:xfrm>
              <a:off x="4572000" y="3429000"/>
              <a:ext cx="28443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6012160" y="1988840"/>
              <a:ext cx="0" cy="28443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5004272" y="2420888"/>
              <a:ext cx="2016000" cy="2016224"/>
            </a:xfrm>
            <a:prstGeom prst="ellipse">
              <a:avLst/>
            </a:prstGeom>
            <a:no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5374444" y="3229692"/>
              <a:ext cx="638851" cy="1495452"/>
            </a:xfrm>
            <a:custGeom>
              <a:avLst/>
              <a:gdLst>
                <a:gd name="connsiteX0" fmla="*/ 680224 w 680224"/>
                <a:gd name="connsiteY0" fmla="*/ 259907 h 1614780"/>
                <a:gd name="connsiteX1" fmla="*/ 328961 w 680224"/>
                <a:gd name="connsiteY1" fmla="*/ 101002 h 1614780"/>
                <a:gd name="connsiteX2" fmla="*/ 2788 w 680224"/>
                <a:gd name="connsiteY2" fmla="*/ 1603629 h 1614780"/>
                <a:gd name="connsiteX3" fmla="*/ 2788 w 680224"/>
                <a:gd name="connsiteY3" fmla="*/ 1603629 h 1614780"/>
                <a:gd name="connsiteX4" fmla="*/ 2788 w 680224"/>
                <a:gd name="connsiteY4" fmla="*/ 1603629 h 1614780"/>
                <a:gd name="connsiteX5" fmla="*/ 0 w 680224"/>
                <a:gd name="connsiteY5" fmla="*/ 1614780 h 1614780"/>
                <a:gd name="connsiteX0" fmla="*/ 677436 w 677436"/>
                <a:gd name="connsiteY0" fmla="*/ 259907 h 2111009"/>
                <a:gd name="connsiteX1" fmla="*/ 326173 w 677436"/>
                <a:gd name="connsiteY1" fmla="*/ 101002 h 2111009"/>
                <a:gd name="connsiteX2" fmla="*/ 0 w 677436"/>
                <a:gd name="connsiteY2" fmla="*/ 1603629 h 2111009"/>
                <a:gd name="connsiteX3" fmla="*/ 0 w 677436"/>
                <a:gd name="connsiteY3" fmla="*/ 1603629 h 2111009"/>
                <a:gd name="connsiteX4" fmla="*/ 0 w 677436"/>
                <a:gd name="connsiteY4" fmla="*/ 1603629 h 2111009"/>
                <a:gd name="connsiteX5" fmla="*/ 490654 w 677436"/>
                <a:gd name="connsiteY5" fmla="*/ 2111009 h 2111009"/>
                <a:gd name="connsiteX0" fmla="*/ 677436 w 677436"/>
                <a:gd name="connsiteY0" fmla="*/ 259907 h 2111009"/>
                <a:gd name="connsiteX1" fmla="*/ 326173 w 677436"/>
                <a:gd name="connsiteY1" fmla="*/ 101002 h 2111009"/>
                <a:gd name="connsiteX2" fmla="*/ 0 w 677436"/>
                <a:gd name="connsiteY2" fmla="*/ 1603629 h 2111009"/>
                <a:gd name="connsiteX3" fmla="*/ 0 w 677436"/>
                <a:gd name="connsiteY3" fmla="*/ 1603629 h 2111009"/>
                <a:gd name="connsiteX4" fmla="*/ 340113 w 677436"/>
                <a:gd name="connsiteY4" fmla="*/ 1748595 h 2111009"/>
                <a:gd name="connsiteX5" fmla="*/ 490654 w 677436"/>
                <a:gd name="connsiteY5" fmla="*/ 2111009 h 2111009"/>
                <a:gd name="connsiteX0" fmla="*/ 683798 w 683798"/>
                <a:gd name="connsiteY0" fmla="*/ 259907 h 2111009"/>
                <a:gd name="connsiteX1" fmla="*/ 332535 w 683798"/>
                <a:gd name="connsiteY1" fmla="*/ 101002 h 2111009"/>
                <a:gd name="connsiteX2" fmla="*/ 6362 w 683798"/>
                <a:gd name="connsiteY2" fmla="*/ 1603629 h 2111009"/>
                <a:gd name="connsiteX3" fmla="*/ 126237 w 683798"/>
                <a:gd name="connsiteY3" fmla="*/ 1910287 h 2111009"/>
                <a:gd name="connsiteX4" fmla="*/ 346475 w 683798"/>
                <a:gd name="connsiteY4" fmla="*/ 1748595 h 2111009"/>
                <a:gd name="connsiteX5" fmla="*/ 497016 w 683798"/>
                <a:gd name="connsiteY5" fmla="*/ 2111009 h 2111009"/>
                <a:gd name="connsiteX0" fmla="*/ 645477 w 645477"/>
                <a:gd name="connsiteY0" fmla="*/ 198085 h 2049187"/>
                <a:gd name="connsiteX1" fmla="*/ 294214 w 645477"/>
                <a:gd name="connsiteY1" fmla="*/ 39180 h 2049187"/>
                <a:gd name="connsiteX2" fmla="*/ 9858 w 645477"/>
                <a:gd name="connsiteY2" fmla="*/ 705465 h 2049187"/>
                <a:gd name="connsiteX3" fmla="*/ 87916 w 645477"/>
                <a:gd name="connsiteY3" fmla="*/ 1848465 h 2049187"/>
                <a:gd name="connsiteX4" fmla="*/ 308154 w 645477"/>
                <a:gd name="connsiteY4" fmla="*/ 1686773 h 2049187"/>
                <a:gd name="connsiteX5" fmla="*/ 458695 w 645477"/>
                <a:gd name="connsiteY5" fmla="*/ 2049187 h 2049187"/>
                <a:gd name="connsiteX0" fmla="*/ 639715 w 639715"/>
                <a:gd name="connsiteY0" fmla="*/ 198085 h 2049187"/>
                <a:gd name="connsiteX1" fmla="*/ 288452 w 639715"/>
                <a:gd name="connsiteY1" fmla="*/ 39180 h 2049187"/>
                <a:gd name="connsiteX2" fmla="*/ 4096 w 639715"/>
                <a:gd name="connsiteY2" fmla="*/ 705465 h 2049187"/>
                <a:gd name="connsiteX3" fmla="*/ 132334 w 639715"/>
                <a:gd name="connsiteY3" fmla="*/ 1352236 h 2049187"/>
                <a:gd name="connsiteX4" fmla="*/ 302392 w 639715"/>
                <a:gd name="connsiteY4" fmla="*/ 1686773 h 2049187"/>
                <a:gd name="connsiteX5" fmla="*/ 452933 w 639715"/>
                <a:gd name="connsiteY5" fmla="*/ 2049187 h 2049187"/>
                <a:gd name="connsiteX0" fmla="*/ 639715 w 639715"/>
                <a:gd name="connsiteY0" fmla="*/ 198085 h 2049187"/>
                <a:gd name="connsiteX1" fmla="*/ 288452 w 639715"/>
                <a:gd name="connsiteY1" fmla="*/ 39180 h 2049187"/>
                <a:gd name="connsiteX2" fmla="*/ 4096 w 639715"/>
                <a:gd name="connsiteY2" fmla="*/ 705465 h 2049187"/>
                <a:gd name="connsiteX3" fmla="*/ 132334 w 639715"/>
                <a:gd name="connsiteY3" fmla="*/ 1352236 h 2049187"/>
                <a:gd name="connsiteX4" fmla="*/ 302392 w 639715"/>
                <a:gd name="connsiteY4" fmla="*/ 1686773 h 2049187"/>
                <a:gd name="connsiteX5" fmla="*/ 452933 w 639715"/>
                <a:gd name="connsiteY5" fmla="*/ 2049187 h 2049187"/>
                <a:gd name="connsiteX0" fmla="*/ 635772 w 635772"/>
                <a:gd name="connsiteY0" fmla="*/ 204618 h 2055720"/>
                <a:gd name="connsiteX1" fmla="*/ 153482 w 635772"/>
                <a:gd name="connsiteY1" fmla="*/ 37349 h 2055720"/>
                <a:gd name="connsiteX2" fmla="*/ 153 w 635772"/>
                <a:gd name="connsiteY2" fmla="*/ 711998 h 2055720"/>
                <a:gd name="connsiteX3" fmla="*/ 128391 w 635772"/>
                <a:gd name="connsiteY3" fmla="*/ 1358769 h 2055720"/>
                <a:gd name="connsiteX4" fmla="*/ 298449 w 635772"/>
                <a:gd name="connsiteY4" fmla="*/ 1693306 h 2055720"/>
                <a:gd name="connsiteX5" fmla="*/ 448990 w 635772"/>
                <a:gd name="connsiteY5" fmla="*/ 2055720 h 2055720"/>
                <a:gd name="connsiteX0" fmla="*/ 638555 w 638555"/>
                <a:gd name="connsiteY0" fmla="*/ 199308 h 2050410"/>
                <a:gd name="connsiteX1" fmla="*/ 156265 w 638555"/>
                <a:gd name="connsiteY1" fmla="*/ 32039 h 2050410"/>
                <a:gd name="connsiteX2" fmla="*/ 148 w 638555"/>
                <a:gd name="connsiteY2" fmla="*/ 634205 h 2050410"/>
                <a:gd name="connsiteX3" fmla="*/ 131174 w 638555"/>
                <a:gd name="connsiteY3" fmla="*/ 1353459 h 2050410"/>
                <a:gd name="connsiteX4" fmla="*/ 301232 w 638555"/>
                <a:gd name="connsiteY4" fmla="*/ 1687996 h 2050410"/>
                <a:gd name="connsiteX5" fmla="*/ 451773 w 638555"/>
                <a:gd name="connsiteY5" fmla="*/ 2050410 h 2050410"/>
                <a:gd name="connsiteX0" fmla="*/ 638851 w 638851"/>
                <a:gd name="connsiteY0" fmla="*/ 199308 h 2050410"/>
                <a:gd name="connsiteX1" fmla="*/ 156561 w 638851"/>
                <a:gd name="connsiteY1" fmla="*/ 32039 h 2050410"/>
                <a:gd name="connsiteX2" fmla="*/ 444 w 638851"/>
                <a:gd name="connsiteY2" fmla="*/ 634205 h 2050410"/>
                <a:gd name="connsiteX3" fmla="*/ 192802 w 638851"/>
                <a:gd name="connsiteY3" fmla="*/ 1328368 h 2050410"/>
                <a:gd name="connsiteX4" fmla="*/ 301528 w 638851"/>
                <a:gd name="connsiteY4" fmla="*/ 1687996 h 2050410"/>
                <a:gd name="connsiteX5" fmla="*/ 452069 w 638851"/>
                <a:gd name="connsiteY5" fmla="*/ 2050410 h 2050410"/>
                <a:gd name="connsiteX0" fmla="*/ 638851 w 638851"/>
                <a:gd name="connsiteY0" fmla="*/ 199308 h 2050410"/>
                <a:gd name="connsiteX1" fmla="*/ 156561 w 638851"/>
                <a:gd name="connsiteY1" fmla="*/ 32039 h 2050410"/>
                <a:gd name="connsiteX2" fmla="*/ 444 w 638851"/>
                <a:gd name="connsiteY2" fmla="*/ 634205 h 2050410"/>
                <a:gd name="connsiteX3" fmla="*/ 192802 w 638851"/>
                <a:gd name="connsiteY3" fmla="*/ 1328368 h 2050410"/>
                <a:gd name="connsiteX4" fmla="*/ 407465 w 638851"/>
                <a:gd name="connsiteY4" fmla="*/ 1735389 h 2050410"/>
                <a:gd name="connsiteX5" fmla="*/ 452069 w 638851"/>
                <a:gd name="connsiteY5" fmla="*/ 2050410 h 2050410"/>
                <a:gd name="connsiteX0" fmla="*/ 638851 w 638851"/>
                <a:gd name="connsiteY0" fmla="*/ 199308 h 2050410"/>
                <a:gd name="connsiteX1" fmla="*/ 156561 w 638851"/>
                <a:gd name="connsiteY1" fmla="*/ 32039 h 2050410"/>
                <a:gd name="connsiteX2" fmla="*/ 444 w 638851"/>
                <a:gd name="connsiteY2" fmla="*/ 634205 h 2050410"/>
                <a:gd name="connsiteX3" fmla="*/ 192802 w 638851"/>
                <a:gd name="connsiteY3" fmla="*/ 1328368 h 2050410"/>
                <a:gd name="connsiteX4" fmla="*/ 407465 w 638851"/>
                <a:gd name="connsiteY4" fmla="*/ 1735389 h 2050410"/>
                <a:gd name="connsiteX5" fmla="*/ 452069 w 638851"/>
                <a:gd name="connsiteY5" fmla="*/ 2050410 h 2050410"/>
                <a:gd name="connsiteX0" fmla="*/ 638851 w 638851"/>
                <a:gd name="connsiteY0" fmla="*/ 199308 h 2050410"/>
                <a:gd name="connsiteX1" fmla="*/ 156561 w 638851"/>
                <a:gd name="connsiteY1" fmla="*/ 32039 h 2050410"/>
                <a:gd name="connsiteX2" fmla="*/ 444 w 638851"/>
                <a:gd name="connsiteY2" fmla="*/ 634205 h 2050410"/>
                <a:gd name="connsiteX3" fmla="*/ 192802 w 638851"/>
                <a:gd name="connsiteY3" fmla="*/ 1328368 h 2050410"/>
                <a:gd name="connsiteX4" fmla="*/ 337770 w 638851"/>
                <a:gd name="connsiteY4" fmla="*/ 1699148 h 2050410"/>
                <a:gd name="connsiteX5" fmla="*/ 452069 w 638851"/>
                <a:gd name="connsiteY5" fmla="*/ 2050410 h 205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8851" h="2050410">
                  <a:moveTo>
                    <a:pt x="638851" y="199308"/>
                  </a:moveTo>
                  <a:cubicBezTo>
                    <a:pt x="519672" y="7878"/>
                    <a:pt x="262962" y="-40444"/>
                    <a:pt x="156561" y="32039"/>
                  </a:cubicBezTo>
                  <a:cubicBezTo>
                    <a:pt x="50160" y="104522"/>
                    <a:pt x="-5596" y="418150"/>
                    <a:pt x="444" y="634205"/>
                  </a:cubicBezTo>
                  <a:cubicBezTo>
                    <a:pt x="6484" y="850260"/>
                    <a:pt x="136581" y="1150878"/>
                    <a:pt x="192802" y="1328368"/>
                  </a:cubicBezTo>
                  <a:cubicBezTo>
                    <a:pt x="249023" y="1505859"/>
                    <a:pt x="294559" y="1578808"/>
                    <a:pt x="337770" y="1699148"/>
                  </a:cubicBezTo>
                  <a:cubicBezTo>
                    <a:pt x="380981" y="1819488"/>
                    <a:pt x="401889" y="1929605"/>
                    <a:pt x="452069" y="205041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Connector 14"/>
            <p:cNvCxnSpPr>
              <a:stCxn id="11" idx="2"/>
            </p:cNvCxnSpPr>
            <p:nvPr/>
          </p:nvCxnSpPr>
          <p:spPr>
            <a:xfrm flipV="1">
              <a:off x="5004272" y="2384884"/>
              <a:ext cx="0" cy="1044116"/>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5436096" y="2384884"/>
              <a:ext cx="0" cy="1044116"/>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a:off x="5004272" y="2430562"/>
              <a:ext cx="431824"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4896148" y="1902023"/>
              <a:ext cx="648072" cy="461665"/>
            </a:xfrm>
            <a:prstGeom prst="rect">
              <a:avLst/>
            </a:prstGeom>
            <a:noFill/>
          </p:spPr>
          <p:txBody>
            <a:bodyPr wrap="square" rtlCol="0">
              <a:spAutoFit/>
            </a:bodyPr>
            <a:lstStyle/>
            <a:p>
              <a:r>
                <a:rPr lang="en-GB" sz="1200" dirty="0" smtClean="0"/>
                <a:t>Gain Margin</a:t>
              </a:r>
              <a:endParaRPr lang="en-GB" sz="1200" dirty="0"/>
            </a:p>
          </p:txBody>
        </p:sp>
        <p:sp>
          <p:nvSpPr>
            <p:cNvPr id="21" name="TextBox 20"/>
            <p:cNvSpPr txBox="1"/>
            <p:nvPr/>
          </p:nvSpPr>
          <p:spPr>
            <a:xfrm>
              <a:off x="7146060" y="3356992"/>
              <a:ext cx="612069" cy="369332"/>
            </a:xfrm>
            <a:prstGeom prst="rect">
              <a:avLst/>
            </a:prstGeom>
            <a:noFill/>
          </p:spPr>
          <p:txBody>
            <a:bodyPr wrap="square" rtlCol="0">
              <a:spAutoFit/>
            </a:bodyPr>
            <a:lstStyle/>
            <a:p>
              <a:r>
                <a:rPr lang="en-GB" dirty="0" smtClean="0"/>
                <a:t>Real</a:t>
              </a:r>
              <a:endParaRPr lang="en-GB" dirty="0"/>
            </a:p>
          </p:txBody>
        </p:sp>
        <p:sp>
          <p:nvSpPr>
            <p:cNvPr id="24" name="TextBox 23"/>
            <p:cNvSpPr txBox="1"/>
            <p:nvPr/>
          </p:nvSpPr>
          <p:spPr>
            <a:xfrm>
              <a:off x="5889788" y="1810623"/>
              <a:ext cx="461665" cy="576065"/>
            </a:xfrm>
            <a:prstGeom prst="rect">
              <a:avLst/>
            </a:prstGeom>
            <a:noFill/>
          </p:spPr>
          <p:txBody>
            <a:bodyPr vert="vert270" wrap="square" rtlCol="0">
              <a:spAutoFit/>
            </a:bodyPr>
            <a:lstStyle/>
            <a:p>
              <a:r>
                <a:rPr lang="en-GB" dirty="0" err="1" smtClean="0"/>
                <a:t>Imag</a:t>
              </a:r>
              <a:endParaRPr lang="en-GB" dirty="0"/>
            </a:p>
          </p:txBody>
        </p:sp>
        <p:sp>
          <p:nvSpPr>
            <p:cNvPr id="25" name="TextBox 24"/>
            <p:cNvSpPr txBox="1"/>
            <p:nvPr/>
          </p:nvSpPr>
          <p:spPr>
            <a:xfrm>
              <a:off x="6697021" y="2311714"/>
              <a:ext cx="720081" cy="523220"/>
            </a:xfrm>
            <a:prstGeom prst="rect">
              <a:avLst/>
            </a:prstGeom>
            <a:noFill/>
          </p:spPr>
          <p:txBody>
            <a:bodyPr wrap="square" rtlCol="0">
              <a:spAutoFit/>
            </a:bodyPr>
            <a:lstStyle/>
            <a:p>
              <a:r>
                <a:rPr lang="en-GB" sz="1400" dirty="0" smtClean="0"/>
                <a:t>Unit Circle</a:t>
              </a:r>
              <a:endParaRPr lang="en-GB" sz="1400" dirty="0"/>
            </a:p>
          </p:txBody>
        </p:sp>
        <p:sp>
          <p:nvSpPr>
            <p:cNvPr id="26" name="TextBox 25"/>
            <p:cNvSpPr txBox="1"/>
            <p:nvPr/>
          </p:nvSpPr>
          <p:spPr>
            <a:xfrm>
              <a:off x="7189918" y="3211892"/>
              <a:ext cx="396044" cy="276999"/>
            </a:xfrm>
            <a:prstGeom prst="rect">
              <a:avLst/>
            </a:prstGeom>
            <a:noFill/>
          </p:spPr>
          <p:txBody>
            <a:bodyPr wrap="square" rtlCol="0">
              <a:spAutoFit/>
            </a:bodyPr>
            <a:lstStyle/>
            <a:p>
              <a:r>
                <a:rPr lang="en-GB" sz="1200" dirty="0" smtClean="0"/>
                <a:t>0°</a:t>
              </a:r>
              <a:endParaRPr lang="en-GB" sz="1200" dirty="0"/>
            </a:p>
          </p:txBody>
        </p:sp>
        <p:sp>
          <p:nvSpPr>
            <p:cNvPr id="27" name="TextBox 26"/>
            <p:cNvSpPr txBox="1"/>
            <p:nvPr/>
          </p:nvSpPr>
          <p:spPr>
            <a:xfrm>
              <a:off x="5691766" y="1916281"/>
              <a:ext cx="396044" cy="276999"/>
            </a:xfrm>
            <a:prstGeom prst="rect">
              <a:avLst/>
            </a:prstGeom>
            <a:noFill/>
          </p:spPr>
          <p:txBody>
            <a:bodyPr wrap="square" rtlCol="0">
              <a:spAutoFit/>
            </a:bodyPr>
            <a:lstStyle/>
            <a:p>
              <a:r>
                <a:rPr lang="en-GB" sz="1200" dirty="0" smtClean="0"/>
                <a:t>90°</a:t>
              </a:r>
              <a:endParaRPr lang="en-GB" sz="1200" dirty="0"/>
            </a:p>
          </p:txBody>
        </p:sp>
        <p:sp>
          <p:nvSpPr>
            <p:cNvPr id="28" name="TextBox 27"/>
            <p:cNvSpPr txBox="1"/>
            <p:nvPr/>
          </p:nvSpPr>
          <p:spPr>
            <a:xfrm>
              <a:off x="4427985" y="3199667"/>
              <a:ext cx="485829" cy="276999"/>
            </a:xfrm>
            <a:prstGeom prst="rect">
              <a:avLst/>
            </a:prstGeom>
            <a:noFill/>
          </p:spPr>
          <p:txBody>
            <a:bodyPr wrap="square" rtlCol="0">
              <a:spAutoFit/>
            </a:bodyPr>
            <a:lstStyle/>
            <a:p>
              <a:r>
                <a:rPr lang="en-GB" sz="1200" dirty="0" smtClean="0"/>
                <a:t>180°</a:t>
              </a:r>
              <a:endParaRPr lang="en-GB" sz="1200" dirty="0"/>
            </a:p>
          </p:txBody>
        </p:sp>
        <p:sp>
          <p:nvSpPr>
            <p:cNvPr id="29" name="TextBox 28"/>
            <p:cNvSpPr txBox="1"/>
            <p:nvPr/>
          </p:nvSpPr>
          <p:spPr>
            <a:xfrm>
              <a:off x="5940152" y="4628165"/>
              <a:ext cx="485829" cy="276999"/>
            </a:xfrm>
            <a:prstGeom prst="rect">
              <a:avLst/>
            </a:prstGeom>
            <a:noFill/>
          </p:spPr>
          <p:txBody>
            <a:bodyPr wrap="square" rtlCol="0">
              <a:spAutoFit/>
            </a:bodyPr>
            <a:lstStyle/>
            <a:p>
              <a:r>
                <a:rPr lang="en-GB" sz="1200" dirty="0" smtClean="0"/>
                <a:t>270°</a:t>
              </a:r>
              <a:endParaRPr lang="en-GB" sz="1200" dirty="0"/>
            </a:p>
          </p:txBody>
        </p:sp>
      </p:grpSp>
    </p:spTree>
    <p:extLst>
      <p:ext uri="{BB962C8B-B14F-4D97-AF65-F5344CB8AC3E}">
        <p14:creationId xmlns:p14="http://schemas.microsoft.com/office/powerpoint/2010/main" val="385306943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 Margin</a:t>
            </a:r>
            <a:endParaRPr lang="en-GB" dirty="0"/>
          </a:p>
        </p:txBody>
      </p:sp>
      <p:sp>
        <p:nvSpPr>
          <p:cNvPr id="3" name="Content Placeholder 2"/>
          <p:cNvSpPr>
            <a:spLocks noGrp="1"/>
          </p:cNvSpPr>
          <p:nvPr>
            <p:ph idx="1"/>
          </p:nvPr>
        </p:nvSpPr>
        <p:spPr/>
        <p:txBody>
          <a:bodyPr/>
          <a:lstStyle/>
          <a:p>
            <a:r>
              <a:rPr lang="en-GB" dirty="0"/>
              <a:t>The phase margin is the change in open-loop phase shift, required at unity gain to make the closed-loop system unstable. </a:t>
            </a:r>
            <a:endParaRPr lang="en-GB" dirty="0" smtClean="0"/>
          </a:p>
          <a:p>
            <a:r>
              <a:rPr lang="en-GB" dirty="0" smtClean="0"/>
              <a:t>Think of it as another safety margin – how much more phase shift would make the system unstable.</a:t>
            </a:r>
            <a:endParaRPr lang="en-GB" dirty="0"/>
          </a:p>
        </p:txBody>
      </p:sp>
    </p:spTree>
    <p:extLst>
      <p:ext uri="{BB962C8B-B14F-4D97-AF65-F5344CB8AC3E}">
        <p14:creationId xmlns:p14="http://schemas.microsoft.com/office/powerpoint/2010/main" val="5342212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9810"/>
            <a:ext cx="8229600" cy="1143000"/>
          </a:xfrm>
        </p:spPr>
        <p:txBody>
          <a:bodyPr/>
          <a:lstStyle/>
          <a:p>
            <a:r>
              <a:rPr lang="en-GB" dirty="0" smtClean="0"/>
              <a:t>Phase Margin</a:t>
            </a:r>
            <a:endParaRPr lang="en-GB" dirty="0"/>
          </a:p>
        </p:txBody>
      </p:sp>
      <p:sp>
        <p:nvSpPr>
          <p:cNvPr id="3" name="Content Placeholder 2"/>
          <p:cNvSpPr>
            <a:spLocks noGrp="1"/>
          </p:cNvSpPr>
          <p:nvPr>
            <p:ph idx="1"/>
          </p:nvPr>
        </p:nvSpPr>
        <p:spPr>
          <a:xfrm>
            <a:off x="457200" y="1599299"/>
            <a:ext cx="4920355" cy="3917032"/>
          </a:xfrm>
        </p:spPr>
        <p:txBody>
          <a:bodyPr>
            <a:normAutofit lnSpcReduction="10000"/>
          </a:bodyPr>
          <a:lstStyle/>
          <a:p>
            <a:pPr marL="0" indent="0">
              <a:buNone/>
            </a:pPr>
            <a:r>
              <a:rPr lang="en-GB" dirty="0" smtClean="0"/>
              <a:t>After drawing our Nyquist plot, we can determine the phase margin by measuring the angle between the point at which the curve crosses the unit circle and the negative real axis at the 180° point.</a:t>
            </a:r>
            <a:endParaRPr lang="en-GB" dirty="0"/>
          </a:p>
        </p:txBody>
      </p:sp>
      <p:grpSp>
        <p:nvGrpSpPr>
          <p:cNvPr id="14" name="Group 13"/>
          <p:cNvGrpSpPr/>
          <p:nvPr/>
        </p:nvGrpSpPr>
        <p:grpSpPr>
          <a:xfrm>
            <a:off x="5369560" y="2011446"/>
            <a:ext cx="3323667" cy="3094541"/>
            <a:chOff x="5369560" y="2011446"/>
            <a:chExt cx="3323667" cy="3094541"/>
          </a:xfrm>
        </p:grpSpPr>
        <p:cxnSp>
          <p:nvCxnSpPr>
            <p:cNvPr id="7" name="Straight Connector 6"/>
            <p:cNvCxnSpPr/>
            <p:nvPr/>
          </p:nvCxnSpPr>
          <p:spPr>
            <a:xfrm>
              <a:off x="5507098" y="3629823"/>
              <a:ext cx="28443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6947258" y="2189663"/>
              <a:ext cx="0" cy="28443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5939370" y="2621711"/>
              <a:ext cx="2016000" cy="2016224"/>
            </a:xfrm>
            <a:prstGeom prst="ellipse">
              <a:avLst/>
            </a:prstGeom>
            <a:no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6309542" y="3430515"/>
              <a:ext cx="638851" cy="1495452"/>
            </a:xfrm>
            <a:custGeom>
              <a:avLst/>
              <a:gdLst>
                <a:gd name="connsiteX0" fmla="*/ 680224 w 680224"/>
                <a:gd name="connsiteY0" fmla="*/ 259907 h 1614780"/>
                <a:gd name="connsiteX1" fmla="*/ 328961 w 680224"/>
                <a:gd name="connsiteY1" fmla="*/ 101002 h 1614780"/>
                <a:gd name="connsiteX2" fmla="*/ 2788 w 680224"/>
                <a:gd name="connsiteY2" fmla="*/ 1603629 h 1614780"/>
                <a:gd name="connsiteX3" fmla="*/ 2788 w 680224"/>
                <a:gd name="connsiteY3" fmla="*/ 1603629 h 1614780"/>
                <a:gd name="connsiteX4" fmla="*/ 2788 w 680224"/>
                <a:gd name="connsiteY4" fmla="*/ 1603629 h 1614780"/>
                <a:gd name="connsiteX5" fmla="*/ 0 w 680224"/>
                <a:gd name="connsiteY5" fmla="*/ 1614780 h 1614780"/>
                <a:gd name="connsiteX0" fmla="*/ 677436 w 677436"/>
                <a:gd name="connsiteY0" fmla="*/ 259907 h 2111009"/>
                <a:gd name="connsiteX1" fmla="*/ 326173 w 677436"/>
                <a:gd name="connsiteY1" fmla="*/ 101002 h 2111009"/>
                <a:gd name="connsiteX2" fmla="*/ 0 w 677436"/>
                <a:gd name="connsiteY2" fmla="*/ 1603629 h 2111009"/>
                <a:gd name="connsiteX3" fmla="*/ 0 w 677436"/>
                <a:gd name="connsiteY3" fmla="*/ 1603629 h 2111009"/>
                <a:gd name="connsiteX4" fmla="*/ 0 w 677436"/>
                <a:gd name="connsiteY4" fmla="*/ 1603629 h 2111009"/>
                <a:gd name="connsiteX5" fmla="*/ 490654 w 677436"/>
                <a:gd name="connsiteY5" fmla="*/ 2111009 h 2111009"/>
                <a:gd name="connsiteX0" fmla="*/ 677436 w 677436"/>
                <a:gd name="connsiteY0" fmla="*/ 259907 h 2111009"/>
                <a:gd name="connsiteX1" fmla="*/ 326173 w 677436"/>
                <a:gd name="connsiteY1" fmla="*/ 101002 h 2111009"/>
                <a:gd name="connsiteX2" fmla="*/ 0 w 677436"/>
                <a:gd name="connsiteY2" fmla="*/ 1603629 h 2111009"/>
                <a:gd name="connsiteX3" fmla="*/ 0 w 677436"/>
                <a:gd name="connsiteY3" fmla="*/ 1603629 h 2111009"/>
                <a:gd name="connsiteX4" fmla="*/ 340113 w 677436"/>
                <a:gd name="connsiteY4" fmla="*/ 1748595 h 2111009"/>
                <a:gd name="connsiteX5" fmla="*/ 490654 w 677436"/>
                <a:gd name="connsiteY5" fmla="*/ 2111009 h 2111009"/>
                <a:gd name="connsiteX0" fmla="*/ 683798 w 683798"/>
                <a:gd name="connsiteY0" fmla="*/ 259907 h 2111009"/>
                <a:gd name="connsiteX1" fmla="*/ 332535 w 683798"/>
                <a:gd name="connsiteY1" fmla="*/ 101002 h 2111009"/>
                <a:gd name="connsiteX2" fmla="*/ 6362 w 683798"/>
                <a:gd name="connsiteY2" fmla="*/ 1603629 h 2111009"/>
                <a:gd name="connsiteX3" fmla="*/ 126237 w 683798"/>
                <a:gd name="connsiteY3" fmla="*/ 1910287 h 2111009"/>
                <a:gd name="connsiteX4" fmla="*/ 346475 w 683798"/>
                <a:gd name="connsiteY4" fmla="*/ 1748595 h 2111009"/>
                <a:gd name="connsiteX5" fmla="*/ 497016 w 683798"/>
                <a:gd name="connsiteY5" fmla="*/ 2111009 h 2111009"/>
                <a:gd name="connsiteX0" fmla="*/ 645477 w 645477"/>
                <a:gd name="connsiteY0" fmla="*/ 198085 h 2049187"/>
                <a:gd name="connsiteX1" fmla="*/ 294214 w 645477"/>
                <a:gd name="connsiteY1" fmla="*/ 39180 h 2049187"/>
                <a:gd name="connsiteX2" fmla="*/ 9858 w 645477"/>
                <a:gd name="connsiteY2" fmla="*/ 705465 h 2049187"/>
                <a:gd name="connsiteX3" fmla="*/ 87916 w 645477"/>
                <a:gd name="connsiteY3" fmla="*/ 1848465 h 2049187"/>
                <a:gd name="connsiteX4" fmla="*/ 308154 w 645477"/>
                <a:gd name="connsiteY4" fmla="*/ 1686773 h 2049187"/>
                <a:gd name="connsiteX5" fmla="*/ 458695 w 645477"/>
                <a:gd name="connsiteY5" fmla="*/ 2049187 h 2049187"/>
                <a:gd name="connsiteX0" fmla="*/ 639715 w 639715"/>
                <a:gd name="connsiteY0" fmla="*/ 198085 h 2049187"/>
                <a:gd name="connsiteX1" fmla="*/ 288452 w 639715"/>
                <a:gd name="connsiteY1" fmla="*/ 39180 h 2049187"/>
                <a:gd name="connsiteX2" fmla="*/ 4096 w 639715"/>
                <a:gd name="connsiteY2" fmla="*/ 705465 h 2049187"/>
                <a:gd name="connsiteX3" fmla="*/ 132334 w 639715"/>
                <a:gd name="connsiteY3" fmla="*/ 1352236 h 2049187"/>
                <a:gd name="connsiteX4" fmla="*/ 302392 w 639715"/>
                <a:gd name="connsiteY4" fmla="*/ 1686773 h 2049187"/>
                <a:gd name="connsiteX5" fmla="*/ 452933 w 639715"/>
                <a:gd name="connsiteY5" fmla="*/ 2049187 h 2049187"/>
                <a:gd name="connsiteX0" fmla="*/ 639715 w 639715"/>
                <a:gd name="connsiteY0" fmla="*/ 198085 h 2049187"/>
                <a:gd name="connsiteX1" fmla="*/ 288452 w 639715"/>
                <a:gd name="connsiteY1" fmla="*/ 39180 h 2049187"/>
                <a:gd name="connsiteX2" fmla="*/ 4096 w 639715"/>
                <a:gd name="connsiteY2" fmla="*/ 705465 h 2049187"/>
                <a:gd name="connsiteX3" fmla="*/ 132334 w 639715"/>
                <a:gd name="connsiteY3" fmla="*/ 1352236 h 2049187"/>
                <a:gd name="connsiteX4" fmla="*/ 302392 w 639715"/>
                <a:gd name="connsiteY4" fmla="*/ 1686773 h 2049187"/>
                <a:gd name="connsiteX5" fmla="*/ 452933 w 639715"/>
                <a:gd name="connsiteY5" fmla="*/ 2049187 h 2049187"/>
                <a:gd name="connsiteX0" fmla="*/ 635772 w 635772"/>
                <a:gd name="connsiteY0" fmla="*/ 204618 h 2055720"/>
                <a:gd name="connsiteX1" fmla="*/ 153482 w 635772"/>
                <a:gd name="connsiteY1" fmla="*/ 37349 h 2055720"/>
                <a:gd name="connsiteX2" fmla="*/ 153 w 635772"/>
                <a:gd name="connsiteY2" fmla="*/ 711998 h 2055720"/>
                <a:gd name="connsiteX3" fmla="*/ 128391 w 635772"/>
                <a:gd name="connsiteY3" fmla="*/ 1358769 h 2055720"/>
                <a:gd name="connsiteX4" fmla="*/ 298449 w 635772"/>
                <a:gd name="connsiteY4" fmla="*/ 1693306 h 2055720"/>
                <a:gd name="connsiteX5" fmla="*/ 448990 w 635772"/>
                <a:gd name="connsiteY5" fmla="*/ 2055720 h 2055720"/>
                <a:gd name="connsiteX0" fmla="*/ 638555 w 638555"/>
                <a:gd name="connsiteY0" fmla="*/ 199308 h 2050410"/>
                <a:gd name="connsiteX1" fmla="*/ 156265 w 638555"/>
                <a:gd name="connsiteY1" fmla="*/ 32039 h 2050410"/>
                <a:gd name="connsiteX2" fmla="*/ 148 w 638555"/>
                <a:gd name="connsiteY2" fmla="*/ 634205 h 2050410"/>
                <a:gd name="connsiteX3" fmla="*/ 131174 w 638555"/>
                <a:gd name="connsiteY3" fmla="*/ 1353459 h 2050410"/>
                <a:gd name="connsiteX4" fmla="*/ 301232 w 638555"/>
                <a:gd name="connsiteY4" fmla="*/ 1687996 h 2050410"/>
                <a:gd name="connsiteX5" fmla="*/ 451773 w 638555"/>
                <a:gd name="connsiteY5" fmla="*/ 2050410 h 2050410"/>
                <a:gd name="connsiteX0" fmla="*/ 638851 w 638851"/>
                <a:gd name="connsiteY0" fmla="*/ 199308 h 2050410"/>
                <a:gd name="connsiteX1" fmla="*/ 156561 w 638851"/>
                <a:gd name="connsiteY1" fmla="*/ 32039 h 2050410"/>
                <a:gd name="connsiteX2" fmla="*/ 444 w 638851"/>
                <a:gd name="connsiteY2" fmla="*/ 634205 h 2050410"/>
                <a:gd name="connsiteX3" fmla="*/ 192802 w 638851"/>
                <a:gd name="connsiteY3" fmla="*/ 1328368 h 2050410"/>
                <a:gd name="connsiteX4" fmla="*/ 301528 w 638851"/>
                <a:gd name="connsiteY4" fmla="*/ 1687996 h 2050410"/>
                <a:gd name="connsiteX5" fmla="*/ 452069 w 638851"/>
                <a:gd name="connsiteY5" fmla="*/ 2050410 h 2050410"/>
                <a:gd name="connsiteX0" fmla="*/ 638851 w 638851"/>
                <a:gd name="connsiteY0" fmla="*/ 199308 h 2050410"/>
                <a:gd name="connsiteX1" fmla="*/ 156561 w 638851"/>
                <a:gd name="connsiteY1" fmla="*/ 32039 h 2050410"/>
                <a:gd name="connsiteX2" fmla="*/ 444 w 638851"/>
                <a:gd name="connsiteY2" fmla="*/ 634205 h 2050410"/>
                <a:gd name="connsiteX3" fmla="*/ 192802 w 638851"/>
                <a:gd name="connsiteY3" fmla="*/ 1328368 h 2050410"/>
                <a:gd name="connsiteX4" fmla="*/ 407465 w 638851"/>
                <a:gd name="connsiteY4" fmla="*/ 1735389 h 2050410"/>
                <a:gd name="connsiteX5" fmla="*/ 452069 w 638851"/>
                <a:gd name="connsiteY5" fmla="*/ 2050410 h 2050410"/>
                <a:gd name="connsiteX0" fmla="*/ 638851 w 638851"/>
                <a:gd name="connsiteY0" fmla="*/ 199308 h 2050410"/>
                <a:gd name="connsiteX1" fmla="*/ 156561 w 638851"/>
                <a:gd name="connsiteY1" fmla="*/ 32039 h 2050410"/>
                <a:gd name="connsiteX2" fmla="*/ 444 w 638851"/>
                <a:gd name="connsiteY2" fmla="*/ 634205 h 2050410"/>
                <a:gd name="connsiteX3" fmla="*/ 192802 w 638851"/>
                <a:gd name="connsiteY3" fmla="*/ 1328368 h 2050410"/>
                <a:gd name="connsiteX4" fmla="*/ 407465 w 638851"/>
                <a:gd name="connsiteY4" fmla="*/ 1735389 h 2050410"/>
                <a:gd name="connsiteX5" fmla="*/ 452069 w 638851"/>
                <a:gd name="connsiteY5" fmla="*/ 2050410 h 2050410"/>
                <a:gd name="connsiteX0" fmla="*/ 638851 w 638851"/>
                <a:gd name="connsiteY0" fmla="*/ 199308 h 2050410"/>
                <a:gd name="connsiteX1" fmla="*/ 156561 w 638851"/>
                <a:gd name="connsiteY1" fmla="*/ 32039 h 2050410"/>
                <a:gd name="connsiteX2" fmla="*/ 444 w 638851"/>
                <a:gd name="connsiteY2" fmla="*/ 634205 h 2050410"/>
                <a:gd name="connsiteX3" fmla="*/ 192802 w 638851"/>
                <a:gd name="connsiteY3" fmla="*/ 1328368 h 2050410"/>
                <a:gd name="connsiteX4" fmla="*/ 337770 w 638851"/>
                <a:gd name="connsiteY4" fmla="*/ 1699148 h 2050410"/>
                <a:gd name="connsiteX5" fmla="*/ 452069 w 638851"/>
                <a:gd name="connsiteY5" fmla="*/ 2050410 h 205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8851" h="2050410">
                  <a:moveTo>
                    <a:pt x="638851" y="199308"/>
                  </a:moveTo>
                  <a:cubicBezTo>
                    <a:pt x="519672" y="7878"/>
                    <a:pt x="262962" y="-40444"/>
                    <a:pt x="156561" y="32039"/>
                  </a:cubicBezTo>
                  <a:cubicBezTo>
                    <a:pt x="50160" y="104522"/>
                    <a:pt x="-5596" y="418150"/>
                    <a:pt x="444" y="634205"/>
                  </a:cubicBezTo>
                  <a:cubicBezTo>
                    <a:pt x="6484" y="850260"/>
                    <a:pt x="136581" y="1150878"/>
                    <a:pt x="192802" y="1328368"/>
                  </a:cubicBezTo>
                  <a:cubicBezTo>
                    <a:pt x="249023" y="1505859"/>
                    <a:pt x="294559" y="1578808"/>
                    <a:pt x="337770" y="1699148"/>
                  </a:cubicBezTo>
                  <a:cubicBezTo>
                    <a:pt x="380981" y="1819488"/>
                    <a:pt x="401889" y="1929605"/>
                    <a:pt x="452069" y="205041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Connector 14"/>
            <p:cNvCxnSpPr/>
            <p:nvPr/>
          </p:nvCxnSpPr>
          <p:spPr>
            <a:xfrm>
              <a:off x="5688124" y="3629823"/>
              <a:ext cx="12411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a:off x="6436709" y="3624307"/>
              <a:ext cx="509415" cy="1355666"/>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557007" y="4248278"/>
              <a:ext cx="648072" cy="461665"/>
            </a:xfrm>
            <a:prstGeom prst="rect">
              <a:avLst/>
            </a:prstGeom>
            <a:noFill/>
          </p:spPr>
          <p:txBody>
            <a:bodyPr wrap="square" rtlCol="0">
              <a:spAutoFit/>
            </a:bodyPr>
            <a:lstStyle/>
            <a:p>
              <a:r>
                <a:rPr lang="en-GB" sz="1200" dirty="0" smtClean="0"/>
                <a:t>Phase Margin</a:t>
              </a:r>
              <a:endParaRPr lang="en-GB" sz="1200" dirty="0"/>
            </a:p>
          </p:txBody>
        </p:sp>
        <p:sp>
          <p:nvSpPr>
            <p:cNvPr id="21" name="TextBox 20"/>
            <p:cNvSpPr txBox="1"/>
            <p:nvPr/>
          </p:nvSpPr>
          <p:spPr>
            <a:xfrm>
              <a:off x="8081158" y="3557815"/>
              <a:ext cx="612069" cy="369332"/>
            </a:xfrm>
            <a:prstGeom prst="rect">
              <a:avLst/>
            </a:prstGeom>
            <a:noFill/>
          </p:spPr>
          <p:txBody>
            <a:bodyPr wrap="square" rtlCol="0">
              <a:spAutoFit/>
            </a:bodyPr>
            <a:lstStyle/>
            <a:p>
              <a:r>
                <a:rPr lang="en-GB" dirty="0" smtClean="0"/>
                <a:t>Real</a:t>
              </a:r>
              <a:endParaRPr lang="en-GB" dirty="0"/>
            </a:p>
          </p:txBody>
        </p:sp>
        <p:sp>
          <p:nvSpPr>
            <p:cNvPr id="24" name="TextBox 23"/>
            <p:cNvSpPr txBox="1"/>
            <p:nvPr/>
          </p:nvSpPr>
          <p:spPr>
            <a:xfrm>
              <a:off x="6824886" y="2011446"/>
              <a:ext cx="461665" cy="576065"/>
            </a:xfrm>
            <a:prstGeom prst="rect">
              <a:avLst/>
            </a:prstGeom>
            <a:noFill/>
          </p:spPr>
          <p:txBody>
            <a:bodyPr vert="vert270" wrap="square" rtlCol="0">
              <a:spAutoFit/>
            </a:bodyPr>
            <a:lstStyle/>
            <a:p>
              <a:r>
                <a:rPr lang="en-GB" dirty="0" err="1" smtClean="0"/>
                <a:t>Imag</a:t>
              </a:r>
              <a:endParaRPr lang="en-GB" dirty="0"/>
            </a:p>
          </p:txBody>
        </p:sp>
        <p:sp>
          <p:nvSpPr>
            <p:cNvPr id="25" name="TextBox 24"/>
            <p:cNvSpPr txBox="1"/>
            <p:nvPr/>
          </p:nvSpPr>
          <p:spPr>
            <a:xfrm>
              <a:off x="7632119" y="2512537"/>
              <a:ext cx="720081" cy="523220"/>
            </a:xfrm>
            <a:prstGeom prst="rect">
              <a:avLst/>
            </a:prstGeom>
            <a:noFill/>
          </p:spPr>
          <p:txBody>
            <a:bodyPr wrap="square" rtlCol="0">
              <a:spAutoFit/>
            </a:bodyPr>
            <a:lstStyle/>
            <a:p>
              <a:r>
                <a:rPr lang="en-GB" sz="1400" dirty="0" smtClean="0"/>
                <a:t>Unit Circle</a:t>
              </a:r>
              <a:endParaRPr lang="en-GB" sz="1400" dirty="0"/>
            </a:p>
          </p:txBody>
        </p:sp>
        <p:sp>
          <p:nvSpPr>
            <p:cNvPr id="26" name="TextBox 25"/>
            <p:cNvSpPr txBox="1"/>
            <p:nvPr/>
          </p:nvSpPr>
          <p:spPr>
            <a:xfrm>
              <a:off x="8125016" y="3412715"/>
              <a:ext cx="396044" cy="276999"/>
            </a:xfrm>
            <a:prstGeom prst="rect">
              <a:avLst/>
            </a:prstGeom>
            <a:noFill/>
          </p:spPr>
          <p:txBody>
            <a:bodyPr wrap="square" rtlCol="0">
              <a:spAutoFit/>
            </a:bodyPr>
            <a:lstStyle/>
            <a:p>
              <a:r>
                <a:rPr lang="en-GB" sz="1200" dirty="0" smtClean="0"/>
                <a:t>0°</a:t>
              </a:r>
              <a:endParaRPr lang="en-GB" sz="1200" dirty="0"/>
            </a:p>
          </p:txBody>
        </p:sp>
        <p:sp>
          <p:nvSpPr>
            <p:cNvPr id="27" name="TextBox 26"/>
            <p:cNvSpPr txBox="1"/>
            <p:nvPr/>
          </p:nvSpPr>
          <p:spPr>
            <a:xfrm>
              <a:off x="6626864" y="2117104"/>
              <a:ext cx="396044" cy="276999"/>
            </a:xfrm>
            <a:prstGeom prst="rect">
              <a:avLst/>
            </a:prstGeom>
            <a:noFill/>
          </p:spPr>
          <p:txBody>
            <a:bodyPr wrap="square" rtlCol="0">
              <a:spAutoFit/>
            </a:bodyPr>
            <a:lstStyle/>
            <a:p>
              <a:r>
                <a:rPr lang="en-GB" sz="1200" dirty="0" smtClean="0"/>
                <a:t>90°</a:t>
              </a:r>
              <a:endParaRPr lang="en-GB" sz="1200" dirty="0"/>
            </a:p>
          </p:txBody>
        </p:sp>
        <p:sp>
          <p:nvSpPr>
            <p:cNvPr id="28" name="TextBox 27"/>
            <p:cNvSpPr txBox="1"/>
            <p:nvPr/>
          </p:nvSpPr>
          <p:spPr>
            <a:xfrm>
              <a:off x="5369560" y="3411729"/>
              <a:ext cx="485829" cy="276999"/>
            </a:xfrm>
            <a:prstGeom prst="rect">
              <a:avLst/>
            </a:prstGeom>
            <a:noFill/>
          </p:spPr>
          <p:txBody>
            <a:bodyPr wrap="square" rtlCol="0">
              <a:spAutoFit/>
            </a:bodyPr>
            <a:lstStyle/>
            <a:p>
              <a:r>
                <a:rPr lang="en-GB" sz="1200" dirty="0" smtClean="0"/>
                <a:t>180°</a:t>
              </a:r>
              <a:endParaRPr lang="en-GB" sz="1200" dirty="0"/>
            </a:p>
          </p:txBody>
        </p:sp>
        <p:sp>
          <p:nvSpPr>
            <p:cNvPr id="29" name="TextBox 28"/>
            <p:cNvSpPr txBox="1"/>
            <p:nvPr/>
          </p:nvSpPr>
          <p:spPr>
            <a:xfrm>
              <a:off x="6875250" y="4828988"/>
              <a:ext cx="485829" cy="276999"/>
            </a:xfrm>
            <a:prstGeom prst="rect">
              <a:avLst/>
            </a:prstGeom>
            <a:noFill/>
          </p:spPr>
          <p:txBody>
            <a:bodyPr wrap="square" rtlCol="0">
              <a:spAutoFit/>
            </a:bodyPr>
            <a:lstStyle/>
            <a:p>
              <a:r>
                <a:rPr lang="en-GB" sz="1200" dirty="0" smtClean="0"/>
                <a:t>270°</a:t>
              </a:r>
              <a:endParaRPr lang="en-GB" sz="1200" dirty="0"/>
            </a:p>
          </p:txBody>
        </p:sp>
        <p:sp>
          <p:nvSpPr>
            <p:cNvPr id="12" name="Arc 11"/>
            <p:cNvSpPr/>
            <p:nvPr/>
          </p:nvSpPr>
          <p:spPr>
            <a:xfrm>
              <a:off x="5797823" y="2502587"/>
              <a:ext cx="2298714" cy="2265027"/>
            </a:xfrm>
            <a:prstGeom prst="arc">
              <a:avLst>
                <a:gd name="adj1" fmla="val 6626341"/>
                <a:gd name="adj2" fmla="val 10815049"/>
              </a:avLst>
            </a:prstGeom>
            <a:ln>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Tree>
    <p:extLst>
      <p:ext uri="{BB962C8B-B14F-4D97-AF65-F5344CB8AC3E}">
        <p14:creationId xmlns:p14="http://schemas.microsoft.com/office/powerpoint/2010/main" val="39784583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040052" y="1484785"/>
            <a:ext cx="4020531" cy="3015398"/>
          </a:xfrm>
          <a:prstGeom prst="rect">
            <a:avLst/>
          </a:prstGeom>
        </p:spPr>
      </p:pic>
      <p:sp>
        <p:nvSpPr>
          <p:cNvPr id="2" name="Title 1"/>
          <p:cNvSpPr>
            <a:spLocks noGrp="1"/>
          </p:cNvSpPr>
          <p:nvPr>
            <p:ph type="title"/>
          </p:nvPr>
        </p:nvSpPr>
        <p:spPr/>
        <p:txBody>
          <a:bodyPr/>
          <a:lstStyle/>
          <a:p>
            <a:r>
              <a:rPr lang="en-GB" dirty="0" smtClean="0"/>
              <a:t>MATLAB</a:t>
            </a:r>
            <a:endParaRPr lang="en-GB" dirty="0"/>
          </a:p>
        </p:txBody>
      </p:sp>
      <p:sp>
        <p:nvSpPr>
          <p:cNvPr id="3" name="Content Placeholder 2"/>
          <p:cNvSpPr>
            <a:spLocks noGrp="1"/>
          </p:cNvSpPr>
          <p:nvPr>
            <p:ph idx="1"/>
          </p:nvPr>
        </p:nvSpPr>
        <p:spPr>
          <a:xfrm>
            <a:off x="457200" y="1600201"/>
            <a:ext cx="5158916" cy="3917032"/>
          </a:xfrm>
        </p:spPr>
        <p:txBody>
          <a:bodyPr/>
          <a:lstStyle/>
          <a:p>
            <a:pPr marL="0" indent="0">
              <a:buNone/>
            </a:pPr>
            <a:r>
              <a:rPr lang="en-GB" dirty="0" smtClean="0"/>
              <a:t>We can create a Nyquist diagram in MATLAB by creating our system as a variable in the workspace as before and then calling</a:t>
            </a:r>
          </a:p>
          <a:p>
            <a:pPr marL="0" indent="0" algn="ctr">
              <a:buNone/>
            </a:pPr>
            <a:r>
              <a:rPr lang="en-GB" dirty="0" err="1" smtClean="0">
                <a:latin typeface="Courier New" panose="02070309020205020404" pitchFamily="49" charset="0"/>
                <a:cs typeface="Courier New" panose="02070309020205020404" pitchFamily="49" charset="0"/>
              </a:rPr>
              <a:t>nyquist</a:t>
            </a:r>
            <a:r>
              <a:rPr lang="en-GB" dirty="0" smtClean="0">
                <a:latin typeface="Courier New" panose="02070309020205020404" pitchFamily="49" charset="0"/>
                <a:cs typeface="Courier New" panose="02070309020205020404" pitchFamily="49" charset="0"/>
              </a:rPr>
              <a:t>(X)</a:t>
            </a:r>
            <a:endParaRPr lang="en-GB"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7297606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In this presentation you have learned:</a:t>
            </a:r>
          </a:p>
          <a:p>
            <a:pPr lvl="1"/>
            <a:r>
              <a:rPr lang="en-GB" dirty="0" smtClean="0"/>
              <a:t>How to plot a Nyquist diagram</a:t>
            </a:r>
          </a:p>
          <a:p>
            <a:pPr lvl="1"/>
            <a:r>
              <a:rPr lang="en-GB" dirty="0" smtClean="0"/>
              <a:t>What a Nyquist diagram tells us about the system</a:t>
            </a:r>
          </a:p>
          <a:p>
            <a:pPr lvl="1"/>
            <a:r>
              <a:rPr lang="en-GB" dirty="0" smtClean="0"/>
              <a:t>How to measure the gain margin</a:t>
            </a:r>
          </a:p>
          <a:p>
            <a:pPr lvl="1"/>
            <a:r>
              <a:rPr lang="en-GB" dirty="0" smtClean="0"/>
              <a:t>How to measure the phase margin</a:t>
            </a:r>
            <a:endParaRPr lang="en-GB" dirty="0"/>
          </a:p>
        </p:txBody>
      </p:sp>
    </p:spTree>
    <p:extLst>
      <p:ext uri="{BB962C8B-B14F-4D97-AF65-F5344CB8AC3E}">
        <p14:creationId xmlns:p14="http://schemas.microsoft.com/office/powerpoint/2010/main" val="1388669845"/>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potx" id="{013D1B17-E047-448B-BB2D-EF6591305638}" vid="{271D05B8-AE56-469F-BB9F-571E53852B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a12fe08c-d961-42b5-8243-a968499d8e5e">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0084126275C0F4EA2B226E682B7A175" ma:contentTypeVersion="13" ma:contentTypeDescription="Create a new document." ma:contentTypeScope="" ma:versionID="b0a6fffb61f5c99aae3b629f52a62cf0">
  <xsd:schema xmlns:xsd="http://www.w3.org/2001/XMLSchema" xmlns:xs="http://www.w3.org/2001/XMLSchema" xmlns:p="http://schemas.microsoft.com/office/2006/metadata/properties" xmlns:ns3="a12fe08c-d961-42b5-8243-a968499d8e5e" xmlns:ns4="bc2bc07b-b850-40fa-bc7b-300a8ce20a14" targetNamespace="http://schemas.microsoft.com/office/2006/metadata/properties" ma:root="true" ma:fieldsID="adcb3cfce0f75f129f6b94236a68a7f8" ns3:_="" ns4:_="">
    <xsd:import namespace="a12fe08c-d961-42b5-8243-a968499d8e5e"/>
    <xsd:import namespace="bc2bc07b-b850-40fa-bc7b-300a8ce20a1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2fe08c-d961-42b5-8243-a968499d8e5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c2bc07b-b850-40fa-bc7b-300a8ce20a1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a12fe08c-d961-42b5-8243-a968499d8e5e"/>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bc2bc07b-b850-40fa-bc7b-300a8ce20a14"/>
    <ds:schemaRef ds:uri="http://www.w3.org/XML/1998/namespace"/>
    <ds:schemaRef ds:uri="http://purl.org/dc/dcmitype/"/>
  </ds:schemaRefs>
</ds:datastoreItem>
</file>

<file path=customXml/itemProps2.xml><?xml version="1.0" encoding="utf-8"?>
<ds:datastoreItem xmlns:ds="http://schemas.openxmlformats.org/officeDocument/2006/customXml" ds:itemID="{2FF96396-B7D9-4786-80FC-4C86892907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2fe08c-d961-42b5-8243-a968499d8e5e"/>
    <ds:schemaRef ds:uri="bc2bc07b-b850-40fa-bc7b-300a8ce20a1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1662</TotalTime>
  <Words>856</Words>
  <Application>Microsoft Office PowerPoint</Application>
  <PresentationFormat>On-screen Show (4:3)</PresentationFormat>
  <Paragraphs>141</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Cambria Math</vt:lpstr>
      <vt:lpstr>Courier New</vt:lpstr>
      <vt:lpstr>Myriad Pro</vt:lpstr>
      <vt:lpstr>Arial</vt:lpstr>
      <vt:lpstr>Calibri</vt:lpstr>
      <vt:lpstr>20140311PresentationUWTSDTemplate</vt:lpstr>
      <vt:lpstr>Nyquist Diagrams</vt:lpstr>
      <vt:lpstr>Introduction</vt:lpstr>
      <vt:lpstr>What is a Nyquist Plot</vt:lpstr>
      <vt:lpstr>What can a Nyquist plot tell us?</vt:lpstr>
      <vt:lpstr>Example 1</vt:lpstr>
      <vt:lpstr>Example 1</vt:lpstr>
      <vt:lpstr>Example 1</vt:lpstr>
      <vt:lpstr>Example 1</vt:lpstr>
      <vt:lpstr>Example 2</vt:lpstr>
      <vt:lpstr>Example 2</vt:lpstr>
      <vt:lpstr>Example 2</vt:lpstr>
      <vt:lpstr>Example 2</vt:lpstr>
      <vt:lpstr>Example 2</vt:lpstr>
      <vt:lpstr>Gain Margin</vt:lpstr>
      <vt:lpstr>Gain Margin</vt:lpstr>
      <vt:lpstr>Phase Margin</vt:lpstr>
      <vt:lpstr>Phase Margin</vt:lpstr>
      <vt:lpstr>MATLAB</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Nyquist Diagrams</dc:title>
  <dc:creator>Stephen Mosey</dc:creator>
  <cp:lastModifiedBy>Stephen Mosey</cp:lastModifiedBy>
  <cp:revision>26</cp:revision>
  <dcterms:created xsi:type="dcterms:W3CDTF">2020-07-07T09:34:30Z</dcterms:created>
  <dcterms:modified xsi:type="dcterms:W3CDTF">2020-07-09T08:28:08Z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0x010100A0084126275C0F4EA2B226E682B7A175</vt:lpwstr>
  </property>
</Properties>
</file>