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64" r:id="rId4"/>
    <p:sldId id="265" r:id="rId5"/>
    <p:sldId id="262" r:id="rId6"/>
    <p:sldId id="261" r:id="rId7"/>
    <p:sldId id="267"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72" d="100"/>
          <a:sy n="72" d="100"/>
        </p:scale>
        <p:origin x="-1104"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10/16/2018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10/16/2018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2410B8-02C1-44ED-B50E-3AE1C7AD7BD8}" type="datetimeFigureOut">
              <a:rPr lang="en-US" smtClean="0"/>
              <a:pPr/>
              <a:t>10/16/2018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E2410B8-02C1-44ED-B50E-3AE1C7AD7BD8}" type="datetimeFigureOut">
              <a:rPr lang="en-US" smtClean="0"/>
              <a:pPr/>
              <a:t>10/16/2018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E2410B8-02C1-44ED-B50E-3AE1C7AD7BD8}" type="datetimeFigureOut">
              <a:rPr lang="en-US" smtClean="0"/>
              <a:pPr/>
              <a:t>10/16/2018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E2410B8-02C1-44ED-B50E-3AE1C7AD7BD8}" type="datetimeFigureOut">
              <a:rPr lang="en-US" smtClean="0"/>
              <a:pPr/>
              <a:t>10/16/2018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2410B8-02C1-44ED-B50E-3AE1C7AD7BD8}" type="datetimeFigureOut">
              <a:rPr lang="en-US" smtClean="0"/>
              <a:pPr/>
              <a:t>10/16/2018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2410B8-02C1-44ED-B50E-3AE1C7AD7BD8}" type="datetimeFigureOut">
              <a:rPr lang="en-US" smtClean="0"/>
              <a:pPr/>
              <a:t>10/16/2018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2410B8-02C1-44ED-B50E-3AE1C7AD7BD8}" type="datetimeFigureOut">
              <a:rPr lang="en-US" smtClean="0"/>
              <a:pPr/>
              <a:t>10/16/2018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10/16/2018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10/16/2018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2410B8-02C1-44ED-B50E-3AE1C7AD7BD8}" type="datetimeFigureOut">
              <a:rPr lang="en-US" smtClean="0"/>
              <a:pPr/>
              <a:t>10/16/2018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59BCBC-090D-4515-B5E1-CF94E78EDB8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ngel_-_Stephen_Rea_Veronica_Quilligan.jpg"/>
          <p:cNvPicPr>
            <a:picLocks noChangeAspect="1"/>
          </p:cNvPicPr>
          <p:nvPr/>
        </p:nvPicPr>
        <p:blipFill>
          <a:blip r:embed="rId2">
            <a:duotone>
              <a:prstClr val="black"/>
              <a:schemeClr val="accent3">
                <a:tint val="45000"/>
                <a:satMod val="400000"/>
              </a:schemeClr>
            </a:duotone>
          </a:blip>
          <a:srcRect l="39843" r="10937"/>
          <a:stretch>
            <a:fillRect/>
          </a:stretch>
        </p:blipFill>
        <p:spPr>
          <a:xfrm>
            <a:off x="3089679" y="1"/>
            <a:ext cx="6054321" cy="6919176"/>
          </a:xfrm>
          <a:prstGeom prst="rect">
            <a:avLst/>
          </a:prstGeom>
        </p:spPr>
      </p:pic>
      <p:sp>
        <p:nvSpPr>
          <p:cNvPr id="2" name="Title 1"/>
          <p:cNvSpPr>
            <a:spLocks noGrp="1"/>
          </p:cNvSpPr>
          <p:nvPr>
            <p:ph type="ctrTitle"/>
          </p:nvPr>
        </p:nvSpPr>
        <p:spPr>
          <a:xfrm>
            <a:off x="642910" y="1285860"/>
            <a:ext cx="8001056" cy="3071834"/>
          </a:xfrm>
        </p:spPr>
        <p:txBody>
          <a:bodyPr>
            <a:normAutofit/>
          </a:bodyPr>
          <a:lstStyle/>
          <a:p>
            <a:pPr algn="l"/>
            <a:r>
              <a:rPr lang="en-GB" dirty="0" smtClean="0"/>
              <a:t>Film &amp; Media in the Celtic Nations</a:t>
            </a:r>
            <a:br>
              <a:rPr lang="en-GB" dirty="0" smtClean="0"/>
            </a:br>
            <a:r>
              <a:rPr lang="en-GB" sz="3200" dirty="0" smtClean="0"/>
              <a:t/>
            </a:r>
            <a:br>
              <a:rPr lang="en-GB" sz="3200" dirty="0" smtClean="0"/>
            </a:br>
            <a:r>
              <a:rPr lang="en-GB" sz="3200" i="1" dirty="0" smtClean="0">
                <a:solidFill>
                  <a:schemeClr val="accent3">
                    <a:lumMod val="60000"/>
                    <a:lumOff val="40000"/>
                  </a:schemeClr>
                </a:solidFill>
              </a:rPr>
              <a:t>Representing Northern </a:t>
            </a:r>
            <a:r>
              <a:rPr lang="en-GB" sz="3200" i="1" dirty="0" smtClean="0">
                <a:solidFill>
                  <a:schemeClr val="accent3">
                    <a:lumMod val="60000"/>
                    <a:lumOff val="40000"/>
                  </a:schemeClr>
                </a:solidFill>
              </a:rPr>
              <a:t>Ireland on </a:t>
            </a:r>
            <a:r>
              <a:rPr lang="en-GB" sz="3200" i="1" dirty="0" smtClean="0">
                <a:solidFill>
                  <a:schemeClr val="accent3">
                    <a:lumMod val="60000"/>
                    <a:lumOff val="40000"/>
                  </a:schemeClr>
                </a:solidFill>
              </a:rPr>
              <a:t>Film</a:t>
            </a:r>
            <a:endParaRPr lang="en-GB" sz="3200" dirty="0">
              <a:solidFill>
                <a:schemeClr val="accent3">
                  <a:lumMod val="60000"/>
                  <a:lumOff val="40000"/>
                </a:schemeClr>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57158" y="214290"/>
            <a:ext cx="6030497" cy="584775"/>
          </a:xfrm>
          <a:prstGeom prst="rect">
            <a:avLst/>
          </a:prstGeom>
          <a:noFill/>
        </p:spPr>
        <p:txBody>
          <a:bodyPr wrap="none" rtlCol="0">
            <a:spAutoFit/>
          </a:bodyPr>
          <a:lstStyle/>
          <a:p>
            <a:r>
              <a:rPr lang="en-GB" sz="3200" b="1" dirty="0" smtClean="0">
                <a:solidFill>
                  <a:srgbClr val="92D050"/>
                </a:solidFill>
              </a:rPr>
              <a:t>Summary of </a:t>
            </a:r>
            <a:r>
              <a:rPr lang="en-GB" sz="3200" b="1" dirty="0" smtClean="0">
                <a:solidFill>
                  <a:srgbClr val="92D050"/>
                </a:solidFill>
              </a:rPr>
              <a:t>key events 1609-1969</a:t>
            </a:r>
            <a:endParaRPr lang="en-GB" sz="3200" b="1" dirty="0">
              <a:solidFill>
                <a:srgbClr val="92D050"/>
              </a:solidFill>
            </a:endParaRPr>
          </a:p>
        </p:txBody>
      </p:sp>
      <p:sp>
        <p:nvSpPr>
          <p:cNvPr id="5" name="TextBox 4"/>
          <p:cNvSpPr txBox="1"/>
          <p:nvPr/>
        </p:nvSpPr>
        <p:spPr>
          <a:xfrm>
            <a:off x="357158" y="1000108"/>
            <a:ext cx="8429684" cy="5262979"/>
          </a:xfrm>
          <a:prstGeom prst="rect">
            <a:avLst/>
          </a:prstGeom>
          <a:noFill/>
        </p:spPr>
        <p:txBody>
          <a:bodyPr wrap="square" rtlCol="0">
            <a:spAutoFit/>
          </a:bodyPr>
          <a:lstStyle/>
          <a:p>
            <a:r>
              <a:rPr lang="en-GB" sz="2400" dirty="0" smtClean="0"/>
              <a:t>1609 – Plantation of Ulster</a:t>
            </a:r>
          </a:p>
          <a:p>
            <a:r>
              <a:rPr lang="en-GB" sz="2400" dirty="0" smtClean="0"/>
              <a:t>1690 – Battle of the Boyne</a:t>
            </a:r>
          </a:p>
          <a:p>
            <a:r>
              <a:rPr lang="en-GB" sz="2400" dirty="0" smtClean="0"/>
              <a:t>1600s – 1700s – Penal Laws, enforcing Anglicanism</a:t>
            </a:r>
          </a:p>
          <a:p>
            <a:r>
              <a:rPr lang="en-GB" sz="2400" dirty="0" smtClean="0"/>
              <a:t>1795 – establishment of Orange Order</a:t>
            </a:r>
          </a:p>
          <a:p>
            <a:r>
              <a:rPr lang="en-GB" sz="2400" dirty="0" smtClean="0"/>
              <a:t>1798 – Irish Rebellion, United Irishmen</a:t>
            </a:r>
          </a:p>
          <a:p>
            <a:r>
              <a:rPr lang="en-GB" sz="2400" dirty="0" smtClean="0"/>
              <a:t>1801 – Act of Union, abolition of Irish Parliament</a:t>
            </a:r>
          </a:p>
          <a:p>
            <a:r>
              <a:rPr lang="en-GB" sz="2400" dirty="0" smtClean="0"/>
              <a:t>1829 – Catholic Emancipation Act</a:t>
            </a:r>
          </a:p>
          <a:p>
            <a:r>
              <a:rPr lang="en-GB" sz="2400" dirty="0" smtClean="0"/>
              <a:t>1800s – 1900s – civil strife over Home Rule</a:t>
            </a:r>
          </a:p>
          <a:p>
            <a:r>
              <a:rPr lang="en-GB" sz="2400" dirty="0" smtClean="0"/>
              <a:t>1912 – Ulster Volunteer Force/Irish Volunteers</a:t>
            </a:r>
          </a:p>
          <a:p>
            <a:r>
              <a:rPr lang="en-GB" sz="2400" dirty="0" smtClean="0"/>
              <a:t>1916 – Easter Rising; Pearse, Connolly and 13 others executed</a:t>
            </a:r>
          </a:p>
          <a:p>
            <a:r>
              <a:rPr lang="en-GB" sz="2400" dirty="0" smtClean="0"/>
              <a:t>1919 – Sinn Féin form First Dáil in Dublin</a:t>
            </a:r>
          </a:p>
          <a:p>
            <a:r>
              <a:rPr lang="en-GB" sz="2400" dirty="0" smtClean="0"/>
              <a:t>1920 – Government of Ireland Act, partitioning Ireland</a:t>
            </a:r>
          </a:p>
          <a:p>
            <a:r>
              <a:rPr lang="en-GB" sz="2400" dirty="0" smtClean="0"/>
              <a:t>1922 – Irish Free State following Irish War of Independence</a:t>
            </a:r>
          </a:p>
          <a:p>
            <a:r>
              <a:rPr lang="en-GB" sz="2400" dirty="0" smtClean="0"/>
              <a:t>1969 – ‘Battle of Bogside’; British troops deployed</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0034" y="1000108"/>
            <a:ext cx="8072494" cy="3416320"/>
          </a:xfrm>
          <a:prstGeom prst="rect">
            <a:avLst/>
          </a:prstGeom>
          <a:noFill/>
        </p:spPr>
        <p:txBody>
          <a:bodyPr wrap="square" rtlCol="0">
            <a:spAutoFit/>
          </a:bodyPr>
          <a:lstStyle/>
          <a:p>
            <a:r>
              <a:rPr lang="en-GB" sz="2400" dirty="0" smtClean="0"/>
              <a:t>The tradition of representation in popular culture that portrays ‘the simian Irish’ as ‘a range of hulking, ape-like monsters’ is founded upon and sustained by the ‘myth of atavism’. The ‘misappropriation of Darwinist principles’ enabled the media to represent the Irish as ‘a lower race in the evolutionary scale’.</a:t>
            </a:r>
          </a:p>
          <a:p>
            <a:endParaRPr lang="en-GB" sz="2400" dirty="0" smtClean="0"/>
          </a:p>
          <a:p>
            <a:r>
              <a:rPr lang="en-GB" sz="2400" dirty="0" smtClean="0"/>
              <a:t>‘The result of these traditions was to absolve Britain from any responsibility for political violence in Ireland and to put the blame securely on the Irish themselves’. (McLoone, p.60)</a:t>
            </a:r>
            <a:endParaRPr lang="en-GB" sz="2400" dirty="0"/>
          </a:p>
        </p:txBody>
      </p:sp>
      <p:sp>
        <p:nvSpPr>
          <p:cNvPr id="3" name="TextBox 2"/>
          <p:cNvSpPr txBox="1"/>
          <p:nvPr/>
        </p:nvSpPr>
        <p:spPr>
          <a:xfrm>
            <a:off x="500034" y="214290"/>
            <a:ext cx="4225580" cy="646331"/>
          </a:xfrm>
          <a:prstGeom prst="rect">
            <a:avLst/>
          </a:prstGeom>
          <a:noFill/>
        </p:spPr>
        <p:txBody>
          <a:bodyPr wrap="none" rtlCol="0">
            <a:spAutoFit/>
          </a:bodyPr>
          <a:lstStyle/>
          <a:p>
            <a:r>
              <a:rPr lang="en-GB" sz="3600" dirty="0" smtClean="0">
                <a:solidFill>
                  <a:srgbClr val="92D050"/>
                </a:solidFill>
              </a:rPr>
              <a:t>‘The myth of atavism’</a:t>
            </a:r>
            <a:endParaRPr lang="en-GB" sz="3600" dirty="0">
              <a:solidFill>
                <a:srgbClr val="92D050"/>
              </a:solidFill>
            </a:endParaRPr>
          </a:p>
        </p:txBody>
      </p:sp>
      <p:sp>
        <p:nvSpPr>
          <p:cNvPr id="4" name="TextBox 3"/>
          <p:cNvSpPr txBox="1"/>
          <p:nvPr/>
        </p:nvSpPr>
        <p:spPr>
          <a:xfrm>
            <a:off x="500034" y="4643446"/>
            <a:ext cx="7929618" cy="1569660"/>
          </a:xfrm>
          <a:prstGeom prst="rect">
            <a:avLst/>
          </a:prstGeom>
          <a:noFill/>
        </p:spPr>
        <p:txBody>
          <a:bodyPr wrap="square" rtlCol="0">
            <a:spAutoFit/>
          </a:bodyPr>
          <a:lstStyle/>
          <a:p>
            <a:r>
              <a:rPr lang="en-GB" sz="2400" dirty="0" smtClean="0">
                <a:solidFill>
                  <a:srgbClr val="92D050"/>
                </a:solidFill>
              </a:rPr>
              <a:t>‘The IRA psycho’ and the representation of ‘The Troubles’:</a:t>
            </a:r>
          </a:p>
          <a:p>
            <a:r>
              <a:rPr lang="en-GB" sz="2400" i="1" dirty="0" smtClean="0"/>
              <a:t>The Long Good Friday</a:t>
            </a:r>
            <a:r>
              <a:rPr lang="en-GB" sz="2400" dirty="0" smtClean="0"/>
              <a:t>  (Mackenzie, 1979)</a:t>
            </a:r>
          </a:p>
          <a:p>
            <a:r>
              <a:rPr lang="en-GB" sz="2400" i="1" dirty="0" smtClean="0"/>
              <a:t>Patriot Games</a:t>
            </a:r>
            <a:r>
              <a:rPr lang="en-GB" sz="2400" dirty="0" smtClean="0"/>
              <a:t> (Noyce, 1992)</a:t>
            </a:r>
          </a:p>
          <a:p>
            <a:r>
              <a:rPr lang="en-GB" sz="2400" i="1" dirty="0" smtClean="0"/>
              <a:t>Blown Away</a:t>
            </a:r>
            <a:r>
              <a:rPr lang="en-GB" sz="2400" dirty="0" smtClean="0"/>
              <a:t> (Hopkins, 1994)</a:t>
            </a:r>
            <a:endParaRPr lang="en-GB" sz="24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5720" y="857232"/>
            <a:ext cx="8501122" cy="5509200"/>
          </a:xfrm>
          <a:prstGeom prst="rect">
            <a:avLst/>
          </a:prstGeom>
          <a:noFill/>
        </p:spPr>
        <p:txBody>
          <a:bodyPr wrap="square" rtlCol="0">
            <a:spAutoFit/>
          </a:bodyPr>
          <a:lstStyle/>
          <a:p>
            <a:r>
              <a:rPr lang="en-GB" sz="2200" dirty="0" smtClean="0"/>
              <a:t>Background to the ‘Dirty Protest’:</a:t>
            </a:r>
          </a:p>
          <a:p>
            <a:pPr>
              <a:buFont typeface="Arial" pitchFamily="34" charset="0"/>
              <a:buChar char="•"/>
            </a:pPr>
            <a:r>
              <a:rPr lang="en-GB" sz="2200" dirty="0" smtClean="0"/>
              <a:t>1972 – Paramilitaries granted ‘Special Category/political prisoner’ status</a:t>
            </a:r>
          </a:p>
          <a:p>
            <a:pPr>
              <a:buFont typeface="Arial" pitchFamily="34" charset="0"/>
              <a:buChar char="•"/>
            </a:pPr>
            <a:r>
              <a:rPr lang="en-GB" sz="2200" dirty="0" smtClean="0"/>
              <a:t>1976 – ‘political prisoner’ status withdrawn by British govt. </a:t>
            </a:r>
          </a:p>
          <a:p>
            <a:endParaRPr lang="en-GB" sz="2200" dirty="0" smtClean="0"/>
          </a:p>
          <a:p>
            <a:r>
              <a:rPr lang="en-GB" sz="2200" dirty="0" smtClean="0"/>
              <a:t>‘Dirty Protest’: Part of 5-year protest (1976-1981) by Republican prisoners at The Maze Prison, Belfast. Prisoners made 5 demands incl. right to wear own clothes and forego prison work. They refused to leave cells to wash and to use the lavatory.</a:t>
            </a:r>
          </a:p>
          <a:p>
            <a:endParaRPr lang="en-GB" sz="2200" dirty="0" smtClean="0"/>
          </a:p>
          <a:p>
            <a:pPr>
              <a:buFont typeface="Arial" pitchFamily="34" charset="0"/>
              <a:buChar char="•"/>
            </a:pPr>
            <a:r>
              <a:rPr lang="en-GB" sz="2200" dirty="0" smtClean="0"/>
              <a:t> 1978 – ‘Dirty Protest’ begins</a:t>
            </a:r>
          </a:p>
          <a:p>
            <a:pPr>
              <a:buFont typeface="Arial" pitchFamily="34" charset="0"/>
              <a:buChar char="•"/>
            </a:pPr>
            <a:r>
              <a:rPr lang="en-GB" sz="2200" dirty="0" smtClean="0"/>
              <a:t> 1981 – Bobby Sands begins his hunger strike on 1 March 1981</a:t>
            </a:r>
          </a:p>
          <a:p>
            <a:r>
              <a:rPr lang="en-GB" sz="2200" dirty="0" smtClean="0"/>
              <a:t>	Sands dies on 5 May 1981 (after 66 days)</a:t>
            </a:r>
          </a:p>
          <a:p>
            <a:r>
              <a:rPr lang="en-GB" sz="2200" dirty="0" smtClean="0"/>
              <a:t>	Between 1 March and 3 October 10 striking prisoners die</a:t>
            </a:r>
          </a:p>
          <a:p>
            <a:endParaRPr lang="en-GB" sz="2200" dirty="0" smtClean="0"/>
          </a:p>
          <a:p>
            <a:r>
              <a:rPr lang="en-GB" sz="2200" dirty="0" smtClean="0"/>
              <a:t>The British government refused to grant political status to the prisoners but conceded the right to wear civilian clothes in October 1981</a:t>
            </a:r>
          </a:p>
        </p:txBody>
      </p:sp>
      <p:sp>
        <p:nvSpPr>
          <p:cNvPr id="5" name="TextBox 4"/>
          <p:cNvSpPr txBox="1"/>
          <p:nvPr/>
        </p:nvSpPr>
        <p:spPr>
          <a:xfrm>
            <a:off x="285720" y="214290"/>
            <a:ext cx="6759927" cy="584775"/>
          </a:xfrm>
          <a:prstGeom prst="rect">
            <a:avLst/>
          </a:prstGeom>
          <a:noFill/>
        </p:spPr>
        <p:txBody>
          <a:bodyPr wrap="none" rtlCol="0">
            <a:spAutoFit/>
          </a:bodyPr>
          <a:lstStyle/>
          <a:p>
            <a:r>
              <a:rPr lang="en-GB" sz="3200" b="1" i="1" dirty="0" smtClean="0">
                <a:solidFill>
                  <a:srgbClr val="92D050"/>
                </a:solidFill>
              </a:rPr>
              <a:t>Hunger</a:t>
            </a:r>
            <a:r>
              <a:rPr lang="en-GB" sz="3200" b="1" dirty="0" smtClean="0">
                <a:solidFill>
                  <a:srgbClr val="92D050"/>
                </a:solidFill>
              </a:rPr>
              <a:t>: historical and political context</a:t>
            </a:r>
            <a:endParaRPr lang="en-GB" sz="3200" b="1" dirty="0">
              <a:solidFill>
                <a:srgbClr val="92D050"/>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ngel_-_Stephen_Rea_Veronica_Quilligan.jpg"/>
          <p:cNvPicPr>
            <a:picLocks noChangeAspect="1"/>
          </p:cNvPicPr>
          <p:nvPr/>
        </p:nvPicPr>
        <p:blipFill>
          <a:blip r:embed="rId2"/>
          <a:srcRect l="39843" r="10937"/>
          <a:stretch>
            <a:fillRect/>
          </a:stretch>
        </p:blipFill>
        <p:spPr>
          <a:xfrm>
            <a:off x="3089679" y="1"/>
            <a:ext cx="6054321" cy="6919176"/>
          </a:xfrm>
          <a:prstGeom prst="rect">
            <a:avLst/>
          </a:prstGeom>
        </p:spPr>
      </p:pic>
      <p:sp>
        <p:nvSpPr>
          <p:cNvPr id="4" name="TextBox 3"/>
          <p:cNvSpPr txBox="1"/>
          <p:nvPr/>
        </p:nvSpPr>
        <p:spPr>
          <a:xfrm>
            <a:off x="0" y="214290"/>
            <a:ext cx="1292341" cy="646331"/>
          </a:xfrm>
          <a:prstGeom prst="rect">
            <a:avLst/>
          </a:prstGeom>
          <a:noFill/>
        </p:spPr>
        <p:txBody>
          <a:bodyPr wrap="none" rtlCol="0">
            <a:spAutoFit/>
          </a:bodyPr>
          <a:lstStyle/>
          <a:p>
            <a:r>
              <a:rPr lang="en-GB" sz="3600" b="1" i="1" dirty="0" smtClean="0">
                <a:solidFill>
                  <a:srgbClr val="92D050"/>
                </a:solidFill>
              </a:rPr>
              <a:t>Angel</a:t>
            </a:r>
            <a:endParaRPr lang="en-GB" sz="3600" b="1" i="1" dirty="0">
              <a:solidFill>
                <a:srgbClr val="92D050"/>
              </a:solidFill>
            </a:endParaRPr>
          </a:p>
        </p:txBody>
      </p:sp>
      <p:sp>
        <p:nvSpPr>
          <p:cNvPr id="5" name="TextBox 4"/>
          <p:cNvSpPr txBox="1"/>
          <p:nvPr/>
        </p:nvSpPr>
        <p:spPr>
          <a:xfrm>
            <a:off x="0" y="785794"/>
            <a:ext cx="1390189" cy="369332"/>
          </a:xfrm>
          <a:prstGeom prst="rect">
            <a:avLst/>
          </a:prstGeom>
          <a:noFill/>
        </p:spPr>
        <p:txBody>
          <a:bodyPr wrap="none" rtlCol="0">
            <a:spAutoFit/>
          </a:bodyPr>
          <a:lstStyle/>
          <a:p>
            <a:r>
              <a:rPr lang="en-GB" dirty="0" smtClean="0"/>
              <a:t>Jordan, 1982</a:t>
            </a:r>
            <a:endParaRPr lang="en-GB" dirty="0"/>
          </a:p>
        </p:txBody>
      </p:sp>
      <p:sp>
        <p:nvSpPr>
          <p:cNvPr id="7" name="TextBox 6"/>
          <p:cNvSpPr txBox="1"/>
          <p:nvPr/>
        </p:nvSpPr>
        <p:spPr>
          <a:xfrm>
            <a:off x="0" y="1285860"/>
            <a:ext cx="4714876" cy="4524315"/>
          </a:xfrm>
          <a:prstGeom prst="rect">
            <a:avLst/>
          </a:prstGeom>
          <a:noFill/>
        </p:spPr>
        <p:txBody>
          <a:bodyPr wrap="square" rtlCol="0">
            <a:spAutoFit/>
          </a:bodyPr>
          <a:lstStyle/>
          <a:p>
            <a:pPr>
              <a:buFont typeface="Arial" pitchFamily="34" charset="0"/>
              <a:buChar char="•"/>
            </a:pPr>
            <a:r>
              <a:rPr lang="en-GB" sz="2400" dirty="0" smtClean="0"/>
              <a:t> </a:t>
            </a:r>
            <a:r>
              <a:rPr lang="en-GB" sz="2400" dirty="0" smtClean="0"/>
              <a:t>Production Context</a:t>
            </a:r>
          </a:p>
          <a:p>
            <a:pPr>
              <a:buFont typeface="Arial" pitchFamily="34" charset="0"/>
              <a:buChar char="•"/>
            </a:pPr>
            <a:r>
              <a:rPr lang="en-GB" sz="2400" dirty="0" smtClean="0"/>
              <a:t> </a:t>
            </a:r>
            <a:r>
              <a:rPr lang="en-GB" sz="2400" dirty="0" smtClean="0"/>
              <a:t>Fís </a:t>
            </a:r>
            <a:r>
              <a:rPr lang="en-GB" sz="2400" dirty="0" smtClean="0"/>
              <a:t>Éireann/Screen </a:t>
            </a:r>
            <a:r>
              <a:rPr lang="en-GB" sz="2400" dirty="0" smtClean="0"/>
              <a:t>Ireland</a:t>
            </a:r>
          </a:p>
          <a:p>
            <a:pPr>
              <a:buFont typeface="Arial" pitchFamily="34" charset="0"/>
              <a:buChar char="•"/>
            </a:pPr>
            <a:r>
              <a:rPr lang="en-GB" sz="2400" dirty="0" smtClean="0"/>
              <a:t> </a:t>
            </a:r>
            <a:r>
              <a:rPr lang="en-GB" sz="2400" dirty="0" smtClean="0"/>
              <a:t>Bord </a:t>
            </a:r>
            <a:r>
              <a:rPr lang="en-GB" sz="2400" dirty="0" smtClean="0"/>
              <a:t>Scannán na hÉireann/the Irish Film Board </a:t>
            </a:r>
            <a:r>
              <a:rPr lang="en-GB" sz="2400" dirty="0" smtClean="0"/>
              <a:t>(80-87)</a:t>
            </a:r>
            <a:endParaRPr lang="en-GB" sz="2400" dirty="0" smtClean="0"/>
          </a:p>
          <a:p>
            <a:pPr>
              <a:buFont typeface="Arial" pitchFamily="34" charset="0"/>
              <a:buChar char="•"/>
            </a:pPr>
            <a:r>
              <a:rPr lang="en-GB" sz="2400" dirty="0" smtClean="0"/>
              <a:t> Channel Four Films</a:t>
            </a:r>
          </a:p>
          <a:p>
            <a:endParaRPr lang="en-GB" sz="2400" dirty="0" smtClean="0"/>
          </a:p>
          <a:p>
            <a:pPr>
              <a:buFont typeface="Arial" pitchFamily="34" charset="0"/>
              <a:buChar char="•"/>
            </a:pPr>
            <a:r>
              <a:rPr lang="en-GB" sz="2400" dirty="0" smtClean="0"/>
              <a:t> </a:t>
            </a:r>
            <a:r>
              <a:rPr lang="en-GB" sz="2400" dirty="0" smtClean="0"/>
              <a:t>History: ‘The Troubles’</a:t>
            </a:r>
            <a:endParaRPr lang="en-GB" sz="2400" dirty="0" smtClean="0"/>
          </a:p>
          <a:p>
            <a:pPr>
              <a:buFont typeface="Arial" pitchFamily="34" charset="0"/>
              <a:buChar char="•"/>
            </a:pPr>
            <a:r>
              <a:rPr lang="en-GB" sz="2400" dirty="0" smtClean="0"/>
              <a:t> </a:t>
            </a:r>
            <a:r>
              <a:rPr lang="en-GB" sz="2400" dirty="0" smtClean="0"/>
              <a:t>Violence</a:t>
            </a:r>
          </a:p>
          <a:p>
            <a:pPr>
              <a:buFont typeface="Arial" pitchFamily="34" charset="0"/>
              <a:buChar char="•"/>
            </a:pPr>
            <a:r>
              <a:rPr lang="en-GB" sz="2400" dirty="0" smtClean="0"/>
              <a:t> The </a:t>
            </a:r>
            <a:r>
              <a:rPr lang="en-GB" sz="2400" dirty="0" smtClean="0"/>
              <a:t>Miami Showband</a:t>
            </a:r>
          </a:p>
          <a:p>
            <a:pPr>
              <a:buFont typeface="Arial" pitchFamily="34" charset="0"/>
              <a:buChar char="•"/>
            </a:pPr>
            <a:r>
              <a:rPr lang="en-GB" sz="2400" dirty="0" smtClean="0"/>
              <a:t> </a:t>
            </a:r>
            <a:r>
              <a:rPr lang="en-GB" sz="2400" dirty="0" smtClean="0"/>
              <a:t>Neil Jordan</a:t>
            </a:r>
          </a:p>
          <a:p>
            <a:pPr>
              <a:buFont typeface="Arial" pitchFamily="34" charset="0"/>
              <a:buChar char="•"/>
            </a:pPr>
            <a:r>
              <a:rPr lang="en-GB" sz="2400" dirty="0" smtClean="0"/>
              <a:t> </a:t>
            </a:r>
            <a:r>
              <a:rPr lang="en-GB" sz="2400" dirty="0" smtClean="0"/>
              <a:t>Stephen Rea</a:t>
            </a:r>
            <a:endParaRPr lang="en-GB" sz="2400" dirty="0" smtClean="0"/>
          </a:p>
          <a:p>
            <a:endParaRPr lang="en-GB" sz="2400"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0" y="1285860"/>
            <a:ext cx="3357586" cy="4893647"/>
          </a:xfrm>
          <a:prstGeom prst="rect">
            <a:avLst/>
          </a:prstGeom>
          <a:noFill/>
        </p:spPr>
        <p:txBody>
          <a:bodyPr wrap="square" rtlCol="0">
            <a:spAutoFit/>
          </a:bodyPr>
          <a:lstStyle/>
          <a:p>
            <a:pPr>
              <a:buFont typeface="Arial" pitchFamily="34" charset="0"/>
              <a:buChar char="•"/>
            </a:pPr>
            <a:r>
              <a:rPr lang="en-GB" sz="2400" dirty="0" smtClean="0"/>
              <a:t> Cinematography</a:t>
            </a:r>
          </a:p>
          <a:p>
            <a:pPr>
              <a:buFont typeface="Arial" pitchFamily="34" charset="0"/>
              <a:buChar char="•"/>
            </a:pPr>
            <a:r>
              <a:rPr lang="en-GB" sz="2400" dirty="0" smtClean="0"/>
              <a:t> Editing: pace, rhythm</a:t>
            </a:r>
          </a:p>
          <a:p>
            <a:pPr>
              <a:buFont typeface="Arial" pitchFamily="34" charset="0"/>
              <a:buChar char="•"/>
            </a:pPr>
            <a:r>
              <a:rPr lang="en-GB" sz="2400" dirty="0" smtClean="0"/>
              <a:t> Mise-en-scene:</a:t>
            </a:r>
          </a:p>
          <a:p>
            <a:r>
              <a:rPr lang="en-GB" sz="2400" dirty="0" smtClean="0"/>
              <a:t>Lighting</a:t>
            </a:r>
          </a:p>
          <a:p>
            <a:r>
              <a:rPr lang="en-GB" sz="2400" dirty="0" smtClean="0"/>
              <a:t>Décor</a:t>
            </a:r>
          </a:p>
          <a:p>
            <a:r>
              <a:rPr lang="en-GB" sz="2400" dirty="0" smtClean="0"/>
              <a:t>Performance</a:t>
            </a:r>
          </a:p>
          <a:p>
            <a:r>
              <a:rPr lang="en-GB" sz="2400" dirty="0" smtClean="0"/>
              <a:t>Sound </a:t>
            </a:r>
          </a:p>
          <a:p>
            <a:pPr>
              <a:buFont typeface="Arial" pitchFamily="34" charset="0"/>
              <a:buChar char="•"/>
            </a:pPr>
            <a:r>
              <a:rPr lang="en-GB" sz="2400" dirty="0" smtClean="0"/>
              <a:t> Representation of:</a:t>
            </a:r>
          </a:p>
          <a:p>
            <a:r>
              <a:rPr lang="en-GB" sz="2400" dirty="0" smtClean="0"/>
              <a:t>British Government</a:t>
            </a:r>
          </a:p>
          <a:p>
            <a:r>
              <a:rPr lang="en-GB" sz="2400" dirty="0" smtClean="0"/>
              <a:t>Media coverage</a:t>
            </a:r>
          </a:p>
          <a:p>
            <a:r>
              <a:rPr lang="en-GB" sz="2400" dirty="0" smtClean="0"/>
              <a:t>Catholic church</a:t>
            </a:r>
          </a:p>
          <a:p>
            <a:r>
              <a:rPr lang="en-GB" sz="2400" dirty="0" smtClean="0"/>
              <a:t>Prisoners</a:t>
            </a:r>
          </a:p>
          <a:p>
            <a:pPr>
              <a:buFont typeface="Arial" pitchFamily="34" charset="0"/>
              <a:buChar char="•"/>
            </a:pPr>
            <a:r>
              <a:rPr lang="en-GB" sz="2400" dirty="0" smtClean="0"/>
              <a:t> Film historical context</a:t>
            </a:r>
          </a:p>
        </p:txBody>
      </p:sp>
      <p:sp>
        <p:nvSpPr>
          <p:cNvPr id="8" name="TextBox 7"/>
          <p:cNvSpPr txBox="1"/>
          <p:nvPr/>
        </p:nvSpPr>
        <p:spPr>
          <a:xfrm>
            <a:off x="0" y="214290"/>
            <a:ext cx="1595309" cy="646331"/>
          </a:xfrm>
          <a:prstGeom prst="rect">
            <a:avLst/>
          </a:prstGeom>
          <a:noFill/>
        </p:spPr>
        <p:txBody>
          <a:bodyPr wrap="none" rtlCol="0">
            <a:spAutoFit/>
          </a:bodyPr>
          <a:lstStyle/>
          <a:p>
            <a:r>
              <a:rPr lang="en-GB" sz="3600" b="1" i="1" dirty="0" smtClean="0">
                <a:solidFill>
                  <a:srgbClr val="92D050"/>
                </a:solidFill>
              </a:rPr>
              <a:t>Hunger</a:t>
            </a:r>
            <a:endParaRPr lang="en-GB" sz="3600" b="1" i="1" dirty="0">
              <a:solidFill>
                <a:srgbClr val="92D050"/>
              </a:solidFill>
            </a:endParaRPr>
          </a:p>
        </p:txBody>
      </p:sp>
      <p:sp>
        <p:nvSpPr>
          <p:cNvPr id="13" name="TextBox 12"/>
          <p:cNvSpPr txBox="1"/>
          <p:nvPr/>
        </p:nvSpPr>
        <p:spPr>
          <a:xfrm>
            <a:off x="0" y="785794"/>
            <a:ext cx="1688283" cy="369332"/>
          </a:xfrm>
          <a:prstGeom prst="rect">
            <a:avLst/>
          </a:prstGeom>
          <a:noFill/>
        </p:spPr>
        <p:txBody>
          <a:bodyPr wrap="none" rtlCol="0">
            <a:spAutoFit/>
          </a:bodyPr>
          <a:lstStyle/>
          <a:p>
            <a:r>
              <a:rPr lang="en-GB" dirty="0" smtClean="0"/>
              <a:t>McQueen, 2008</a:t>
            </a:r>
            <a:endParaRPr lang="en-GB" dirty="0"/>
          </a:p>
        </p:txBody>
      </p:sp>
      <p:pic>
        <p:nvPicPr>
          <p:cNvPr id="6" name="Picture 5" descr="hunger-poster-fullsize.jpg"/>
          <p:cNvPicPr>
            <a:picLocks noChangeAspect="1"/>
          </p:cNvPicPr>
          <p:nvPr/>
        </p:nvPicPr>
        <p:blipFill>
          <a:blip r:embed="rId2"/>
          <a:stretch>
            <a:fillRect/>
          </a:stretch>
        </p:blipFill>
        <p:spPr>
          <a:xfrm>
            <a:off x="4498648" y="1"/>
            <a:ext cx="4645352" cy="6875120"/>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71.jpg"/>
          <p:cNvPicPr>
            <a:picLocks noChangeAspect="1"/>
          </p:cNvPicPr>
          <p:nvPr/>
        </p:nvPicPr>
        <p:blipFill>
          <a:blip r:embed="rId2"/>
          <a:stretch>
            <a:fillRect/>
          </a:stretch>
        </p:blipFill>
        <p:spPr>
          <a:xfrm>
            <a:off x="0" y="1714500"/>
            <a:ext cx="9144000" cy="5143500"/>
          </a:xfrm>
          <a:prstGeom prst="rect">
            <a:avLst/>
          </a:prstGeom>
        </p:spPr>
      </p:pic>
      <p:sp>
        <p:nvSpPr>
          <p:cNvPr id="4" name="TextBox 3"/>
          <p:cNvSpPr txBox="1"/>
          <p:nvPr/>
        </p:nvSpPr>
        <p:spPr>
          <a:xfrm>
            <a:off x="0" y="2285992"/>
            <a:ext cx="3071834" cy="1569660"/>
          </a:xfrm>
          <a:prstGeom prst="rect">
            <a:avLst/>
          </a:prstGeom>
          <a:noFill/>
        </p:spPr>
        <p:txBody>
          <a:bodyPr wrap="square" rtlCol="0">
            <a:spAutoFit/>
          </a:bodyPr>
          <a:lstStyle/>
          <a:p>
            <a:pPr>
              <a:buFont typeface="Arial" pitchFamily="34" charset="0"/>
              <a:buChar char="•"/>
            </a:pPr>
            <a:r>
              <a:rPr lang="en-GB" sz="2400" dirty="0" smtClean="0">
                <a:solidFill>
                  <a:schemeClr val="bg1"/>
                </a:solidFill>
                <a:effectLst>
                  <a:outerShdw blurRad="38100" dist="38100" dir="2700000" algn="tl">
                    <a:srgbClr val="000000">
                      <a:alpha val="43137"/>
                    </a:srgbClr>
                  </a:outerShdw>
                </a:effectLst>
              </a:rPr>
              <a:t> </a:t>
            </a:r>
            <a:r>
              <a:rPr lang="en-GB" sz="2400" dirty="0" smtClean="0">
                <a:solidFill>
                  <a:schemeClr val="bg1"/>
                </a:solidFill>
                <a:effectLst>
                  <a:outerShdw blurRad="38100" dist="38100" dir="2700000" algn="tl">
                    <a:srgbClr val="000000">
                      <a:alpha val="43137"/>
                    </a:srgbClr>
                  </a:outerShdw>
                </a:effectLst>
              </a:rPr>
              <a:t>Production Context</a:t>
            </a:r>
          </a:p>
          <a:p>
            <a:r>
              <a:rPr lang="en-GB" sz="2400" dirty="0" smtClean="0">
                <a:solidFill>
                  <a:schemeClr val="bg1"/>
                </a:solidFill>
                <a:effectLst>
                  <a:outerShdw blurRad="38100" dist="38100" dir="2700000" algn="tl">
                    <a:srgbClr val="000000">
                      <a:alpha val="43137"/>
                    </a:srgbClr>
                  </a:outerShdw>
                </a:effectLst>
              </a:rPr>
              <a:t>BFI</a:t>
            </a:r>
            <a:endParaRPr lang="en-GB" sz="2400" dirty="0" smtClean="0">
              <a:solidFill>
                <a:schemeClr val="bg1"/>
              </a:solidFill>
              <a:effectLst>
                <a:outerShdw blurRad="38100" dist="38100" dir="2700000" algn="tl">
                  <a:srgbClr val="000000">
                    <a:alpha val="43137"/>
                  </a:srgbClr>
                </a:outerShdw>
              </a:effectLst>
            </a:endParaRPr>
          </a:p>
          <a:p>
            <a:r>
              <a:rPr lang="en-GB" sz="2400" dirty="0" smtClean="0">
                <a:solidFill>
                  <a:schemeClr val="bg1"/>
                </a:solidFill>
                <a:effectLst>
                  <a:outerShdw blurRad="38100" dist="38100" dir="2700000" algn="tl">
                    <a:srgbClr val="000000">
                      <a:alpha val="43137"/>
                    </a:srgbClr>
                  </a:outerShdw>
                </a:effectLst>
              </a:rPr>
              <a:t>Film Four</a:t>
            </a:r>
            <a:endParaRPr lang="en-GB" sz="2400" dirty="0" smtClean="0">
              <a:solidFill>
                <a:schemeClr val="bg1"/>
              </a:solidFill>
              <a:effectLst>
                <a:outerShdw blurRad="38100" dist="38100" dir="2700000" algn="tl">
                  <a:srgbClr val="000000">
                    <a:alpha val="43137"/>
                  </a:srgbClr>
                </a:outerShdw>
              </a:effectLst>
            </a:endParaRPr>
          </a:p>
          <a:p>
            <a:r>
              <a:rPr lang="en-GB" sz="2400" dirty="0" smtClean="0">
                <a:solidFill>
                  <a:schemeClr val="bg1"/>
                </a:solidFill>
                <a:effectLst>
                  <a:outerShdw blurRad="38100" dist="38100" dir="2700000" algn="tl">
                    <a:srgbClr val="000000">
                      <a:alpha val="43137"/>
                    </a:srgbClr>
                  </a:outerShdw>
                </a:effectLst>
              </a:rPr>
              <a:t>Creative Scotland</a:t>
            </a:r>
            <a:endParaRPr lang="en-GB" sz="2400" dirty="0" smtClean="0">
              <a:solidFill>
                <a:schemeClr val="bg1"/>
              </a:solidFill>
              <a:effectLst>
                <a:outerShdw blurRad="38100" dist="38100" dir="2700000" algn="tl">
                  <a:srgbClr val="000000">
                    <a:alpha val="43137"/>
                  </a:srgbClr>
                </a:outerShdw>
              </a:effectLst>
            </a:endParaRPr>
          </a:p>
        </p:txBody>
      </p:sp>
      <p:sp>
        <p:nvSpPr>
          <p:cNvPr id="5" name="TextBox 4"/>
          <p:cNvSpPr txBox="1"/>
          <p:nvPr/>
        </p:nvSpPr>
        <p:spPr>
          <a:xfrm>
            <a:off x="0" y="214290"/>
            <a:ext cx="771365" cy="646331"/>
          </a:xfrm>
          <a:prstGeom prst="rect">
            <a:avLst/>
          </a:prstGeom>
          <a:noFill/>
        </p:spPr>
        <p:txBody>
          <a:bodyPr wrap="none" rtlCol="0">
            <a:spAutoFit/>
          </a:bodyPr>
          <a:lstStyle/>
          <a:p>
            <a:r>
              <a:rPr lang="en-GB" sz="3600" b="1" i="1" dirty="0" smtClean="0">
                <a:solidFill>
                  <a:srgbClr val="92D050"/>
                </a:solidFill>
              </a:rPr>
              <a:t>‘71</a:t>
            </a:r>
            <a:endParaRPr lang="en-GB" sz="3600" b="1" i="1" dirty="0">
              <a:solidFill>
                <a:srgbClr val="92D050"/>
              </a:solidFill>
            </a:endParaRPr>
          </a:p>
        </p:txBody>
      </p:sp>
      <p:sp>
        <p:nvSpPr>
          <p:cNvPr id="6" name="TextBox 5"/>
          <p:cNvSpPr txBox="1"/>
          <p:nvPr/>
        </p:nvSpPr>
        <p:spPr>
          <a:xfrm>
            <a:off x="0" y="785794"/>
            <a:ext cx="1660711" cy="369332"/>
          </a:xfrm>
          <a:prstGeom prst="rect">
            <a:avLst/>
          </a:prstGeom>
          <a:noFill/>
        </p:spPr>
        <p:txBody>
          <a:bodyPr wrap="none" rtlCol="0">
            <a:spAutoFit/>
          </a:bodyPr>
          <a:lstStyle/>
          <a:p>
            <a:r>
              <a:rPr lang="en-GB" dirty="0" smtClean="0"/>
              <a:t>Demange, 2014</a:t>
            </a:r>
            <a:endParaRPr lang="en-GB" dirty="0"/>
          </a:p>
        </p:txBody>
      </p:sp>
      <p:sp>
        <p:nvSpPr>
          <p:cNvPr id="9" name="TextBox 8"/>
          <p:cNvSpPr txBox="1"/>
          <p:nvPr/>
        </p:nvSpPr>
        <p:spPr>
          <a:xfrm>
            <a:off x="0" y="4000504"/>
            <a:ext cx="3357554" cy="1200329"/>
          </a:xfrm>
          <a:prstGeom prst="rect">
            <a:avLst/>
          </a:prstGeom>
          <a:noFill/>
        </p:spPr>
        <p:txBody>
          <a:bodyPr wrap="square" rtlCol="0">
            <a:spAutoFit/>
          </a:bodyPr>
          <a:lstStyle/>
          <a:p>
            <a:pPr>
              <a:buFont typeface="Arial" pitchFamily="34" charset="0"/>
              <a:buChar char="•"/>
            </a:pPr>
            <a:r>
              <a:rPr lang="en-GB" sz="2400" dirty="0" smtClean="0">
                <a:solidFill>
                  <a:schemeClr val="bg1"/>
                </a:solidFill>
                <a:effectLst>
                  <a:outerShdw blurRad="38100" dist="38100" dir="2700000" algn="tl">
                    <a:srgbClr val="000000">
                      <a:alpha val="43137"/>
                    </a:srgbClr>
                  </a:outerShdw>
                </a:effectLst>
              </a:rPr>
              <a:t>Representation of:</a:t>
            </a:r>
          </a:p>
          <a:p>
            <a:r>
              <a:rPr lang="en-GB" sz="2400" dirty="0" smtClean="0">
                <a:solidFill>
                  <a:schemeClr val="bg1"/>
                </a:solidFill>
                <a:effectLst>
                  <a:outerShdw blurRad="38100" dist="38100" dir="2700000" algn="tl">
                    <a:srgbClr val="000000">
                      <a:alpha val="43137"/>
                    </a:srgbClr>
                  </a:outerShdw>
                </a:effectLst>
              </a:rPr>
              <a:t>History: ‘The </a:t>
            </a:r>
            <a:r>
              <a:rPr lang="en-GB" sz="2400" dirty="0" smtClean="0">
                <a:solidFill>
                  <a:schemeClr val="bg1"/>
                </a:solidFill>
                <a:effectLst>
                  <a:outerShdw blurRad="38100" dist="38100" dir="2700000" algn="tl">
                    <a:srgbClr val="000000">
                      <a:alpha val="43137"/>
                    </a:srgbClr>
                  </a:outerShdw>
                </a:effectLst>
              </a:rPr>
              <a:t>Troubles’</a:t>
            </a:r>
          </a:p>
          <a:p>
            <a:r>
              <a:rPr lang="en-GB" sz="2400" dirty="0" smtClean="0">
                <a:solidFill>
                  <a:schemeClr val="bg1"/>
                </a:solidFill>
                <a:effectLst>
                  <a:outerShdw blurRad="38100" dist="38100" dir="2700000" algn="tl">
                    <a:srgbClr val="000000">
                      <a:alpha val="43137"/>
                    </a:srgbClr>
                  </a:outerShdw>
                </a:effectLst>
              </a:rPr>
              <a:t>British </a:t>
            </a:r>
            <a:r>
              <a:rPr lang="en-GB" sz="2400" dirty="0" smtClean="0">
                <a:solidFill>
                  <a:schemeClr val="bg1"/>
                </a:solidFill>
                <a:effectLst>
                  <a:outerShdw blurRad="38100" dist="38100" dir="2700000" algn="tl">
                    <a:srgbClr val="000000">
                      <a:alpha val="43137"/>
                    </a:srgbClr>
                  </a:outerShdw>
                </a:effectLst>
              </a:rPr>
              <a:t>Army</a:t>
            </a:r>
            <a:endParaRPr lang="en-GB" sz="2400" dirty="0">
              <a:solidFill>
                <a:schemeClr val="bg1"/>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333</TotalTime>
  <Words>470</Words>
  <Application>Microsoft Office PowerPoint</Application>
  <PresentationFormat>On-screen Show (4:3)</PresentationFormat>
  <Paragraphs>73</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Film &amp; Media in the Celtic Nations  Representing Northern Ireland on Film</vt:lpstr>
      <vt:lpstr>Slide 2</vt:lpstr>
      <vt:lpstr>Slide 3</vt:lpstr>
      <vt:lpstr>Slide 4</vt:lpstr>
      <vt:lpstr>Slide 5</vt:lpstr>
      <vt:lpstr>Slide 6</vt:lpstr>
      <vt:lpstr>Slide 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German Expressionism Weimar Cinema 1920-31</dc:title>
  <dc:creator>Matt</dc:creator>
  <cp:lastModifiedBy>Matt</cp:lastModifiedBy>
  <cp:revision>28</cp:revision>
  <dcterms:created xsi:type="dcterms:W3CDTF">2016-10-05T07:20:19Z</dcterms:created>
  <dcterms:modified xsi:type="dcterms:W3CDTF">2018-10-16T09:11:13Z</dcterms:modified>
</cp:coreProperties>
</file>