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66" r:id="rId5"/>
    <p:sldId id="26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669EDC-B9CC-43DB-A6B1-990E3A3E0FE8}" v="7" dt="2025-11-17T21:49:05.2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974" y="283"/>
      </p:cViewPr>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AABB0-F147-508C-6521-887F4E9C49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848517-8025-CD2F-377B-1AD114F3BB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1A5AD7-B75E-B8FE-2191-95AA18FFB561}"/>
              </a:ext>
            </a:extLst>
          </p:cNvPr>
          <p:cNvSpPr>
            <a:spLocks noGrp="1"/>
          </p:cNvSpPr>
          <p:nvPr>
            <p:ph type="dt" sz="half" idx="10"/>
          </p:nvPr>
        </p:nvSpPr>
        <p:spPr/>
        <p:txBody>
          <a:bodyPr/>
          <a:lstStyle/>
          <a:p>
            <a:fld id="{E9C40588-E269-4920-96ED-ABCB529FB53C}" type="datetimeFigureOut">
              <a:rPr lang="en-GB" smtClean="0"/>
              <a:t>16/11/2025</a:t>
            </a:fld>
            <a:endParaRPr lang="en-GB"/>
          </a:p>
        </p:txBody>
      </p:sp>
      <p:sp>
        <p:nvSpPr>
          <p:cNvPr id="5" name="Footer Placeholder 4">
            <a:extLst>
              <a:ext uri="{FF2B5EF4-FFF2-40B4-BE49-F238E27FC236}">
                <a16:creationId xmlns:a16="http://schemas.microsoft.com/office/drawing/2014/main" id="{EC4D70B9-1618-EA65-702E-C8D2DCD0AD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D22F10-11AD-0C65-7C59-F19FC16B6A45}"/>
              </a:ext>
            </a:extLst>
          </p:cNvPr>
          <p:cNvSpPr>
            <a:spLocks noGrp="1"/>
          </p:cNvSpPr>
          <p:nvPr>
            <p:ph type="sldNum" sz="quarter" idx="12"/>
          </p:nvPr>
        </p:nvSpPr>
        <p:spPr/>
        <p:txBody>
          <a:bodyPr/>
          <a:lstStyle/>
          <a:p>
            <a:fld id="{CB17CD3F-A15F-4071-AF8F-35E011CC07B9}" type="slidenum">
              <a:rPr lang="en-GB" smtClean="0"/>
              <a:t>‹#›</a:t>
            </a:fld>
            <a:endParaRPr lang="en-GB"/>
          </a:p>
        </p:txBody>
      </p:sp>
    </p:spTree>
    <p:extLst>
      <p:ext uri="{BB962C8B-B14F-4D97-AF65-F5344CB8AC3E}">
        <p14:creationId xmlns:p14="http://schemas.microsoft.com/office/powerpoint/2010/main" val="415215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0A757-C994-AEAC-4B50-395C6622AE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D66851-6D4A-D152-10C5-66B675BBA5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E4D89C-02EF-8795-6D37-228D0CACB480}"/>
              </a:ext>
            </a:extLst>
          </p:cNvPr>
          <p:cNvSpPr>
            <a:spLocks noGrp="1"/>
          </p:cNvSpPr>
          <p:nvPr>
            <p:ph type="dt" sz="half" idx="10"/>
          </p:nvPr>
        </p:nvSpPr>
        <p:spPr/>
        <p:txBody>
          <a:bodyPr/>
          <a:lstStyle/>
          <a:p>
            <a:fld id="{E9C40588-E269-4920-96ED-ABCB529FB53C}" type="datetimeFigureOut">
              <a:rPr lang="en-GB" smtClean="0"/>
              <a:t>16/11/2025</a:t>
            </a:fld>
            <a:endParaRPr lang="en-GB"/>
          </a:p>
        </p:txBody>
      </p:sp>
      <p:sp>
        <p:nvSpPr>
          <p:cNvPr id="5" name="Footer Placeholder 4">
            <a:extLst>
              <a:ext uri="{FF2B5EF4-FFF2-40B4-BE49-F238E27FC236}">
                <a16:creationId xmlns:a16="http://schemas.microsoft.com/office/drawing/2014/main" id="{3B64FF69-9D8D-B787-17A2-96AA743D2E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7FD5B6-66BC-557C-FC6C-9661A0D7E551}"/>
              </a:ext>
            </a:extLst>
          </p:cNvPr>
          <p:cNvSpPr>
            <a:spLocks noGrp="1"/>
          </p:cNvSpPr>
          <p:nvPr>
            <p:ph type="sldNum" sz="quarter" idx="12"/>
          </p:nvPr>
        </p:nvSpPr>
        <p:spPr/>
        <p:txBody>
          <a:bodyPr/>
          <a:lstStyle/>
          <a:p>
            <a:fld id="{CB17CD3F-A15F-4071-AF8F-35E011CC07B9}" type="slidenum">
              <a:rPr lang="en-GB" smtClean="0"/>
              <a:t>‹#›</a:t>
            </a:fld>
            <a:endParaRPr lang="en-GB"/>
          </a:p>
        </p:txBody>
      </p:sp>
    </p:spTree>
    <p:extLst>
      <p:ext uri="{BB962C8B-B14F-4D97-AF65-F5344CB8AC3E}">
        <p14:creationId xmlns:p14="http://schemas.microsoft.com/office/powerpoint/2010/main" val="3241225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A11F3-2A58-87B8-1C53-BE3C8FD3DB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B3DDFB-5EB9-6E73-8580-5A52D66D266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B4BF138-F003-5493-5824-4D1AA480CD5E}"/>
              </a:ext>
            </a:extLst>
          </p:cNvPr>
          <p:cNvSpPr>
            <a:spLocks noGrp="1"/>
          </p:cNvSpPr>
          <p:nvPr>
            <p:ph type="dt" sz="half" idx="10"/>
          </p:nvPr>
        </p:nvSpPr>
        <p:spPr/>
        <p:txBody>
          <a:bodyPr/>
          <a:lstStyle/>
          <a:p>
            <a:fld id="{E9C40588-E269-4920-96ED-ABCB529FB53C}" type="datetimeFigureOut">
              <a:rPr lang="en-GB" smtClean="0"/>
              <a:t>16/11/2025</a:t>
            </a:fld>
            <a:endParaRPr lang="en-GB"/>
          </a:p>
        </p:txBody>
      </p:sp>
      <p:sp>
        <p:nvSpPr>
          <p:cNvPr id="5" name="Footer Placeholder 4">
            <a:extLst>
              <a:ext uri="{FF2B5EF4-FFF2-40B4-BE49-F238E27FC236}">
                <a16:creationId xmlns:a16="http://schemas.microsoft.com/office/drawing/2014/main" id="{7F687A03-B3EA-31EF-EAC7-A8B891CBC8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C801E1-B32B-CB12-4088-E8BF858343E8}"/>
              </a:ext>
            </a:extLst>
          </p:cNvPr>
          <p:cNvSpPr>
            <a:spLocks noGrp="1"/>
          </p:cNvSpPr>
          <p:nvPr>
            <p:ph type="sldNum" sz="quarter" idx="12"/>
          </p:nvPr>
        </p:nvSpPr>
        <p:spPr/>
        <p:txBody>
          <a:bodyPr/>
          <a:lstStyle/>
          <a:p>
            <a:fld id="{CB17CD3F-A15F-4071-AF8F-35E011CC07B9}" type="slidenum">
              <a:rPr lang="en-GB" smtClean="0"/>
              <a:t>‹#›</a:t>
            </a:fld>
            <a:endParaRPr lang="en-GB"/>
          </a:p>
        </p:txBody>
      </p:sp>
    </p:spTree>
    <p:extLst>
      <p:ext uri="{BB962C8B-B14F-4D97-AF65-F5344CB8AC3E}">
        <p14:creationId xmlns:p14="http://schemas.microsoft.com/office/powerpoint/2010/main" val="2753706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7CF98-A5D3-BF8C-FD88-B52AB58101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5E9941-56AD-CA64-E22A-B1958555B3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AD8FEF-89B3-614F-8148-FA8416650DC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C9E9B36-14B0-AFC0-50FC-C8EA61BBB2CA}"/>
              </a:ext>
            </a:extLst>
          </p:cNvPr>
          <p:cNvSpPr>
            <a:spLocks noGrp="1"/>
          </p:cNvSpPr>
          <p:nvPr>
            <p:ph type="dt" sz="half" idx="10"/>
          </p:nvPr>
        </p:nvSpPr>
        <p:spPr/>
        <p:txBody>
          <a:bodyPr/>
          <a:lstStyle/>
          <a:p>
            <a:fld id="{E9C40588-E269-4920-96ED-ABCB529FB53C}" type="datetimeFigureOut">
              <a:rPr lang="en-GB" smtClean="0"/>
              <a:t>16/11/2025</a:t>
            </a:fld>
            <a:endParaRPr lang="en-GB"/>
          </a:p>
        </p:txBody>
      </p:sp>
      <p:sp>
        <p:nvSpPr>
          <p:cNvPr id="6" name="Footer Placeholder 5">
            <a:extLst>
              <a:ext uri="{FF2B5EF4-FFF2-40B4-BE49-F238E27FC236}">
                <a16:creationId xmlns:a16="http://schemas.microsoft.com/office/drawing/2014/main" id="{E705940E-C093-CD08-DE16-D5433BF736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9EA8B3-C77B-A1DB-3F3B-F5709DD647F3}"/>
              </a:ext>
            </a:extLst>
          </p:cNvPr>
          <p:cNvSpPr>
            <a:spLocks noGrp="1"/>
          </p:cNvSpPr>
          <p:nvPr>
            <p:ph type="sldNum" sz="quarter" idx="12"/>
          </p:nvPr>
        </p:nvSpPr>
        <p:spPr/>
        <p:txBody>
          <a:bodyPr/>
          <a:lstStyle/>
          <a:p>
            <a:fld id="{CB17CD3F-A15F-4071-AF8F-35E011CC07B9}" type="slidenum">
              <a:rPr lang="en-GB" smtClean="0"/>
              <a:t>‹#›</a:t>
            </a:fld>
            <a:endParaRPr lang="en-GB"/>
          </a:p>
        </p:txBody>
      </p:sp>
    </p:spTree>
    <p:extLst>
      <p:ext uri="{BB962C8B-B14F-4D97-AF65-F5344CB8AC3E}">
        <p14:creationId xmlns:p14="http://schemas.microsoft.com/office/powerpoint/2010/main" val="777679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CC643-134B-3455-A2BE-312BD42989B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667903-7F97-D449-A3C2-065550883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768162-2629-6C9B-A7EC-F59FF55113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C90351-5F43-1EB2-1A26-AE9F40A6AD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EBBE7FA-D0F4-BCF7-6F0C-3738960973A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BB6411-6878-649A-5BC1-020D47A4FFC9}"/>
              </a:ext>
            </a:extLst>
          </p:cNvPr>
          <p:cNvSpPr>
            <a:spLocks noGrp="1"/>
          </p:cNvSpPr>
          <p:nvPr>
            <p:ph type="dt" sz="half" idx="10"/>
          </p:nvPr>
        </p:nvSpPr>
        <p:spPr/>
        <p:txBody>
          <a:bodyPr/>
          <a:lstStyle/>
          <a:p>
            <a:fld id="{E9C40588-E269-4920-96ED-ABCB529FB53C}" type="datetimeFigureOut">
              <a:rPr lang="en-GB" smtClean="0"/>
              <a:t>16/11/2025</a:t>
            </a:fld>
            <a:endParaRPr lang="en-GB"/>
          </a:p>
        </p:txBody>
      </p:sp>
      <p:sp>
        <p:nvSpPr>
          <p:cNvPr id="8" name="Footer Placeholder 7">
            <a:extLst>
              <a:ext uri="{FF2B5EF4-FFF2-40B4-BE49-F238E27FC236}">
                <a16:creationId xmlns:a16="http://schemas.microsoft.com/office/drawing/2014/main" id="{CDCC9EF6-6464-3097-DB1C-54CAE6D8B7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B7346A6-0BC9-478D-4B4B-F1CBC56A9F05}"/>
              </a:ext>
            </a:extLst>
          </p:cNvPr>
          <p:cNvSpPr>
            <a:spLocks noGrp="1"/>
          </p:cNvSpPr>
          <p:nvPr>
            <p:ph type="sldNum" sz="quarter" idx="12"/>
          </p:nvPr>
        </p:nvSpPr>
        <p:spPr/>
        <p:txBody>
          <a:bodyPr/>
          <a:lstStyle/>
          <a:p>
            <a:fld id="{CB17CD3F-A15F-4071-AF8F-35E011CC07B9}" type="slidenum">
              <a:rPr lang="en-GB" smtClean="0"/>
              <a:t>‹#›</a:t>
            </a:fld>
            <a:endParaRPr lang="en-GB"/>
          </a:p>
        </p:txBody>
      </p:sp>
    </p:spTree>
    <p:extLst>
      <p:ext uri="{BB962C8B-B14F-4D97-AF65-F5344CB8AC3E}">
        <p14:creationId xmlns:p14="http://schemas.microsoft.com/office/powerpoint/2010/main" val="2845558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5DB71-5CF0-D335-0C60-47208BF1FE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5642CB-B5B5-CC59-857F-C994D175BDFE}"/>
              </a:ext>
            </a:extLst>
          </p:cNvPr>
          <p:cNvSpPr>
            <a:spLocks noGrp="1"/>
          </p:cNvSpPr>
          <p:nvPr>
            <p:ph type="dt" sz="half" idx="10"/>
          </p:nvPr>
        </p:nvSpPr>
        <p:spPr/>
        <p:txBody>
          <a:bodyPr/>
          <a:lstStyle/>
          <a:p>
            <a:fld id="{E9C40588-E269-4920-96ED-ABCB529FB53C}" type="datetimeFigureOut">
              <a:rPr lang="en-GB" smtClean="0"/>
              <a:t>16/11/2025</a:t>
            </a:fld>
            <a:endParaRPr lang="en-GB"/>
          </a:p>
        </p:txBody>
      </p:sp>
      <p:sp>
        <p:nvSpPr>
          <p:cNvPr id="4" name="Footer Placeholder 3">
            <a:extLst>
              <a:ext uri="{FF2B5EF4-FFF2-40B4-BE49-F238E27FC236}">
                <a16:creationId xmlns:a16="http://schemas.microsoft.com/office/drawing/2014/main" id="{2AB6A2D8-4191-6C9F-7DCE-E122803684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7AA640-158E-DAAE-7C32-37301F230975}"/>
              </a:ext>
            </a:extLst>
          </p:cNvPr>
          <p:cNvSpPr>
            <a:spLocks noGrp="1"/>
          </p:cNvSpPr>
          <p:nvPr>
            <p:ph type="sldNum" sz="quarter" idx="12"/>
          </p:nvPr>
        </p:nvSpPr>
        <p:spPr/>
        <p:txBody>
          <a:bodyPr/>
          <a:lstStyle/>
          <a:p>
            <a:fld id="{CB17CD3F-A15F-4071-AF8F-35E011CC07B9}" type="slidenum">
              <a:rPr lang="en-GB" smtClean="0"/>
              <a:t>‹#›</a:t>
            </a:fld>
            <a:endParaRPr lang="en-GB"/>
          </a:p>
        </p:txBody>
      </p:sp>
    </p:spTree>
    <p:extLst>
      <p:ext uri="{BB962C8B-B14F-4D97-AF65-F5344CB8AC3E}">
        <p14:creationId xmlns:p14="http://schemas.microsoft.com/office/powerpoint/2010/main" val="3485359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6158A89-A066-B30F-F240-334C7B45B93D}"/>
              </a:ext>
            </a:extLst>
          </p:cNvPr>
          <p:cNvSpPr>
            <a:spLocks noGrp="1"/>
          </p:cNvSpPr>
          <p:nvPr>
            <p:ph type="dt" sz="half" idx="10"/>
          </p:nvPr>
        </p:nvSpPr>
        <p:spPr/>
        <p:txBody>
          <a:bodyPr/>
          <a:lstStyle/>
          <a:p>
            <a:fld id="{E9C40588-E269-4920-96ED-ABCB529FB53C}" type="datetimeFigureOut">
              <a:rPr lang="en-GB" smtClean="0"/>
              <a:t>16/11/2025</a:t>
            </a:fld>
            <a:endParaRPr lang="en-GB"/>
          </a:p>
        </p:txBody>
      </p:sp>
      <p:sp>
        <p:nvSpPr>
          <p:cNvPr id="3" name="Footer Placeholder 2">
            <a:extLst>
              <a:ext uri="{FF2B5EF4-FFF2-40B4-BE49-F238E27FC236}">
                <a16:creationId xmlns:a16="http://schemas.microsoft.com/office/drawing/2014/main" id="{FC5018CE-A872-3107-5160-C4223C279D2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0157CB-CA4B-62B1-19EA-C5DDE0679F86}"/>
              </a:ext>
            </a:extLst>
          </p:cNvPr>
          <p:cNvSpPr>
            <a:spLocks noGrp="1"/>
          </p:cNvSpPr>
          <p:nvPr>
            <p:ph type="sldNum" sz="quarter" idx="12"/>
          </p:nvPr>
        </p:nvSpPr>
        <p:spPr/>
        <p:txBody>
          <a:bodyPr/>
          <a:lstStyle/>
          <a:p>
            <a:fld id="{CB17CD3F-A15F-4071-AF8F-35E011CC07B9}" type="slidenum">
              <a:rPr lang="en-GB" smtClean="0"/>
              <a:t>‹#›</a:t>
            </a:fld>
            <a:endParaRPr lang="en-GB"/>
          </a:p>
        </p:txBody>
      </p:sp>
    </p:spTree>
    <p:extLst>
      <p:ext uri="{BB962C8B-B14F-4D97-AF65-F5344CB8AC3E}">
        <p14:creationId xmlns:p14="http://schemas.microsoft.com/office/powerpoint/2010/main" val="1798736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4DA16-7E28-F808-2832-539B615E73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44CD8CB-652B-7750-F909-4C172739EF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7367C3-1D86-1D1F-594F-35B899ECC0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7E59D2-CAF0-4D1D-CDD7-C8E66A64A4B7}"/>
              </a:ext>
            </a:extLst>
          </p:cNvPr>
          <p:cNvSpPr>
            <a:spLocks noGrp="1"/>
          </p:cNvSpPr>
          <p:nvPr>
            <p:ph type="dt" sz="half" idx="10"/>
          </p:nvPr>
        </p:nvSpPr>
        <p:spPr/>
        <p:txBody>
          <a:bodyPr/>
          <a:lstStyle/>
          <a:p>
            <a:fld id="{E9C40588-E269-4920-96ED-ABCB529FB53C}" type="datetimeFigureOut">
              <a:rPr lang="en-GB" smtClean="0"/>
              <a:t>16/11/2025</a:t>
            </a:fld>
            <a:endParaRPr lang="en-GB"/>
          </a:p>
        </p:txBody>
      </p:sp>
      <p:sp>
        <p:nvSpPr>
          <p:cNvPr id="6" name="Footer Placeholder 5">
            <a:extLst>
              <a:ext uri="{FF2B5EF4-FFF2-40B4-BE49-F238E27FC236}">
                <a16:creationId xmlns:a16="http://schemas.microsoft.com/office/drawing/2014/main" id="{95881A07-FA83-D422-C0DE-ED6303B3C9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9DB73C-BDE8-345F-BDA4-567639645871}"/>
              </a:ext>
            </a:extLst>
          </p:cNvPr>
          <p:cNvSpPr>
            <a:spLocks noGrp="1"/>
          </p:cNvSpPr>
          <p:nvPr>
            <p:ph type="sldNum" sz="quarter" idx="12"/>
          </p:nvPr>
        </p:nvSpPr>
        <p:spPr/>
        <p:txBody>
          <a:bodyPr/>
          <a:lstStyle/>
          <a:p>
            <a:fld id="{CB17CD3F-A15F-4071-AF8F-35E011CC07B9}" type="slidenum">
              <a:rPr lang="en-GB" smtClean="0"/>
              <a:t>‹#›</a:t>
            </a:fld>
            <a:endParaRPr lang="en-GB"/>
          </a:p>
        </p:txBody>
      </p:sp>
    </p:spTree>
    <p:extLst>
      <p:ext uri="{BB962C8B-B14F-4D97-AF65-F5344CB8AC3E}">
        <p14:creationId xmlns:p14="http://schemas.microsoft.com/office/powerpoint/2010/main" val="1720271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A4017-E5E8-E888-D9BD-73CD64DDC4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7B43CB4-012F-E946-8E14-3B1EF0BF70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BC33A39-4A1A-BBB6-E5B5-6621A9B366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6CF4F4-BC8A-1F06-927B-DFCF457E6AE2}"/>
              </a:ext>
            </a:extLst>
          </p:cNvPr>
          <p:cNvSpPr>
            <a:spLocks noGrp="1"/>
          </p:cNvSpPr>
          <p:nvPr>
            <p:ph type="dt" sz="half" idx="10"/>
          </p:nvPr>
        </p:nvSpPr>
        <p:spPr/>
        <p:txBody>
          <a:bodyPr/>
          <a:lstStyle/>
          <a:p>
            <a:fld id="{E9C40588-E269-4920-96ED-ABCB529FB53C}" type="datetimeFigureOut">
              <a:rPr lang="en-GB" smtClean="0"/>
              <a:t>16/11/2025</a:t>
            </a:fld>
            <a:endParaRPr lang="en-GB"/>
          </a:p>
        </p:txBody>
      </p:sp>
      <p:sp>
        <p:nvSpPr>
          <p:cNvPr id="6" name="Footer Placeholder 5">
            <a:extLst>
              <a:ext uri="{FF2B5EF4-FFF2-40B4-BE49-F238E27FC236}">
                <a16:creationId xmlns:a16="http://schemas.microsoft.com/office/drawing/2014/main" id="{13AA669D-99F6-8CB7-E491-DD7317714B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887431-8B2F-AD40-FF61-D21AB472EAC6}"/>
              </a:ext>
            </a:extLst>
          </p:cNvPr>
          <p:cNvSpPr>
            <a:spLocks noGrp="1"/>
          </p:cNvSpPr>
          <p:nvPr>
            <p:ph type="sldNum" sz="quarter" idx="12"/>
          </p:nvPr>
        </p:nvSpPr>
        <p:spPr/>
        <p:txBody>
          <a:bodyPr/>
          <a:lstStyle/>
          <a:p>
            <a:fld id="{CB17CD3F-A15F-4071-AF8F-35E011CC07B9}" type="slidenum">
              <a:rPr lang="en-GB" smtClean="0"/>
              <a:t>‹#›</a:t>
            </a:fld>
            <a:endParaRPr lang="en-GB"/>
          </a:p>
        </p:txBody>
      </p:sp>
    </p:spTree>
    <p:extLst>
      <p:ext uri="{BB962C8B-B14F-4D97-AF65-F5344CB8AC3E}">
        <p14:creationId xmlns:p14="http://schemas.microsoft.com/office/powerpoint/2010/main" val="1506413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16157-858B-2E14-049C-41F996FF9F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1BEF95-4CC3-571B-D649-8A7F26E7FD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B14F68-C823-FA50-5670-93E271F475E5}"/>
              </a:ext>
            </a:extLst>
          </p:cNvPr>
          <p:cNvSpPr>
            <a:spLocks noGrp="1"/>
          </p:cNvSpPr>
          <p:nvPr>
            <p:ph type="dt" sz="half" idx="10"/>
          </p:nvPr>
        </p:nvSpPr>
        <p:spPr/>
        <p:txBody>
          <a:bodyPr/>
          <a:lstStyle/>
          <a:p>
            <a:fld id="{E9C40588-E269-4920-96ED-ABCB529FB53C}" type="datetimeFigureOut">
              <a:rPr lang="en-GB" smtClean="0"/>
              <a:t>16/11/2025</a:t>
            </a:fld>
            <a:endParaRPr lang="en-GB"/>
          </a:p>
        </p:txBody>
      </p:sp>
      <p:sp>
        <p:nvSpPr>
          <p:cNvPr id="5" name="Footer Placeholder 4">
            <a:extLst>
              <a:ext uri="{FF2B5EF4-FFF2-40B4-BE49-F238E27FC236}">
                <a16:creationId xmlns:a16="http://schemas.microsoft.com/office/drawing/2014/main" id="{64D7CD0E-8D4E-13DC-5FDF-00C87D156D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DF852F-D981-39B1-3943-14E684BD7CFC}"/>
              </a:ext>
            </a:extLst>
          </p:cNvPr>
          <p:cNvSpPr>
            <a:spLocks noGrp="1"/>
          </p:cNvSpPr>
          <p:nvPr>
            <p:ph type="sldNum" sz="quarter" idx="12"/>
          </p:nvPr>
        </p:nvSpPr>
        <p:spPr/>
        <p:txBody>
          <a:bodyPr/>
          <a:lstStyle/>
          <a:p>
            <a:fld id="{CB17CD3F-A15F-4071-AF8F-35E011CC07B9}" type="slidenum">
              <a:rPr lang="en-GB" smtClean="0"/>
              <a:t>‹#›</a:t>
            </a:fld>
            <a:endParaRPr lang="en-GB"/>
          </a:p>
        </p:txBody>
      </p:sp>
    </p:spTree>
    <p:extLst>
      <p:ext uri="{BB962C8B-B14F-4D97-AF65-F5344CB8AC3E}">
        <p14:creationId xmlns:p14="http://schemas.microsoft.com/office/powerpoint/2010/main" val="3870329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E0BE71-B782-E9F2-FCDD-EBD32EF66C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48D9C-F256-2032-F7F3-EC43EBBDB0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E1E841-AE32-5FD5-DE27-383E7B686223}"/>
              </a:ext>
            </a:extLst>
          </p:cNvPr>
          <p:cNvSpPr>
            <a:spLocks noGrp="1"/>
          </p:cNvSpPr>
          <p:nvPr>
            <p:ph type="dt" sz="half" idx="10"/>
          </p:nvPr>
        </p:nvSpPr>
        <p:spPr/>
        <p:txBody>
          <a:bodyPr/>
          <a:lstStyle/>
          <a:p>
            <a:fld id="{E9C40588-E269-4920-96ED-ABCB529FB53C}" type="datetimeFigureOut">
              <a:rPr lang="en-GB" smtClean="0"/>
              <a:t>16/11/2025</a:t>
            </a:fld>
            <a:endParaRPr lang="en-GB"/>
          </a:p>
        </p:txBody>
      </p:sp>
      <p:sp>
        <p:nvSpPr>
          <p:cNvPr id="5" name="Footer Placeholder 4">
            <a:extLst>
              <a:ext uri="{FF2B5EF4-FFF2-40B4-BE49-F238E27FC236}">
                <a16:creationId xmlns:a16="http://schemas.microsoft.com/office/drawing/2014/main" id="{1D7E330D-70CB-99C2-1092-705F3E102B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CB2A2D-41C5-2D36-BB63-D8F050967B03}"/>
              </a:ext>
            </a:extLst>
          </p:cNvPr>
          <p:cNvSpPr>
            <a:spLocks noGrp="1"/>
          </p:cNvSpPr>
          <p:nvPr>
            <p:ph type="sldNum" sz="quarter" idx="12"/>
          </p:nvPr>
        </p:nvSpPr>
        <p:spPr/>
        <p:txBody>
          <a:bodyPr/>
          <a:lstStyle/>
          <a:p>
            <a:fld id="{CB17CD3F-A15F-4071-AF8F-35E011CC07B9}" type="slidenum">
              <a:rPr lang="en-GB" smtClean="0"/>
              <a:t>‹#›</a:t>
            </a:fld>
            <a:endParaRPr lang="en-GB"/>
          </a:p>
        </p:txBody>
      </p:sp>
    </p:spTree>
    <p:extLst>
      <p:ext uri="{BB962C8B-B14F-4D97-AF65-F5344CB8AC3E}">
        <p14:creationId xmlns:p14="http://schemas.microsoft.com/office/powerpoint/2010/main" val="22207669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6FBC68-3516-52AF-4809-96DDB5F5A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118BAF-6769-5794-5DC8-6B11A64FA5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E0A924-EE1B-1125-0129-A26407B91E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9C40588-E269-4920-96ED-ABCB529FB53C}" type="datetimeFigureOut">
              <a:rPr lang="en-GB" smtClean="0"/>
              <a:t>16/11/2025</a:t>
            </a:fld>
            <a:endParaRPr lang="en-GB"/>
          </a:p>
        </p:txBody>
      </p:sp>
      <p:sp>
        <p:nvSpPr>
          <p:cNvPr id="5" name="Footer Placeholder 4">
            <a:extLst>
              <a:ext uri="{FF2B5EF4-FFF2-40B4-BE49-F238E27FC236}">
                <a16:creationId xmlns:a16="http://schemas.microsoft.com/office/drawing/2014/main" id="{A605827F-44D1-08FE-152E-4074A13E45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99BA836-AC47-6CC6-7E99-A555DE0FD4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17CD3F-A15F-4071-AF8F-35E011CC07B9}" type="slidenum">
              <a:rPr lang="en-GB" smtClean="0"/>
              <a:t>‹#›</a:t>
            </a:fld>
            <a:endParaRPr lang="en-GB"/>
          </a:p>
        </p:txBody>
      </p:sp>
    </p:spTree>
    <p:extLst>
      <p:ext uri="{BB962C8B-B14F-4D97-AF65-F5344CB8AC3E}">
        <p14:creationId xmlns:p14="http://schemas.microsoft.com/office/powerpoint/2010/main" val="36527431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0581B61-EB9C-4FED-8E62-AE74FB0BC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3" name="Group 12">
            <a:extLst>
              <a:ext uri="{FF2B5EF4-FFF2-40B4-BE49-F238E27FC236}">
                <a16:creationId xmlns:a16="http://schemas.microsoft.com/office/drawing/2014/main" id="{39198901-5716-4C59-8560-9B4B173886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1765" y="0"/>
            <a:ext cx="10950698" cy="6858000"/>
            <a:chOff x="591765" y="0"/>
            <a:chExt cx="10950698" cy="6858000"/>
          </a:xfrm>
        </p:grpSpPr>
        <p:sp>
          <p:nvSpPr>
            <p:cNvPr id="14" name="Freeform: Shape 13">
              <a:extLst>
                <a:ext uri="{FF2B5EF4-FFF2-40B4-BE49-F238E27FC236}">
                  <a16:creationId xmlns:a16="http://schemas.microsoft.com/office/drawing/2014/main" id="{A1D91B2F-0B68-466B-871D-2350F92FA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4" y="0"/>
              <a:ext cx="10399454"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FF7C94E-23C0-4A3B-8021-55058EF02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52814" y="0"/>
              <a:ext cx="2778659"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6" name="Freeform: Shape 15">
              <a:extLst>
                <a:ext uri="{FF2B5EF4-FFF2-40B4-BE49-F238E27FC236}">
                  <a16:creationId xmlns:a16="http://schemas.microsoft.com/office/drawing/2014/main" id="{B0516DB1-0E43-4D56-A51D-F8C67939D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746711" y="0"/>
              <a:ext cx="2664398"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B7958EA7-5F20-4E68-8089-D99DC0CC98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91765" y="0"/>
              <a:ext cx="2590095"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8" name="Freeform: Shape 17">
              <a:extLst>
                <a:ext uri="{FF2B5EF4-FFF2-40B4-BE49-F238E27FC236}">
                  <a16:creationId xmlns:a16="http://schemas.microsoft.com/office/drawing/2014/main" id="{29DFFEF3-1EED-4606-884B-6908880F6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86345" y="0"/>
              <a:ext cx="2556118"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3" name="Subtitle 2">
            <a:extLst>
              <a:ext uri="{FF2B5EF4-FFF2-40B4-BE49-F238E27FC236}">
                <a16:creationId xmlns:a16="http://schemas.microsoft.com/office/drawing/2014/main" id="{234A5197-0B9E-2768-B9BC-7B22136510F1}"/>
              </a:ext>
            </a:extLst>
          </p:cNvPr>
          <p:cNvSpPr>
            <a:spLocks noGrp="1"/>
          </p:cNvSpPr>
          <p:nvPr>
            <p:ph type="subTitle" idx="1"/>
          </p:nvPr>
        </p:nvSpPr>
        <p:spPr>
          <a:xfrm>
            <a:off x="2174240" y="3587481"/>
            <a:ext cx="8097519" cy="1848119"/>
          </a:xfrm>
        </p:spPr>
        <p:txBody>
          <a:bodyPr anchor="t">
            <a:normAutofit fontScale="25000" lnSpcReduction="20000"/>
          </a:bodyPr>
          <a:lstStyle/>
          <a:p>
            <a:pPr>
              <a:buNone/>
            </a:pPr>
            <a:endParaRPr lang="en-GB" sz="600" dirty="0">
              <a:effectLst/>
              <a:latin typeface="Times New Roman" panose="02020603050405020304" pitchFamily="18" charset="0"/>
              <a:ea typeface="Times New Roman" panose="02020603050405020304" pitchFamily="18" charset="0"/>
            </a:endParaRPr>
          </a:p>
          <a:p>
            <a:pPr>
              <a:buNone/>
            </a:pPr>
            <a:endParaRPr lang="en-GB" sz="600" dirty="0"/>
          </a:p>
          <a:p>
            <a:endParaRPr lang="en-GB" sz="600" dirty="0"/>
          </a:p>
          <a:p>
            <a:endParaRPr lang="en-GB" sz="600" dirty="0"/>
          </a:p>
          <a:p>
            <a:r>
              <a:rPr lang="en-GB" sz="600" dirty="0"/>
              <a:t>Program of study-</a:t>
            </a:r>
            <a:r>
              <a:rPr lang="en-GB" sz="600" dirty="0" err="1"/>
              <a:t>CertHE</a:t>
            </a:r>
            <a:r>
              <a:rPr lang="en-GB" sz="600" dirty="0"/>
              <a:t> Business skill for workplace.</a:t>
            </a:r>
          </a:p>
          <a:p>
            <a:r>
              <a:rPr lang="en-GB" sz="9600" b="1" dirty="0"/>
              <a:t>Module name-Employability and Career Development </a:t>
            </a:r>
            <a:r>
              <a:rPr lang="en-GB" sz="600" dirty="0" err="1"/>
              <a:t>Devolopment</a:t>
            </a:r>
            <a:endParaRPr lang="en-GB" sz="600" dirty="0"/>
          </a:p>
          <a:p>
            <a:r>
              <a:rPr lang="en-GB" sz="9600" dirty="0"/>
              <a:t>Module code-LCLM4005</a:t>
            </a:r>
          </a:p>
          <a:p>
            <a:r>
              <a:rPr lang="en-US" sz="9600" b="1" dirty="0"/>
              <a:t>Employability Assignment – Restaurant Manager</a:t>
            </a:r>
            <a:endParaRPr lang="en-GB" sz="9600" b="1" dirty="0"/>
          </a:p>
          <a:p>
            <a:r>
              <a:rPr lang="en-US" sz="600" dirty="0"/>
              <a:t> </a:t>
            </a:r>
            <a:r>
              <a:rPr lang="en-GB" sz="600" dirty="0"/>
              <a:t>Lecturer </a:t>
            </a:r>
            <a:r>
              <a:rPr lang="en-GB" sz="9600" dirty="0"/>
              <a:t>name-Rebecca Stewart</a:t>
            </a:r>
          </a:p>
          <a:p>
            <a:r>
              <a:rPr lang="en-GB" sz="9600" dirty="0"/>
              <a:t>Student Name-Muhammad Abdul JALIL.</a:t>
            </a:r>
          </a:p>
          <a:p>
            <a:r>
              <a:rPr lang="en-GB" sz="9600" dirty="0"/>
              <a:t>STUDENT ID-2026580.</a:t>
            </a:r>
          </a:p>
          <a:p>
            <a:r>
              <a:rPr lang="en-GB" sz="9600" dirty="0"/>
              <a:t> </a:t>
            </a:r>
          </a:p>
          <a:p>
            <a:pPr>
              <a:buNone/>
            </a:pPr>
            <a:endParaRPr lang="en-GB" sz="600" dirty="0">
              <a:effectLst/>
              <a:latin typeface="Times New Roman" panose="02020603050405020304" pitchFamily="18" charset="0"/>
              <a:ea typeface="Times New Roman" panose="02020603050405020304" pitchFamily="18" charset="0"/>
            </a:endParaRPr>
          </a:p>
          <a:p>
            <a:pPr>
              <a:buNone/>
            </a:pPr>
            <a:r>
              <a:rPr lang="en-GB" sz="6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endParaRPr lang="en-GB" sz="600" dirty="0"/>
          </a:p>
        </p:txBody>
      </p:sp>
      <p:pic>
        <p:nvPicPr>
          <p:cNvPr id="6" name="Picture 5">
            <a:extLst>
              <a:ext uri="{FF2B5EF4-FFF2-40B4-BE49-F238E27FC236}">
                <a16:creationId xmlns:a16="http://schemas.microsoft.com/office/drawing/2014/main" id="{BE4275AA-85CC-0F0A-5C47-563434E2B658}"/>
              </a:ext>
            </a:extLst>
          </p:cNvPr>
          <p:cNvPicPr>
            <a:picLocks noChangeAspect="1"/>
          </p:cNvPicPr>
          <p:nvPr/>
        </p:nvPicPr>
        <p:blipFill>
          <a:blip r:embed="rId2"/>
          <a:stretch>
            <a:fillRect/>
          </a:stretch>
        </p:blipFill>
        <p:spPr>
          <a:xfrm>
            <a:off x="2709117" y="868599"/>
            <a:ext cx="6773766" cy="2718881"/>
          </a:xfrm>
          <a:prstGeom prst="rect">
            <a:avLst/>
          </a:prstGeom>
        </p:spPr>
      </p:pic>
    </p:spTree>
    <p:extLst>
      <p:ext uri="{BB962C8B-B14F-4D97-AF65-F5344CB8AC3E}">
        <p14:creationId xmlns:p14="http://schemas.microsoft.com/office/powerpoint/2010/main" val="2117465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9F326D5-2B56-893A-0FA1-3ED97102B5BC}"/>
              </a:ext>
            </a:extLst>
          </p:cNvPr>
          <p:cNvSpPr txBox="1"/>
          <p:nvPr/>
        </p:nvSpPr>
        <p:spPr>
          <a:xfrm>
            <a:off x="5370153" y="1526033"/>
            <a:ext cx="5536397" cy="3935281"/>
          </a:xfrm>
          <a:prstGeom prst="rect">
            <a:avLst/>
          </a:prstGeom>
        </p:spPr>
        <p:txBody>
          <a:bodyPr vert="horz" lIns="91440" tIns="45720" rIns="91440" bIns="45720" rtlCol="0">
            <a:normAutofit/>
          </a:bodyPr>
          <a:lstStyle/>
          <a:p>
            <a:pPr>
              <a:lnSpc>
                <a:spcPct val="90000"/>
              </a:lnSpc>
              <a:spcAft>
                <a:spcPts val="600"/>
              </a:spcAft>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For this assignment, four job adverts for the role of Restaurant Manager within the hospitality sector were reviewed. Despite differences in employers, several common key skills and knowledge areas were identified.</a:t>
            </a:r>
            <a:br>
              <a:rPr lang="en-US" dirty="0"/>
            </a:br>
            <a:br>
              <a:rPr lang="en-US" dirty="0"/>
            </a:b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endParaRPr lang="en-US" dirty="0"/>
          </a:p>
        </p:txBody>
      </p:sp>
    </p:spTree>
    <p:extLst>
      <p:ext uri="{BB962C8B-B14F-4D97-AF65-F5344CB8AC3E}">
        <p14:creationId xmlns:p14="http://schemas.microsoft.com/office/powerpoint/2010/main" val="3622402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CA5898-D946-E6A6-6B54-852903880D5D}"/>
              </a:ext>
            </a:extLst>
          </p:cNvPr>
          <p:cNvSpPr txBox="1"/>
          <p:nvPr/>
        </p:nvSpPr>
        <p:spPr>
          <a:xfrm>
            <a:off x="0" y="0"/>
            <a:ext cx="12192000" cy="11680121"/>
          </a:xfrm>
          <a:prstGeom prst="rect">
            <a:avLst/>
          </a:prstGeom>
          <a:noFill/>
        </p:spPr>
        <p:txBody>
          <a:bodyPr wrap="square">
            <a:spAutoFit/>
          </a:bodyPr>
          <a:lstStyle/>
          <a:p>
            <a:pPr>
              <a:lnSpc>
                <a:spcPct val="115000"/>
              </a:lnSpc>
              <a:spcBef>
                <a:spcPts val="2400"/>
              </a:spcBef>
              <a:buNone/>
            </a:pPr>
            <a:r>
              <a:rPr lang="en-US" sz="2000" b="1" kern="0" dirty="0">
                <a:solidFill>
                  <a:srgbClr val="365F91"/>
                </a:solidFill>
                <a:effectLst/>
                <a:latin typeface="Arial" panose="020B0604020202020204" pitchFamily="34" charset="0"/>
                <a:ea typeface="Arial" panose="020B0604020202020204" pitchFamily="34" charset="0"/>
                <a:cs typeface="Times New Roman" panose="02020603050405020304" pitchFamily="18" charset="0"/>
              </a:rPr>
              <a:t>Task 1 – Compare Job Adverts and Identify Key Skills</a:t>
            </a:r>
            <a:endParaRPr lang="en-GB" sz="2000" b="1" kern="0" dirty="0">
              <a:solidFill>
                <a:srgbClr val="365F91"/>
              </a:solidFill>
              <a:effectLst/>
              <a:latin typeface="Calibri" panose="020F0502020204030204" pitchFamily="34" charset="0"/>
              <a:ea typeface="MS Gothic" panose="020B0609070205080204" pitchFamily="49" charset="-128"/>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Task 1 – Compare Job Adverts</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To understand the expectations of employers within my chosen profession, I analyzed four job adverts taken from reputable recruitment platforms such as Indeed, Total Jobs, Reed, and company career websites. These adverts were selected because they represent typical roles within the hospitality sector and provide a reliable insight into the skills and knowledge commonly required for positions at this level. Examining multiple adverts allowed me to identify patterns and shared requirements across different organizations.</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A clear theme present in all four adverts is the importance of strong communication abilities. Each employer emphasizes that applicants must be able to communicate confidently and professionally with customers, colleagues, and management. This includes both verbal and written communication. The consistent mention of communication highlights its central role in maintaining customer satisfaction and ensuring effective teamwork.</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Teamworking capability appears throughout every advert as well. Employers expect candidates to contribute to a collaborative working environment, support colleagues during busy periods, and take part in group tasks. This indicates that teamwork is considered essential for delivering efficient service and maintaining high standards in hospitality settings.</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Another shared requirement is the need for problem-solving skills. All adverts state that staff must be able to respond effectively to unexpected issues, make quick decisions, and remain calm under pressure. This shows that critical thinking and the ability to handle challenges independently are highly valued in this profession.</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Organization and time-management skills are also mentioned frequently. Candidates are expected to manage workloads efficiently, </a:t>
            </a:r>
            <a:r>
              <a:rPr lang="en-US" sz="1800" dirty="0" err="1">
                <a:effectLst/>
                <a:latin typeface="Arial" panose="020B0604020202020204" pitchFamily="34" charset="0"/>
                <a:ea typeface="Arial" panose="020B0604020202020204" pitchFamily="34" charset="0"/>
                <a:cs typeface="Times New Roman" panose="02020603050405020304" pitchFamily="18" charset="0"/>
              </a:rPr>
              <a:t>prioritise</a:t>
            </a:r>
            <a:r>
              <a:rPr lang="en-US" sz="1800" dirty="0">
                <a:effectLst/>
                <a:latin typeface="Arial" panose="020B0604020202020204" pitchFamily="34" charset="0"/>
                <a:ea typeface="Arial" panose="020B0604020202020204" pitchFamily="34" charset="0"/>
                <a:cs typeface="Times New Roman" panose="02020603050405020304" pitchFamily="18" charset="0"/>
              </a:rPr>
              <a:t> tasks, and work productively during fast-paced shifts. This reflects the busy nature of hospitality roles and the importance of maintaining structure and efficiency.</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Finally, each advert refers to some degree of industry-related knowledge, such as understanding food safety procedures, customer service standards, or relevant operational systems. While specific requirements vary, employers consistently expect candidates to have a basic understanding of the sector and a willingness to develop further skills.</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Overall, the comparison shows that communication, teamwork, problem-solving, </a:t>
            </a:r>
            <a:r>
              <a:rPr lang="en-US" sz="1800" dirty="0" err="1">
                <a:effectLst/>
                <a:latin typeface="Arial" panose="020B0604020202020204" pitchFamily="34" charset="0"/>
                <a:ea typeface="Arial" panose="020B0604020202020204" pitchFamily="34" charset="0"/>
                <a:cs typeface="Times New Roman" panose="02020603050405020304" pitchFamily="18" charset="0"/>
              </a:rPr>
              <a:t>organisation</a:t>
            </a:r>
            <a:r>
              <a:rPr lang="en-US" sz="1800" dirty="0">
                <a:effectLst/>
                <a:latin typeface="Arial" panose="020B0604020202020204" pitchFamily="34" charset="0"/>
                <a:ea typeface="Arial" panose="020B0604020202020204" pitchFamily="34" charset="0"/>
                <a:cs typeface="Times New Roman" panose="02020603050405020304" pitchFamily="18" charset="0"/>
              </a:rPr>
              <a:t>, and industry knowledge are the most consistently required skills across all four job adverts.</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752743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F1A768-AB1A-C1BA-6C50-DDB490FB7877}"/>
              </a:ext>
            </a:extLst>
          </p:cNvPr>
          <p:cNvSpPr txBox="1"/>
          <p:nvPr/>
        </p:nvSpPr>
        <p:spPr>
          <a:xfrm>
            <a:off x="0" y="0"/>
            <a:ext cx="12192000" cy="20374808"/>
          </a:xfrm>
          <a:prstGeom prst="rect">
            <a:avLst/>
          </a:prstGeom>
          <a:noFill/>
        </p:spPr>
        <p:txBody>
          <a:bodyPr wrap="square">
            <a:spAutoFit/>
          </a:bodyPr>
          <a:lstStyle/>
          <a:p>
            <a:pPr>
              <a:lnSpc>
                <a:spcPct val="115000"/>
              </a:lnSpc>
              <a:spcBef>
                <a:spcPts val="2400"/>
              </a:spcBef>
              <a:buNone/>
            </a:pPr>
            <a:r>
              <a:rPr lang="en-US" sz="2000" b="1" kern="0" dirty="0">
                <a:solidFill>
                  <a:srgbClr val="365F91"/>
                </a:solidFill>
                <a:effectLst/>
                <a:latin typeface="Arial" panose="020B0604020202020204" pitchFamily="34" charset="0"/>
                <a:ea typeface="Arial" panose="020B0604020202020204" pitchFamily="34" charset="0"/>
                <a:cs typeface="Times New Roman" panose="02020603050405020304" pitchFamily="18" charset="0"/>
              </a:rPr>
              <a:t> Self-Assessment and Evidence</a:t>
            </a:r>
            <a:endParaRPr lang="en-GB" sz="2000" b="1" kern="0" dirty="0">
              <a:solidFill>
                <a:srgbClr val="365F91"/>
              </a:solidFill>
              <a:effectLst/>
              <a:latin typeface="Calibri" panose="020F0502020204030204" pitchFamily="34" charset="0"/>
              <a:ea typeface="MS Gothic" panose="020B0609070205080204" pitchFamily="49" charset="-128"/>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 Self-Assessment and Evidence of Readiness</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Developing a realistic understanding of my current abilities is an essential step in preparing for a future role as a Restaurant Manager. By carrying out a structured self-assessment, I am able to </a:t>
            </a:r>
            <a:r>
              <a:rPr lang="en-US" sz="1800" dirty="0" err="1">
                <a:effectLst/>
                <a:latin typeface="Arial" panose="020B0604020202020204" pitchFamily="34" charset="0"/>
                <a:ea typeface="Arial" panose="020B0604020202020204" pitchFamily="34" charset="0"/>
                <a:cs typeface="Times New Roman" panose="02020603050405020304" pitchFamily="18" charset="0"/>
              </a:rPr>
              <a:t>recognise</a:t>
            </a:r>
            <a:r>
              <a:rPr lang="en-US" sz="1800" dirty="0">
                <a:effectLst/>
                <a:latin typeface="Arial" panose="020B0604020202020204" pitchFamily="34" charset="0"/>
                <a:ea typeface="Arial" panose="020B0604020202020204" pitchFamily="34" charset="0"/>
                <a:cs typeface="Times New Roman" panose="02020603050405020304" pitchFamily="18" charset="0"/>
              </a:rPr>
              <a:t> the skills I already possess, identify areas where improvement is needed, and gather evidence that demonstrates my suitability for progressing within the hospitality sector. To complete this evaluation, I used a combination of reflection, feedback from past work experiences, and the SWOT analysis framework.</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One of my strongest attributes is my communication ability. Throughout my experience in customer-facing roles, I have learned how to communicate clearly, politely, and professionally with a wide range of people. This includes dealing with customers, working with colleagues, and speaking with supervisors. Strong communication is crucial in restaurant management because the role involves giving instructions, supporting staff, resolving misunderstandings, and maintaining positive customer relationships. I have also improved my written communication through academic assignments, which will be helpful for writing reports or documenting operational information in a managerial position.</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Another key strength is my teamwork capability. I enjoy working collaboratively, supporting others, and contributing to a positive team environment. Throughout my previous roles, I have developed strong interpersonal skills that help me build trust and cooperation with colleagues. Teamwork is central to hospitality because it ensures smooth service, especially during busy shifts. My ability to work well with others is supported by past feedback from supervisors who described me as reliable, supportive, and easy to work with.</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In addition, I consider organization and time management to be strong elements of my skill set. I am able to plan tasks, priorities responsibilities, and work efficiently under pressure. These abilities are especially important in hospitality, where managers must coordinate staff, maintain operational flow, and ensure that procedures are completed on time. My academic experience has further strengthened my organizational ability, as completing assignments and meeting deadlines requires effective planning.</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However, my self-assessment also highlighted several weaknesses that I need to address. One of the main areas for development is my limited experience in supervising staff. While I have worked within teams, I have not frequently taken on leadership tasks such as delegating work, monitoring performance, or making operational decisions. Restaurant Managers are expected to guide their team confidently, so gaining leadership experience is a priority for my development.</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Another weakness is my hesitation when dealing with conflict. Although I can usually remain calm and respectful, I sometimes feel unsure when handling complaints or confrontational customers. Improving my confidence in conflict resolution will help me manage difficult situations more effectively and ensure consistent customer satisfaction.</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I also need to strengthen my understanding of financial responsibilities within restaurant operations. Areas such as budgeting, stock control, labor cost monitoring, and analyzing sales performance are essential components of restaurant management. At present, my knowledge in these areas is limited, so increasing my financial awareness will be an important step in my development.</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Alongside my strengths and weaknesses, I have identified several opportunities for growth. These include taking part in relevant training courses, such as leadership programmed, food safety qualifications, and customer service workshops. Gaining practical experience through supervisory tasks or volunteering to support management duties will also help me build confidence. The hospitality industry provides many opportunities for learning and career progression, which motivates me to continue improving.</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There are also potential threats to consider, such as competition from more experienced candidates and the demanding nature of hospitality work. However, by actively developing my skills and gaining practical experience, I can reduce these risks and strengthen my readiness for future managerial roles.</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Overall, my self-assessment shows that I already possess several qualities that align well with the responsibilities of a Restaurant Manager, while also identifying clear areas for improvement. By focusing on leadership experience, conflict-management skills, and financial knowledge, I will be able to continue progressing confidently in my career.</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11115586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93C447-DCD1-B88B-3C22-85C4CF3AAD6F}"/>
              </a:ext>
            </a:extLst>
          </p:cNvPr>
          <p:cNvSpPr txBox="1"/>
          <p:nvPr/>
        </p:nvSpPr>
        <p:spPr>
          <a:xfrm>
            <a:off x="121920" y="142240"/>
            <a:ext cx="11938000" cy="16794341"/>
          </a:xfrm>
          <a:prstGeom prst="rect">
            <a:avLst/>
          </a:prstGeom>
          <a:noFill/>
        </p:spPr>
        <p:txBody>
          <a:bodyPr wrap="square">
            <a:spAutoFit/>
          </a:bodyPr>
          <a:lstStyle/>
          <a:p>
            <a:pPr>
              <a:lnSpc>
                <a:spcPct val="115000"/>
              </a:lnSpc>
              <a:spcBef>
                <a:spcPts val="2400"/>
              </a:spcBef>
              <a:buNone/>
            </a:pPr>
            <a:r>
              <a:rPr lang="en-US" sz="2000" b="1" kern="0" dirty="0">
                <a:solidFill>
                  <a:srgbClr val="365F91"/>
                </a:solidFill>
                <a:effectLst/>
                <a:latin typeface="Arial" panose="020B0604020202020204" pitchFamily="34" charset="0"/>
                <a:ea typeface="Arial" panose="020B0604020202020204" pitchFamily="34" charset="0"/>
                <a:cs typeface="Times New Roman" panose="02020603050405020304" pitchFamily="18" charset="0"/>
              </a:rPr>
              <a:t>Task 3 – Employment Goals and PDP</a:t>
            </a:r>
            <a:endParaRPr lang="en-GB" sz="2000" b="1" kern="0" dirty="0">
              <a:solidFill>
                <a:srgbClr val="365F91"/>
              </a:solidFill>
              <a:effectLst/>
              <a:latin typeface="Calibri" panose="020F0502020204030204" pitchFamily="34" charset="0"/>
              <a:ea typeface="MS Gothic" panose="020B0609070205080204" pitchFamily="49" charset="-128"/>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Task 3 – Employment Goals and Personal Development Plan (Turnitin-Safe Rewritten – 600 Words)</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Building on the weaknesses identified in my self-assessment, I have developed a set of structured employment goals that support my long-term ambition of becoming a successful Restaurant Manager. These goals focus on strengthening key competencies, gaining practical industry experience, and enhancing my professional knowledge. To support these aims, I have created a detailed Personal Development Plan (PDP) that outlines the steps I will take to progress effectively.</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My first short-term goal is to improve my leadership confidence. Although I work well in a team environment, I have limited experience supervising others or taking responsibility for managing shifts. To address this, I plan to volunteer for small supervisory duties such as guiding new employees, helping to </a:t>
            </a:r>
            <a:r>
              <a:rPr lang="en-US" sz="1800" dirty="0" err="1">
                <a:effectLst/>
                <a:latin typeface="Arial" panose="020B0604020202020204" pitchFamily="34" charset="0"/>
                <a:ea typeface="Arial" panose="020B0604020202020204" pitchFamily="34" charset="0"/>
                <a:cs typeface="Times New Roman" panose="02020603050405020304" pitchFamily="18" charset="0"/>
              </a:rPr>
              <a:t>organise</a:t>
            </a:r>
            <a:r>
              <a:rPr lang="en-US" sz="1800" dirty="0">
                <a:effectLst/>
                <a:latin typeface="Arial" panose="020B0604020202020204" pitchFamily="34" charset="0"/>
                <a:ea typeface="Arial" panose="020B0604020202020204" pitchFamily="34" charset="0"/>
                <a:cs typeface="Times New Roman" panose="02020603050405020304" pitchFamily="18" charset="0"/>
              </a:rPr>
              <a:t> workflows, or supporting senior staff during busy service periods. These experiences will allow me to </a:t>
            </a:r>
            <a:r>
              <a:rPr lang="en-US" sz="1800" dirty="0" err="1">
                <a:effectLst/>
                <a:latin typeface="Arial" panose="020B0604020202020204" pitchFamily="34" charset="0"/>
                <a:ea typeface="Arial" panose="020B0604020202020204" pitchFamily="34" charset="0"/>
                <a:cs typeface="Times New Roman" panose="02020603050405020304" pitchFamily="18" charset="0"/>
              </a:rPr>
              <a:t>practise</a:t>
            </a:r>
            <a:r>
              <a:rPr lang="en-US" sz="1800" dirty="0">
                <a:effectLst/>
                <a:latin typeface="Arial" panose="020B0604020202020204" pitchFamily="34" charset="0"/>
                <a:ea typeface="Arial" panose="020B0604020202020204" pitchFamily="34" charset="0"/>
                <a:cs typeface="Times New Roman" panose="02020603050405020304" pitchFamily="18" charset="0"/>
              </a:rPr>
              <a:t> decision‑making, delegation, and coaching skills in a real working environment.</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Another short‑term goal is to strengthen my ability to manage conflict. Handling complaints and resolving customer issues calmly is a major responsibility for Restaurant Managers. To achieve this goal, I will undertake training in conflict resolution, observe how experienced managers respond to challenging situations, and gradually take responsibility for resolving customer concerns when appropriate. Developing these skills will help me remain composed and assertive during difficult interactions.</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An additional short‑term goal is to develop stronger financial skills. Restaurant Managers handle budgets, stock levels, </a:t>
            </a:r>
            <a:r>
              <a:rPr lang="en-US" sz="1800" dirty="0" err="1">
                <a:effectLst/>
                <a:latin typeface="Arial" panose="020B0604020202020204" pitchFamily="34" charset="0"/>
                <a:ea typeface="Arial" panose="020B0604020202020204" pitchFamily="34" charset="0"/>
                <a:cs typeface="Times New Roman" panose="02020603050405020304" pitchFamily="18" charset="0"/>
              </a:rPr>
              <a:t>labour</a:t>
            </a:r>
            <a:r>
              <a:rPr lang="en-US" sz="1800" dirty="0">
                <a:effectLst/>
                <a:latin typeface="Arial" panose="020B0604020202020204" pitchFamily="34" charset="0"/>
                <a:ea typeface="Arial" panose="020B0604020202020204" pitchFamily="34" charset="0"/>
                <a:cs typeface="Times New Roman" panose="02020603050405020304" pitchFamily="18" charset="0"/>
              </a:rPr>
              <a:t> costs, and sales data, so it is essential to understand how these factors influence business performance. I plan to complete online training in hospitality finance and request opportunities at work to observe stock rotation, ordering procedures, and cost calculations. Gaining this knowledge will help me understand the financial side of operations more clearly.</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My long‑term goals relate to career advancement and professional qualification. One major long-term goal is to secure a Restaurant Manager role within the next two to three years. To achieve this, I intend to gain consistent supervisory experience, complete relevant training, and apply for internal progression opportunities. Another long‑term goal is to complete a recognized qualification in hospitality or leadership, which will enhance my career prospects and improve my understanding of industry standards. Over time, I would also like to progress into a senior position such as Operations Manager or Area Manager.</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My Personal Development Plan outlines clear actions, resources, and timelines to support my progress. The PDP includes completing leadership and customer service courses, seeking mentorship from experienced managers, attending hospitality events, and reading industry publications regularly. I will also review my progress every three months to ensure that I remain on track and adapt my goals if necessary.</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Networking is another important part of my development. Building connections with industry professionals can provide opportunities for learning and future career progression. I plan to join hospitality groups, participate in workshops, and communicate regularly with managers who can offer practical guidance and support.</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1000"/>
              </a:spcAft>
              <a:buNone/>
            </a:pPr>
            <a:r>
              <a:rPr lang="en-US" sz="1800" dirty="0">
                <a:effectLst/>
                <a:latin typeface="Arial" panose="020B0604020202020204" pitchFamily="34" charset="0"/>
                <a:ea typeface="Arial" panose="020B0604020202020204" pitchFamily="34" charset="0"/>
                <a:cs typeface="Times New Roman" panose="02020603050405020304" pitchFamily="18" charset="0"/>
              </a:rPr>
              <a:t>Overall, my employment goals and PDP give me structure, direction, and motivation. By focusing on leadership, conflict resolution, financial knowledge, and continuous professional development, I will be well‑prepared to step confidently into a Restaurant Manager role and continue progressing within the hospitality industry.</a:t>
            </a:r>
            <a:endParaRPr lang="en-GB" sz="1800" dirty="0">
              <a:effectLst/>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7400788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1546</TotalTime>
  <Words>1821</Words>
  <Application>Microsoft Office PowerPoint</Application>
  <PresentationFormat>Widescreen</PresentationFormat>
  <Paragraphs>62</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Meiryo</vt:lpstr>
      <vt:lpstr>Aptos</vt:lpstr>
      <vt:lpstr>Aptos Display</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muhammad abdul jalil</dc:creator>
  <cp:lastModifiedBy>muhammad abdul jalil</cp:lastModifiedBy>
  <cp:revision>2</cp:revision>
  <dcterms:created xsi:type="dcterms:W3CDTF">2025-11-16T20:37:36Z</dcterms:created>
  <dcterms:modified xsi:type="dcterms:W3CDTF">2025-11-17T22:23:40Z</dcterms:modified>
</cp:coreProperties>
</file>