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60" r:id="rId4"/>
    <p:sldMasterId id="2147483679" r:id="rId5"/>
  </p:sldMasterIdLst>
  <p:notesMasterIdLst>
    <p:notesMasterId r:id="rId67"/>
  </p:notesMasterIdLst>
  <p:sldIdLst>
    <p:sldId id="256" r:id="rId6"/>
    <p:sldId id="469" r:id="rId7"/>
    <p:sldId id="478" r:id="rId8"/>
    <p:sldId id="319" r:id="rId9"/>
    <p:sldId id="1831" r:id="rId10"/>
    <p:sldId id="470" r:id="rId11"/>
    <p:sldId id="1811" r:id="rId12"/>
    <p:sldId id="1812" r:id="rId13"/>
    <p:sldId id="1816" r:id="rId14"/>
    <p:sldId id="310" r:id="rId15"/>
    <p:sldId id="1818" r:id="rId16"/>
    <p:sldId id="1817" r:id="rId17"/>
    <p:sldId id="1819" r:id="rId18"/>
    <p:sldId id="1821" r:id="rId19"/>
    <p:sldId id="1820" r:id="rId20"/>
    <p:sldId id="322" r:id="rId21"/>
    <p:sldId id="354" r:id="rId22"/>
    <p:sldId id="479" r:id="rId23"/>
    <p:sldId id="467" r:id="rId24"/>
    <p:sldId id="355" r:id="rId25"/>
    <p:sldId id="377" r:id="rId26"/>
    <p:sldId id="1824" r:id="rId27"/>
    <p:sldId id="1825" r:id="rId28"/>
    <p:sldId id="282" r:id="rId29"/>
    <p:sldId id="476" r:id="rId30"/>
    <p:sldId id="1823" r:id="rId31"/>
    <p:sldId id="1822" r:id="rId32"/>
    <p:sldId id="311" r:id="rId33"/>
    <p:sldId id="1828" r:id="rId34"/>
    <p:sldId id="1827" r:id="rId35"/>
    <p:sldId id="431" r:id="rId36"/>
    <p:sldId id="1826" r:id="rId37"/>
    <p:sldId id="435" r:id="rId38"/>
    <p:sldId id="1713" r:id="rId39"/>
    <p:sldId id="1714" r:id="rId40"/>
    <p:sldId id="1829" r:id="rId41"/>
    <p:sldId id="393" r:id="rId42"/>
    <p:sldId id="1074" r:id="rId43"/>
    <p:sldId id="1729" r:id="rId44"/>
    <p:sldId id="1731" r:id="rId45"/>
    <p:sldId id="1732" r:id="rId46"/>
    <p:sldId id="1733" r:id="rId47"/>
    <p:sldId id="1734" r:id="rId48"/>
    <p:sldId id="1742" r:id="rId49"/>
    <p:sldId id="1770" r:id="rId50"/>
    <p:sldId id="271" r:id="rId51"/>
    <p:sldId id="1805" r:id="rId52"/>
    <p:sldId id="264" r:id="rId53"/>
    <p:sldId id="268" r:id="rId54"/>
    <p:sldId id="1807" r:id="rId55"/>
    <p:sldId id="1806" r:id="rId56"/>
    <p:sldId id="422" r:id="rId57"/>
    <p:sldId id="424" r:id="rId58"/>
    <p:sldId id="1830" r:id="rId59"/>
    <p:sldId id="1716" r:id="rId60"/>
    <p:sldId id="1600" r:id="rId61"/>
    <p:sldId id="1694" r:id="rId62"/>
    <p:sldId id="366" r:id="rId63"/>
    <p:sldId id="464" r:id="rId64"/>
    <p:sldId id="465" r:id="rId65"/>
    <p:sldId id="1810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98"/>
  </p:normalViewPr>
  <p:slideViewPr>
    <p:cSldViewPr snapToGrid="0">
      <p:cViewPr varScale="1">
        <p:scale>
          <a:sx n="95" d="100"/>
          <a:sy n="95" d="100"/>
        </p:scale>
        <p:origin x="11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63" Type="http://schemas.openxmlformats.org/officeDocument/2006/relationships/slide" Target="slides/slide58.xml"/><Relationship Id="rId68" Type="http://schemas.openxmlformats.org/officeDocument/2006/relationships/presProps" Target="presProps.xml"/><Relationship Id="rId7" Type="http://schemas.openxmlformats.org/officeDocument/2006/relationships/slide" Target="slides/slide2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slide" Target="slides/slide61.xml"/><Relationship Id="rId5" Type="http://schemas.openxmlformats.org/officeDocument/2006/relationships/slideMaster" Target="slideMasters/slideMaster3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slide" Target="slides/slide59.xml"/><Relationship Id="rId69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slide" Target="slides/slide57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slide" Target="slides/slide60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Relationship Id="rId34" Type="http://schemas.openxmlformats.org/officeDocument/2006/relationships/slide" Target="slides/slide29.xml"/><Relationship Id="rId50" Type="http://schemas.openxmlformats.org/officeDocument/2006/relationships/slide" Target="slides/slide45.xml"/><Relationship Id="rId55" Type="http://schemas.openxmlformats.org/officeDocument/2006/relationships/slide" Target="slides/slide5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7FC920-9029-3D40-A2B1-D60357EEDA6A}" type="datetimeFigureOut">
              <a:rPr lang="en-US" smtClean="0"/>
              <a:t>2/16/24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C3F08-8A62-6543-B867-55F9621E2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743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89248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>
          <a:extLst>
            <a:ext uri="{FF2B5EF4-FFF2-40B4-BE49-F238E27FC236}">
              <a16:creationId xmlns:a16="http://schemas.microsoft.com/office/drawing/2014/main" id="{094BB1D8-43A6-7761-4974-FB02A8FFA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>
            <a:extLst>
              <a:ext uri="{FF2B5EF4-FFF2-40B4-BE49-F238E27FC236}">
                <a16:creationId xmlns:a16="http://schemas.microsoft.com/office/drawing/2014/main" id="{BB49CF2A-F3B2-733A-5E83-45B41E28072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153" name="Shape 153">
            <a:extLst>
              <a:ext uri="{FF2B5EF4-FFF2-40B4-BE49-F238E27FC236}">
                <a16:creationId xmlns:a16="http://schemas.microsoft.com/office/drawing/2014/main" id="{7DFF9E0B-DA2E-F1B8-6B79-AEA58E75887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84487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29078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82498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921681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78377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77604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>
          <a:extLst>
            <a:ext uri="{FF2B5EF4-FFF2-40B4-BE49-F238E27FC236}">
              <a16:creationId xmlns:a16="http://schemas.microsoft.com/office/drawing/2014/main" id="{094BB1D8-43A6-7761-4974-FB02A8FFA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>
            <a:extLst>
              <a:ext uri="{FF2B5EF4-FFF2-40B4-BE49-F238E27FC236}">
                <a16:creationId xmlns:a16="http://schemas.microsoft.com/office/drawing/2014/main" id="{BB49CF2A-F3B2-733A-5E83-45B41E28072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 dirty="0"/>
          </a:p>
        </p:txBody>
      </p:sp>
      <p:sp>
        <p:nvSpPr>
          <p:cNvPr id="153" name="Shape 153">
            <a:extLst>
              <a:ext uri="{FF2B5EF4-FFF2-40B4-BE49-F238E27FC236}">
                <a16:creationId xmlns:a16="http://schemas.microsoft.com/office/drawing/2014/main" id="{7DFF9E0B-DA2E-F1B8-6B79-AEA58E75887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553815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37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689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gweithgaredd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‘arna </a:t>
            </a:r>
            <a:r>
              <a:rPr lang="en-GB" dirty="0" err="1"/>
              <a:t>i</a:t>
            </a:r>
            <a:r>
              <a:rPr lang="en-GB" dirty="0"/>
              <a:t>’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FC3F08-8A62-6543-B867-55F9621E2BDF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6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86D04-7C07-2B3F-B88D-5AD132943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BFD61-83F8-1ECB-BF54-D5355C6D2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7CFE3-7552-3B2C-D668-EF4FCDFA1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60D1F-09CE-F85D-A438-E21220A29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4C7C5-83DD-88BC-6479-E1E1E17C0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155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488BC-CF81-3EFE-0AE9-4FDA26E14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B5CCC-EF86-FBBF-DED8-9A1B7AA15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68241-B59D-BE6F-9AC0-96F3CF534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4642B-AB32-DB54-EC62-B87CD5364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7ACB9-81C9-DA32-8C76-F36EEFD42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829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BA33D-5D5D-E94F-532C-F0D3D9FA3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91F775-D10F-1759-0A80-1F32C64BD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0FF35-6581-BECB-02DF-66859EC4D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FD866-5F24-102B-E31B-BD5E22857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B4774-1805-D823-6A1F-C47A98BB3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751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1D285-0B66-34D6-0FE8-6E025C500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C6803-E932-C14D-D147-0F8E3D238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B4310E-9DC5-8AEA-90AC-A9643DD2FC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1477FA-6A04-6182-6128-943318F8C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A2002C-9020-D6A1-2913-D02F7CB08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6CE09F-EEED-3E51-EA92-EC64D2810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192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81256-10A9-2825-BFCA-8E84AABB3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D56B5-06FB-2D53-5CEF-7072E7DD7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5D0811-7667-06D3-480E-0B6A4A57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C248F4-1224-87E4-CB0E-CB2C0D7C16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697A53-73B2-920B-75C0-57F8E4C8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4632FC-5BE7-1BE9-73CF-53B6CE33F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56D332-CEE3-6722-2912-9B59063D2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2C5090-6527-4712-8E67-BF3685B12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118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E2E76-51AC-208C-D7D2-39236D14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8A4390-30B7-F289-FAB8-5809D4D3B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7C78AA-FE80-593C-3D42-F7430D24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2F1086-DBA3-4614-4B96-88ABE3FE5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046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94A13E-1C4C-5BCA-E539-8CB179704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2DFCAC-1865-257A-9FA3-E166FCA48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B9E6E0-5BF9-36EF-2ED4-8F3AF10F1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446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53FF4-FC56-72D6-7FE5-330D55050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1AC05-CADF-C4B9-8838-4D81433D4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D4C4E-FA29-DD9E-E253-0F96518A8B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F4514-603B-2675-9AA5-1D966A2BD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2A74E2-8F56-102C-02E8-86127B39A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C1BC84-65DC-1A1B-781B-7248ABCCC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164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65DC6-3181-083B-D3FB-87A7C0963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1161A5-964C-1043-DB3A-65546917B6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78F57C-36DB-96F1-360C-C1DE4F5DE3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B08D7-E3D1-8461-4F9B-01B77346C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6AE839-D30B-0216-CB22-AFEDDD63C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783845-0A02-B3BA-D012-1017A59B7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413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1BD90-794E-CFD9-B5ED-4962F56B6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80D1D1-2C52-8912-CD6B-D86E29EBBE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4B52B-4D5B-B507-183A-C6FE1BC1C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1F65A-FE87-B30D-2806-914EB99DF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F381C-E880-2C60-CCF9-15BFE56B3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51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B75086-8D92-8A8D-3EFD-DF8535DC93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ED92A7-05C1-C88C-4182-E84620FF76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88DB2-8C0D-A862-B22D-FF687CFF7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700F6-EFC4-9B67-802D-44D22B309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B3166-FE09-D73C-96A9-62CE61F4F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9077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9812380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707699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887545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38076015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982213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7000874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2/16/24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5964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9938473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479572124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33449850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017749045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2318860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64680956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454001089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765661987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177856363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42909689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9081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28374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90221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019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56137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9488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62113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54015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80600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83206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00348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4704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4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453D3E-8F75-A023-3CBF-C21CC97B4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F1EAE-1035-9074-5D79-8FFB50D7F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2CEB1-AE3F-8792-18CE-DFBDA61F95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80AF0-44EE-3548-98F8-01AF3C6679C9}" type="datetimeFigureOut">
              <a:rPr lang="en-US" smtClean="0"/>
              <a:t>2/16/24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0846D-1DD4-6F41-44F7-F61F1CB9E0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4BC92-DFF7-162B-F362-59482F0BC4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379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4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4874796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4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2/16/24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452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Relationship Id="rId6" Type="http://schemas.openxmlformats.org/officeDocument/2006/relationships/image" Target="../media/image9.png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pn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4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Relationship Id="rId5" Type="http://schemas.openxmlformats.org/officeDocument/2006/relationships/image" Target="../media/image20.png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5.png"/><Relationship Id="rId4" Type="http://schemas.openxmlformats.org/officeDocument/2006/relationships/image" Target="../media/image24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rise.articulate.com/author/ZsA1Ia1eBAIkMzHuysVvCz6Szsb6D_IA#/author/details/XcuG0K0lOC2wLEzgEyVf0aWFOqgpH9Hp" TargetMode="External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voicesofglass.wordpress.com/2012/06/26/sunshine-award/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31.xml"/><Relationship Id="rId1" Type="http://schemas.openxmlformats.org/officeDocument/2006/relationships/video" Target="https://www.youtube.com/embed/QzUr2FjRVCQ?feature=oembed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fr/view-image.php?image=237870&amp;picture=mal-au-dos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jpeg"/><Relationship Id="rId7" Type="http://schemas.openxmlformats.org/officeDocument/2006/relationships/image" Target="../media/image48.gi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Relationship Id="rId9" Type="http://schemas.openxmlformats.org/officeDocument/2006/relationships/image" Target="../media/image50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ackground with text&#10;&#10;Description automatically generated">
            <a:extLst>
              <a:ext uri="{FF2B5EF4-FFF2-40B4-BE49-F238E27FC236}">
                <a16:creationId xmlns:a16="http://schemas.microsoft.com/office/drawing/2014/main" id="{4B931CD8-E75F-4A4B-75B3-CC4E0D65C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82B1CD-5F3A-0EF3-A398-0858EFC76F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85826"/>
            <a:ext cx="9144000" cy="2387600"/>
          </a:xfrm>
        </p:spPr>
        <p:txBody>
          <a:bodyPr/>
          <a:lstStyle/>
          <a:p>
            <a:r>
              <a:rPr lang="en-US" dirty="0"/>
              <a:t>TAR / PGCE</a:t>
            </a:r>
            <a:br>
              <a:rPr lang="en-US" dirty="0"/>
            </a:br>
            <a:r>
              <a:rPr lang="en-US" dirty="0" err="1"/>
              <a:t>Cymraeg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Bawb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11F01-856E-E546-346D-BCF8871A6C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16339"/>
            <a:ext cx="9144000" cy="1655762"/>
          </a:xfrm>
        </p:spPr>
        <p:txBody>
          <a:bodyPr/>
          <a:lstStyle/>
          <a:p>
            <a:r>
              <a:rPr lang="en-US" dirty="0" err="1"/>
              <a:t>Chwefror</a:t>
            </a:r>
            <a:r>
              <a:rPr lang="en-US" dirty="0"/>
              <a:t> 22 2024</a:t>
            </a:r>
          </a:p>
        </p:txBody>
      </p:sp>
      <p:sp>
        <p:nvSpPr>
          <p:cNvPr id="5" name="Punched Tape 4">
            <a:extLst>
              <a:ext uri="{FF2B5EF4-FFF2-40B4-BE49-F238E27FC236}">
                <a16:creationId xmlns:a16="http://schemas.microsoft.com/office/drawing/2014/main" id="{BFD357B7-8B6F-C724-A6CF-DE56740ACF49}"/>
              </a:ext>
            </a:extLst>
          </p:cNvPr>
          <p:cNvSpPr/>
          <p:nvPr/>
        </p:nvSpPr>
        <p:spPr>
          <a:xfrm>
            <a:off x="3130550" y="4357687"/>
            <a:ext cx="5643562" cy="1614487"/>
          </a:xfrm>
          <a:prstGeom prst="flowChartPunched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dirty="0"/>
              <a:t>CROESO NÔL!</a:t>
            </a:r>
          </a:p>
        </p:txBody>
      </p:sp>
    </p:spTree>
    <p:extLst>
      <p:ext uri="{BB962C8B-B14F-4D97-AF65-F5344CB8AC3E}">
        <p14:creationId xmlns:p14="http://schemas.microsoft.com/office/powerpoint/2010/main" val="750414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9DC9A-923A-954A-D543-C2B27CE91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ackground with text&#10;&#10;Description automatically generated">
            <a:extLst>
              <a:ext uri="{FF2B5EF4-FFF2-40B4-BE49-F238E27FC236}">
                <a16:creationId xmlns:a16="http://schemas.microsoft.com/office/drawing/2014/main" id="{135DA7E9-A01E-E1C5-D9A8-1852F69B3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0BCCC3-3BAA-EE77-3816-DD8E4C6A4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24" y="1309770"/>
            <a:ext cx="10515600" cy="1325563"/>
          </a:xfrm>
        </p:spPr>
        <p:txBody>
          <a:bodyPr/>
          <a:lstStyle/>
          <a:p>
            <a:r>
              <a:rPr lang="en-US" dirty="0" err="1"/>
              <a:t>Heddiw</a:t>
            </a:r>
            <a:r>
              <a:rPr lang="en-US" dirty="0"/>
              <a:t>, </a:t>
            </a:r>
            <a:r>
              <a:rPr lang="en-US" dirty="0" err="1"/>
              <a:t>byddwn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0207D-83FF-34E3-AC44-D668FD2F8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562" y="2635333"/>
            <a:ext cx="10515600" cy="2912897"/>
          </a:xfrm>
        </p:spPr>
        <p:txBody>
          <a:bodyPr/>
          <a:lstStyle/>
          <a:p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profiadau</a:t>
            </a:r>
            <a:r>
              <a:rPr lang="en-US" dirty="0"/>
              <a:t> (experiences)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endParaRPr lang="en-US" dirty="0"/>
          </a:p>
          <a:p>
            <a:r>
              <a:rPr lang="en-US" dirty="0" err="1"/>
              <a:t>adolygu</a:t>
            </a:r>
            <a:endParaRPr lang="en-US" dirty="0"/>
          </a:p>
          <a:p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siarad</a:t>
            </a:r>
            <a:r>
              <a:rPr lang="en-US" dirty="0"/>
              <a:t> am </a:t>
            </a:r>
            <a:r>
              <a:rPr lang="en-US" dirty="0" err="1"/>
              <a:t>feddiant</a:t>
            </a:r>
            <a:r>
              <a:rPr lang="en-US" dirty="0"/>
              <a:t> (saying that we ‘have’ something) ac </a:t>
            </a:r>
            <a:r>
              <a:rPr lang="en-US" dirty="0" err="1"/>
              <a:t>afiechydon</a:t>
            </a:r>
            <a:r>
              <a:rPr lang="en-US" dirty="0"/>
              <a:t> (illnesses)</a:t>
            </a:r>
          </a:p>
          <a:p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defnyddiol</a:t>
            </a:r>
            <a:r>
              <a:rPr lang="en-US" dirty="0"/>
              <a:t> (useful resources)</a:t>
            </a:r>
          </a:p>
        </p:txBody>
      </p:sp>
    </p:spTree>
    <p:extLst>
      <p:ext uri="{BB962C8B-B14F-4D97-AF65-F5344CB8AC3E}">
        <p14:creationId xmlns:p14="http://schemas.microsoft.com/office/powerpoint/2010/main" val="2733442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51FB4-5F73-BE06-F8B8-EA1ADD7D2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ackground with text&#10;&#10;Description automatically generated">
            <a:extLst>
              <a:ext uri="{FF2B5EF4-FFF2-40B4-BE49-F238E27FC236}">
                <a16:creationId xmlns:a16="http://schemas.microsoft.com/office/drawing/2014/main" id="{7ECC9736-DA7F-6A1D-E4EE-03F4671D10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0CF11F-D06B-88A6-8AC8-C7AC3697B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5148" y="164295"/>
            <a:ext cx="10515600" cy="1325563"/>
          </a:xfrm>
        </p:spPr>
        <p:txBody>
          <a:bodyPr/>
          <a:lstStyle/>
          <a:p>
            <a:r>
              <a:rPr lang="en-US" dirty="0" err="1"/>
              <a:t>Profiadau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Ysgol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89B24-A677-E669-CF0B-D89CCD22A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424" y="1610591"/>
            <a:ext cx="4797724" cy="1461654"/>
          </a:xfrm>
        </p:spPr>
        <p:txBody>
          <a:bodyPr/>
          <a:lstStyle/>
          <a:p>
            <a:r>
              <a:rPr lang="en-US" dirty="0" err="1"/>
              <a:t>Rhannwch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o 3 </a:t>
            </a:r>
            <a:r>
              <a:rPr lang="en-US" dirty="0" err="1"/>
              <a:t>fesul</a:t>
            </a:r>
            <a:r>
              <a:rPr lang="en-US" dirty="0"/>
              <a:t> sector </a:t>
            </a:r>
            <a:r>
              <a:rPr lang="en-US" dirty="0" err="1"/>
              <a:t>cynradd</a:t>
            </a:r>
            <a:r>
              <a:rPr lang="en-US" dirty="0"/>
              <a:t>/</a:t>
            </a:r>
            <a:r>
              <a:rPr lang="en-US" dirty="0" err="1"/>
              <a:t>uwchradd</a:t>
            </a:r>
            <a:endParaRPr lang="en-US" dirty="0"/>
          </a:p>
          <a:p>
            <a:r>
              <a:rPr lang="en-US" dirty="0" err="1"/>
              <a:t>Trafodwch</a:t>
            </a:r>
            <a:r>
              <a:rPr lang="en-US" dirty="0"/>
              <a:t> y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…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DEB0EF9-F3AE-09BC-6778-9DFC666FE289}"/>
              </a:ext>
            </a:extLst>
          </p:cNvPr>
          <p:cNvSpPr txBox="1">
            <a:spLocks/>
          </p:cNvSpPr>
          <p:nvPr/>
        </p:nvSpPr>
        <p:spPr>
          <a:xfrm>
            <a:off x="6128822" y="1654153"/>
            <a:ext cx="4797724" cy="15873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Split into groups of 3 by sector primary/secondary</a:t>
            </a:r>
          </a:p>
          <a:p>
            <a:r>
              <a:rPr lang="en-US" dirty="0"/>
              <a:t>Discuss these questions…</a:t>
            </a: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BA80C4E-3713-237D-115D-F26C2CE5B23A}"/>
              </a:ext>
            </a:extLst>
          </p:cNvPr>
          <p:cNvSpPr/>
          <p:nvPr/>
        </p:nvSpPr>
        <p:spPr>
          <a:xfrm>
            <a:off x="553192" y="3554682"/>
            <a:ext cx="3520044" cy="2404754"/>
          </a:xfrm>
          <a:prstGeom prst="wedgeEllipseCallout">
            <a:avLst>
              <a:gd name="adj1" fmla="val -66616"/>
              <a:gd name="adj2" fmla="val -3876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Faint o </a:t>
            </a:r>
            <a:r>
              <a:rPr lang="en-US" dirty="0" err="1"/>
              <a:t>Gymraeg</a:t>
            </a:r>
            <a:r>
              <a:rPr lang="en-US" dirty="0"/>
              <a:t> </a:t>
            </a:r>
            <a:r>
              <a:rPr lang="en-US" dirty="0" err="1"/>
              <a:t>glywoch</a:t>
            </a:r>
            <a:r>
              <a:rPr lang="en-US" dirty="0"/>
              <a:t> chi/</a:t>
            </a:r>
            <a:r>
              <a:rPr lang="en-US" dirty="0" err="1"/>
              <a:t>ddefnyddioch</a:t>
            </a:r>
            <a:r>
              <a:rPr lang="en-US" dirty="0"/>
              <a:t> chi bob </a:t>
            </a:r>
            <a:r>
              <a:rPr lang="en-US" dirty="0" err="1"/>
              <a:t>dydd</a:t>
            </a:r>
            <a:r>
              <a:rPr lang="en-US" dirty="0"/>
              <a:t>?</a:t>
            </a:r>
          </a:p>
          <a:p>
            <a:pPr algn="ctr"/>
            <a:endParaRPr lang="en-US" dirty="0"/>
          </a:p>
          <a:p>
            <a:pPr algn="ctr"/>
            <a:r>
              <a:rPr lang="en-US" b="1" i="1" dirty="0"/>
              <a:t>How much Welsh did you hear/use daily?</a:t>
            </a: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66FCF41F-DD96-2A95-8031-2C498A9B78FD}"/>
              </a:ext>
            </a:extLst>
          </p:cNvPr>
          <p:cNvSpPr/>
          <p:nvPr/>
        </p:nvSpPr>
        <p:spPr>
          <a:xfrm>
            <a:off x="4291940" y="3344883"/>
            <a:ext cx="2992582" cy="2509652"/>
          </a:xfrm>
          <a:prstGeom prst="wedgeEllipseCallout">
            <a:avLst>
              <a:gd name="adj1" fmla="val 51"/>
              <a:gd name="adj2" fmla="val 6722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disgwyliadau</a:t>
            </a:r>
            <a:r>
              <a:rPr lang="en-US" dirty="0"/>
              <a:t>? Beth </a:t>
            </a:r>
            <a:r>
              <a:rPr lang="en-US" dirty="0" err="1"/>
              <a:t>oedden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?</a:t>
            </a:r>
          </a:p>
          <a:p>
            <a:pPr algn="ctr"/>
            <a:endParaRPr lang="en-US" dirty="0"/>
          </a:p>
          <a:p>
            <a:pPr algn="ctr"/>
            <a:r>
              <a:rPr lang="en-US" b="1" i="1" dirty="0"/>
              <a:t>Were there expectations for Welsh? What were they?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27A6D238-DAD6-5DAB-4C91-A1FB1665F0CF}"/>
              </a:ext>
            </a:extLst>
          </p:cNvPr>
          <p:cNvSpPr/>
          <p:nvPr/>
        </p:nvSpPr>
        <p:spPr>
          <a:xfrm>
            <a:off x="7811984" y="3659580"/>
            <a:ext cx="3764478" cy="2509652"/>
          </a:xfrm>
          <a:prstGeom prst="wedgeEllipseCallout">
            <a:avLst>
              <a:gd name="adj1" fmla="val 47670"/>
              <a:gd name="adj2" fmla="val -91039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 ‘</a:t>
            </a: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’ </a:t>
            </a: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efelychu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profiad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?</a:t>
            </a:r>
          </a:p>
          <a:p>
            <a:pPr algn="ctr"/>
            <a:endParaRPr lang="en-US" dirty="0"/>
          </a:p>
          <a:p>
            <a:pPr algn="ctr"/>
            <a:r>
              <a:rPr lang="en-US" b="1" i="1" dirty="0"/>
              <a:t>What good practice will you take to your next placement? </a:t>
            </a:r>
          </a:p>
        </p:txBody>
      </p:sp>
    </p:spTree>
    <p:extLst>
      <p:ext uri="{BB962C8B-B14F-4D97-AF65-F5344CB8AC3E}">
        <p14:creationId xmlns:p14="http://schemas.microsoft.com/office/powerpoint/2010/main" val="2544328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336D1-8C62-0B4D-8457-F1F63AD6A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508" y="110888"/>
            <a:ext cx="9142942" cy="1320900"/>
          </a:xfrm>
          <a:solidFill>
            <a:schemeClr val="tx1"/>
          </a:solidFill>
          <a:ln w="5715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en-US" cap="none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There are two ways to say ‘</a:t>
            </a:r>
            <a:r>
              <a:rPr lang="en-US" b="1" cap="none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have</a:t>
            </a:r>
            <a:r>
              <a:rPr lang="en-US" cap="none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 in Welsh.</a:t>
            </a:r>
          </a:p>
        </p:txBody>
      </p:sp>
      <p:sp>
        <p:nvSpPr>
          <p:cNvPr id="4" name="Down Arrow 3">
            <a:extLst>
              <a:ext uri="{FF2B5EF4-FFF2-40B4-BE49-F238E27FC236}">
                <a16:creationId xmlns:a16="http://schemas.microsoft.com/office/drawing/2014/main" id="{44CEE0D7-E1CA-5747-9A77-7777CBB5ED97}"/>
              </a:ext>
            </a:extLst>
          </p:cNvPr>
          <p:cNvSpPr/>
          <p:nvPr/>
        </p:nvSpPr>
        <p:spPr>
          <a:xfrm>
            <a:off x="2252412" y="971363"/>
            <a:ext cx="1596788" cy="12555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  <a:sym typeface="Arial"/>
            </a:endParaRPr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6A83DD42-6995-B54A-AD67-9C5AC76C66E0}"/>
              </a:ext>
            </a:extLst>
          </p:cNvPr>
          <p:cNvSpPr/>
          <p:nvPr/>
        </p:nvSpPr>
        <p:spPr>
          <a:xfrm>
            <a:off x="7731597" y="971363"/>
            <a:ext cx="1596788" cy="12555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  <a:sym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D151C0-F6FA-6944-A34A-6C31EA306A5D}"/>
              </a:ext>
            </a:extLst>
          </p:cNvPr>
          <p:cNvSpPr txBox="1"/>
          <p:nvPr/>
        </p:nvSpPr>
        <p:spPr>
          <a:xfrm>
            <a:off x="300882" y="2292263"/>
            <a:ext cx="5735979" cy="4001095"/>
          </a:xfrm>
          <a:prstGeom prst="rect">
            <a:avLst/>
          </a:prstGeom>
          <a:solidFill>
            <a:schemeClr val="tx1"/>
          </a:solidFill>
          <a:ln w="5715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36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Possession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If someone is already in possession of something, we use the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8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‘gyda + person’ </a:t>
            </a: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pattern.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457200" marR="0" lvl="0" indent="-4572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Mae car newydd </a:t>
            </a:r>
            <a:r>
              <a:rPr kumimoji="0" lang="cy-GB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gyda fi</a:t>
            </a: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.</a:t>
            </a:r>
          </a:p>
          <a:p>
            <a:pPr marL="457200" marR="0" lvl="0" indent="-4572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457200" marR="0" lvl="0" indent="-4572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Roedd pen tost </a:t>
            </a:r>
            <a:r>
              <a:rPr kumimoji="0" lang="cy-GB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gyda hi.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y-GB" sz="24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457200" marR="0" lvl="0" indent="-45720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Mae llawer o waith cartref </a:t>
            </a:r>
            <a:r>
              <a:rPr kumimoji="0" lang="cy-GB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gyda’r plant.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9BC28F-0774-2D47-A6C1-48CA4D3DD4D4}"/>
              </a:ext>
            </a:extLst>
          </p:cNvPr>
          <p:cNvSpPr txBox="1"/>
          <p:nvPr/>
        </p:nvSpPr>
        <p:spPr>
          <a:xfrm>
            <a:off x="6155140" y="2292263"/>
            <a:ext cx="5846043" cy="3970318"/>
          </a:xfrm>
          <a:prstGeom prst="rect">
            <a:avLst/>
          </a:prstGeom>
          <a:solidFill>
            <a:schemeClr val="tx1"/>
          </a:solidFill>
          <a:ln w="57150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2800" b="0" i="0" u="none" strike="noStrike" kern="0" cap="none" spc="0" normalizeH="0" baseline="0" noProof="0" dirty="0">
              <a:ln>
                <a:noFill/>
              </a:ln>
              <a:solidFill>
                <a:srgbClr val="9ACD4C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8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If someone is in the process of obtaining something, we use ‘</a:t>
            </a:r>
            <a:r>
              <a:rPr kumimoji="0" lang="cy-GB" sz="28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cael’.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32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Byddwn ni’n </a:t>
            </a:r>
            <a:r>
              <a:rPr kumimoji="0" lang="cy-GB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cael </a:t>
            </a: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gwers Gymraeg heddiw.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Mae Jac yn </a:t>
            </a:r>
            <a:r>
              <a:rPr kumimoji="0" lang="cy-GB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cael</a:t>
            </a: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 brechdanau ham a chaws.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sz="2400" kern="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 Roedd Tom yn </a:t>
            </a:r>
            <a:r>
              <a:rPr kumimoji="0" lang="cy-GB" sz="24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cael </a:t>
            </a: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Arial"/>
              </a:rPr>
              <a:t>cinio ysgol bob dydd.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b="0" i="0" u="none" strike="noStrike" kern="0" cap="none" spc="0" normalizeH="0" baseline="0" noProof="0" dirty="0">
              <a:ln>
                <a:noFill/>
              </a:ln>
              <a:solidFill>
                <a:srgbClr val="9ACD4C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4210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74"/>
    </mc:Choice>
    <mc:Fallback xmlns="">
      <p:transition spd="slow" advTm="9177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551C5-86EA-7B5D-368E-B56AECB05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210235"/>
            <a:ext cx="9905999" cy="45809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6000" b="1" dirty="0" err="1">
                <a:solidFill>
                  <a:schemeClr val="bg1"/>
                </a:solidFill>
              </a:rPr>
              <a:t>Taflen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  <a:r>
              <a:rPr lang="en-GB" sz="6000" b="1" dirty="0" err="1">
                <a:solidFill>
                  <a:schemeClr val="bg1"/>
                </a:solidFill>
              </a:rPr>
              <a:t>eirfa</a:t>
            </a:r>
            <a:r>
              <a:rPr lang="en-GB" sz="6000" b="1" dirty="0">
                <a:solidFill>
                  <a:schemeClr val="bg1"/>
                </a:solidFill>
              </a:rPr>
              <a:t> - </a:t>
            </a:r>
            <a:r>
              <a:rPr lang="en-GB" sz="6000" b="1" dirty="0" err="1">
                <a:solidFill>
                  <a:schemeClr val="bg1"/>
                </a:solidFill>
              </a:rPr>
              <a:t>drilio</a:t>
            </a:r>
            <a:endParaRPr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266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xfrm>
            <a:off x="550333" y="254172"/>
            <a:ext cx="11171767" cy="863428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accent1"/>
              </a:buClr>
              <a:buSzPct val="25000"/>
              <a:buFont typeface="Trebuchet MS"/>
              <a:buNone/>
            </a:pPr>
            <a:r>
              <a:rPr lang="en-US" sz="4800" b="0" i="0" u="none" strike="noStrike" cap="none" dirty="0" err="1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Brawddeg</a:t>
            </a:r>
            <a:r>
              <a:rPr lang="en-US" sz="4800" b="0" i="0" u="none" strike="noStrike" cap="none" dirty="0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4800" b="0" i="0" u="none" strike="noStrike" cap="none" dirty="0" err="1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Gadarnhaol</a:t>
            </a:r>
            <a:r>
              <a:rPr lang="en-US" sz="4800" b="0" i="0" u="none" strike="noStrike" cap="none" dirty="0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4800" b="0" i="1" u="none" strike="noStrike" cap="none" dirty="0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(Positive)</a:t>
            </a:r>
          </a:p>
        </p:txBody>
      </p:sp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550333" y="1391437"/>
            <a:ext cx="8596668" cy="3880773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40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Mae </a:t>
            </a:r>
            <a:r>
              <a:rPr lang="en-US" sz="4000" b="0" i="0" u="sng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pecyn</a:t>
            </a:r>
            <a:r>
              <a:rPr lang="en-US" sz="4000" b="0" i="0" u="sng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4000" b="0" i="0" u="sng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bwyd</a:t>
            </a:r>
            <a:r>
              <a:rPr lang="en-US" sz="4000" b="0" i="0" u="sng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40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gyda</a:t>
            </a:r>
            <a:r>
              <a:rPr lang="en-US" sz="40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4000" b="0" i="0" u="sng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fi</a:t>
            </a:r>
            <a:r>
              <a:rPr lang="en-US" sz="40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.</a:t>
            </a: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Noto Sans Symbols"/>
              <a:buChar char="▶"/>
            </a:pPr>
            <a:endParaRPr lang="en-US" sz="4000" b="0" i="0" u="none" strike="noStrike" cap="none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pic>
        <p:nvPicPr>
          <p:cNvPr id="5" name="Picture 2" descr="http://4vector.com/i/free-vector-walking-dog-clip-art_119116_Walking_Dog_clip_art_high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33" y="2586913"/>
            <a:ext cx="2485207" cy="174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5865" y="1133277"/>
            <a:ext cx="1736563" cy="1932231"/>
          </a:xfrm>
          <a:prstGeom prst="rect">
            <a:avLst/>
          </a:prstGeom>
        </p:spPr>
      </p:pic>
      <p:pic>
        <p:nvPicPr>
          <p:cNvPr id="6" name="Picture 4" descr="http://www.webweaver.nu/clipart/img/travel/driving-car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157" y="4143313"/>
            <a:ext cx="2704072" cy="179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content.mycutegraphics.com/graphics/school/kids-school-computer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039" y="1938388"/>
            <a:ext cx="1736563" cy="1838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lank notebook and orange pencil">
            <a:extLst>
              <a:ext uri="{FF2B5EF4-FFF2-40B4-BE49-F238E27FC236}">
                <a16:creationId xmlns:a16="http://schemas.microsoft.com/office/drawing/2014/main" id="{9AEF8257-83E3-1CF6-9CBA-AA30604058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36437" y="4540329"/>
            <a:ext cx="2253345" cy="15022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F6629B-DBC4-A425-EB58-1B26A82F80E5}"/>
              </a:ext>
            </a:extLst>
          </p:cNvPr>
          <p:cNvSpPr txBox="1"/>
          <p:nvPr/>
        </p:nvSpPr>
        <p:spPr>
          <a:xfrm>
            <a:off x="988387" y="4359946"/>
            <a:ext cx="2485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Mae ci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fi.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B337BA-7C15-7327-A842-CEFD8A75E329}"/>
              </a:ext>
            </a:extLst>
          </p:cNvPr>
          <p:cNvSpPr txBox="1"/>
          <p:nvPr/>
        </p:nvSpPr>
        <p:spPr>
          <a:xfrm>
            <a:off x="9147001" y="3084742"/>
            <a:ext cx="24852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Mae </a:t>
            </a:r>
            <a:r>
              <a:rPr lang="en-GB" sz="2800" b="1" dirty="0" err="1">
                <a:solidFill>
                  <a:schemeClr val="bg1"/>
                </a:solidFill>
              </a:rPr>
              <a:t>pecyn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bwyd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fi.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CAAF1D-A632-64E7-8846-554DC0A07832}"/>
              </a:ext>
            </a:extLst>
          </p:cNvPr>
          <p:cNvSpPr txBox="1"/>
          <p:nvPr/>
        </p:nvSpPr>
        <p:spPr>
          <a:xfrm>
            <a:off x="3600595" y="5942160"/>
            <a:ext cx="27317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Mae car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fi.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66F53F-91C1-F64F-DCBD-48351C1C8539}"/>
              </a:ext>
            </a:extLst>
          </p:cNvPr>
          <p:cNvSpPr txBox="1"/>
          <p:nvPr/>
        </p:nvSpPr>
        <p:spPr>
          <a:xfrm>
            <a:off x="8761102" y="6042559"/>
            <a:ext cx="29609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Mae </a:t>
            </a:r>
            <a:r>
              <a:rPr lang="en-GB" sz="2800" b="1" dirty="0" err="1">
                <a:solidFill>
                  <a:schemeClr val="bg1"/>
                </a:solidFill>
              </a:rPr>
              <a:t>llyfr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fi.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8535FF-7524-991F-FDE6-070EC800D7CB}"/>
              </a:ext>
            </a:extLst>
          </p:cNvPr>
          <p:cNvSpPr txBox="1"/>
          <p:nvPr/>
        </p:nvSpPr>
        <p:spPr>
          <a:xfrm>
            <a:off x="6424229" y="3795006"/>
            <a:ext cx="26270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Mae </a:t>
            </a:r>
            <a:r>
              <a:rPr lang="en-GB" sz="2800" b="1" dirty="0" err="1">
                <a:solidFill>
                  <a:schemeClr val="bg1"/>
                </a:solidFill>
              </a:rPr>
              <a:t>cyfrifiadur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fi.</a:t>
            </a:r>
            <a:endParaRPr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22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>
          <a:extLst>
            <a:ext uri="{FF2B5EF4-FFF2-40B4-BE49-F238E27FC236}">
              <a16:creationId xmlns:a16="http://schemas.microsoft.com/office/drawing/2014/main" id="{54A7C2C4-C86B-CE35-2C4E-E1FD6E497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>
            <a:extLst>
              <a:ext uri="{FF2B5EF4-FFF2-40B4-BE49-F238E27FC236}">
                <a16:creationId xmlns:a16="http://schemas.microsoft.com/office/drawing/2014/main" id="{000D29BE-37AC-21E3-B3D4-7F28E76844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34036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accent1"/>
              </a:buClr>
              <a:buSzPct val="25000"/>
              <a:buFont typeface="Trebuchet MS"/>
              <a:buNone/>
            </a:pPr>
            <a:r>
              <a:rPr lang="en-US" sz="6000" b="0" i="0" u="none" strike="noStrike" cap="none" dirty="0" err="1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Brawddeg</a:t>
            </a:r>
            <a:r>
              <a:rPr lang="en-US" sz="6000" b="0" i="0" u="none" strike="noStrike" cap="none" dirty="0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6000" b="0" i="0" u="none" strike="noStrike" cap="none" dirty="0" err="1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Gadarnhaol</a:t>
            </a:r>
            <a:endParaRPr lang="en-US" sz="6000" b="0" i="0" u="none" strike="noStrike" cap="none" dirty="0">
              <a:solidFill>
                <a:schemeClr val="bg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56" name="Shape 156">
            <a:extLst>
              <a:ext uri="{FF2B5EF4-FFF2-40B4-BE49-F238E27FC236}">
                <a16:creationId xmlns:a16="http://schemas.microsoft.com/office/drawing/2014/main" id="{F42796A8-410D-3C4A-69E6-9A1202D9C48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1788026"/>
            <a:ext cx="9987492" cy="486291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Meddyliwch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am 5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peth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yn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eich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dosbarth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chi.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endParaRPr lang="en-US" sz="2800" b="0" i="0" u="none" strike="noStrike" cap="none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Dilynwch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y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patrwm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– 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2800" b="1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Mae _______ </a:t>
            </a:r>
            <a:r>
              <a:rPr lang="en-US" sz="2800" b="1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gyda</a:t>
            </a:r>
            <a:r>
              <a:rPr lang="en-US" sz="2800" b="1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fi.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endParaRPr lang="en-US" sz="2800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Gyda </a:t>
            </a:r>
            <a:r>
              <a:rPr lang="en-US" sz="2800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phartner</a:t>
            </a: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, </a:t>
            </a:r>
            <a:r>
              <a:rPr lang="en-US" sz="2800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meddyliwch</a:t>
            </a: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am 5 </a:t>
            </a:r>
            <a:r>
              <a:rPr lang="en-US" sz="2800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brawddeg</a:t>
            </a: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gwahanol</a:t>
            </a: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.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Noto Sans Symbols"/>
              <a:buChar char="▶"/>
            </a:pPr>
            <a:endParaRPr lang="en-US" sz="4000" b="0" i="0" u="none" strike="noStrike" cap="none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697351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xfrm>
            <a:off x="477949" y="618615"/>
            <a:ext cx="9905998" cy="147857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accent1"/>
              </a:buClr>
              <a:buSzPct val="25000"/>
              <a:buFont typeface="Trebuchet MS"/>
              <a:buNone/>
            </a:pPr>
            <a:r>
              <a:rPr lang="en-US" sz="6600" b="0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Gofyn</a:t>
            </a:r>
            <a:r>
              <a:rPr lang="en-US" sz="6600" b="0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6600" b="0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cwestiwn</a:t>
            </a:r>
            <a:endParaRPr lang="en-US" sz="6600" b="0" i="0" u="none" strike="noStrike" cap="none" dirty="0">
              <a:solidFill>
                <a:srgbClr val="7030A0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56" name="Shape 156"/>
          <p:cNvSpPr txBox="1">
            <a:spLocks noGrp="1"/>
          </p:cNvSpPr>
          <p:nvPr>
            <p:ph idx="1"/>
          </p:nvPr>
        </p:nvSpPr>
        <p:spPr>
          <a:xfrm>
            <a:off x="457200" y="2249487"/>
            <a:ext cx="11049000" cy="42179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40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   </a:t>
            </a:r>
            <a:r>
              <a:rPr lang="en-US" sz="4800" b="1" i="0" u="sng" strike="noStrike" cap="none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Oes</a:t>
            </a:r>
            <a:r>
              <a:rPr lang="en-US" sz="4800" b="0" i="0" u="none" strike="noStrike" cap="none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… </a:t>
            </a:r>
            <a:r>
              <a:rPr lang="en-US" sz="4800" b="0" i="0" u="none" strike="noStrike" cap="none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gyda</a:t>
            </a:r>
            <a:r>
              <a:rPr lang="en-US" sz="4800" b="0" i="0" u="none" strike="noStrike" cap="none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</a:t>
            </a:r>
            <a:r>
              <a:rPr lang="en-US" sz="4800" b="0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t</a:t>
            </a:r>
            <a:r>
              <a:rPr lang="en-US" sz="4800" i="0" u="none" strike="noStrike" cap="none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i</a:t>
            </a:r>
            <a:r>
              <a:rPr lang="en-US" sz="4800" b="1" i="0" u="sng" strike="noStrike" cap="none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?</a:t>
            </a:r>
            <a:r>
              <a:rPr lang="en-US" sz="4800" b="0" i="0" u="none" strike="noStrike" cap="none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 </a:t>
            </a: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Noto Sans Symbols"/>
              <a:buChar char="▶"/>
            </a:pPr>
            <a:endParaRPr lang="en-US" sz="4000" b="0" i="0" u="none" strike="noStrike" cap="none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1385" y="3305778"/>
            <a:ext cx="1892201" cy="2105406"/>
          </a:xfrm>
          <a:prstGeom prst="rect">
            <a:avLst/>
          </a:prstGeom>
        </p:spPr>
      </p:pic>
      <p:pic>
        <p:nvPicPr>
          <p:cNvPr id="7" name="Picture 8" descr="http://content.mycutegraphics.com/graphics/school/kids-school-computer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773" y="3434548"/>
            <a:ext cx="1554036" cy="164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C6FAC6B-424C-234A-AB68-D238085394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0896" y="2954826"/>
            <a:ext cx="2151827" cy="2136673"/>
          </a:xfrm>
          <a:prstGeom prst="rect">
            <a:avLst/>
          </a:prstGeom>
        </p:spPr>
      </p:pic>
      <p:pic>
        <p:nvPicPr>
          <p:cNvPr id="12" name="Picture 2" descr="http://4vector.com/i/free-vector-walking-dog-clip-art_119116_Walking_Dog_clip_art_hight.png">
            <a:extLst>
              <a:ext uri="{FF2B5EF4-FFF2-40B4-BE49-F238E27FC236}">
                <a16:creationId xmlns:a16="http://schemas.microsoft.com/office/drawing/2014/main" id="{BC22CD97-A3DC-4F48-BD4A-7B19E141D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429000"/>
            <a:ext cx="2352969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D532EF-F009-9408-8E15-23C394675A45}"/>
              </a:ext>
            </a:extLst>
          </p:cNvPr>
          <p:cNvSpPr txBox="1"/>
          <p:nvPr/>
        </p:nvSpPr>
        <p:spPr>
          <a:xfrm>
            <a:off x="737142" y="5306080"/>
            <a:ext cx="24785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Oes</a:t>
            </a:r>
            <a:r>
              <a:rPr lang="en-GB" sz="2800" b="1" dirty="0">
                <a:solidFill>
                  <a:schemeClr val="bg1"/>
                </a:solidFill>
              </a:rPr>
              <a:t> ci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ti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FBB8A1-88F6-C321-CDCF-905D97263001}"/>
              </a:ext>
            </a:extLst>
          </p:cNvPr>
          <p:cNvSpPr txBox="1"/>
          <p:nvPr/>
        </p:nvSpPr>
        <p:spPr>
          <a:xfrm>
            <a:off x="3796754" y="5278160"/>
            <a:ext cx="24785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Oes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cyfrifiadur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ti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78C889-8F66-0795-73B6-CBEC05F8B4E6}"/>
              </a:ext>
            </a:extLst>
          </p:cNvPr>
          <p:cNvSpPr txBox="1"/>
          <p:nvPr/>
        </p:nvSpPr>
        <p:spPr>
          <a:xfrm>
            <a:off x="6608205" y="5228344"/>
            <a:ext cx="24785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Oes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pecyn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bwyd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ti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1FCDD5-9BD4-6CC1-FB8E-C754BB704274}"/>
              </a:ext>
            </a:extLst>
          </p:cNvPr>
          <p:cNvSpPr txBox="1"/>
          <p:nvPr/>
        </p:nvSpPr>
        <p:spPr>
          <a:xfrm>
            <a:off x="9144668" y="5227142"/>
            <a:ext cx="24785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Oes</a:t>
            </a:r>
            <a:r>
              <a:rPr lang="en-GB" sz="2800" b="1" dirty="0">
                <a:solidFill>
                  <a:schemeClr val="bg1"/>
                </a:solidFill>
              </a:rPr>
              <a:t> car </a:t>
            </a:r>
          </a:p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gyda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ti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BA4BE61-6670-EB74-0CF3-4CF54D20EF1D}"/>
              </a:ext>
            </a:extLst>
          </p:cNvPr>
          <p:cNvSpPr/>
          <p:nvPr/>
        </p:nvSpPr>
        <p:spPr>
          <a:xfrm>
            <a:off x="8066661" y="465273"/>
            <a:ext cx="3439539" cy="1614488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>
                <a:solidFill>
                  <a:schemeClr val="bg1"/>
                </a:solidFill>
              </a:rPr>
              <a:t>Oes</a:t>
            </a:r>
            <a:r>
              <a:rPr lang="en-GB" sz="2400" b="1" dirty="0">
                <a:solidFill>
                  <a:schemeClr val="bg1"/>
                </a:solidFill>
              </a:rPr>
              <a:t>...?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en-GB" sz="2400" b="1" dirty="0">
                <a:solidFill>
                  <a:schemeClr val="bg1"/>
                </a:solidFill>
              </a:rPr>
              <a:t>Is there (a/any)…?</a:t>
            </a:r>
          </a:p>
          <a:p>
            <a:pPr marL="285750" indent="-285750" algn="ctr">
              <a:buFontTx/>
              <a:buChar char="-"/>
            </a:pPr>
            <a:r>
              <a:rPr lang="en-GB" sz="2400" b="1" dirty="0">
                <a:solidFill>
                  <a:schemeClr val="bg1"/>
                </a:solidFill>
              </a:rPr>
              <a:t>Are there (any)…?</a:t>
            </a:r>
            <a:endParaRPr sz="2000" b="1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6176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82"/>
    </mc:Choice>
    <mc:Fallback xmlns="">
      <p:transition spd="slow" advTm="470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accent1"/>
              </a:buClr>
              <a:buSzPct val="25000"/>
              <a:buFont typeface="Trebuchet MS"/>
              <a:buNone/>
            </a:pPr>
            <a:r>
              <a:rPr lang="en-US" sz="7200" b="1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Yes / No</a:t>
            </a:r>
          </a:p>
        </p:txBody>
      </p:sp>
      <p:sp>
        <p:nvSpPr>
          <p:cNvPr id="156" name="Shape 156"/>
          <p:cNvSpPr txBox="1">
            <a:spLocks noGrp="1"/>
          </p:cNvSpPr>
          <p:nvPr>
            <p:ph idx="1"/>
          </p:nvPr>
        </p:nvSpPr>
        <p:spPr>
          <a:xfrm>
            <a:off x="1048636" y="2051489"/>
            <a:ext cx="9905999" cy="32171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60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Oes</a:t>
            </a: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car </a:t>
            </a:r>
            <a:r>
              <a:rPr lang="en-US" sz="54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gyda</a:t>
            </a: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</a:t>
            </a:r>
            <a:r>
              <a:rPr lang="en-US" sz="54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ti</a:t>
            </a: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?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endParaRPr lang="en-US" sz="2000" b="1" i="0" u="none" strike="noStrike" cap="none" dirty="0">
              <a:solidFill>
                <a:srgbClr val="3F3F3F"/>
              </a:solidFill>
              <a:latin typeface="Avenir" panose="02000503020000020003" pitchFamily="2" charset="0"/>
              <a:ea typeface="Trebuchet MS"/>
              <a:cs typeface="Trebuchet MS"/>
              <a:sym typeface="Trebuchet M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  OES </a:t>
            </a: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Wingdings" pitchFamily="2" charset="2"/>
              </a:rPr>
              <a:t>             </a:t>
            </a:r>
            <a:r>
              <a:rPr lang="en-US" sz="5400" b="1" i="0" u="none" strike="noStrike" cap="none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Wingdings" pitchFamily="2" charset="2"/>
              </a:rPr>
              <a:t>NAC OES </a:t>
            </a: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Wingdings" pitchFamily="2" charset="2"/>
              </a:rPr>
              <a:t></a:t>
            </a:r>
            <a:endParaRPr lang="en-US" sz="5400" b="1" i="0" u="none" strike="noStrike" cap="none" dirty="0">
              <a:solidFill>
                <a:srgbClr val="3F3F3F"/>
              </a:solidFill>
              <a:latin typeface="Avenir" panose="02000503020000020003" pitchFamily="2" charset="0"/>
              <a:ea typeface="Trebuchet MS"/>
              <a:cs typeface="Trebuchet MS"/>
              <a:sym typeface="Trebuchet M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0796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44"/>
    </mc:Choice>
    <mc:Fallback xmlns="">
      <p:transition spd="slow" advTm="3644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Subtitle 2">
            <a:extLst>
              <a:ext uri="{FF2B5EF4-FFF2-40B4-BE49-F238E27FC236}">
                <a16:creationId xmlns:a16="http://schemas.microsoft.com/office/drawing/2014/main" id="{734192FF-6EB7-F145-96BF-DEB18E422D53}"/>
              </a:ext>
            </a:extLst>
          </p:cNvPr>
          <p:cNvSpPr txBox="1">
            <a:spLocks/>
          </p:cNvSpPr>
          <p:nvPr/>
        </p:nvSpPr>
        <p:spPr bwMode="auto">
          <a:xfrm>
            <a:off x="1871663" y="227013"/>
            <a:ext cx="3929062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itchFamily="2" charset="2"/>
              <a:buNone/>
            </a:pPr>
            <a:r>
              <a:rPr lang="en-GB" altLang="en-US" sz="4400" b="1" dirty="0" err="1">
                <a:solidFill>
                  <a:schemeClr val="bg1"/>
                </a:solidFill>
                <a:cs typeface="Calibri" panose="020F0502020204030204" pitchFamily="34" charset="0"/>
              </a:rPr>
              <a:t>Oes</a:t>
            </a:r>
            <a:r>
              <a:rPr lang="en-GB" altLang="en-US" sz="4400" b="1" dirty="0">
                <a:solidFill>
                  <a:schemeClr val="bg1"/>
                </a:solidFill>
                <a:cs typeface="Calibri" panose="020F0502020204030204" pitchFamily="34" charset="0"/>
              </a:rPr>
              <a:t> </a:t>
            </a:r>
            <a:r>
              <a:rPr lang="mr-IN" altLang="en-US" sz="4400" b="1" dirty="0">
                <a:solidFill>
                  <a:schemeClr val="bg1"/>
                </a:solidFill>
                <a:cs typeface="Calibri" panose="020F0502020204030204" pitchFamily="34" charset="0"/>
              </a:rPr>
              <a:t>…</a:t>
            </a:r>
            <a:r>
              <a:rPr lang="cy-GB" altLang="en-US" sz="4400" b="1" dirty="0">
                <a:solidFill>
                  <a:schemeClr val="bg1"/>
                </a:solidFill>
                <a:cs typeface="Calibri" panose="020F0502020204030204" pitchFamily="34" charset="0"/>
              </a:rPr>
              <a:t>. gyda ti?</a:t>
            </a:r>
            <a:endParaRPr lang="en-GB" altLang="en-US" b="1" dirty="0">
              <a:solidFill>
                <a:schemeClr val="bg1"/>
              </a:solidFill>
              <a:latin typeface="Comic Sans MS" panose="030F0902030302020204" pitchFamily="66" charset="0"/>
            </a:endParaRPr>
          </a:p>
          <a:p>
            <a:pPr eaLnBrk="1" hangingPunct="1">
              <a:lnSpc>
                <a:spcPct val="100000"/>
              </a:lnSpc>
              <a:buFont typeface="Wingdings 2" pitchFamily="2" charset="2"/>
              <a:buNone/>
            </a:pPr>
            <a:br>
              <a:rPr lang="en-GB" altLang="en-US" sz="2400" dirty="0">
                <a:latin typeface="Comic Sans MS" panose="030F09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90203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17EFE3-149A-7943-AB1A-41500ECCAF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569" y="1157289"/>
            <a:ext cx="2079625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14B28F-5C6D-DA4C-9E61-3C16282AE4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779" y="3020774"/>
            <a:ext cx="1144587" cy="1735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175132-6A49-B64E-AAB4-290AE4229A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964" y="926307"/>
            <a:ext cx="2146300" cy="1471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792BD5-63B8-8D43-B3B2-F9FC786627B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520" y="700963"/>
            <a:ext cx="2384425" cy="119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C9406FE-1639-2B4D-8955-AB8CAFD3FA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194" y="2806654"/>
            <a:ext cx="1530350" cy="174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A0A387-3A2F-EB41-8601-BB10FCD8AE6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366" y="4957333"/>
            <a:ext cx="186372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1744C4-72F9-BB49-AB4E-C55E59EF50A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8718" y="2251869"/>
            <a:ext cx="1636713" cy="235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57E46B-7616-7A42-937F-9903FF3EA48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629" y="2574132"/>
            <a:ext cx="1250950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910F3B1-F71C-324D-A766-30E0097F6B1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40"/>
          <a:stretch>
            <a:fillRect/>
          </a:stretch>
        </p:blipFill>
        <p:spPr bwMode="auto">
          <a:xfrm>
            <a:off x="5109612" y="4915452"/>
            <a:ext cx="1647825" cy="140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EBA724A-4E34-894B-9E3B-EC687C5E4E8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030" y="4915452"/>
            <a:ext cx="1349375" cy="130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164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192B8A7-5E42-47EA-283E-41520564A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557" y="1611086"/>
            <a:ext cx="9916885" cy="2387374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 err="1">
                <a:solidFill>
                  <a:schemeClr val="bg1"/>
                </a:solidFill>
              </a:rPr>
              <a:t>Gweithgaredd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dirty="0" err="1">
                <a:solidFill>
                  <a:schemeClr val="bg1"/>
                </a:solidFill>
              </a:rPr>
              <a:t>dosbarth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br>
              <a:rPr lang="en-GB" sz="5400" b="1" dirty="0">
                <a:solidFill>
                  <a:schemeClr val="bg1"/>
                </a:solidFill>
              </a:rPr>
            </a:b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/ </a:t>
            </a:r>
            <a:r>
              <a:rPr lang="en-GB" sz="5400" dirty="0">
                <a:solidFill>
                  <a:schemeClr val="bg1"/>
                </a:solidFill>
              </a:rPr>
              <a:t>class activity</a:t>
            </a:r>
            <a:endParaRPr sz="54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90292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44"/>
    </mc:Choice>
    <mc:Fallback xmlns="">
      <p:transition spd="slow" advTm="3644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xfrm>
            <a:off x="912813" y="572919"/>
            <a:ext cx="9905998" cy="147857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Clr>
                <a:schemeClr val="accent1"/>
              </a:buClr>
              <a:buSzPct val="25000"/>
              <a:buFont typeface="Trebuchet MS"/>
              <a:buNone/>
            </a:pPr>
            <a:r>
              <a:rPr lang="en-US" sz="6000" b="1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Oes</a:t>
            </a:r>
            <a:r>
              <a:rPr lang="en-US" sz="6000" b="1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 car </a:t>
            </a:r>
            <a:r>
              <a:rPr lang="en-US" sz="6000" b="1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gyda</a:t>
            </a:r>
            <a:r>
              <a:rPr lang="en-US" sz="6000" b="1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6000" b="1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ti</a:t>
            </a:r>
            <a:r>
              <a:rPr lang="en-US" sz="6000" b="1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?</a:t>
            </a:r>
          </a:p>
        </p:txBody>
      </p:sp>
      <p:sp>
        <p:nvSpPr>
          <p:cNvPr id="156" name="Shape 156"/>
          <p:cNvSpPr txBox="1">
            <a:spLocks noGrp="1"/>
          </p:cNvSpPr>
          <p:nvPr>
            <p:ph idx="1"/>
          </p:nvPr>
        </p:nvSpPr>
        <p:spPr>
          <a:xfrm>
            <a:off x="1048636" y="2051489"/>
            <a:ext cx="9905999" cy="441598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54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Oes</a:t>
            </a:r>
            <a:r>
              <a:rPr lang="en-US" sz="4800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, </a:t>
            </a:r>
            <a:r>
              <a:rPr lang="en-US" sz="48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mae</a:t>
            </a:r>
            <a:r>
              <a:rPr lang="en-US" sz="48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car </a:t>
            </a:r>
            <a:r>
              <a:rPr lang="en-US" sz="48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gyda</a:t>
            </a:r>
            <a:r>
              <a:rPr lang="en-US" sz="48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fi. </a:t>
            </a:r>
            <a:endParaRPr lang="en-US" sz="4800" b="1" i="0" u="none" strike="noStrike" cap="none" dirty="0">
              <a:solidFill>
                <a:srgbClr val="3F3F3F"/>
              </a:solidFill>
              <a:latin typeface="Avenir" panose="02000503020000020003" pitchFamily="2" charset="0"/>
              <a:ea typeface="Trebuchet MS"/>
              <a:cs typeface="Trebuchet MS"/>
              <a:sym typeface="Trebuchet M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DE9243B-BE11-5642-BEA2-7ED4C57C52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3160792"/>
            <a:ext cx="2917654" cy="28971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50820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44"/>
    </mc:Choice>
    <mc:Fallback xmlns="">
      <p:transition spd="slow" advTm="3644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title"/>
          </p:nvPr>
        </p:nvSpPr>
        <p:spPr>
          <a:xfrm>
            <a:off x="912813" y="572919"/>
            <a:ext cx="9905998" cy="147857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buClr>
                <a:schemeClr val="accent1"/>
              </a:buClr>
              <a:buSzPct val="25000"/>
              <a:buFont typeface="Trebuchet MS"/>
              <a:buNone/>
            </a:pPr>
            <a:r>
              <a:rPr lang="en-US" sz="6000" b="1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Oes</a:t>
            </a:r>
            <a:r>
              <a:rPr lang="en-US" sz="6000" b="1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 car </a:t>
            </a:r>
            <a:r>
              <a:rPr lang="en-US" sz="6000" b="1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gyda</a:t>
            </a:r>
            <a:r>
              <a:rPr lang="en-US" sz="6000" b="1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6000" b="1" i="0" u="none" strike="noStrike" cap="none" dirty="0" err="1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ti</a:t>
            </a:r>
            <a:r>
              <a:rPr lang="en-US" sz="6000" b="1" i="0" u="none" strike="noStrike" cap="none" dirty="0">
                <a:solidFill>
                  <a:srgbClr val="7030A0"/>
                </a:solidFill>
                <a:latin typeface="Trebuchet MS"/>
                <a:ea typeface="Trebuchet MS"/>
                <a:cs typeface="Trebuchet MS"/>
                <a:sym typeface="Trebuchet MS"/>
              </a:rPr>
              <a:t>?</a:t>
            </a:r>
          </a:p>
        </p:txBody>
      </p:sp>
      <p:sp>
        <p:nvSpPr>
          <p:cNvPr id="156" name="Shape 156"/>
          <p:cNvSpPr txBox="1">
            <a:spLocks noGrp="1"/>
          </p:cNvSpPr>
          <p:nvPr>
            <p:ph idx="1"/>
          </p:nvPr>
        </p:nvSpPr>
        <p:spPr>
          <a:xfrm>
            <a:off x="1048636" y="2051489"/>
            <a:ext cx="9905999" cy="441598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54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Nac</a:t>
            </a: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</a:t>
            </a:r>
            <a:r>
              <a:rPr lang="en-US" sz="54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oes</a:t>
            </a:r>
            <a:r>
              <a:rPr lang="en-US" sz="54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, does dim </a:t>
            </a:r>
            <a:r>
              <a:rPr lang="en-US" sz="48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car </a:t>
            </a:r>
            <a:r>
              <a:rPr lang="en-US" sz="4800" b="1" dirty="0" err="1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gyda</a:t>
            </a:r>
            <a:r>
              <a:rPr lang="en-US" sz="4800" b="1" dirty="0">
                <a:solidFill>
                  <a:srgbClr val="3F3F3F"/>
                </a:solidFill>
                <a:latin typeface="Avenir" panose="02000503020000020003" pitchFamily="2" charset="0"/>
                <a:ea typeface="Trebuchet MS"/>
                <a:cs typeface="Trebuchet MS"/>
                <a:sym typeface="Trebuchet MS"/>
              </a:rPr>
              <a:t> fi. </a:t>
            </a:r>
            <a:endParaRPr lang="en-US" sz="4800" b="1" i="0" u="none" strike="noStrike" cap="none" dirty="0">
              <a:solidFill>
                <a:srgbClr val="3F3F3F"/>
              </a:solidFill>
              <a:latin typeface="Avenir" panose="02000503020000020003" pitchFamily="2" charset="0"/>
              <a:ea typeface="Trebuchet MS"/>
              <a:cs typeface="Trebuchet MS"/>
              <a:sym typeface="Trebuchet M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DE9243B-BE11-5642-BEA2-7ED4C57C52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3160792"/>
            <a:ext cx="2917654" cy="289710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2B1D436-00C4-3E65-A478-A01052E34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4457" y="153555"/>
            <a:ext cx="1708708" cy="163505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2127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44"/>
    </mc:Choice>
    <mc:Fallback xmlns="">
      <p:transition spd="slow" advTm="36444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19202-239B-0904-7CA9-DEC260A49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767" y="555018"/>
            <a:ext cx="10555287" cy="1478570"/>
          </a:xfrm>
        </p:spPr>
        <p:txBody>
          <a:bodyPr>
            <a:normAutofit fontScale="90000"/>
          </a:bodyPr>
          <a:lstStyle/>
          <a:p>
            <a:r>
              <a:rPr lang="en-GB" sz="7200" dirty="0" err="1">
                <a:solidFill>
                  <a:schemeClr val="bg1"/>
                </a:solidFill>
              </a:rPr>
              <a:t>Holiadur</a:t>
            </a:r>
            <a:r>
              <a:rPr lang="en-GB" sz="7200" dirty="0">
                <a:solidFill>
                  <a:schemeClr val="bg1"/>
                </a:solidFill>
              </a:rPr>
              <a:t> / </a:t>
            </a:r>
            <a:r>
              <a:rPr lang="en-GB" sz="7200" i="1" dirty="0">
                <a:solidFill>
                  <a:schemeClr val="bg1"/>
                </a:solidFill>
              </a:rPr>
              <a:t>Questionnaire</a:t>
            </a:r>
            <a:endParaRPr sz="7200" i="1" dirty="0">
              <a:solidFill>
                <a:schemeClr val="bg1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2B5FAD5-5602-6803-E2AD-3F3A7371BF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4328170"/>
              </p:ext>
            </p:extLst>
          </p:nvPr>
        </p:nvGraphicFramePr>
        <p:xfrm>
          <a:off x="1028700" y="2180166"/>
          <a:ext cx="9931400" cy="3941235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86280">
                  <a:extLst>
                    <a:ext uri="{9D8B030D-6E8A-4147-A177-3AD203B41FA5}">
                      <a16:colId xmlns:a16="http://schemas.microsoft.com/office/drawing/2014/main" val="3567953760"/>
                    </a:ext>
                  </a:extLst>
                </a:gridCol>
                <a:gridCol w="1986280">
                  <a:extLst>
                    <a:ext uri="{9D8B030D-6E8A-4147-A177-3AD203B41FA5}">
                      <a16:colId xmlns:a16="http://schemas.microsoft.com/office/drawing/2014/main" val="2548556573"/>
                    </a:ext>
                  </a:extLst>
                </a:gridCol>
                <a:gridCol w="1986280">
                  <a:extLst>
                    <a:ext uri="{9D8B030D-6E8A-4147-A177-3AD203B41FA5}">
                      <a16:colId xmlns:a16="http://schemas.microsoft.com/office/drawing/2014/main" val="1497837383"/>
                    </a:ext>
                  </a:extLst>
                </a:gridCol>
                <a:gridCol w="1986280">
                  <a:extLst>
                    <a:ext uri="{9D8B030D-6E8A-4147-A177-3AD203B41FA5}">
                      <a16:colId xmlns:a16="http://schemas.microsoft.com/office/drawing/2014/main" val="1010967759"/>
                    </a:ext>
                  </a:extLst>
                </a:gridCol>
                <a:gridCol w="1986280">
                  <a:extLst>
                    <a:ext uri="{9D8B030D-6E8A-4147-A177-3AD203B41FA5}">
                      <a16:colId xmlns:a16="http://schemas.microsoft.com/office/drawing/2014/main" val="4137372504"/>
                    </a:ext>
                  </a:extLst>
                </a:gridCol>
              </a:tblGrid>
              <a:tr h="788247"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bg1"/>
                          </a:solidFill>
                        </a:rPr>
                        <a:t>ENW</a:t>
                      </a:r>
                      <a:endParaRPr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</a:rPr>
                        <a:t>Pecyn</a:t>
                      </a:r>
                      <a:r>
                        <a:rPr lang="en-GB" sz="2800" b="1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GB" sz="2800" b="1" dirty="0" err="1">
                          <a:solidFill>
                            <a:schemeClr val="bg1"/>
                          </a:solidFill>
                        </a:rPr>
                        <a:t>bwyd</a:t>
                      </a:r>
                      <a:endParaRPr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</a:rPr>
                        <a:t>Sgarff</a:t>
                      </a:r>
                      <a:endParaRPr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</a:rPr>
                        <a:t>Pensil</a:t>
                      </a:r>
                      <a:endParaRPr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</a:rPr>
                        <a:t>Annwyd</a:t>
                      </a:r>
                      <a:endParaRPr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2659661"/>
                  </a:ext>
                </a:extLst>
              </a:tr>
              <a:tr h="788247"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8214850"/>
                  </a:ext>
                </a:extLst>
              </a:tr>
              <a:tr h="788247"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8306486"/>
                  </a:ext>
                </a:extLst>
              </a:tr>
              <a:tr h="788247"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7761200"/>
                  </a:ext>
                </a:extLst>
              </a:tr>
              <a:tr h="788247"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48295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57310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099" y="148618"/>
            <a:ext cx="9905998" cy="1478570"/>
          </a:xfrm>
        </p:spPr>
        <p:txBody>
          <a:bodyPr>
            <a:normAutofit/>
          </a:bodyPr>
          <a:lstStyle/>
          <a:p>
            <a:r>
              <a:rPr lang="en-US" sz="4800" b="1" dirty="0" err="1">
                <a:solidFill>
                  <a:srgbClr val="7030A0"/>
                </a:solidFill>
              </a:rPr>
              <a:t>Sgwrs</a:t>
            </a:r>
            <a:r>
              <a:rPr lang="en-US" sz="4800" b="1" dirty="0">
                <a:solidFill>
                  <a:srgbClr val="7030A0"/>
                </a:solidFill>
              </a:rPr>
              <a:t> </a:t>
            </a:r>
            <a:r>
              <a:rPr lang="en-US" sz="4800" b="1" dirty="0" err="1">
                <a:solidFill>
                  <a:srgbClr val="7030A0"/>
                </a:solidFill>
              </a:rPr>
              <a:t>yn</a:t>
            </a:r>
            <a:r>
              <a:rPr lang="en-US" sz="4800" b="1" dirty="0">
                <a:solidFill>
                  <a:srgbClr val="7030A0"/>
                </a:solidFill>
              </a:rPr>
              <a:t> </a:t>
            </a:r>
            <a:r>
              <a:rPr lang="en-US" sz="4800" b="1" dirty="0" err="1">
                <a:solidFill>
                  <a:srgbClr val="7030A0"/>
                </a:solidFill>
              </a:rPr>
              <a:t>yr</a:t>
            </a:r>
            <a:r>
              <a:rPr lang="en-US" sz="4800" b="1" dirty="0">
                <a:solidFill>
                  <a:srgbClr val="7030A0"/>
                </a:solidFill>
              </a:rPr>
              <a:t> </a:t>
            </a:r>
            <a:r>
              <a:rPr lang="en-US" sz="4800" b="1" dirty="0" err="1">
                <a:solidFill>
                  <a:srgbClr val="7030A0"/>
                </a:solidFill>
              </a:rPr>
              <a:t>ysgol</a:t>
            </a:r>
            <a:endParaRPr lang="en-US" sz="4800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1075790"/>
              </p:ext>
            </p:extLst>
          </p:nvPr>
        </p:nvGraphicFramePr>
        <p:xfrm>
          <a:off x="615899" y="1627188"/>
          <a:ext cx="10960202" cy="44815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386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215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210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 brechdanau gyda ti heddiw?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274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Oes, wrth gwrs.  Mae brechdanau </a:t>
                      </a:r>
                      <a:r>
                        <a:rPr lang="cy-GB" sz="3200" u="sng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ham</a:t>
                      </a: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gyda fi. 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210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 diod gyda ti?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6274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Oes, mae </a:t>
                      </a:r>
                      <a:r>
                        <a:rPr lang="cy-GB" sz="3200" u="sng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sudd afal </a:t>
                      </a: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gyda fi.  Oes brechdanau gyda ti hefyd?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31798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  <a:latin typeface="Calibri" panose="020F0502020204030204" pitchFamily="34" charset="0"/>
                          <a:ea typeface="Times New Roman" charset="0"/>
                          <a:cs typeface="Calibri" panose="020F0502020204030204" pitchFamily="34" charset="0"/>
                        </a:rPr>
                        <a:t>1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Nac oes, does dim brechdanau gyda fi.  Rydw i’n cael cinio gyda </a:t>
                      </a:r>
                      <a:r>
                        <a:rPr lang="cy-GB" sz="3200" u="sng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Mam-gu</a:t>
                      </a: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heddiw.  Mae </a:t>
                      </a:r>
                      <a:r>
                        <a:rPr lang="cy-GB" sz="3200" u="sng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pasta</a:t>
                      </a:r>
                      <a:r>
                        <a:rPr lang="cy-GB" sz="32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i ginio.  Rydw i’n hoffi pasta yn fawr iawn!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2233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86"/>
    </mc:Choice>
    <mc:Fallback xmlns="">
      <p:transition spd="slow" advTm="60486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079736-F429-9F43-81D4-F8F142363DE3}"/>
              </a:ext>
            </a:extLst>
          </p:cNvPr>
          <p:cNvSpPr txBox="1"/>
          <p:nvPr/>
        </p:nvSpPr>
        <p:spPr>
          <a:xfrm>
            <a:off x="2908300" y="0"/>
            <a:ext cx="6083300" cy="665868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fi 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ti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fe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hi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ni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chi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nhw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Tom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gyda'r plant</a:t>
            </a:r>
          </a:p>
        </p:txBody>
      </p:sp>
    </p:spTree>
    <p:extLst>
      <p:ext uri="{BB962C8B-B14F-4D97-AF65-F5344CB8AC3E}">
        <p14:creationId xmlns:p14="http://schemas.microsoft.com/office/powerpoint/2010/main" val="17941147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able&#10;&#10;Description automatically generated">
            <a:extLst>
              <a:ext uri="{FF2B5EF4-FFF2-40B4-BE49-F238E27FC236}">
                <a16:creationId xmlns:a16="http://schemas.microsoft.com/office/drawing/2014/main" id="{ABD01A63-6DBF-F54E-9294-98DCE3E5D4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301"/>
          <a:stretch/>
        </p:blipFill>
        <p:spPr>
          <a:xfrm>
            <a:off x="857209" y="1089211"/>
            <a:ext cx="10477582" cy="4229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261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875"/>
    </mc:Choice>
    <mc:Fallback xmlns="">
      <p:transition spd="slow" advTm="158875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>
          <a:extLst>
            <a:ext uri="{FF2B5EF4-FFF2-40B4-BE49-F238E27FC236}">
              <a16:creationId xmlns:a16="http://schemas.microsoft.com/office/drawing/2014/main" id="{54A7C2C4-C86B-CE35-2C4E-E1FD6E4972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>
            <a:extLst>
              <a:ext uri="{FF2B5EF4-FFF2-40B4-BE49-F238E27FC236}">
                <a16:creationId xmlns:a16="http://schemas.microsoft.com/office/drawing/2014/main" id="{000D29BE-37AC-21E3-B3D4-7F28E76844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7308" y="442911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accent1"/>
              </a:buClr>
              <a:buSzPct val="25000"/>
              <a:buFont typeface="Trebuchet MS"/>
              <a:buNone/>
            </a:pPr>
            <a:r>
              <a:rPr lang="en-US" sz="6000" b="0" i="0" u="none" strike="noStrike" cap="none" dirty="0" err="1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Brawddeg</a:t>
            </a:r>
            <a:r>
              <a:rPr lang="en-US" sz="6000" b="0" i="0" u="none" strike="noStrike" cap="none" dirty="0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6000" b="0" i="0" u="none" strike="noStrike" cap="none" dirty="0" err="1">
                <a:solidFill>
                  <a:schemeClr val="bg1"/>
                </a:solidFill>
                <a:latin typeface="Trebuchet MS"/>
                <a:ea typeface="Trebuchet MS"/>
                <a:cs typeface="Trebuchet MS"/>
                <a:sym typeface="Trebuchet MS"/>
              </a:rPr>
              <a:t>Gadarnhaol</a:t>
            </a:r>
            <a:endParaRPr lang="en-US" sz="6000" b="0" i="0" u="none" strike="noStrike" cap="none" dirty="0">
              <a:solidFill>
                <a:schemeClr val="bg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56" name="Shape 156">
            <a:extLst>
              <a:ext uri="{FF2B5EF4-FFF2-40B4-BE49-F238E27FC236}">
                <a16:creationId xmlns:a16="http://schemas.microsoft.com/office/drawing/2014/main" id="{F42796A8-410D-3C4A-69E6-9A1202D9C48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77308" y="1552169"/>
            <a:ext cx="8742892" cy="4862919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Meddyliwch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am 5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peth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yn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eich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dosbarth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chi.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endParaRPr lang="en-US" sz="2800" b="0" i="0" u="none" strike="noStrike" cap="none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Dilynwch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y </a:t>
            </a:r>
            <a:r>
              <a:rPr lang="en-US" sz="2800" b="0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patrwm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– 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3600" b="1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Mae _______ </a:t>
            </a:r>
            <a:r>
              <a:rPr lang="en-US" sz="3600" b="1" i="0" u="none" strike="noStrike" cap="none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gyda</a:t>
            </a:r>
            <a:r>
              <a:rPr lang="en-US" sz="3600" b="1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____ 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endParaRPr lang="en-US" sz="2800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None/>
            </a:pPr>
            <a:r>
              <a:rPr lang="en-US" sz="2800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Meddyliwch</a:t>
            </a: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am 5 </a:t>
            </a:r>
            <a:r>
              <a:rPr lang="en-US" sz="2800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brawddeg</a:t>
            </a: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  <a:r>
              <a:rPr lang="en-US" sz="2800" dirty="0" err="1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wahanol</a:t>
            </a:r>
            <a:r>
              <a:rPr lang="en-US" sz="2800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.</a:t>
            </a:r>
            <a:r>
              <a:rPr lang="en-US" sz="2800" b="0" i="0" u="none" strike="noStrike" cap="none" dirty="0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rPr>
              <a:t> </a:t>
            </a:r>
          </a:p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Noto Sans Symbols"/>
              <a:buChar char="▶"/>
            </a:pPr>
            <a:endParaRPr lang="en-US" sz="4000" b="0" i="0" u="none" strike="noStrike" cap="none" dirty="0">
              <a:solidFill>
                <a:srgbClr val="3F3F3F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3" name="6-point Star 2">
            <a:extLst>
              <a:ext uri="{FF2B5EF4-FFF2-40B4-BE49-F238E27FC236}">
                <a16:creationId xmlns:a16="http://schemas.microsoft.com/office/drawing/2014/main" id="{76D6F98A-A1DB-BDFA-D35F-D307BF19F9FD}"/>
              </a:ext>
            </a:extLst>
          </p:cNvPr>
          <p:cNvSpPr/>
          <p:nvPr/>
        </p:nvSpPr>
        <p:spPr>
          <a:xfrm>
            <a:off x="7044015" y="1537880"/>
            <a:ext cx="5147985" cy="4390736"/>
          </a:xfrm>
          <a:prstGeom prst="star6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Her – </a:t>
            </a:r>
            <a:r>
              <a:rPr lang="en-US" sz="2400" dirty="0" err="1">
                <a:solidFill>
                  <a:schemeClr val="bg1"/>
                </a:solidFill>
              </a:rPr>
              <a:t>ydych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chi’n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gallu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newid</a:t>
            </a:r>
            <a:r>
              <a:rPr lang="en-US" sz="2400" dirty="0">
                <a:solidFill>
                  <a:schemeClr val="bg1"/>
                </a:solidFill>
              </a:rPr>
              <a:t> 1 </a:t>
            </a:r>
            <a:r>
              <a:rPr lang="en-US" sz="2400" dirty="0" err="1">
                <a:solidFill>
                  <a:schemeClr val="bg1"/>
                </a:solidFill>
              </a:rPr>
              <a:t>gair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yn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patrwm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i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newid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yr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dirty="0" err="1">
                <a:solidFill>
                  <a:schemeClr val="bg1"/>
                </a:solidFill>
              </a:rPr>
              <a:t>amser</a:t>
            </a:r>
            <a:r>
              <a:rPr lang="en-US" sz="2400" dirty="0">
                <a:solidFill>
                  <a:schemeClr val="bg1"/>
                </a:solidFill>
              </a:rPr>
              <a:t> – to say someone </a:t>
            </a:r>
            <a:r>
              <a:rPr lang="en-US" sz="2400" b="1" dirty="0">
                <a:solidFill>
                  <a:schemeClr val="bg1"/>
                </a:solidFill>
              </a:rPr>
              <a:t>had</a:t>
            </a:r>
            <a:r>
              <a:rPr lang="en-US" sz="2400" dirty="0">
                <a:solidFill>
                  <a:schemeClr val="bg1"/>
                </a:solidFill>
              </a:rPr>
              <a:t> something or someone </a:t>
            </a:r>
            <a:r>
              <a:rPr lang="en-US" sz="2400" b="1" dirty="0">
                <a:solidFill>
                  <a:schemeClr val="bg1"/>
                </a:solidFill>
              </a:rPr>
              <a:t>will</a:t>
            </a:r>
            <a:r>
              <a:rPr lang="en-US" sz="2400" dirty="0">
                <a:solidFill>
                  <a:schemeClr val="bg1"/>
                </a:solidFill>
              </a:rPr>
              <a:t> have something?</a:t>
            </a:r>
          </a:p>
        </p:txBody>
      </p:sp>
    </p:spTree>
    <p:extLst>
      <p:ext uri="{BB962C8B-B14F-4D97-AF65-F5344CB8AC3E}">
        <p14:creationId xmlns:p14="http://schemas.microsoft.com/office/powerpoint/2010/main" val="159261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84F851-5353-2921-93E6-BF9C58BBEDF2}"/>
              </a:ext>
            </a:extLst>
          </p:cNvPr>
          <p:cNvSpPr txBox="1"/>
          <p:nvPr/>
        </p:nvSpPr>
        <p:spPr>
          <a:xfrm>
            <a:off x="1117600" y="1056726"/>
            <a:ext cx="995680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Cyfieithwch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endParaRPr lang="en-US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chwaer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hi.</a:t>
            </a:r>
          </a:p>
          <a:p>
            <a:pPr marL="342900" indent="-342900">
              <a:buAutoNum type="arabicPeriod"/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ginio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Miss,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problem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fi. 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pen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Siân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hi.</a:t>
            </a:r>
          </a:p>
          <a:p>
            <a:pPr marL="342900" indent="-342900">
              <a:buAutoNum type="arabicPeriod"/>
            </a:pP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pecyn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 a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Dafydd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ffrind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427581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9D225C-F477-2F6A-BC38-6D6EC016A74D}"/>
              </a:ext>
            </a:extLst>
          </p:cNvPr>
          <p:cNvSpPr txBox="1"/>
          <p:nvPr/>
        </p:nvSpPr>
        <p:spPr>
          <a:xfrm>
            <a:off x="812800" y="768350"/>
            <a:ext cx="10566400" cy="5109091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sz="1050" dirty="0"/>
          </a:p>
          <a:p>
            <a:r>
              <a:rPr lang="en-GB" sz="3600" u="sng" dirty="0" err="1"/>
              <a:t>Sgwrs</a:t>
            </a:r>
            <a:r>
              <a:rPr lang="en-GB" sz="3600" u="sng" dirty="0"/>
              <a:t> </a:t>
            </a:r>
            <a:r>
              <a:rPr lang="en-GB" sz="3600" u="sng" dirty="0" err="1"/>
              <a:t>yn</a:t>
            </a:r>
            <a:r>
              <a:rPr lang="en-GB" sz="3600" u="sng" dirty="0"/>
              <a:t> </a:t>
            </a:r>
            <a:r>
              <a:rPr lang="en-GB" sz="3600" u="sng" dirty="0" err="1"/>
              <a:t>yr</a:t>
            </a:r>
            <a:r>
              <a:rPr lang="en-GB" sz="3600" u="sng" dirty="0"/>
              <a:t> </a:t>
            </a:r>
            <a:r>
              <a:rPr lang="en-GB" sz="3600" u="sng" dirty="0" err="1"/>
              <a:t>ysgol</a:t>
            </a:r>
            <a:endParaRPr lang="en-GB" sz="3600" u="sng" dirty="0"/>
          </a:p>
          <a:p>
            <a:endParaRPr lang="en-GB" dirty="0"/>
          </a:p>
          <a:p>
            <a:pPr marL="742950" indent="-742950">
              <a:buAutoNum type="arabicPeriod"/>
            </a:pPr>
            <a:r>
              <a:rPr lang="en-GB" sz="3600" dirty="0" err="1"/>
              <a:t>Wyt</a:t>
            </a:r>
            <a:r>
              <a:rPr lang="en-GB" sz="3600" dirty="0"/>
              <a:t> </a:t>
            </a:r>
            <a:r>
              <a:rPr lang="en-GB" sz="3600" dirty="0" err="1"/>
              <a:t>ti’n</a:t>
            </a:r>
            <a:r>
              <a:rPr lang="en-GB" sz="3600" dirty="0"/>
              <a:t> </a:t>
            </a:r>
            <a:r>
              <a:rPr lang="en-GB" sz="3600" dirty="0" err="1"/>
              <a:t>gallu</a:t>
            </a:r>
            <a:r>
              <a:rPr lang="en-GB" sz="3600" dirty="0"/>
              <a:t> </a:t>
            </a:r>
            <a:r>
              <a:rPr lang="en-GB" sz="3600" dirty="0" err="1"/>
              <a:t>gweld</a:t>
            </a:r>
            <a:r>
              <a:rPr lang="en-GB" sz="3600" dirty="0"/>
              <a:t> </a:t>
            </a:r>
            <a:r>
              <a:rPr lang="en-GB" sz="3600" b="1" dirty="0" err="1"/>
              <a:t>beth</a:t>
            </a:r>
            <a:r>
              <a:rPr lang="en-GB" sz="3600" b="1" dirty="0"/>
              <a:t> </a:t>
            </a:r>
            <a:r>
              <a:rPr lang="en-GB" sz="3600" b="1" dirty="0" err="1"/>
              <a:t>sy</a:t>
            </a:r>
            <a:r>
              <a:rPr lang="en-GB" sz="3600" b="1" dirty="0"/>
              <a:t> </a:t>
            </a:r>
            <a:r>
              <a:rPr lang="en-GB" sz="3600" b="1" dirty="0" err="1"/>
              <a:t>gyda</a:t>
            </a:r>
            <a:r>
              <a:rPr lang="en-GB" sz="3600" b="1" dirty="0"/>
              <a:t> </a:t>
            </a:r>
            <a:r>
              <a:rPr lang="en-GB" sz="3600" dirty="0"/>
              <a:t>Freya </a:t>
            </a:r>
            <a:r>
              <a:rPr lang="en-GB" sz="3600" dirty="0" err="1"/>
              <a:t>yn</a:t>
            </a:r>
            <a:r>
              <a:rPr lang="en-GB" sz="3600" dirty="0"/>
              <a:t> y bag?</a:t>
            </a:r>
          </a:p>
          <a:p>
            <a:pPr marL="742950" indent="-742950">
              <a:buAutoNum type="arabicPeriod"/>
            </a:pPr>
            <a:r>
              <a:rPr lang="en-GB" sz="3600" dirty="0"/>
              <a:t>Mae </a:t>
            </a:r>
            <a:r>
              <a:rPr lang="en-GB" sz="3600" dirty="0" err="1"/>
              <a:t>menig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hi.</a:t>
            </a:r>
          </a:p>
          <a:p>
            <a:r>
              <a:rPr lang="en-GB" sz="3600" dirty="0"/>
              <a:t>1.   </a:t>
            </a:r>
            <a:r>
              <a:rPr lang="en-GB" sz="3600" dirty="0" err="1"/>
              <a:t>Oes</a:t>
            </a:r>
            <a:r>
              <a:rPr lang="en-GB" sz="3600" dirty="0"/>
              <a:t>, </a:t>
            </a:r>
            <a:r>
              <a:rPr lang="en-GB" sz="3600" dirty="0" err="1"/>
              <a:t>mae</a:t>
            </a:r>
            <a:r>
              <a:rPr lang="en-GB" sz="3600" dirty="0"/>
              <a:t> </a:t>
            </a:r>
            <a:r>
              <a:rPr lang="en-GB" sz="3600" dirty="0" err="1"/>
              <a:t>menig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hi.</a:t>
            </a:r>
          </a:p>
          <a:p>
            <a:pPr marL="742950" indent="-742950">
              <a:buAutoNum type="arabicPeriod" startAt="2"/>
            </a:pPr>
            <a:r>
              <a:rPr lang="en-GB" sz="3600" dirty="0"/>
              <a:t>Beth </a:t>
            </a:r>
            <a:r>
              <a:rPr lang="en-GB" sz="3600" dirty="0" err="1"/>
              <a:t>arall</a:t>
            </a:r>
            <a:r>
              <a:rPr lang="en-GB" sz="3600" dirty="0"/>
              <a:t>?</a:t>
            </a:r>
          </a:p>
          <a:p>
            <a:pPr marL="742950" indent="-742950">
              <a:buAutoNum type="arabicPeriod"/>
            </a:pPr>
            <a:r>
              <a:rPr lang="en-GB" sz="3600" dirty="0"/>
              <a:t>Mae </a:t>
            </a:r>
            <a:r>
              <a:rPr lang="en-GB" sz="3600" dirty="0" err="1"/>
              <a:t>sgarff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hi.  </a:t>
            </a:r>
          </a:p>
          <a:p>
            <a:pPr marL="742950" indent="-742950">
              <a:buAutoNum type="arabicPeriod"/>
            </a:pPr>
            <a:r>
              <a:rPr lang="en-GB" sz="3600" dirty="0" err="1"/>
              <a:t>Oes</a:t>
            </a:r>
            <a:r>
              <a:rPr lang="en-GB" sz="3600" dirty="0"/>
              <a:t>, da </a:t>
            </a:r>
            <a:r>
              <a:rPr lang="en-GB" sz="3600" dirty="0" err="1"/>
              <a:t>iawn</a:t>
            </a:r>
            <a:r>
              <a:rPr lang="en-GB" sz="3600" dirty="0"/>
              <a:t>.  </a:t>
            </a:r>
            <a:r>
              <a:rPr lang="en-GB" sz="3600" dirty="0" err="1"/>
              <a:t>Oes</a:t>
            </a:r>
            <a:r>
              <a:rPr lang="en-GB" sz="3600" dirty="0"/>
              <a:t> het </a:t>
            </a:r>
            <a:r>
              <a:rPr lang="en-GB" sz="3600" dirty="0" err="1"/>
              <a:t>gyda</a:t>
            </a:r>
            <a:r>
              <a:rPr lang="en-GB" sz="3600" dirty="0"/>
              <a:t> hi?</a:t>
            </a:r>
          </a:p>
          <a:p>
            <a:r>
              <a:rPr lang="en-GB" sz="3600" dirty="0"/>
              <a:t>1.   </a:t>
            </a:r>
            <a:r>
              <a:rPr lang="en-GB" sz="3600" dirty="0" err="1"/>
              <a:t>Oes</a:t>
            </a:r>
            <a:r>
              <a:rPr lang="en-GB" sz="3600" dirty="0"/>
              <a:t>, </a:t>
            </a:r>
            <a:r>
              <a:rPr lang="en-GB" sz="3600" dirty="0" err="1"/>
              <a:t>mae</a:t>
            </a:r>
            <a:r>
              <a:rPr lang="en-GB" sz="3600" dirty="0"/>
              <a:t> het </a:t>
            </a:r>
            <a:r>
              <a:rPr lang="en-GB" sz="3600" dirty="0" err="1"/>
              <a:t>gyda</a:t>
            </a:r>
            <a:r>
              <a:rPr lang="en-GB" sz="3600" dirty="0"/>
              <a:t> Freya </a:t>
            </a:r>
            <a:r>
              <a:rPr lang="en-GB" sz="3600" dirty="0" err="1"/>
              <a:t>hefyd</a:t>
            </a:r>
            <a:r>
              <a:rPr lang="en-GB" sz="36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436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897"/>
    </mc:Choice>
    <mc:Fallback xmlns="">
      <p:transition spd="slow" advTm="128897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3C95-E82E-E44B-940D-D8517DAA1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503" y="732818"/>
            <a:ext cx="3709987" cy="1378458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y-GB" dirty="0">
                <a:solidFill>
                  <a:schemeClr val="bg1"/>
                </a:solidFill>
              </a:rPr>
              <a:t>Eich tro chi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7D646732-387F-8541-9CF8-97113DDC5EA8}"/>
              </a:ext>
            </a:extLst>
          </p:cNvPr>
          <p:cNvSpPr/>
          <p:nvPr/>
        </p:nvSpPr>
        <p:spPr>
          <a:xfrm>
            <a:off x="1344612" y="2584169"/>
            <a:ext cx="9246171" cy="228955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dirty="0">
                <a:solidFill>
                  <a:schemeClr val="bg1"/>
                </a:solidFill>
              </a:rPr>
              <a:t>Ysgrifennwch sgwrs newydd. </a:t>
            </a:r>
          </a:p>
          <a:p>
            <a:pPr algn="ctr"/>
            <a:endParaRPr 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173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079736-F429-9F43-81D4-F8F142363DE3}"/>
              </a:ext>
            </a:extLst>
          </p:cNvPr>
          <p:cNvSpPr txBox="1"/>
          <p:nvPr/>
        </p:nvSpPr>
        <p:spPr>
          <a:xfrm>
            <a:off x="0" y="0"/>
            <a:ext cx="6197600" cy="71098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fi 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ti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fe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hi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ni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chi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nhw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 Tom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Mae ... gyda'r plant</a:t>
            </a: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cy-GB" sz="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mic Sans MS" panose="030F0902030302020204" pitchFamily="66" charset="0"/>
              <a:cs typeface="Arial"/>
              <a:sym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5D6200-C464-A03B-1FD7-709D7E6476ED}"/>
              </a:ext>
            </a:extLst>
          </p:cNvPr>
          <p:cNvSpPr txBox="1"/>
          <p:nvPr/>
        </p:nvSpPr>
        <p:spPr>
          <a:xfrm>
            <a:off x="5994400" y="0"/>
            <a:ext cx="6197600" cy="739734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fi 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ti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fe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hi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ni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chi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nhw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 Tom</a:t>
            </a:r>
          </a:p>
          <a:p>
            <a:pPr marR="0" lvl="0" indent="10668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cy-GB" sz="3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mic Sans MS" panose="030F0902030302020204" pitchFamily="66" charset="0"/>
                <a:cs typeface="Arial"/>
                <a:sym typeface="Arial"/>
              </a:rPr>
              <a:t>Does dim ... gyda'r plant</a:t>
            </a:r>
            <a:endParaRPr lang="cy-GB" sz="2800" kern="0" dirty="0">
              <a:solidFill>
                <a:srgbClr val="000000"/>
              </a:solidFill>
              <a:latin typeface="Comic Sans MS" panose="030F0902030302020204" pitchFamily="66" charset="0"/>
              <a:cs typeface="Arial"/>
              <a:sym typeface="Arial"/>
            </a:endParaRPr>
          </a:p>
          <a:p>
            <a:pPr marR="0" lvl="0" indent="14605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cy-GB" sz="3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mic Sans MS" panose="030F0902030302020204" pitchFamily="66" charset="0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5390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173C6-DA07-75A1-C766-FA74385F9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968982"/>
          </a:xfrm>
        </p:spPr>
        <p:txBody>
          <a:bodyPr>
            <a:normAutofit/>
          </a:bodyPr>
          <a:lstStyle/>
          <a:p>
            <a:r>
              <a:rPr lang="en-GB" sz="3200" b="1" dirty="0" err="1">
                <a:solidFill>
                  <a:schemeClr val="bg1"/>
                </a:solidFill>
              </a:rPr>
              <a:t>Trowch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b="1" dirty="0" err="1">
                <a:solidFill>
                  <a:schemeClr val="bg1"/>
                </a:solidFill>
              </a:rPr>
              <a:t>I’r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b="1" dirty="0" err="1">
                <a:solidFill>
                  <a:schemeClr val="bg1"/>
                </a:solidFill>
              </a:rPr>
              <a:t>negyddol</a:t>
            </a:r>
            <a:endParaRPr sz="32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63CE1-5D8F-65F6-0AEF-4961137B4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817686"/>
            <a:ext cx="4751387" cy="407511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Mae </a:t>
            </a:r>
            <a:r>
              <a:rPr lang="en-GB" sz="2800" dirty="0" err="1">
                <a:solidFill>
                  <a:schemeClr val="bg1"/>
                </a:solidFill>
              </a:rPr>
              <a:t>papur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nhw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  <a:p>
            <a:r>
              <a:rPr lang="en-GB" sz="2800" dirty="0">
                <a:solidFill>
                  <a:schemeClr val="bg1"/>
                </a:solidFill>
              </a:rPr>
              <a:t>Mae </a:t>
            </a:r>
            <a:r>
              <a:rPr lang="en-GB" sz="2800" dirty="0" err="1">
                <a:solidFill>
                  <a:schemeClr val="bg1"/>
                </a:solidFill>
              </a:rPr>
              <a:t>glud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ni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  <a:p>
            <a:r>
              <a:rPr lang="en-GB" sz="2800" dirty="0">
                <a:solidFill>
                  <a:schemeClr val="bg1"/>
                </a:solidFill>
              </a:rPr>
              <a:t>Mae </a:t>
            </a:r>
            <a:r>
              <a:rPr lang="en-GB" sz="2800" dirty="0" err="1">
                <a:solidFill>
                  <a:schemeClr val="bg1"/>
                </a:solidFill>
              </a:rPr>
              <a:t>paent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hi.</a:t>
            </a:r>
          </a:p>
          <a:p>
            <a:r>
              <a:rPr lang="en-GB" sz="2800" dirty="0">
                <a:solidFill>
                  <a:schemeClr val="bg1"/>
                </a:solidFill>
              </a:rPr>
              <a:t>Mae </a:t>
            </a:r>
            <a:r>
              <a:rPr lang="en-GB" sz="2800" dirty="0" err="1">
                <a:solidFill>
                  <a:schemeClr val="bg1"/>
                </a:solidFill>
              </a:rPr>
              <a:t>pensiliau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gyda’r</a:t>
            </a:r>
            <a:r>
              <a:rPr lang="en-GB" sz="2800" dirty="0">
                <a:solidFill>
                  <a:schemeClr val="bg1"/>
                </a:solidFill>
              </a:rPr>
              <a:t> plant.</a:t>
            </a:r>
          </a:p>
          <a:p>
            <a:r>
              <a:rPr lang="en-GB" sz="2800" dirty="0">
                <a:solidFill>
                  <a:schemeClr val="bg1"/>
                </a:solidFill>
              </a:rPr>
              <a:t>Mae </a:t>
            </a:r>
            <a:r>
              <a:rPr lang="en-GB" sz="2800" dirty="0" err="1">
                <a:solidFill>
                  <a:schemeClr val="bg1"/>
                </a:solidFill>
              </a:rPr>
              <a:t>sialc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fe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  <a:p>
            <a:r>
              <a:rPr lang="en-GB" sz="2800" dirty="0">
                <a:solidFill>
                  <a:schemeClr val="bg1"/>
                </a:solidFill>
              </a:rPr>
              <a:t>Mae </a:t>
            </a:r>
            <a:r>
              <a:rPr lang="en-GB" sz="2800" dirty="0" err="1">
                <a:solidFill>
                  <a:schemeClr val="bg1"/>
                </a:solidFill>
              </a:rPr>
              <a:t>paent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fi.</a:t>
            </a:r>
            <a:endParaRPr sz="2800" dirty="0">
              <a:solidFill>
                <a:schemeClr val="bg1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C0290A-4E97-7DE8-1B57-BC401DDFD901}"/>
              </a:ext>
            </a:extLst>
          </p:cNvPr>
          <p:cNvSpPr txBox="1">
            <a:spLocks/>
          </p:cNvSpPr>
          <p:nvPr/>
        </p:nvSpPr>
        <p:spPr>
          <a:xfrm>
            <a:off x="5892800" y="1817685"/>
            <a:ext cx="5154611" cy="4075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>
                <a:solidFill>
                  <a:schemeClr val="bg1"/>
                </a:solidFill>
              </a:rPr>
              <a:t>Does dim </a:t>
            </a:r>
            <a:r>
              <a:rPr lang="en-GB" sz="2800" dirty="0" err="1">
                <a:solidFill>
                  <a:schemeClr val="bg1"/>
                </a:solidFill>
              </a:rPr>
              <a:t>papur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nhw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  <a:p>
            <a:r>
              <a:rPr lang="en-GB" sz="2800" dirty="0">
                <a:solidFill>
                  <a:schemeClr val="bg1"/>
                </a:solidFill>
              </a:rPr>
              <a:t>Does dim </a:t>
            </a:r>
            <a:r>
              <a:rPr lang="en-GB" sz="2800" dirty="0" err="1">
                <a:solidFill>
                  <a:schemeClr val="bg1"/>
                </a:solidFill>
              </a:rPr>
              <a:t>glud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ni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  <a:p>
            <a:r>
              <a:rPr lang="en-GB" sz="2800" dirty="0">
                <a:solidFill>
                  <a:schemeClr val="bg1"/>
                </a:solidFill>
              </a:rPr>
              <a:t>Does dim </a:t>
            </a:r>
            <a:r>
              <a:rPr lang="en-GB" sz="2800" dirty="0" err="1">
                <a:solidFill>
                  <a:schemeClr val="bg1"/>
                </a:solidFill>
              </a:rPr>
              <a:t>paent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hi.</a:t>
            </a:r>
          </a:p>
          <a:p>
            <a:r>
              <a:rPr lang="en-GB" sz="2800" dirty="0">
                <a:solidFill>
                  <a:schemeClr val="bg1"/>
                </a:solidFill>
              </a:rPr>
              <a:t>Does dim </a:t>
            </a:r>
            <a:r>
              <a:rPr lang="en-GB" sz="2800" dirty="0" err="1">
                <a:solidFill>
                  <a:schemeClr val="bg1"/>
                </a:solidFill>
              </a:rPr>
              <a:t>pensiliau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gyda’r</a:t>
            </a:r>
            <a:r>
              <a:rPr lang="en-GB" sz="2800" dirty="0">
                <a:solidFill>
                  <a:schemeClr val="bg1"/>
                </a:solidFill>
              </a:rPr>
              <a:t> plant.</a:t>
            </a:r>
          </a:p>
          <a:p>
            <a:r>
              <a:rPr lang="en-GB" sz="2800" dirty="0">
                <a:solidFill>
                  <a:schemeClr val="bg1"/>
                </a:solidFill>
              </a:rPr>
              <a:t>Does dim </a:t>
            </a:r>
            <a:r>
              <a:rPr lang="en-GB" sz="2800" dirty="0" err="1">
                <a:solidFill>
                  <a:schemeClr val="bg1"/>
                </a:solidFill>
              </a:rPr>
              <a:t>sialc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fe</a:t>
            </a:r>
            <a:r>
              <a:rPr lang="en-GB" sz="2800" dirty="0">
                <a:solidFill>
                  <a:schemeClr val="bg1"/>
                </a:solidFill>
              </a:rPr>
              <a:t>.</a:t>
            </a:r>
          </a:p>
          <a:p>
            <a:r>
              <a:rPr lang="en-GB" sz="2800" dirty="0">
                <a:solidFill>
                  <a:schemeClr val="bg1"/>
                </a:solidFill>
              </a:rPr>
              <a:t>Does dim </a:t>
            </a:r>
            <a:r>
              <a:rPr lang="en-GB" sz="2800" dirty="0" err="1">
                <a:solidFill>
                  <a:schemeClr val="bg1"/>
                </a:solidFill>
              </a:rPr>
              <a:t>paent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r>
              <a:rPr lang="en-GB" sz="2800" dirty="0" err="1">
                <a:solidFill>
                  <a:schemeClr val="bg1"/>
                </a:solidFill>
              </a:rPr>
              <a:t>gyda</a:t>
            </a:r>
            <a:r>
              <a:rPr lang="en-GB" sz="2800" dirty="0">
                <a:solidFill>
                  <a:schemeClr val="bg1"/>
                </a:solidFill>
              </a:rPr>
              <a:t> fi.</a:t>
            </a:r>
          </a:p>
        </p:txBody>
      </p:sp>
    </p:spTree>
    <p:extLst>
      <p:ext uri="{BB962C8B-B14F-4D97-AF65-F5344CB8AC3E}">
        <p14:creationId xmlns:p14="http://schemas.microsoft.com/office/powerpoint/2010/main" val="360937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 descr="j012786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98" y="4896171"/>
            <a:ext cx="779176" cy="1783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 descr="j02376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2474" y="4258311"/>
            <a:ext cx="1452563" cy="242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9" descr="j023228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699" y="0"/>
            <a:ext cx="2367170" cy="1456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277B16-D3CC-6A42-B770-D357156ABF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49319" y="773358"/>
            <a:ext cx="8603156" cy="448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136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105"/>
    </mc:Choice>
    <mc:Fallback xmlns="">
      <p:transition spd="slow" advTm="172105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5" y="541866"/>
            <a:ext cx="11272309" cy="420158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Does dim </a:t>
            </a:r>
            <a:r>
              <a:rPr lang="en-GB" sz="4000" b="1" dirty="0">
                <a:solidFill>
                  <a:schemeClr val="bg1"/>
                </a:solidFill>
              </a:rPr>
              <a:t>..</a:t>
            </a:r>
            <a:r>
              <a:rPr lang="cy-GB" sz="4000" b="1" dirty="0">
                <a:solidFill>
                  <a:schemeClr val="bg1"/>
                </a:solidFill>
              </a:rPr>
              <a:t>. YN Y DOSBARTH</a:t>
            </a:r>
            <a:br>
              <a:rPr lang="cy-GB" sz="4000" dirty="0">
                <a:solidFill>
                  <a:schemeClr val="bg1"/>
                </a:solidFill>
              </a:rPr>
            </a:br>
            <a:br>
              <a:rPr lang="cy-GB" sz="4000" dirty="0">
                <a:solidFill>
                  <a:schemeClr val="bg1"/>
                </a:solidFill>
              </a:rPr>
            </a:br>
            <a:r>
              <a:rPr lang="cy-GB" sz="4000" cap="none" dirty="0">
                <a:solidFill>
                  <a:schemeClr val="bg1"/>
                </a:solidFill>
              </a:rPr>
              <a:t>Meddyliwch am y 5 peth yn eich dosbarth neu am eich pwnc.</a:t>
            </a:r>
            <a:br>
              <a:rPr lang="cy-GB" sz="4000" cap="none" dirty="0">
                <a:solidFill>
                  <a:schemeClr val="bg1"/>
                </a:solidFill>
              </a:rPr>
            </a:br>
            <a:br>
              <a:rPr lang="cy-GB" sz="4000" cap="none" dirty="0">
                <a:solidFill>
                  <a:schemeClr val="bg1"/>
                </a:solidFill>
              </a:rPr>
            </a:br>
            <a:r>
              <a:rPr lang="cy-GB" sz="4000" cap="none" dirty="0">
                <a:solidFill>
                  <a:schemeClr val="bg1"/>
                </a:solidFill>
              </a:rPr>
              <a:t>Ysgrifennwch 5 brawddeg negyddol am y pethau hyn.</a:t>
            </a:r>
            <a:br>
              <a:rPr lang="cy-GB" sz="4000" cap="none" dirty="0">
                <a:solidFill>
                  <a:schemeClr val="bg1"/>
                </a:solidFill>
              </a:rPr>
            </a:br>
            <a:endParaRPr lang="en-US" sz="4000" dirty="0">
              <a:solidFill>
                <a:schemeClr val="bg1"/>
              </a:solidFill>
            </a:endParaRPr>
          </a:p>
        </p:txBody>
      </p:sp>
      <p:pic>
        <p:nvPicPr>
          <p:cNvPr id="5" name="Picture 9" descr="j012786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8765" y="4495402"/>
            <a:ext cx="931333" cy="2131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 descr="j02376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581" y="4943655"/>
            <a:ext cx="931333" cy="1552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9" descr="j023228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037" y="5305779"/>
            <a:ext cx="2147515" cy="132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69742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85B1439-6B3A-B2BC-E2A6-71CBF6EC06A4}"/>
              </a:ext>
            </a:extLst>
          </p:cNvPr>
          <p:cNvSpPr txBox="1"/>
          <p:nvPr/>
        </p:nvSpPr>
        <p:spPr>
          <a:xfrm>
            <a:off x="1435100" y="5181600"/>
            <a:ext cx="96647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https://rise.articulate.com/author/ZsA1Ia1eBAIkMzHuysVvCz6Szsb6D_IA#/author/details/XcuG0K0lOC2wLEzgEyVf0aWFOqgpH9Hp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endParaRPr sz="24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905C1D-BFD9-575D-5029-691C779FA2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900" y="703464"/>
            <a:ext cx="7772400" cy="407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7153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91BF1-7D7B-B201-9B67-768E17263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100" y="377218"/>
            <a:ext cx="9905998" cy="1478570"/>
          </a:xfrm>
        </p:spPr>
        <p:txBody>
          <a:bodyPr>
            <a:normAutofit/>
          </a:bodyPr>
          <a:lstStyle/>
          <a:p>
            <a:r>
              <a:rPr lang="en-GB" sz="4000" dirty="0" err="1">
                <a:solidFill>
                  <a:schemeClr val="bg1"/>
                </a:solidFill>
              </a:rPr>
              <a:t>Oes</a:t>
            </a:r>
            <a:r>
              <a:rPr lang="en-GB" sz="4000" dirty="0">
                <a:solidFill>
                  <a:schemeClr val="bg1"/>
                </a:solidFill>
              </a:rPr>
              <a:t> … </a:t>
            </a:r>
            <a:r>
              <a:rPr lang="en-GB" sz="4000" dirty="0" err="1">
                <a:solidFill>
                  <a:schemeClr val="bg1"/>
                </a:solidFill>
              </a:rPr>
              <a:t>gyda</a:t>
            </a:r>
            <a:r>
              <a:rPr lang="en-GB" sz="4000" dirty="0">
                <a:solidFill>
                  <a:schemeClr val="bg1"/>
                </a:solidFill>
              </a:rPr>
              <a:t> </a:t>
            </a:r>
            <a:r>
              <a:rPr lang="en-GB" sz="4000" dirty="0" err="1">
                <a:solidFill>
                  <a:schemeClr val="bg1"/>
                </a:solidFill>
              </a:rPr>
              <a:t>Tomos</a:t>
            </a:r>
            <a:r>
              <a:rPr lang="en-GB" sz="4000" dirty="0">
                <a:solidFill>
                  <a:schemeClr val="bg1"/>
                </a:solidFill>
              </a:rPr>
              <a:t>?</a:t>
            </a:r>
            <a:endParaRPr sz="40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0A4739-F286-4580-0AD8-3AF6EBAAD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2097088"/>
            <a:ext cx="11260782" cy="30798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071889-1761-FF11-7AE6-1EBD3BDBECA3}"/>
              </a:ext>
            </a:extLst>
          </p:cNvPr>
          <p:cNvSpPr txBox="1"/>
          <p:nvPr/>
        </p:nvSpPr>
        <p:spPr>
          <a:xfrm>
            <a:off x="3111500" y="2260600"/>
            <a:ext cx="889000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paent</a:t>
            </a:r>
            <a:endParaRPr sz="24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3ACE11-E1CB-A909-3EBC-5DC0DDB138CB}"/>
              </a:ext>
            </a:extLst>
          </p:cNvPr>
          <p:cNvSpPr txBox="1"/>
          <p:nvPr/>
        </p:nvSpPr>
        <p:spPr>
          <a:xfrm>
            <a:off x="5257800" y="2260600"/>
            <a:ext cx="1384300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pensiliau</a:t>
            </a:r>
            <a:endParaRPr sz="2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A3E1CC-0A1C-C5B1-C823-46BAC447F428}"/>
              </a:ext>
            </a:extLst>
          </p:cNvPr>
          <p:cNvSpPr txBox="1"/>
          <p:nvPr/>
        </p:nvSpPr>
        <p:spPr>
          <a:xfrm>
            <a:off x="7452841" y="2260600"/>
            <a:ext cx="1181100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siswrn</a:t>
            </a:r>
            <a:endParaRPr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8A9227-50E3-7734-A853-15FBE7842661}"/>
              </a:ext>
            </a:extLst>
          </p:cNvPr>
          <p:cNvSpPr txBox="1"/>
          <p:nvPr/>
        </p:nvSpPr>
        <p:spPr>
          <a:xfrm>
            <a:off x="9622482" y="2260600"/>
            <a:ext cx="1181100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glud</a:t>
            </a:r>
            <a:endParaRPr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4564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ubtitle 2">
            <a:extLst>
              <a:ext uri="{FF2B5EF4-FFF2-40B4-BE49-F238E27FC236}">
                <a16:creationId xmlns:a16="http://schemas.microsoft.com/office/drawing/2014/main" id="{05F8CFA2-28BB-714E-AFEF-F7E80A0528C4}"/>
              </a:ext>
            </a:extLst>
          </p:cNvPr>
          <p:cNvSpPr txBox="1">
            <a:spLocks/>
          </p:cNvSpPr>
          <p:nvPr/>
        </p:nvSpPr>
        <p:spPr bwMode="auto">
          <a:xfrm>
            <a:off x="2100263" y="241300"/>
            <a:ext cx="4379912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itchFamily="2" charset="2"/>
              <a:buNone/>
            </a:pPr>
            <a:r>
              <a:rPr lang="en-GB" altLang="en-US" sz="4000" dirty="0">
                <a:solidFill>
                  <a:schemeClr val="bg1"/>
                </a:solidFill>
                <a:cs typeface="Calibri" panose="020F0502020204030204" pitchFamily="34" charset="0"/>
              </a:rPr>
              <a:t>Beth </a:t>
            </a:r>
            <a:r>
              <a:rPr lang="en-GB" altLang="en-US" sz="4000" dirty="0" err="1">
                <a:solidFill>
                  <a:schemeClr val="bg1"/>
                </a:solidFill>
                <a:cs typeface="Calibri" panose="020F0502020204030204" pitchFamily="34" charset="0"/>
              </a:rPr>
              <a:t>yw’r</a:t>
            </a:r>
            <a:r>
              <a:rPr lang="en-GB" altLang="en-US" sz="4000" dirty="0">
                <a:solidFill>
                  <a:schemeClr val="bg1"/>
                </a:solidFill>
                <a:cs typeface="Calibri" panose="020F0502020204030204" pitchFamily="34" charset="0"/>
              </a:rPr>
              <a:t> </a:t>
            </a:r>
            <a:r>
              <a:rPr lang="en-GB" altLang="en-US" sz="4000" dirty="0" err="1">
                <a:solidFill>
                  <a:schemeClr val="bg1"/>
                </a:solidFill>
                <a:cs typeface="Calibri" panose="020F0502020204030204" pitchFamily="34" charset="0"/>
              </a:rPr>
              <a:t>ateb</a:t>
            </a:r>
            <a:r>
              <a:rPr lang="en-GB" altLang="en-US" sz="4000" dirty="0">
                <a:solidFill>
                  <a:schemeClr val="bg1"/>
                </a:solidFill>
                <a:cs typeface="Calibri" panose="020F0502020204030204" pitchFamily="34" charset="0"/>
              </a:rPr>
              <a:t>?</a:t>
            </a:r>
            <a:br>
              <a:rPr lang="en-GB" altLang="en-US" sz="2400" dirty="0">
                <a:solidFill>
                  <a:schemeClr val="bg1"/>
                </a:solidFill>
                <a:latin typeface="Comic Sans MS" panose="030F0902030302020204" pitchFamily="66" charset="0"/>
              </a:rPr>
            </a:br>
            <a:endParaRPr lang="en-GB" altLang="en-US" sz="2000" i="1" dirty="0">
              <a:solidFill>
                <a:schemeClr val="bg1"/>
              </a:solidFill>
              <a:latin typeface="Comic Sans MS" panose="030F0902030302020204" pitchFamily="66" charset="0"/>
            </a:endParaRP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18741A66-54EB-4244-90F3-10505E0F96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0263" y="1212850"/>
            <a:ext cx="5830887" cy="4573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y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Oes gwallt brown gyda Tom Jones?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cy-GB" altLang="en-US" b="1" dirty="0">
              <a:solidFill>
                <a:srgbClr val="2E75B6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y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Oes llygaid brown gyda Julia Roberts?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cy-GB" altLang="en-US" b="1" dirty="0">
              <a:solidFill>
                <a:srgbClr val="2E75B6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y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Oes tŷ mawr gyda teulu Beckham?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cy-GB" altLang="en-US" b="1" dirty="0">
              <a:solidFill>
                <a:srgbClr val="2E75B6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y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Oes car mawr gyda Simon Cowell?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cy-GB" altLang="en-US" b="1" dirty="0">
              <a:solidFill>
                <a:srgbClr val="2E75B6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y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Oes plant gyda Homer Simpson?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cy-GB" altLang="en-US" b="1" dirty="0">
              <a:solidFill>
                <a:srgbClr val="2E75B6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y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Oes llyfrau gyda David Walliams?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cy-GB" altLang="en-US" b="1" dirty="0">
              <a:solidFill>
                <a:srgbClr val="2E75B6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cy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Oes bwyty gyda Gordon Ramsay?</a:t>
            </a:r>
            <a:endParaRPr lang="cy-GB" altLang="en-US" dirty="0"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13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4B153-25DE-36FF-C411-18E3BE5C9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4683" y="416812"/>
            <a:ext cx="9905998" cy="1478570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Comic Sans MS" panose="030F0902030302020204" pitchFamily="66" charset="0"/>
              </a:rPr>
              <a:t>Beth </a:t>
            </a:r>
            <a:r>
              <a:rPr lang="en-GB" sz="4800" b="1" dirty="0" err="1">
                <a:solidFill>
                  <a:schemeClr val="bg1"/>
                </a:solidFill>
                <a:latin typeface="Comic Sans MS" panose="030F0902030302020204" pitchFamily="66" charset="0"/>
              </a:rPr>
              <a:t>sy’n</a:t>
            </a:r>
            <a:r>
              <a:rPr lang="en-GB" sz="4800" b="1" dirty="0">
                <a:solidFill>
                  <a:schemeClr val="bg1"/>
                </a:solidFill>
                <a:latin typeface="Comic Sans MS" panose="030F0902030302020204" pitchFamily="66" charset="0"/>
              </a:rPr>
              <a:t> bod?</a:t>
            </a:r>
            <a:endParaRPr sz="4800" b="1" dirty="0">
              <a:solidFill>
                <a:schemeClr val="bg1"/>
              </a:solidFill>
              <a:latin typeface="Comic Sans MS" panose="030F0902030302020204" pitchFamily="66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B269572-4593-79AF-6897-3DD4508205B1}"/>
              </a:ext>
            </a:extLst>
          </p:cNvPr>
          <p:cNvSpPr txBox="1">
            <a:spLocks/>
          </p:cNvSpPr>
          <p:nvPr/>
        </p:nvSpPr>
        <p:spPr>
          <a:xfrm>
            <a:off x="1955753" y="1534226"/>
            <a:ext cx="8280493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cap="none" dirty="0">
                <a:solidFill>
                  <a:schemeClr val="bg1"/>
                </a:solidFill>
                <a:latin typeface="Comic Sans MS" panose="030F0902030302020204" pitchFamily="66" charset="0"/>
              </a:rPr>
              <a:t>What’s wrong?/ What’s the matter?</a:t>
            </a:r>
          </a:p>
        </p:txBody>
      </p:sp>
      <p:pic>
        <p:nvPicPr>
          <p:cNvPr id="9" name="Picture 8" descr="A person lying in bed with a thermometer&#10;&#10;Description automatically generated">
            <a:extLst>
              <a:ext uri="{FF2B5EF4-FFF2-40B4-BE49-F238E27FC236}">
                <a16:creationId xmlns:a16="http://schemas.microsoft.com/office/drawing/2014/main" id="{B6B4B17F-866D-5AA1-589A-8F517B7316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70260" y="3012796"/>
            <a:ext cx="4352951" cy="3165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1541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3D1D9-39EF-DBCE-98DB-4F7144BFD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498" y="-112714"/>
            <a:ext cx="9905999" cy="3541714"/>
          </a:xfrm>
        </p:spPr>
        <p:txBody>
          <a:bodyPr/>
          <a:lstStyle/>
          <a:p>
            <a:endParaRPr lang="en-GB" kern="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kern="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dirty="0"/>
          </a:p>
        </p:txBody>
      </p:sp>
      <p:pic>
        <p:nvPicPr>
          <p:cNvPr id="5" name="Picture 4" descr="A black outline of a person&#10;&#10;Description automatically generated">
            <a:extLst>
              <a:ext uri="{FF2B5EF4-FFF2-40B4-BE49-F238E27FC236}">
                <a16:creationId xmlns:a16="http://schemas.microsoft.com/office/drawing/2014/main" id="{4B53EF7A-7033-AF5A-1C18-D44F01CF7F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485" y="840109"/>
            <a:ext cx="3673929" cy="56269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121D1B-E559-DC82-0C5E-A44E4FD997D3}"/>
              </a:ext>
            </a:extLst>
          </p:cNvPr>
          <p:cNvSpPr txBox="1"/>
          <p:nvPr/>
        </p:nvSpPr>
        <p:spPr>
          <a:xfrm>
            <a:off x="6801869" y="2603321"/>
            <a:ext cx="21190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Braich</a:t>
            </a:r>
            <a:r>
              <a:rPr lang="en-GB" sz="2800" b="1" dirty="0">
                <a:solidFill>
                  <a:schemeClr val="bg1"/>
                </a:solidFill>
              </a:rPr>
              <a:t> / </a:t>
            </a:r>
            <a:r>
              <a:rPr lang="en-GB" sz="2800" b="1" dirty="0" err="1">
                <a:solidFill>
                  <a:schemeClr val="bg1"/>
                </a:solidFill>
              </a:rPr>
              <a:t>Breichiau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A9E680-8D1A-05AF-A997-B018EA2F81D7}"/>
              </a:ext>
            </a:extLst>
          </p:cNvPr>
          <p:cNvSpPr txBox="1"/>
          <p:nvPr/>
        </p:nvSpPr>
        <p:spPr>
          <a:xfrm>
            <a:off x="5003743" y="1408294"/>
            <a:ext cx="1765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Pen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532F77-C3DF-E3E4-EB2B-D14C7CFC4184}"/>
              </a:ext>
            </a:extLst>
          </p:cNvPr>
          <p:cNvSpPr txBox="1"/>
          <p:nvPr/>
        </p:nvSpPr>
        <p:spPr>
          <a:xfrm>
            <a:off x="2557081" y="3653565"/>
            <a:ext cx="21190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Llaw</a:t>
            </a:r>
            <a:r>
              <a:rPr lang="en-GB" sz="2800" b="1" dirty="0">
                <a:solidFill>
                  <a:schemeClr val="bg1"/>
                </a:solidFill>
              </a:rPr>
              <a:t> / </a:t>
            </a:r>
            <a:r>
              <a:rPr lang="en-GB" sz="2800" b="1" dirty="0" err="1">
                <a:solidFill>
                  <a:schemeClr val="bg1"/>
                </a:solidFill>
              </a:rPr>
              <a:t>Dwylo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37A241-657E-2CE0-E260-C1AF03AC03EF}"/>
              </a:ext>
            </a:extLst>
          </p:cNvPr>
          <p:cNvSpPr txBox="1"/>
          <p:nvPr/>
        </p:nvSpPr>
        <p:spPr>
          <a:xfrm>
            <a:off x="3901567" y="1621098"/>
            <a:ext cx="1765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Clust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8961D3-9418-3050-BC18-A0D323A82B68}"/>
              </a:ext>
            </a:extLst>
          </p:cNvPr>
          <p:cNvSpPr txBox="1"/>
          <p:nvPr/>
        </p:nvSpPr>
        <p:spPr>
          <a:xfrm>
            <a:off x="6203098" y="4607672"/>
            <a:ext cx="24568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Coes</a:t>
            </a:r>
            <a:endParaRPr lang="en-GB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/</a:t>
            </a:r>
            <a:r>
              <a:rPr lang="en-GB" sz="2800" b="1" dirty="0" err="1">
                <a:solidFill>
                  <a:schemeClr val="bg1"/>
                </a:solidFill>
              </a:rPr>
              <a:t>Coesau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8C9FB1-8073-BB0E-7D31-EE70E056D22C}"/>
              </a:ext>
            </a:extLst>
          </p:cNvPr>
          <p:cNvSpPr txBox="1"/>
          <p:nvPr/>
        </p:nvSpPr>
        <p:spPr>
          <a:xfrm>
            <a:off x="5036457" y="3714763"/>
            <a:ext cx="1765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Bol(a)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5A710FA-1CBF-9814-D4E6-34C8D771D907}"/>
              </a:ext>
            </a:extLst>
          </p:cNvPr>
          <p:cNvSpPr txBox="1"/>
          <p:nvPr/>
        </p:nvSpPr>
        <p:spPr>
          <a:xfrm>
            <a:off x="3716711" y="2275066"/>
            <a:ext cx="1765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Ysgwydd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14708D-E64C-4BAF-8B3E-DD42A10E3CCD}"/>
              </a:ext>
            </a:extLst>
          </p:cNvPr>
          <p:cNvSpPr txBox="1"/>
          <p:nvPr/>
        </p:nvSpPr>
        <p:spPr>
          <a:xfrm>
            <a:off x="9215818" y="896697"/>
            <a:ext cx="1765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Cefn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  <a:endParaRPr sz="2800" b="1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58CB60-8D3E-918A-0CC6-22E7F9CC8E23}"/>
              </a:ext>
            </a:extLst>
          </p:cNvPr>
          <p:cNvSpPr txBox="1"/>
          <p:nvPr/>
        </p:nvSpPr>
        <p:spPr>
          <a:xfrm>
            <a:off x="9235791" y="1621098"/>
            <a:ext cx="1765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Pen-</a:t>
            </a:r>
            <a:r>
              <a:rPr lang="en-GB" sz="2800" b="1" dirty="0" err="1">
                <a:solidFill>
                  <a:schemeClr val="bg1"/>
                </a:solidFill>
              </a:rPr>
              <a:t>ôl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  <a:endParaRPr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7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Rhannau o’r corff | Primary Welsh Second Language Animations | BBC Teach">
            <a:hlinkClick r:id="" action="ppaction://media"/>
            <a:extLst>
              <a:ext uri="{FF2B5EF4-FFF2-40B4-BE49-F238E27FC236}">
                <a16:creationId xmlns:a16="http://schemas.microsoft.com/office/drawing/2014/main" id="{989F2CAB-EEF7-7C49-A784-75C7351A0AB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03182" y="1793796"/>
            <a:ext cx="4777381" cy="269922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90F264-F61D-944F-9E4F-01929ECF9A44}"/>
              </a:ext>
            </a:extLst>
          </p:cNvPr>
          <p:cNvSpPr txBox="1"/>
          <p:nvPr/>
        </p:nvSpPr>
        <p:spPr>
          <a:xfrm>
            <a:off x="5894962" y="1984443"/>
            <a:ext cx="5458838" cy="26992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 err="1"/>
              <a:t>Gwyliwch</a:t>
            </a:r>
            <a:r>
              <a:rPr lang="en-US" sz="2400" dirty="0"/>
              <a:t> y </a:t>
            </a:r>
            <a:r>
              <a:rPr lang="en-US" sz="2400" dirty="0" err="1"/>
              <a:t>fideo</a:t>
            </a:r>
            <a:r>
              <a:rPr lang="en-US" sz="2400" dirty="0"/>
              <a:t>.  </a:t>
            </a:r>
            <a:r>
              <a:rPr lang="en-US" sz="2400" dirty="0" err="1"/>
              <a:t>Ydych</a:t>
            </a:r>
            <a:r>
              <a:rPr lang="en-US" sz="2400" dirty="0"/>
              <a:t> </a:t>
            </a:r>
            <a:r>
              <a:rPr lang="en-US" sz="2400" dirty="0" err="1"/>
              <a:t>chi’n</a:t>
            </a:r>
            <a:r>
              <a:rPr lang="en-US" sz="2400" dirty="0"/>
              <a:t> </a:t>
            </a:r>
            <a:r>
              <a:rPr lang="en-US" sz="2400" dirty="0" err="1"/>
              <a:t>clywed</a:t>
            </a:r>
            <a:r>
              <a:rPr lang="en-US" sz="2400" dirty="0"/>
              <a:t> </a:t>
            </a:r>
            <a:r>
              <a:rPr lang="en-US" sz="2400" dirty="0" err="1"/>
              <a:t>rhannau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corff</a:t>
            </a:r>
            <a:r>
              <a:rPr lang="en-US" sz="2400" dirty="0"/>
              <a:t>?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 err="1"/>
              <a:t>Ar</a:t>
            </a:r>
            <a:r>
              <a:rPr lang="en-US" sz="2400" dirty="0"/>
              <a:t> y </a:t>
            </a:r>
            <a:r>
              <a:rPr lang="en-US" sz="2400" dirty="0" err="1"/>
              <a:t>sleid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, </a:t>
            </a:r>
            <a:r>
              <a:rPr lang="en-US" sz="2400" dirty="0" err="1"/>
              <a:t>ysgrifennwch</a:t>
            </a:r>
            <a:r>
              <a:rPr lang="en-US" sz="2400" dirty="0"/>
              <a:t> y </a:t>
            </a:r>
            <a:r>
              <a:rPr lang="en-US" sz="2400" dirty="0" err="1"/>
              <a:t>geiriau</a:t>
            </a:r>
            <a:r>
              <a:rPr lang="en-US" sz="2400" dirty="0"/>
              <a:t> </a:t>
            </a:r>
            <a:r>
              <a:rPr lang="en-US" sz="2400" dirty="0" err="1"/>
              <a:t>Cymraeg</a:t>
            </a:r>
            <a:r>
              <a:rPr lang="en-US" sz="2400" dirty="0"/>
              <a:t> </a:t>
            </a:r>
            <a:r>
              <a:rPr lang="en-US" sz="2400" dirty="0" err="1"/>
              <a:t>a’u</a:t>
            </a:r>
            <a:r>
              <a:rPr lang="en-US" sz="2400" dirty="0"/>
              <a:t> </a:t>
            </a:r>
            <a:r>
              <a:rPr lang="en-US" sz="2400" dirty="0" err="1"/>
              <a:t>hystyr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Saesneg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ddarn</a:t>
            </a:r>
            <a:r>
              <a:rPr lang="en-US" sz="2400" dirty="0"/>
              <a:t> o </a:t>
            </a:r>
            <a:r>
              <a:rPr lang="en-US" sz="2400" dirty="0" err="1"/>
              <a:t>bapur</a:t>
            </a:r>
            <a:r>
              <a:rPr lang="en-US" sz="2400" dirty="0"/>
              <a:t> </a:t>
            </a:r>
            <a:r>
              <a:rPr lang="en-US" sz="2400" dirty="0" err="1"/>
              <a:t>cyn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blociau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gorchuddio</a:t>
            </a:r>
            <a:r>
              <a:rPr lang="en-US" sz="2400" dirty="0"/>
              <a:t> </a:t>
            </a:r>
            <a:r>
              <a:rPr lang="en-US" sz="2400" dirty="0" err="1"/>
              <a:t>nhw</a:t>
            </a:r>
            <a:r>
              <a:rPr lang="en-US" sz="24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8815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FEF287D-D5C6-924F-8337-35A495102612}"/>
              </a:ext>
            </a:extLst>
          </p:cNvPr>
          <p:cNvSpPr txBox="1">
            <a:spLocks/>
          </p:cNvSpPr>
          <p:nvPr/>
        </p:nvSpPr>
        <p:spPr>
          <a:xfrm>
            <a:off x="1794933" y="850941"/>
            <a:ext cx="9108504" cy="6713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r>
              <a:rPr lang="en-GB" sz="2400" b="1" dirty="0">
                <a:solidFill>
                  <a:srgbClr val="4472C4">
                    <a:lumMod val="50000"/>
                  </a:srgbClr>
                </a:solidFill>
                <a:latin typeface="Arial"/>
                <a:sym typeface="Arial"/>
              </a:rPr>
              <a:t>8. </a:t>
            </a:r>
            <a:r>
              <a:rPr lang="en-GB" sz="2400" b="1" dirty="0" err="1">
                <a:solidFill>
                  <a:srgbClr val="4472C4">
                    <a:lumMod val="50000"/>
                  </a:srgbClr>
                </a:solidFill>
                <a:latin typeface="Arial"/>
                <a:sym typeface="Arial"/>
              </a:rPr>
              <a:t>tafod</a:t>
            </a: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rPr>
              <a:t>		  9. </a:t>
            </a:r>
            <a:r>
              <a:rPr lang="en-GB" sz="2400" b="1" dirty="0" err="1">
                <a:solidFill>
                  <a:srgbClr val="4472C4">
                    <a:lumMod val="50000"/>
                  </a:srgbClr>
                </a:solidFill>
                <a:latin typeface="Arial"/>
                <a:sym typeface="Arial"/>
              </a:rPr>
              <a:t>dwylo</a:t>
            </a: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rPr>
              <a:t>		10. </a:t>
            </a:r>
            <a:r>
              <a:rPr lang="en-GB" sz="2400" b="1" dirty="0" err="1">
                <a:solidFill>
                  <a:srgbClr val="4472C4">
                    <a:lumMod val="50000"/>
                  </a:srgbClr>
                </a:solidFill>
                <a:latin typeface="Arial"/>
                <a:sym typeface="Arial"/>
              </a:rPr>
              <a:t>cefn</a:t>
            </a:r>
            <a:endParaRPr kumimoji="0" lang="en-GB" sz="2400" b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endParaRPr kumimoji="0" lang="en-GB" sz="2400" b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		6. </a:t>
            </a:r>
            <a:r>
              <a:rPr kumimoji="0" lang="en-GB" sz="2400" b="1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bol</a:t>
            </a: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		7. </a:t>
            </a:r>
            <a:r>
              <a:rPr lang="en-GB" sz="2400" b="1" dirty="0">
                <a:solidFill>
                  <a:srgbClr val="4472C4">
                    <a:lumMod val="50000"/>
                  </a:srgbClr>
                </a:solidFill>
                <a:latin typeface="Century Gothic" panose="020B0502020202020204" pitchFamily="34" charset="0"/>
                <a:sym typeface="Arial"/>
              </a:rPr>
              <a:t>pen </a:t>
            </a:r>
            <a:r>
              <a:rPr lang="en-GB" sz="2400" b="1" dirty="0" err="1">
                <a:solidFill>
                  <a:srgbClr val="4472C4">
                    <a:lumMod val="50000"/>
                  </a:srgbClr>
                </a:solidFill>
                <a:latin typeface="Century Gothic" panose="020B0502020202020204" pitchFamily="34" charset="0"/>
                <a:sym typeface="Arial"/>
              </a:rPr>
              <a:t>ôl</a:t>
            </a:r>
            <a:endParaRPr kumimoji="0" lang="en-GB" sz="2400" b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endParaRPr kumimoji="0" lang="en-GB" sz="2400" b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		4. </a:t>
            </a:r>
            <a:r>
              <a:rPr lang="en-GB" sz="2400" b="1" dirty="0" err="1">
                <a:solidFill>
                  <a:srgbClr val="4472C4">
                    <a:lumMod val="50000"/>
                  </a:srgbClr>
                </a:solidFill>
                <a:latin typeface="Century Gothic" panose="020B0502020202020204" pitchFamily="34" charset="0"/>
                <a:sym typeface="Arial"/>
              </a:rPr>
              <a:t>clust</a:t>
            </a: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		5. </a:t>
            </a:r>
            <a:r>
              <a:rPr lang="en-GB" sz="2400" b="1" dirty="0">
                <a:solidFill>
                  <a:srgbClr val="4472C4">
                    <a:lumMod val="50000"/>
                  </a:srgbClr>
                </a:solidFill>
                <a:latin typeface="Century Gothic" panose="020B0502020202020204" pitchFamily="34" charset="0"/>
                <a:sym typeface="Arial"/>
              </a:rPr>
              <a:t>pen</a:t>
            </a:r>
            <a:endParaRPr kumimoji="0" lang="en-GB" sz="2400" b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endParaRPr kumimoji="0" lang="en-GB" sz="2400" b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		2. </a:t>
            </a:r>
            <a:r>
              <a:rPr lang="en-GB" sz="2400" b="1" dirty="0" err="1">
                <a:solidFill>
                  <a:srgbClr val="4472C4">
                    <a:lumMod val="50000"/>
                  </a:srgbClr>
                </a:solidFill>
                <a:latin typeface="Century Gothic" panose="020B0502020202020204" pitchFamily="34" charset="0"/>
                <a:sym typeface="Arial"/>
              </a:rPr>
              <a:t>ysgwydd</a:t>
            </a: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           3. </a:t>
            </a:r>
            <a:r>
              <a:rPr lang="fr-FR" sz="2400" b="1" dirty="0" err="1">
                <a:solidFill>
                  <a:srgbClr val="4472C4">
                    <a:lumMod val="50000"/>
                  </a:srgbClr>
                </a:solidFill>
                <a:latin typeface="Century Gothic" panose="020B0502020202020204" pitchFamily="34" charset="0"/>
                <a:ea typeface="Calibri"/>
                <a:cs typeface="Calibri"/>
                <a:sym typeface="Calibri"/>
              </a:rPr>
              <a:t>llaw</a:t>
            </a: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	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endParaRPr lang="en-GB" sz="2400" b="1" dirty="0">
              <a:solidFill>
                <a:srgbClr val="4472C4">
                  <a:lumMod val="50000"/>
                </a:srgbClr>
              </a:solidFill>
              <a:latin typeface="Century Gothic" panose="020B0502020202020204" pitchFamily="34" charset="0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				1. </a:t>
            </a:r>
            <a:r>
              <a:rPr kumimoji="0" lang="en-GB" sz="2400" b="1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  <a:sym typeface="Arial"/>
              </a:rPr>
              <a:t>breichiau</a:t>
            </a:r>
            <a:endParaRPr kumimoji="0" lang="en-GB" sz="2400" b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  <a:sym typeface="Arial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00000"/>
              </a:buClr>
              <a:buSzTx/>
              <a:buFont typeface="Arial" pitchFamily="34" charset="0"/>
              <a:buNone/>
              <a:tabLst/>
              <a:defRPr/>
            </a:pPr>
            <a:endParaRPr kumimoji="0" lang="en-GB" sz="2400" b="1" i="1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8612A93-85A9-EAFA-3699-524E3BAA5156}"/>
              </a:ext>
            </a:extLst>
          </p:cNvPr>
          <p:cNvGrpSpPr/>
          <p:nvPr/>
        </p:nvGrpSpPr>
        <p:grpSpPr>
          <a:xfrm rot="16200000">
            <a:off x="3285724" y="-442471"/>
            <a:ext cx="570280" cy="2286870"/>
            <a:chOff x="323528" y="1640368"/>
            <a:chExt cx="570280" cy="2286870"/>
          </a:xfrm>
        </p:grpSpPr>
        <p:sp>
          <p:nvSpPr>
            <p:cNvPr id="3" name="Bevel 2">
              <a:extLst>
                <a:ext uri="{FF2B5EF4-FFF2-40B4-BE49-F238E27FC236}">
                  <a16:creationId xmlns:a16="http://schemas.microsoft.com/office/drawing/2014/main" id="{9F94F9A8-59DD-5D55-DE1E-79E574AF31C2}"/>
                </a:ext>
              </a:extLst>
            </p:cNvPr>
            <p:cNvSpPr/>
            <p:nvPr/>
          </p:nvSpPr>
          <p:spPr>
            <a:xfrm>
              <a:off x="323528" y="221064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" name="Bevel 4">
              <a:extLst>
                <a:ext uri="{FF2B5EF4-FFF2-40B4-BE49-F238E27FC236}">
                  <a16:creationId xmlns:a16="http://schemas.microsoft.com/office/drawing/2014/main" id="{7CB70CDC-A9E0-F4A8-48A1-E36DD0B23BF9}"/>
                </a:ext>
              </a:extLst>
            </p:cNvPr>
            <p:cNvSpPr/>
            <p:nvPr/>
          </p:nvSpPr>
          <p:spPr>
            <a:xfrm>
              <a:off x="323528" y="164036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6" name="Bevel 5">
              <a:extLst>
                <a:ext uri="{FF2B5EF4-FFF2-40B4-BE49-F238E27FC236}">
                  <a16:creationId xmlns:a16="http://schemas.microsoft.com/office/drawing/2014/main" id="{9C562661-CC51-8BB0-1882-80FF142D1A5C}"/>
                </a:ext>
              </a:extLst>
            </p:cNvPr>
            <p:cNvSpPr/>
            <p:nvPr/>
          </p:nvSpPr>
          <p:spPr>
            <a:xfrm>
              <a:off x="323528" y="278092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" name="Bevel 6">
              <a:extLst>
                <a:ext uri="{FF2B5EF4-FFF2-40B4-BE49-F238E27FC236}">
                  <a16:creationId xmlns:a16="http://schemas.microsoft.com/office/drawing/2014/main" id="{A18AC91C-094A-BBD3-B9A4-DA6CD28BD062}"/>
                </a:ext>
              </a:extLst>
            </p:cNvPr>
            <p:cNvSpPr/>
            <p:nvPr/>
          </p:nvSpPr>
          <p:spPr>
            <a:xfrm>
              <a:off x="323528" y="335695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EF0CE0E-6B78-EB28-F81B-F210414CADD3}"/>
              </a:ext>
            </a:extLst>
          </p:cNvPr>
          <p:cNvGrpSpPr/>
          <p:nvPr/>
        </p:nvGrpSpPr>
        <p:grpSpPr>
          <a:xfrm rot="16200000">
            <a:off x="2712569" y="696468"/>
            <a:ext cx="1140560" cy="1710840"/>
            <a:chOff x="7992800" y="214662"/>
            <a:chExt cx="1140560" cy="1710840"/>
          </a:xfrm>
        </p:grpSpPr>
        <p:sp>
          <p:nvSpPr>
            <p:cNvPr id="9" name="Bevel 8">
              <a:extLst>
                <a:ext uri="{FF2B5EF4-FFF2-40B4-BE49-F238E27FC236}">
                  <a16:creationId xmlns:a16="http://schemas.microsoft.com/office/drawing/2014/main" id="{789016DD-767D-1F2E-6AC5-074AAE40A121}"/>
                </a:ext>
              </a:extLst>
            </p:cNvPr>
            <p:cNvSpPr/>
            <p:nvPr/>
          </p:nvSpPr>
          <p:spPr>
            <a:xfrm>
              <a:off x="8563080" y="21466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10" name="Bevel 9">
              <a:extLst>
                <a:ext uri="{FF2B5EF4-FFF2-40B4-BE49-F238E27FC236}">
                  <a16:creationId xmlns:a16="http://schemas.microsoft.com/office/drawing/2014/main" id="{525A3E37-40DF-97E5-F607-D1C6D44FC35F}"/>
                </a:ext>
              </a:extLst>
            </p:cNvPr>
            <p:cNvSpPr/>
            <p:nvPr/>
          </p:nvSpPr>
          <p:spPr>
            <a:xfrm>
              <a:off x="7992800" y="21466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11" name="Bevel 10">
              <a:extLst>
                <a:ext uri="{FF2B5EF4-FFF2-40B4-BE49-F238E27FC236}">
                  <a16:creationId xmlns:a16="http://schemas.microsoft.com/office/drawing/2014/main" id="{406A2E71-EDB7-48B0-1995-7B753A9E9F01}"/>
                </a:ext>
              </a:extLst>
            </p:cNvPr>
            <p:cNvSpPr/>
            <p:nvPr/>
          </p:nvSpPr>
          <p:spPr>
            <a:xfrm>
              <a:off x="8563080" y="77919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12" name="Bevel 11">
              <a:extLst>
                <a:ext uri="{FF2B5EF4-FFF2-40B4-BE49-F238E27FC236}">
                  <a16:creationId xmlns:a16="http://schemas.microsoft.com/office/drawing/2014/main" id="{59BEA645-901B-B884-1F7E-96A8FF219986}"/>
                </a:ext>
              </a:extLst>
            </p:cNvPr>
            <p:cNvSpPr/>
            <p:nvPr/>
          </p:nvSpPr>
          <p:spPr>
            <a:xfrm>
              <a:off x="8563080" y="135522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9128281-E145-003D-3E25-05FFF93E086F}"/>
              </a:ext>
            </a:extLst>
          </p:cNvPr>
          <p:cNvGrpSpPr/>
          <p:nvPr/>
        </p:nvGrpSpPr>
        <p:grpSpPr>
          <a:xfrm rot="16200000">
            <a:off x="4429193" y="124900"/>
            <a:ext cx="1140560" cy="1722408"/>
            <a:chOff x="2324328" y="-1131166"/>
            <a:chExt cx="1140560" cy="1722408"/>
          </a:xfrm>
        </p:grpSpPr>
        <p:sp>
          <p:nvSpPr>
            <p:cNvPr id="14" name="Bevel 13">
              <a:extLst>
                <a:ext uri="{FF2B5EF4-FFF2-40B4-BE49-F238E27FC236}">
                  <a16:creationId xmlns:a16="http://schemas.microsoft.com/office/drawing/2014/main" id="{34D5628F-942C-7C0F-DABB-471586A7AD67}"/>
                </a:ext>
              </a:extLst>
            </p:cNvPr>
            <p:cNvSpPr/>
            <p:nvPr/>
          </p:nvSpPr>
          <p:spPr>
            <a:xfrm>
              <a:off x="2330112" y="-1131166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15" name="Bevel 14">
              <a:extLst>
                <a:ext uri="{FF2B5EF4-FFF2-40B4-BE49-F238E27FC236}">
                  <a16:creationId xmlns:a16="http://schemas.microsoft.com/office/drawing/2014/main" id="{177F5C58-DB2B-711B-7FFE-8871F4CCC23B}"/>
                </a:ext>
              </a:extLst>
            </p:cNvPr>
            <p:cNvSpPr/>
            <p:nvPr/>
          </p:nvSpPr>
          <p:spPr>
            <a:xfrm>
              <a:off x="289460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16" name="Bevel 15">
              <a:extLst>
                <a:ext uri="{FF2B5EF4-FFF2-40B4-BE49-F238E27FC236}">
                  <a16:creationId xmlns:a16="http://schemas.microsoft.com/office/drawing/2014/main" id="{2EDE9A6A-A12F-F35A-305D-0D62E9F3862B}"/>
                </a:ext>
              </a:extLst>
            </p:cNvPr>
            <p:cNvSpPr/>
            <p:nvPr/>
          </p:nvSpPr>
          <p:spPr>
            <a:xfrm>
              <a:off x="232432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17" name="Bevel 16">
              <a:extLst>
                <a:ext uri="{FF2B5EF4-FFF2-40B4-BE49-F238E27FC236}">
                  <a16:creationId xmlns:a16="http://schemas.microsoft.com/office/drawing/2014/main" id="{0F582D73-3DD0-AFA6-9CA7-826E960B05DD}"/>
                </a:ext>
              </a:extLst>
            </p:cNvPr>
            <p:cNvSpPr/>
            <p:nvPr/>
          </p:nvSpPr>
          <p:spPr>
            <a:xfrm>
              <a:off x="2324328" y="20962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C0454D0-1874-4DB8-E8BC-AC2240565C51}"/>
              </a:ext>
            </a:extLst>
          </p:cNvPr>
          <p:cNvGrpSpPr/>
          <p:nvPr/>
        </p:nvGrpSpPr>
        <p:grpSpPr>
          <a:xfrm rot="5400000">
            <a:off x="5575605" y="152808"/>
            <a:ext cx="1140560" cy="1710840"/>
            <a:chOff x="3342080" y="4313306"/>
            <a:chExt cx="1140560" cy="1710840"/>
          </a:xfrm>
        </p:grpSpPr>
        <p:sp>
          <p:nvSpPr>
            <p:cNvPr id="19" name="Bevel 18">
              <a:extLst>
                <a:ext uri="{FF2B5EF4-FFF2-40B4-BE49-F238E27FC236}">
                  <a16:creationId xmlns:a16="http://schemas.microsoft.com/office/drawing/2014/main" id="{7D749A71-292A-2F3B-B17B-E1AC214B8CC4}"/>
                </a:ext>
              </a:extLst>
            </p:cNvPr>
            <p:cNvSpPr/>
            <p:nvPr/>
          </p:nvSpPr>
          <p:spPr>
            <a:xfrm>
              <a:off x="3912360" y="488358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20" name="Bevel 19">
              <a:extLst>
                <a:ext uri="{FF2B5EF4-FFF2-40B4-BE49-F238E27FC236}">
                  <a16:creationId xmlns:a16="http://schemas.microsoft.com/office/drawing/2014/main" id="{F8D1E9CA-1292-B2B6-C6AF-33A70264623B}"/>
                </a:ext>
              </a:extLst>
            </p:cNvPr>
            <p:cNvSpPr/>
            <p:nvPr/>
          </p:nvSpPr>
          <p:spPr>
            <a:xfrm>
              <a:off x="3912360" y="431330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21" name="Bevel 20">
              <a:extLst>
                <a:ext uri="{FF2B5EF4-FFF2-40B4-BE49-F238E27FC236}">
                  <a16:creationId xmlns:a16="http://schemas.microsoft.com/office/drawing/2014/main" id="{D7832372-42DF-6516-4609-979992A131E7}"/>
                </a:ext>
              </a:extLst>
            </p:cNvPr>
            <p:cNvSpPr/>
            <p:nvPr/>
          </p:nvSpPr>
          <p:spPr>
            <a:xfrm>
              <a:off x="3342080" y="487783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22" name="Bevel 21">
              <a:extLst>
                <a:ext uri="{FF2B5EF4-FFF2-40B4-BE49-F238E27FC236}">
                  <a16:creationId xmlns:a16="http://schemas.microsoft.com/office/drawing/2014/main" id="{6776D8BF-B647-B099-7F11-5BECB9869D58}"/>
                </a:ext>
              </a:extLst>
            </p:cNvPr>
            <p:cNvSpPr/>
            <p:nvPr/>
          </p:nvSpPr>
          <p:spPr>
            <a:xfrm>
              <a:off x="3342080" y="545386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72A753E-104C-7C5C-D4AF-6226EA8CD836}"/>
              </a:ext>
            </a:extLst>
          </p:cNvPr>
          <p:cNvGrpSpPr/>
          <p:nvPr/>
        </p:nvGrpSpPr>
        <p:grpSpPr>
          <a:xfrm rot="16200000">
            <a:off x="7295138" y="-420347"/>
            <a:ext cx="570280" cy="2286870"/>
            <a:chOff x="323528" y="1640368"/>
            <a:chExt cx="570280" cy="2286870"/>
          </a:xfrm>
        </p:grpSpPr>
        <p:sp>
          <p:nvSpPr>
            <p:cNvPr id="24" name="Bevel 23">
              <a:extLst>
                <a:ext uri="{FF2B5EF4-FFF2-40B4-BE49-F238E27FC236}">
                  <a16:creationId xmlns:a16="http://schemas.microsoft.com/office/drawing/2014/main" id="{DFA9EF5A-FE98-6056-7EDC-4DA203D92E5D}"/>
                </a:ext>
              </a:extLst>
            </p:cNvPr>
            <p:cNvSpPr/>
            <p:nvPr/>
          </p:nvSpPr>
          <p:spPr>
            <a:xfrm>
              <a:off x="323528" y="221064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25" name="Bevel 24">
              <a:extLst>
                <a:ext uri="{FF2B5EF4-FFF2-40B4-BE49-F238E27FC236}">
                  <a16:creationId xmlns:a16="http://schemas.microsoft.com/office/drawing/2014/main" id="{BFF574A7-C76E-9A61-7EF1-2C336ED38A92}"/>
                </a:ext>
              </a:extLst>
            </p:cNvPr>
            <p:cNvSpPr/>
            <p:nvPr/>
          </p:nvSpPr>
          <p:spPr>
            <a:xfrm>
              <a:off x="323528" y="164036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26" name="Bevel 25">
              <a:extLst>
                <a:ext uri="{FF2B5EF4-FFF2-40B4-BE49-F238E27FC236}">
                  <a16:creationId xmlns:a16="http://schemas.microsoft.com/office/drawing/2014/main" id="{DA7AB17E-137C-FEC3-0950-3A94457BC893}"/>
                </a:ext>
              </a:extLst>
            </p:cNvPr>
            <p:cNvSpPr/>
            <p:nvPr/>
          </p:nvSpPr>
          <p:spPr>
            <a:xfrm>
              <a:off x="323528" y="278092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27" name="Bevel 26">
              <a:extLst>
                <a:ext uri="{FF2B5EF4-FFF2-40B4-BE49-F238E27FC236}">
                  <a16:creationId xmlns:a16="http://schemas.microsoft.com/office/drawing/2014/main" id="{BCF3F7FC-9E9C-E32A-2D03-12E17C9D9008}"/>
                </a:ext>
              </a:extLst>
            </p:cNvPr>
            <p:cNvSpPr/>
            <p:nvPr/>
          </p:nvSpPr>
          <p:spPr>
            <a:xfrm>
              <a:off x="323528" y="335695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DA9E78C-7AFB-BB66-B3D0-D143B5D93A15}"/>
              </a:ext>
            </a:extLst>
          </p:cNvPr>
          <p:cNvGrpSpPr/>
          <p:nvPr/>
        </p:nvGrpSpPr>
        <p:grpSpPr>
          <a:xfrm>
            <a:off x="8659699" y="435073"/>
            <a:ext cx="1140560" cy="1716590"/>
            <a:chOff x="7656408" y="2363048"/>
            <a:chExt cx="1140560" cy="1716590"/>
          </a:xfrm>
        </p:grpSpPr>
        <p:sp>
          <p:nvSpPr>
            <p:cNvPr id="29" name="Bevel 28">
              <a:extLst>
                <a:ext uri="{FF2B5EF4-FFF2-40B4-BE49-F238E27FC236}">
                  <a16:creationId xmlns:a16="http://schemas.microsoft.com/office/drawing/2014/main" id="{AA458653-A51F-8E0A-75A7-F5DA34F5C7A8}"/>
                </a:ext>
              </a:extLst>
            </p:cNvPr>
            <p:cNvSpPr/>
            <p:nvPr/>
          </p:nvSpPr>
          <p:spPr>
            <a:xfrm>
              <a:off x="765640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30" name="Bevel 29">
              <a:extLst>
                <a:ext uri="{FF2B5EF4-FFF2-40B4-BE49-F238E27FC236}">
                  <a16:creationId xmlns:a16="http://schemas.microsoft.com/office/drawing/2014/main" id="{57E91BC2-AB2E-FC6B-BA70-59B415B1569B}"/>
                </a:ext>
              </a:extLst>
            </p:cNvPr>
            <p:cNvSpPr/>
            <p:nvPr/>
          </p:nvSpPr>
          <p:spPr>
            <a:xfrm>
              <a:off x="7656408" y="236304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31" name="Bevel 30">
              <a:extLst>
                <a:ext uri="{FF2B5EF4-FFF2-40B4-BE49-F238E27FC236}">
                  <a16:creationId xmlns:a16="http://schemas.microsoft.com/office/drawing/2014/main" id="{9D2FD38D-3F92-7737-75EF-BFA40DEF9CC2}"/>
                </a:ext>
              </a:extLst>
            </p:cNvPr>
            <p:cNvSpPr/>
            <p:nvPr/>
          </p:nvSpPr>
          <p:spPr>
            <a:xfrm>
              <a:off x="822668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32" name="Bevel 31">
              <a:extLst>
                <a:ext uri="{FF2B5EF4-FFF2-40B4-BE49-F238E27FC236}">
                  <a16:creationId xmlns:a16="http://schemas.microsoft.com/office/drawing/2014/main" id="{5E4B61CD-575F-301B-72C0-8D7BA7E03D78}"/>
                </a:ext>
              </a:extLst>
            </p:cNvPr>
            <p:cNvSpPr/>
            <p:nvPr/>
          </p:nvSpPr>
          <p:spPr>
            <a:xfrm>
              <a:off x="8226688" y="350935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4286F35-299D-CF5D-7A27-4E0952BD1E55}"/>
              </a:ext>
            </a:extLst>
          </p:cNvPr>
          <p:cNvGrpSpPr/>
          <p:nvPr/>
        </p:nvGrpSpPr>
        <p:grpSpPr>
          <a:xfrm>
            <a:off x="2407161" y="1550600"/>
            <a:ext cx="1140560" cy="1710840"/>
            <a:chOff x="3342080" y="4313306"/>
            <a:chExt cx="1140560" cy="1710840"/>
          </a:xfrm>
        </p:grpSpPr>
        <p:sp>
          <p:nvSpPr>
            <p:cNvPr id="39" name="Bevel 38">
              <a:extLst>
                <a:ext uri="{FF2B5EF4-FFF2-40B4-BE49-F238E27FC236}">
                  <a16:creationId xmlns:a16="http://schemas.microsoft.com/office/drawing/2014/main" id="{26846B31-E3AE-452B-18E5-D9158C284745}"/>
                </a:ext>
              </a:extLst>
            </p:cNvPr>
            <p:cNvSpPr/>
            <p:nvPr/>
          </p:nvSpPr>
          <p:spPr>
            <a:xfrm>
              <a:off x="3912360" y="488358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0" name="Bevel 39">
              <a:extLst>
                <a:ext uri="{FF2B5EF4-FFF2-40B4-BE49-F238E27FC236}">
                  <a16:creationId xmlns:a16="http://schemas.microsoft.com/office/drawing/2014/main" id="{9BFD327D-9F1C-D55D-6E2E-84C6721AF7E5}"/>
                </a:ext>
              </a:extLst>
            </p:cNvPr>
            <p:cNvSpPr/>
            <p:nvPr/>
          </p:nvSpPr>
          <p:spPr>
            <a:xfrm>
              <a:off x="3912360" y="431330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1" name="Bevel 40">
              <a:extLst>
                <a:ext uri="{FF2B5EF4-FFF2-40B4-BE49-F238E27FC236}">
                  <a16:creationId xmlns:a16="http://schemas.microsoft.com/office/drawing/2014/main" id="{9109E335-704B-A2D7-4D68-472905824AEB}"/>
                </a:ext>
              </a:extLst>
            </p:cNvPr>
            <p:cNvSpPr/>
            <p:nvPr/>
          </p:nvSpPr>
          <p:spPr>
            <a:xfrm>
              <a:off x="3342080" y="487783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2" name="Bevel 41">
              <a:extLst>
                <a:ext uri="{FF2B5EF4-FFF2-40B4-BE49-F238E27FC236}">
                  <a16:creationId xmlns:a16="http://schemas.microsoft.com/office/drawing/2014/main" id="{DF3936D5-9C3D-E92D-F9F0-9AB4B5EFC9EA}"/>
                </a:ext>
              </a:extLst>
            </p:cNvPr>
            <p:cNvSpPr/>
            <p:nvPr/>
          </p:nvSpPr>
          <p:spPr>
            <a:xfrm>
              <a:off x="3342080" y="545386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94F8257-234C-F72A-BB4B-0892903225EA}"/>
              </a:ext>
            </a:extLst>
          </p:cNvPr>
          <p:cNvGrpSpPr/>
          <p:nvPr/>
        </p:nvGrpSpPr>
        <p:grpSpPr>
          <a:xfrm>
            <a:off x="3560764" y="1539100"/>
            <a:ext cx="1140560" cy="1146310"/>
            <a:chOff x="8003440" y="5711690"/>
            <a:chExt cx="1140560" cy="1146310"/>
          </a:xfrm>
        </p:grpSpPr>
        <p:sp>
          <p:nvSpPr>
            <p:cNvPr id="44" name="Bevel 43">
              <a:extLst>
                <a:ext uri="{FF2B5EF4-FFF2-40B4-BE49-F238E27FC236}">
                  <a16:creationId xmlns:a16="http://schemas.microsoft.com/office/drawing/2014/main" id="{036BDC8C-A13E-D689-0B21-D279F3634F99}"/>
                </a:ext>
              </a:extLst>
            </p:cNvPr>
            <p:cNvSpPr/>
            <p:nvPr/>
          </p:nvSpPr>
          <p:spPr>
            <a:xfrm>
              <a:off x="857372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5" name="Bevel 44">
              <a:extLst>
                <a:ext uri="{FF2B5EF4-FFF2-40B4-BE49-F238E27FC236}">
                  <a16:creationId xmlns:a16="http://schemas.microsoft.com/office/drawing/2014/main" id="{D6194C58-D0A4-E9FF-0802-185B7095A7D4}"/>
                </a:ext>
              </a:extLst>
            </p:cNvPr>
            <p:cNvSpPr/>
            <p:nvPr/>
          </p:nvSpPr>
          <p:spPr>
            <a:xfrm>
              <a:off x="857372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6" name="Bevel 45">
              <a:extLst>
                <a:ext uri="{FF2B5EF4-FFF2-40B4-BE49-F238E27FC236}">
                  <a16:creationId xmlns:a16="http://schemas.microsoft.com/office/drawing/2014/main" id="{3467403F-26AA-3711-155E-D9B8673EF86A}"/>
                </a:ext>
              </a:extLst>
            </p:cNvPr>
            <p:cNvSpPr/>
            <p:nvPr/>
          </p:nvSpPr>
          <p:spPr>
            <a:xfrm>
              <a:off x="800344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7" name="Bevel 46">
              <a:extLst>
                <a:ext uri="{FF2B5EF4-FFF2-40B4-BE49-F238E27FC236}">
                  <a16:creationId xmlns:a16="http://schemas.microsoft.com/office/drawing/2014/main" id="{E52F76E3-68E4-803A-346D-F52C4AE5DBA6}"/>
                </a:ext>
              </a:extLst>
            </p:cNvPr>
            <p:cNvSpPr/>
            <p:nvPr/>
          </p:nvSpPr>
          <p:spPr>
            <a:xfrm>
              <a:off x="800344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3080D189-C4BC-E343-9FB1-46CD95D8A408}"/>
              </a:ext>
            </a:extLst>
          </p:cNvPr>
          <p:cNvGrpSpPr/>
          <p:nvPr/>
        </p:nvGrpSpPr>
        <p:grpSpPr>
          <a:xfrm rot="5400000">
            <a:off x="4958205" y="1259710"/>
            <a:ext cx="1140560" cy="1710840"/>
            <a:chOff x="1259632" y="4643510"/>
            <a:chExt cx="1140560" cy="1710840"/>
          </a:xfrm>
        </p:grpSpPr>
        <p:sp>
          <p:nvSpPr>
            <p:cNvPr id="49" name="Bevel 48">
              <a:extLst>
                <a:ext uri="{FF2B5EF4-FFF2-40B4-BE49-F238E27FC236}">
                  <a16:creationId xmlns:a16="http://schemas.microsoft.com/office/drawing/2014/main" id="{9DEEF139-A5E2-47E0-9455-D9F82E99E941}"/>
                </a:ext>
              </a:extLst>
            </p:cNvPr>
            <p:cNvSpPr/>
            <p:nvPr/>
          </p:nvSpPr>
          <p:spPr>
            <a:xfrm>
              <a:off x="125963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0" name="Bevel 49">
              <a:extLst>
                <a:ext uri="{FF2B5EF4-FFF2-40B4-BE49-F238E27FC236}">
                  <a16:creationId xmlns:a16="http://schemas.microsoft.com/office/drawing/2014/main" id="{3FED8620-2E68-D109-980A-C51DC02584B7}"/>
                </a:ext>
              </a:extLst>
            </p:cNvPr>
            <p:cNvSpPr/>
            <p:nvPr/>
          </p:nvSpPr>
          <p:spPr>
            <a:xfrm>
              <a:off x="182991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1" name="Bevel 50">
              <a:extLst>
                <a:ext uri="{FF2B5EF4-FFF2-40B4-BE49-F238E27FC236}">
                  <a16:creationId xmlns:a16="http://schemas.microsoft.com/office/drawing/2014/main" id="{9F54C061-4AB4-B57F-8CB7-2BFD5779BF34}"/>
                </a:ext>
              </a:extLst>
            </p:cNvPr>
            <p:cNvSpPr/>
            <p:nvPr/>
          </p:nvSpPr>
          <p:spPr>
            <a:xfrm>
              <a:off x="1259632" y="520804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2" name="Bevel 51">
              <a:extLst>
                <a:ext uri="{FF2B5EF4-FFF2-40B4-BE49-F238E27FC236}">
                  <a16:creationId xmlns:a16="http://schemas.microsoft.com/office/drawing/2014/main" id="{135D48CC-477F-4734-454A-68AA6012CACD}"/>
                </a:ext>
              </a:extLst>
            </p:cNvPr>
            <p:cNvSpPr/>
            <p:nvPr/>
          </p:nvSpPr>
          <p:spPr>
            <a:xfrm>
              <a:off x="1259632" y="578407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2841FF6E-F59E-DF8B-7B79-3B3BD94504F1}"/>
              </a:ext>
            </a:extLst>
          </p:cNvPr>
          <p:cNvGrpSpPr/>
          <p:nvPr/>
        </p:nvGrpSpPr>
        <p:grpSpPr>
          <a:xfrm>
            <a:off x="6420120" y="1547725"/>
            <a:ext cx="1140560" cy="1146310"/>
            <a:chOff x="8003440" y="5711690"/>
            <a:chExt cx="1140560" cy="1146310"/>
          </a:xfrm>
        </p:grpSpPr>
        <p:sp>
          <p:nvSpPr>
            <p:cNvPr id="54" name="Bevel 53">
              <a:extLst>
                <a:ext uri="{FF2B5EF4-FFF2-40B4-BE49-F238E27FC236}">
                  <a16:creationId xmlns:a16="http://schemas.microsoft.com/office/drawing/2014/main" id="{BD2F8F0D-722E-6EAE-6D65-8A52562F7900}"/>
                </a:ext>
              </a:extLst>
            </p:cNvPr>
            <p:cNvSpPr/>
            <p:nvPr/>
          </p:nvSpPr>
          <p:spPr>
            <a:xfrm>
              <a:off x="857372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5" name="Bevel 54">
              <a:extLst>
                <a:ext uri="{FF2B5EF4-FFF2-40B4-BE49-F238E27FC236}">
                  <a16:creationId xmlns:a16="http://schemas.microsoft.com/office/drawing/2014/main" id="{0CA0FC23-746D-E23C-467A-D28DE3CB54B9}"/>
                </a:ext>
              </a:extLst>
            </p:cNvPr>
            <p:cNvSpPr/>
            <p:nvPr/>
          </p:nvSpPr>
          <p:spPr>
            <a:xfrm>
              <a:off x="857372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6" name="Bevel 55">
              <a:extLst>
                <a:ext uri="{FF2B5EF4-FFF2-40B4-BE49-F238E27FC236}">
                  <a16:creationId xmlns:a16="http://schemas.microsoft.com/office/drawing/2014/main" id="{04C281B6-4868-5878-F332-6DE757611DB1}"/>
                </a:ext>
              </a:extLst>
            </p:cNvPr>
            <p:cNvSpPr/>
            <p:nvPr/>
          </p:nvSpPr>
          <p:spPr>
            <a:xfrm>
              <a:off x="800344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7" name="Bevel 56">
              <a:extLst>
                <a:ext uri="{FF2B5EF4-FFF2-40B4-BE49-F238E27FC236}">
                  <a16:creationId xmlns:a16="http://schemas.microsoft.com/office/drawing/2014/main" id="{B42F1F26-2C28-C7AB-848A-B688FD78F689}"/>
                </a:ext>
              </a:extLst>
            </p:cNvPr>
            <p:cNvSpPr/>
            <p:nvPr/>
          </p:nvSpPr>
          <p:spPr>
            <a:xfrm>
              <a:off x="800344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7CCD545-0241-1EA3-B630-4502AB5610DC}"/>
              </a:ext>
            </a:extLst>
          </p:cNvPr>
          <p:cNvGrpSpPr/>
          <p:nvPr/>
        </p:nvGrpSpPr>
        <p:grpSpPr>
          <a:xfrm>
            <a:off x="7530282" y="1541975"/>
            <a:ext cx="570280" cy="2286870"/>
            <a:chOff x="323528" y="1640368"/>
            <a:chExt cx="570280" cy="2286870"/>
          </a:xfrm>
        </p:grpSpPr>
        <p:sp>
          <p:nvSpPr>
            <p:cNvPr id="59" name="Bevel 58">
              <a:extLst>
                <a:ext uri="{FF2B5EF4-FFF2-40B4-BE49-F238E27FC236}">
                  <a16:creationId xmlns:a16="http://schemas.microsoft.com/office/drawing/2014/main" id="{C1C44D48-1248-1C8E-8935-3CDEFE46CB61}"/>
                </a:ext>
              </a:extLst>
            </p:cNvPr>
            <p:cNvSpPr/>
            <p:nvPr/>
          </p:nvSpPr>
          <p:spPr>
            <a:xfrm>
              <a:off x="323528" y="221064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60" name="Bevel 59">
              <a:extLst>
                <a:ext uri="{FF2B5EF4-FFF2-40B4-BE49-F238E27FC236}">
                  <a16:creationId xmlns:a16="http://schemas.microsoft.com/office/drawing/2014/main" id="{31B35FD3-2FF6-8461-D5E3-5F6160F2746F}"/>
                </a:ext>
              </a:extLst>
            </p:cNvPr>
            <p:cNvSpPr/>
            <p:nvPr/>
          </p:nvSpPr>
          <p:spPr>
            <a:xfrm>
              <a:off x="323528" y="164036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61" name="Bevel 60">
              <a:extLst>
                <a:ext uri="{FF2B5EF4-FFF2-40B4-BE49-F238E27FC236}">
                  <a16:creationId xmlns:a16="http://schemas.microsoft.com/office/drawing/2014/main" id="{99A81853-ED7C-5FB1-073E-D2913EF2BE16}"/>
                </a:ext>
              </a:extLst>
            </p:cNvPr>
            <p:cNvSpPr/>
            <p:nvPr/>
          </p:nvSpPr>
          <p:spPr>
            <a:xfrm>
              <a:off x="323528" y="278092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62" name="Bevel 61">
              <a:extLst>
                <a:ext uri="{FF2B5EF4-FFF2-40B4-BE49-F238E27FC236}">
                  <a16:creationId xmlns:a16="http://schemas.microsoft.com/office/drawing/2014/main" id="{6657F60C-0AE1-25A2-54F0-D9453161CDD7}"/>
                </a:ext>
              </a:extLst>
            </p:cNvPr>
            <p:cNvSpPr/>
            <p:nvPr/>
          </p:nvSpPr>
          <p:spPr>
            <a:xfrm>
              <a:off x="323528" y="335695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C863ABD2-5658-1B6C-A025-32352D262EC0}"/>
              </a:ext>
            </a:extLst>
          </p:cNvPr>
          <p:cNvGrpSpPr/>
          <p:nvPr/>
        </p:nvGrpSpPr>
        <p:grpSpPr>
          <a:xfrm rot="5400000">
            <a:off x="7229268" y="677930"/>
            <a:ext cx="1140560" cy="1710840"/>
            <a:chOff x="1259632" y="4643510"/>
            <a:chExt cx="1140560" cy="1710840"/>
          </a:xfrm>
        </p:grpSpPr>
        <p:sp>
          <p:nvSpPr>
            <p:cNvPr id="448" name="Bevel 447">
              <a:extLst>
                <a:ext uri="{FF2B5EF4-FFF2-40B4-BE49-F238E27FC236}">
                  <a16:creationId xmlns:a16="http://schemas.microsoft.com/office/drawing/2014/main" id="{50B44F97-2AD7-E0FC-A9A2-97A0A81A8B98}"/>
                </a:ext>
              </a:extLst>
            </p:cNvPr>
            <p:cNvSpPr/>
            <p:nvPr/>
          </p:nvSpPr>
          <p:spPr>
            <a:xfrm>
              <a:off x="125963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49" name="Bevel 448">
              <a:extLst>
                <a:ext uri="{FF2B5EF4-FFF2-40B4-BE49-F238E27FC236}">
                  <a16:creationId xmlns:a16="http://schemas.microsoft.com/office/drawing/2014/main" id="{09404B88-2876-74D4-948D-0E00B98576F3}"/>
                </a:ext>
              </a:extLst>
            </p:cNvPr>
            <p:cNvSpPr/>
            <p:nvPr/>
          </p:nvSpPr>
          <p:spPr>
            <a:xfrm>
              <a:off x="182991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50" name="Bevel 449">
              <a:extLst>
                <a:ext uri="{FF2B5EF4-FFF2-40B4-BE49-F238E27FC236}">
                  <a16:creationId xmlns:a16="http://schemas.microsoft.com/office/drawing/2014/main" id="{48CAC222-CC85-A169-B373-5327C56DB3ED}"/>
                </a:ext>
              </a:extLst>
            </p:cNvPr>
            <p:cNvSpPr/>
            <p:nvPr/>
          </p:nvSpPr>
          <p:spPr>
            <a:xfrm>
              <a:off x="1259632" y="520804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51" name="Bevel 450">
              <a:extLst>
                <a:ext uri="{FF2B5EF4-FFF2-40B4-BE49-F238E27FC236}">
                  <a16:creationId xmlns:a16="http://schemas.microsoft.com/office/drawing/2014/main" id="{2C9C9648-D954-77BD-B166-CE6ADDDD8492}"/>
                </a:ext>
              </a:extLst>
            </p:cNvPr>
            <p:cNvSpPr/>
            <p:nvPr/>
          </p:nvSpPr>
          <p:spPr>
            <a:xfrm>
              <a:off x="1259632" y="578407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52" name="Group 451">
            <a:extLst>
              <a:ext uri="{FF2B5EF4-FFF2-40B4-BE49-F238E27FC236}">
                <a16:creationId xmlns:a16="http://schemas.microsoft.com/office/drawing/2014/main" id="{5973043B-1942-5530-F794-C0BC6578B776}"/>
              </a:ext>
            </a:extLst>
          </p:cNvPr>
          <p:cNvGrpSpPr/>
          <p:nvPr/>
        </p:nvGrpSpPr>
        <p:grpSpPr>
          <a:xfrm rot="16200000">
            <a:off x="8395100" y="1251051"/>
            <a:ext cx="1140560" cy="1722408"/>
            <a:chOff x="2324328" y="-1131166"/>
            <a:chExt cx="1140560" cy="1722408"/>
          </a:xfrm>
        </p:grpSpPr>
        <p:sp>
          <p:nvSpPr>
            <p:cNvPr id="453" name="Bevel 452">
              <a:extLst>
                <a:ext uri="{FF2B5EF4-FFF2-40B4-BE49-F238E27FC236}">
                  <a16:creationId xmlns:a16="http://schemas.microsoft.com/office/drawing/2014/main" id="{40F64FC0-28BE-88C8-3EBB-AB6CAC65D935}"/>
                </a:ext>
              </a:extLst>
            </p:cNvPr>
            <p:cNvSpPr/>
            <p:nvPr/>
          </p:nvSpPr>
          <p:spPr>
            <a:xfrm>
              <a:off x="2330112" y="-1131166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54" name="Bevel 453">
              <a:extLst>
                <a:ext uri="{FF2B5EF4-FFF2-40B4-BE49-F238E27FC236}">
                  <a16:creationId xmlns:a16="http://schemas.microsoft.com/office/drawing/2014/main" id="{C30096CB-5D43-1395-865F-D80BAA300181}"/>
                </a:ext>
              </a:extLst>
            </p:cNvPr>
            <p:cNvSpPr/>
            <p:nvPr/>
          </p:nvSpPr>
          <p:spPr>
            <a:xfrm>
              <a:off x="289460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55" name="Bevel 454">
              <a:extLst>
                <a:ext uri="{FF2B5EF4-FFF2-40B4-BE49-F238E27FC236}">
                  <a16:creationId xmlns:a16="http://schemas.microsoft.com/office/drawing/2014/main" id="{EA996EE6-50A0-8854-8190-717691BA50CB}"/>
                </a:ext>
              </a:extLst>
            </p:cNvPr>
            <p:cNvSpPr/>
            <p:nvPr/>
          </p:nvSpPr>
          <p:spPr>
            <a:xfrm>
              <a:off x="232432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56" name="Bevel 455">
              <a:extLst>
                <a:ext uri="{FF2B5EF4-FFF2-40B4-BE49-F238E27FC236}">
                  <a16:creationId xmlns:a16="http://schemas.microsoft.com/office/drawing/2014/main" id="{BF62393F-B44E-0C21-8D45-0F906B72D2C9}"/>
                </a:ext>
              </a:extLst>
            </p:cNvPr>
            <p:cNvSpPr/>
            <p:nvPr/>
          </p:nvSpPr>
          <p:spPr>
            <a:xfrm>
              <a:off x="2324328" y="20962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57" name="Group 456">
            <a:extLst>
              <a:ext uri="{FF2B5EF4-FFF2-40B4-BE49-F238E27FC236}">
                <a16:creationId xmlns:a16="http://schemas.microsoft.com/office/drawing/2014/main" id="{7BAECDDF-788E-D279-45A9-E7FDD35E8647}"/>
              </a:ext>
            </a:extLst>
          </p:cNvPr>
          <p:cNvGrpSpPr/>
          <p:nvPr/>
        </p:nvGrpSpPr>
        <p:grpSpPr>
          <a:xfrm rot="16200000">
            <a:off x="8670842" y="2058472"/>
            <a:ext cx="570280" cy="1710840"/>
            <a:chOff x="323528" y="1640368"/>
            <a:chExt cx="570280" cy="1710840"/>
          </a:xfrm>
        </p:grpSpPr>
        <p:sp>
          <p:nvSpPr>
            <p:cNvPr id="458" name="Bevel 457">
              <a:extLst>
                <a:ext uri="{FF2B5EF4-FFF2-40B4-BE49-F238E27FC236}">
                  <a16:creationId xmlns:a16="http://schemas.microsoft.com/office/drawing/2014/main" id="{F6F4B06D-36CF-F08D-DFE5-1D70384B7269}"/>
                </a:ext>
              </a:extLst>
            </p:cNvPr>
            <p:cNvSpPr/>
            <p:nvPr/>
          </p:nvSpPr>
          <p:spPr>
            <a:xfrm>
              <a:off x="323528" y="221064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59" name="Bevel 458">
              <a:extLst>
                <a:ext uri="{FF2B5EF4-FFF2-40B4-BE49-F238E27FC236}">
                  <a16:creationId xmlns:a16="http://schemas.microsoft.com/office/drawing/2014/main" id="{A4162825-41FE-04AC-F50D-CDAF6FE5529D}"/>
                </a:ext>
              </a:extLst>
            </p:cNvPr>
            <p:cNvSpPr/>
            <p:nvPr/>
          </p:nvSpPr>
          <p:spPr>
            <a:xfrm>
              <a:off x="323528" y="164036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60" name="Bevel 459">
              <a:extLst>
                <a:ext uri="{FF2B5EF4-FFF2-40B4-BE49-F238E27FC236}">
                  <a16:creationId xmlns:a16="http://schemas.microsoft.com/office/drawing/2014/main" id="{E2A5DF25-62BD-7266-653A-BBD2F77FB61B}"/>
                </a:ext>
              </a:extLst>
            </p:cNvPr>
            <p:cNvSpPr/>
            <p:nvPr/>
          </p:nvSpPr>
          <p:spPr>
            <a:xfrm>
              <a:off x="323528" y="278092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67" name="Group 466">
            <a:extLst>
              <a:ext uri="{FF2B5EF4-FFF2-40B4-BE49-F238E27FC236}">
                <a16:creationId xmlns:a16="http://schemas.microsoft.com/office/drawing/2014/main" id="{EEFE3DB2-D6A3-4FDD-AA73-6F51D7589FF4}"/>
              </a:ext>
            </a:extLst>
          </p:cNvPr>
          <p:cNvGrpSpPr/>
          <p:nvPr/>
        </p:nvGrpSpPr>
        <p:grpSpPr>
          <a:xfrm>
            <a:off x="4737539" y="2103630"/>
            <a:ext cx="1140560" cy="1146310"/>
            <a:chOff x="8003440" y="5711690"/>
            <a:chExt cx="1140560" cy="1146310"/>
          </a:xfrm>
        </p:grpSpPr>
        <p:sp>
          <p:nvSpPr>
            <p:cNvPr id="468" name="Bevel 467">
              <a:extLst>
                <a:ext uri="{FF2B5EF4-FFF2-40B4-BE49-F238E27FC236}">
                  <a16:creationId xmlns:a16="http://schemas.microsoft.com/office/drawing/2014/main" id="{99C83198-62A9-D7C9-8FFE-5D3663E16A7A}"/>
                </a:ext>
              </a:extLst>
            </p:cNvPr>
            <p:cNvSpPr/>
            <p:nvPr/>
          </p:nvSpPr>
          <p:spPr>
            <a:xfrm>
              <a:off x="857372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69" name="Bevel 468">
              <a:extLst>
                <a:ext uri="{FF2B5EF4-FFF2-40B4-BE49-F238E27FC236}">
                  <a16:creationId xmlns:a16="http://schemas.microsoft.com/office/drawing/2014/main" id="{54C7976E-3A05-D448-D3D0-BE2E26B0324A}"/>
                </a:ext>
              </a:extLst>
            </p:cNvPr>
            <p:cNvSpPr/>
            <p:nvPr/>
          </p:nvSpPr>
          <p:spPr>
            <a:xfrm>
              <a:off x="857372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70" name="Bevel 469">
              <a:extLst>
                <a:ext uri="{FF2B5EF4-FFF2-40B4-BE49-F238E27FC236}">
                  <a16:creationId xmlns:a16="http://schemas.microsoft.com/office/drawing/2014/main" id="{2CF69E1E-DFBF-4F17-44F3-78783DF71BE1}"/>
                </a:ext>
              </a:extLst>
            </p:cNvPr>
            <p:cNvSpPr/>
            <p:nvPr/>
          </p:nvSpPr>
          <p:spPr>
            <a:xfrm>
              <a:off x="800344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71" name="Bevel 470">
              <a:extLst>
                <a:ext uri="{FF2B5EF4-FFF2-40B4-BE49-F238E27FC236}">
                  <a16:creationId xmlns:a16="http://schemas.microsoft.com/office/drawing/2014/main" id="{D6AF142D-DBCF-D0F3-8259-B73B43A76561}"/>
                </a:ext>
              </a:extLst>
            </p:cNvPr>
            <p:cNvSpPr/>
            <p:nvPr/>
          </p:nvSpPr>
          <p:spPr>
            <a:xfrm>
              <a:off x="800344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72" name="Group 471">
            <a:extLst>
              <a:ext uri="{FF2B5EF4-FFF2-40B4-BE49-F238E27FC236}">
                <a16:creationId xmlns:a16="http://schemas.microsoft.com/office/drawing/2014/main" id="{279FC1CE-25FA-BAE3-451A-6660BB9E1682}"/>
              </a:ext>
            </a:extLst>
          </p:cNvPr>
          <p:cNvGrpSpPr/>
          <p:nvPr/>
        </p:nvGrpSpPr>
        <p:grpSpPr>
          <a:xfrm rot="5400000">
            <a:off x="3852757" y="2343612"/>
            <a:ext cx="1140560" cy="1710840"/>
            <a:chOff x="3342080" y="4313306"/>
            <a:chExt cx="1140560" cy="1710840"/>
          </a:xfrm>
        </p:grpSpPr>
        <p:sp>
          <p:nvSpPr>
            <p:cNvPr id="473" name="Bevel 472">
              <a:extLst>
                <a:ext uri="{FF2B5EF4-FFF2-40B4-BE49-F238E27FC236}">
                  <a16:creationId xmlns:a16="http://schemas.microsoft.com/office/drawing/2014/main" id="{D00AC161-6A86-C096-A442-2C107669058D}"/>
                </a:ext>
              </a:extLst>
            </p:cNvPr>
            <p:cNvSpPr/>
            <p:nvPr/>
          </p:nvSpPr>
          <p:spPr>
            <a:xfrm>
              <a:off x="3912360" y="488358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74" name="Bevel 473">
              <a:extLst>
                <a:ext uri="{FF2B5EF4-FFF2-40B4-BE49-F238E27FC236}">
                  <a16:creationId xmlns:a16="http://schemas.microsoft.com/office/drawing/2014/main" id="{47208EFE-849A-FFFB-44D5-E00AF65BEAD6}"/>
                </a:ext>
              </a:extLst>
            </p:cNvPr>
            <p:cNvSpPr/>
            <p:nvPr/>
          </p:nvSpPr>
          <p:spPr>
            <a:xfrm>
              <a:off x="3912360" y="431330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75" name="Bevel 474">
              <a:extLst>
                <a:ext uri="{FF2B5EF4-FFF2-40B4-BE49-F238E27FC236}">
                  <a16:creationId xmlns:a16="http://schemas.microsoft.com/office/drawing/2014/main" id="{D6806E7A-32AF-8DC4-3E1E-A1B9494A0596}"/>
                </a:ext>
              </a:extLst>
            </p:cNvPr>
            <p:cNvSpPr/>
            <p:nvPr/>
          </p:nvSpPr>
          <p:spPr>
            <a:xfrm>
              <a:off x="3342080" y="487783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76" name="Bevel 475">
              <a:extLst>
                <a:ext uri="{FF2B5EF4-FFF2-40B4-BE49-F238E27FC236}">
                  <a16:creationId xmlns:a16="http://schemas.microsoft.com/office/drawing/2014/main" id="{14F3CC1D-7973-3E59-5FEE-21D68E77DEFA}"/>
                </a:ext>
              </a:extLst>
            </p:cNvPr>
            <p:cNvSpPr/>
            <p:nvPr/>
          </p:nvSpPr>
          <p:spPr>
            <a:xfrm>
              <a:off x="3342080" y="545386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77" name="Group 476">
            <a:extLst>
              <a:ext uri="{FF2B5EF4-FFF2-40B4-BE49-F238E27FC236}">
                <a16:creationId xmlns:a16="http://schemas.microsoft.com/office/drawing/2014/main" id="{9E02E8AB-29D7-16D8-E391-9354500EABB0}"/>
              </a:ext>
            </a:extLst>
          </p:cNvPr>
          <p:cNvGrpSpPr/>
          <p:nvPr/>
        </p:nvGrpSpPr>
        <p:grpSpPr>
          <a:xfrm>
            <a:off x="2985531" y="2673876"/>
            <a:ext cx="570280" cy="2286870"/>
            <a:chOff x="323528" y="1640368"/>
            <a:chExt cx="570280" cy="2286870"/>
          </a:xfrm>
        </p:grpSpPr>
        <p:sp>
          <p:nvSpPr>
            <p:cNvPr id="478" name="Bevel 477">
              <a:extLst>
                <a:ext uri="{FF2B5EF4-FFF2-40B4-BE49-F238E27FC236}">
                  <a16:creationId xmlns:a16="http://schemas.microsoft.com/office/drawing/2014/main" id="{7430DA87-D407-86C0-9D22-C92BA25CF14A}"/>
                </a:ext>
              </a:extLst>
            </p:cNvPr>
            <p:cNvSpPr/>
            <p:nvPr/>
          </p:nvSpPr>
          <p:spPr>
            <a:xfrm>
              <a:off x="323528" y="221064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79" name="Bevel 478">
              <a:extLst>
                <a:ext uri="{FF2B5EF4-FFF2-40B4-BE49-F238E27FC236}">
                  <a16:creationId xmlns:a16="http://schemas.microsoft.com/office/drawing/2014/main" id="{1D00278C-8C71-5DC5-53CF-B131F662D116}"/>
                </a:ext>
              </a:extLst>
            </p:cNvPr>
            <p:cNvSpPr/>
            <p:nvPr/>
          </p:nvSpPr>
          <p:spPr>
            <a:xfrm>
              <a:off x="323528" y="164036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80" name="Bevel 479">
              <a:extLst>
                <a:ext uri="{FF2B5EF4-FFF2-40B4-BE49-F238E27FC236}">
                  <a16:creationId xmlns:a16="http://schemas.microsoft.com/office/drawing/2014/main" id="{E3A59561-8647-93EB-8D4E-5246947FABD6}"/>
                </a:ext>
              </a:extLst>
            </p:cNvPr>
            <p:cNvSpPr/>
            <p:nvPr/>
          </p:nvSpPr>
          <p:spPr>
            <a:xfrm>
              <a:off x="323528" y="278092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81" name="Bevel 480">
              <a:extLst>
                <a:ext uri="{FF2B5EF4-FFF2-40B4-BE49-F238E27FC236}">
                  <a16:creationId xmlns:a16="http://schemas.microsoft.com/office/drawing/2014/main" id="{983F4538-3F43-E263-650A-199C2548313A}"/>
                </a:ext>
              </a:extLst>
            </p:cNvPr>
            <p:cNvSpPr/>
            <p:nvPr/>
          </p:nvSpPr>
          <p:spPr>
            <a:xfrm>
              <a:off x="323528" y="335695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482" name="Group 481">
            <a:extLst>
              <a:ext uri="{FF2B5EF4-FFF2-40B4-BE49-F238E27FC236}">
                <a16:creationId xmlns:a16="http://schemas.microsoft.com/office/drawing/2014/main" id="{B156A4FF-FE67-7868-19DE-D16DF400C8C8}"/>
              </a:ext>
            </a:extLst>
          </p:cNvPr>
          <p:cNvGrpSpPr/>
          <p:nvPr/>
        </p:nvGrpSpPr>
        <p:grpSpPr>
          <a:xfrm>
            <a:off x="2395355" y="3241281"/>
            <a:ext cx="570280" cy="2286870"/>
            <a:chOff x="323528" y="1640368"/>
            <a:chExt cx="570280" cy="2286870"/>
          </a:xfrm>
        </p:grpSpPr>
        <p:sp>
          <p:nvSpPr>
            <p:cNvPr id="483" name="Bevel 482">
              <a:extLst>
                <a:ext uri="{FF2B5EF4-FFF2-40B4-BE49-F238E27FC236}">
                  <a16:creationId xmlns:a16="http://schemas.microsoft.com/office/drawing/2014/main" id="{34103B13-0483-72F4-54F1-1E879B239E5F}"/>
                </a:ext>
              </a:extLst>
            </p:cNvPr>
            <p:cNvSpPr/>
            <p:nvPr/>
          </p:nvSpPr>
          <p:spPr>
            <a:xfrm>
              <a:off x="323528" y="221064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84" name="Bevel 483">
              <a:extLst>
                <a:ext uri="{FF2B5EF4-FFF2-40B4-BE49-F238E27FC236}">
                  <a16:creationId xmlns:a16="http://schemas.microsoft.com/office/drawing/2014/main" id="{48A0C707-641A-1FA6-D728-19E0B3421DA8}"/>
                </a:ext>
              </a:extLst>
            </p:cNvPr>
            <p:cNvSpPr/>
            <p:nvPr/>
          </p:nvSpPr>
          <p:spPr>
            <a:xfrm>
              <a:off x="323528" y="164036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485" name="Bevel 484">
              <a:extLst>
                <a:ext uri="{FF2B5EF4-FFF2-40B4-BE49-F238E27FC236}">
                  <a16:creationId xmlns:a16="http://schemas.microsoft.com/office/drawing/2014/main" id="{9D5AF736-4FA0-E0B9-169B-3EA06DBE50A1}"/>
                </a:ext>
              </a:extLst>
            </p:cNvPr>
            <p:cNvSpPr/>
            <p:nvPr/>
          </p:nvSpPr>
          <p:spPr>
            <a:xfrm>
              <a:off x="323528" y="278092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26" name="Bevel 725">
              <a:extLst>
                <a:ext uri="{FF2B5EF4-FFF2-40B4-BE49-F238E27FC236}">
                  <a16:creationId xmlns:a16="http://schemas.microsoft.com/office/drawing/2014/main" id="{86325DB5-8E24-47F0-7F1D-D6C7EB3B8DEE}"/>
                </a:ext>
              </a:extLst>
            </p:cNvPr>
            <p:cNvSpPr/>
            <p:nvPr/>
          </p:nvSpPr>
          <p:spPr>
            <a:xfrm>
              <a:off x="323528" y="335695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27" name="Group 726">
            <a:extLst>
              <a:ext uri="{FF2B5EF4-FFF2-40B4-BE49-F238E27FC236}">
                <a16:creationId xmlns:a16="http://schemas.microsoft.com/office/drawing/2014/main" id="{B20EA5A8-C11D-9612-A075-978DF3F78C14}"/>
              </a:ext>
            </a:extLst>
          </p:cNvPr>
          <p:cNvGrpSpPr/>
          <p:nvPr/>
        </p:nvGrpSpPr>
        <p:grpSpPr>
          <a:xfrm rot="16200000">
            <a:off x="3845904" y="2911985"/>
            <a:ext cx="1140560" cy="1710840"/>
            <a:chOff x="1259632" y="4643510"/>
            <a:chExt cx="1140560" cy="1710840"/>
          </a:xfrm>
        </p:grpSpPr>
        <p:sp>
          <p:nvSpPr>
            <p:cNvPr id="728" name="Bevel 727">
              <a:extLst>
                <a:ext uri="{FF2B5EF4-FFF2-40B4-BE49-F238E27FC236}">
                  <a16:creationId xmlns:a16="http://schemas.microsoft.com/office/drawing/2014/main" id="{C42BA585-E4D6-6737-8900-218E6555A6A6}"/>
                </a:ext>
              </a:extLst>
            </p:cNvPr>
            <p:cNvSpPr/>
            <p:nvPr/>
          </p:nvSpPr>
          <p:spPr>
            <a:xfrm>
              <a:off x="125963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29" name="Bevel 728">
              <a:extLst>
                <a:ext uri="{FF2B5EF4-FFF2-40B4-BE49-F238E27FC236}">
                  <a16:creationId xmlns:a16="http://schemas.microsoft.com/office/drawing/2014/main" id="{F6F6D7C0-8BA4-4A60-4064-4062D73FC6EB}"/>
                </a:ext>
              </a:extLst>
            </p:cNvPr>
            <p:cNvSpPr/>
            <p:nvPr/>
          </p:nvSpPr>
          <p:spPr>
            <a:xfrm>
              <a:off x="182991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30" name="Bevel 729">
              <a:extLst>
                <a:ext uri="{FF2B5EF4-FFF2-40B4-BE49-F238E27FC236}">
                  <a16:creationId xmlns:a16="http://schemas.microsoft.com/office/drawing/2014/main" id="{FD5F1B67-8F19-F62C-C8E0-714E36715AFD}"/>
                </a:ext>
              </a:extLst>
            </p:cNvPr>
            <p:cNvSpPr/>
            <p:nvPr/>
          </p:nvSpPr>
          <p:spPr>
            <a:xfrm>
              <a:off x="1259632" y="520804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31" name="Bevel 730">
              <a:extLst>
                <a:ext uri="{FF2B5EF4-FFF2-40B4-BE49-F238E27FC236}">
                  <a16:creationId xmlns:a16="http://schemas.microsoft.com/office/drawing/2014/main" id="{F9BDF739-F844-DBED-22F1-2411AE9BA96C}"/>
                </a:ext>
              </a:extLst>
            </p:cNvPr>
            <p:cNvSpPr/>
            <p:nvPr/>
          </p:nvSpPr>
          <p:spPr>
            <a:xfrm>
              <a:off x="1259632" y="578407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32" name="Group 731">
            <a:extLst>
              <a:ext uri="{FF2B5EF4-FFF2-40B4-BE49-F238E27FC236}">
                <a16:creationId xmlns:a16="http://schemas.microsoft.com/office/drawing/2014/main" id="{2649FFE2-6A94-C5AC-39A5-64BBA8AD17C7}"/>
              </a:ext>
            </a:extLst>
          </p:cNvPr>
          <p:cNvGrpSpPr/>
          <p:nvPr/>
        </p:nvGrpSpPr>
        <p:grpSpPr>
          <a:xfrm rot="5400000">
            <a:off x="5566472" y="2947550"/>
            <a:ext cx="1140560" cy="1710840"/>
            <a:chOff x="3342080" y="4313306"/>
            <a:chExt cx="1140560" cy="1710840"/>
          </a:xfrm>
        </p:grpSpPr>
        <p:sp>
          <p:nvSpPr>
            <p:cNvPr id="733" name="Bevel 732">
              <a:extLst>
                <a:ext uri="{FF2B5EF4-FFF2-40B4-BE49-F238E27FC236}">
                  <a16:creationId xmlns:a16="http://schemas.microsoft.com/office/drawing/2014/main" id="{24A5AEF3-5F9C-AF12-2BBB-FFC5A0BD315D}"/>
                </a:ext>
              </a:extLst>
            </p:cNvPr>
            <p:cNvSpPr/>
            <p:nvPr/>
          </p:nvSpPr>
          <p:spPr>
            <a:xfrm>
              <a:off x="3912360" y="488358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34" name="Bevel 733">
              <a:extLst>
                <a:ext uri="{FF2B5EF4-FFF2-40B4-BE49-F238E27FC236}">
                  <a16:creationId xmlns:a16="http://schemas.microsoft.com/office/drawing/2014/main" id="{9CA24D0C-C06B-1DB4-BD25-E54D870165EF}"/>
                </a:ext>
              </a:extLst>
            </p:cNvPr>
            <p:cNvSpPr/>
            <p:nvPr/>
          </p:nvSpPr>
          <p:spPr>
            <a:xfrm>
              <a:off x="3912360" y="431330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35" name="Bevel 734">
              <a:extLst>
                <a:ext uri="{FF2B5EF4-FFF2-40B4-BE49-F238E27FC236}">
                  <a16:creationId xmlns:a16="http://schemas.microsoft.com/office/drawing/2014/main" id="{8169B632-04E7-04AC-810C-93F7DA812871}"/>
                </a:ext>
              </a:extLst>
            </p:cNvPr>
            <p:cNvSpPr/>
            <p:nvPr/>
          </p:nvSpPr>
          <p:spPr>
            <a:xfrm>
              <a:off x="3342080" y="487783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36" name="Bevel 735">
              <a:extLst>
                <a:ext uri="{FF2B5EF4-FFF2-40B4-BE49-F238E27FC236}">
                  <a16:creationId xmlns:a16="http://schemas.microsoft.com/office/drawing/2014/main" id="{EAA80229-C716-052F-4F46-90BA1344F3F3}"/>
                </a:ext>
              </a:extLst>
            </p:cNvPr>
            <p:cNvSpPr/>
            <p:nvPr/>
          </p:nvSpPr>
          <p:spPr>
            <a:xfrm>
              <a:off x="3342080" y="545386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37" name="Group 736">
            <a:extLst>
              <a:ext uri="{FF2B5EF4-FFF2-40B4-BE49-F238E27FC236}">
                <a16:creationId xmlns:a16="http://schemas.microsoft.com/office/drawing/2014/main" id="{A0A5C25D-C05F-8AD7-0AA5-0A8FD05870CA}"/>
              </a:ext>
            </a:extLst>
          </p:cNvPr>
          <p:cNvGrpSpPr/>
          <p:nvPr/>
        </p:nvGrpSpPr>
        <p:grpSpPr>
          <a:xfrm rot="5400000">
            <a:off x="6142535" y="2363703"/>
            <a:ext cx="1140560" cy="1722408"/>
            <a:chOff x="2324328" y="-1131166"/>
            <a:chExt cx="1140560" cy="1722408"/>
          </a:xfrm>
        </p:grpSpPr>
        <p:sp>
          <p:nvSpPr>
            <p:cNvPr id="738" name="Bevel 737">
              <a:extLst>
                <a:ext uri="{FF2B5EF4-FFF2-40B4-BE49-F238E27FC236}">
                  <a16:creationId xmlns:a16="http://schemas.microsoft.com/office/drawing/2014/main" id="{20037E0F-CECC-CAF9-AA58-1434338382C4}"/>
                </a:ext>
              </a:extLst>
            </p:cNvPr>
            <p:cNvSpPr/>
            <p:nvPr/>
          </p:nvSpPr>
          <p:spPr>
            <a:xfrm>
              <a:off x="2330112" y="-1131166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39" name="Bevel 738">
              <a:extLst>
                <a:ext uri="{FF2B5EF4-FFF2-40B4-BE49-F238E27FC236}">
                  <a16:creationId xmlns:a16="http://schemas.microsoft.com/office/drawing/2014/main" id="{5DD4F7EF-31A9-00C4-25FC-CD4EEAB6661F}"/>
                </a:ext>
              </a:extLst>
            </p:cNvPr>
            <p:cNvSpPr/>
            <p:nvPr/>
          </p:nvSpPr>
          <p:spPr>
            <a:xfrm>
              <a:off x="289460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40" name="Bevel 739">
              <a:extLst>
                <a:ext uri="{FF2B5EF4-FFF2-40B4-BE49-F238E27FC236}">
                  <a16:creationId xmlns:a16="http://schemas.microsoft.com/office/drawing/2014/main" id="{6C1D5FA4-1D1D-D3EF-D041-3A6A8EAF5BC4}"/>
                </a:ext>
              </a:extLst>
            </p:cNvPr>
            <p:cNvSpPr/>
            <p:nvPr/>
          </p:nvSpPr>
          <p:spPr>
            <a:xfrm>
              <a:off x="232432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41" name="Bevel 740">
              <a:extLst>
                <a:ext uri="{FF2B5EF4-FFF2-40B4-BE49-F238E27FC236}">
                  <a16:creationId xmlns:a16="http://schemas.microsoft.com/office/drawing/2014/main" id="{7CF8B779-CE67-28B8-7E0A-A31D84804596}"/>
                </a:ext>
              </a:extLst>
            </p:cNvPr>
            <p:cNvSpPr/>
            <p:nvPr/>
          </p:nvSpPr>
          <p:spPr>
            <a:xfrm>
              <a:off x="2324328" y="20962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42" name="Group 741">
            <a:extLst>
              <a:ext uri="{FF2B5EF4-FFF2-40B4-BE49-F238E27FC236}">
                <a16:creationId xmlns:a16="http://schemas.microsoft.com/office/drawing/2014/main" id="{CE9287B4-FCAC-5565-EBEE-38E8D60CA78E}"/>
              </a:ext>
            </a:extLst>
          </p:cNvPr>
          <p:cNvGrpSpPr/>
          <p:nvPr/>
        </p:nvGrpSpPr>
        <p:grpSpPr>
          <a:xfrm>
            <a:off x="7005546" y="3193248"/>
            <a:ext cx="1140560" cy="1716590"/>
            <a:chOff x="7656408" y="2363048"/>
            <a:chExt cx="1140560" cy="1716590"/>
          </a:xfrm>
        </p:grpSpPr>
        <p:sp>
          <p:nvSpPr>
            <p:cNvPr id="743" name="Bevel 742">
              <a:extLst>
                <a:ext uri="{FF2B5EF4-FFF2-40B4-BE49-F238E27FC236}">
                  <a16:creationId xmlns:a16="http://schemas.microsoft.com/office/drawing/2014/main" id="{0293259E-7FBF-49B8-F2FE-17B6FACB8A1B}"/>
                </a:ext>
              </a:extLst>
            </p:cNvPr>
            <p:cNvSpPr/>
            <p:nvPr/>
          </p:nvSpPr>
          <p:spPr>
            <a:xfrm>
              <a:off x="765640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44" name="Bevel 743">
              <a:extLst>
                <a:ext uri="{FF2B5EF4-FFF2-40B4-BE49-F238E27FC236}">
                  <a16:creationId xmlns:a16="http://schemas.microsoft.com/office/drawing/2014/main" id="{DF17B460-411B-13FB-4873-A579C2C8FA3D}"/>
                </a:ext>
              </a:extLst>
            </p:cNvPr>
            <p:cNvSpPr/>
            <p:nvPr/>
          </p:nvSpPr>
          <p:spPr>
            <a:xfrm>
              <a:off x="7656408" y="236304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45" name="Bevel 744">
              <a:extLst>
                <a:ext uri="{FF2B5EF4-FFF2-40B4-BE49-F238E27FC236}">
                  <a16:creationId xmlns:a16="http://schemas.microsoft.com/office/drawing/2014/main" id="{4485E446-64CC-F6F4-A3D0-ABA86C6DE618}"/>
                </a:ext>
              </a:extLst>
            </p:cNvPr>
            <p:cNvSpPr/>
            <p:nvPr/>
          </p:nvSpPr>
          <p:spPr>
            <a:xfrm>
              <a:off x="822668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46" name="Bevel 745">
              <a:extLst>
                <a:ext uri="{FF2B5EF4-FFF2-40B4-BE49-F238E27FC236}">
                  <a16:creationId xmlns:a16="http://schemas.microsoft.com/office/drawing/2014/main" id="{47959315-3231-451C-02B8-73C7DF125FEA}"/>
                </a:ext>
              </a:extLst>
            </p:cNvPr>
            <p:cNvSpPr/>
            <p:nvPr/>
          </p:nvSpPr>
          <p:spPr>
            <a:xfrm>
              <a:off x="8226688" y="350935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47" name="Group 746">
            <a:extLst>
              <a:ext uri="{FF2B5EF4-FFF2-40B4-BE49-F238E27FC236}">
                <a16:creationId xmlns:a16="http://schemas.microsoft.com/office/drawing/2014/main" id="{297D2A8B-E8E4-F23D-240A-7A6BCA211C00}"/>
              </a:ext>
            </a:extLst>
          </p:cNvPr>
          <p:cNvGrpSpPr/>
          <p:nvPr/>
        </p:nvGrpSpPr>
        <p:grpSpPr>
          <a:xfrm rot="5400000">
            <a:off x="8365161" y="2912038"/>
            <a:ext cx="1140560" cy="1722408"/>
            <a:chOff x="2324328" y="-1131166"/>
            <a:chExt cx="1140560" cy="1722408"/>
          </a:xfrm>
        </p:grpSpPr>
        <p:sp>
          <p:nvSpPr>
            <p:cNvPr id="748" name="Bevel 747">
              <a:extLst>
                <a:ext uri="{FF2B5EF4-FFF2-40B4-BE49-F238E27FC236}">
                  <a16:creationId xmlns:a16="http://schemas.microsoft.com/office/drawing/2014/main" id="{751749BB-4A76-B5BA-A029-DB82DA35BCB4}"/>
                </a:ext>
              </a:extLst>
            </p:cNvPr>
            <p:cNvSpPr/>
            <p:nvPr/>
          </p:nvSpPr>
          <p:spPr>
            <a:xfrm>
              <a:off x="2330112" y="-1131166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49" name="Bevel 748">
              <a:extLst>
                <a:ext uri="{FF2B5EF4-FFF2-40B4-BE49-F238E27FC236}">
                  <a16:creationId xmlns:a16="http://schemas.microsoft.com/office/drawing/2014/main" id="{36BA30F7-2FE5-629F-74EA-87842D4B639F}"/>
                </a:ext>
              </a:extLst>
            </p:cNvPr>
            <p:cNvSpPr/>
            <p:nvPr/>
          </p:nvSpPr>
          <p:spPr>
            <a:xfrm>
              <a:off x="289460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50" name="Bevel 749">
              <a:extLst>
                <a:ext uri="{FF2B5EF4-FFF2-40B4-BE49-F238E27FC236}">
                  <a16:creationId xmlns:a16="http://schemas.microsoft.com/office/drawing/2014/main" id="{14D9BE4E-70D2-DA12-5422-43A75A8DBF34}"/>
                </a:ext>
              </a:extLst>
            </p:cNvPr>
            <p:cNvSpPr/>
            <p:nvPr/>
          </p:nvSpPr>
          <p:spPr>
            <a:xfrm>
              <a:off x="2324328" y="-555068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51" name="Bevel 750">
              <a:extLst>
                <a:ext uri="{FF2B5EF4-FFF2-40B4-BE49-F238E27FC236}">
                  <a16:creationId xmlns:a16="http://schemas.microsoft.com/office/drawing/2014/main" id="{89989C6F-2B26-30F0-BA43-D853D95D4790}"/>
                </a:ext>
              </a:extLst>
            </p:cNvPr>
            <p:cNvSpPr/>
            <p:nvPr/>
          </p:nvSpPr>
          <p:spPr>
            <a:xfrm>
              <a:off x="2324328" y="20962"/>
              <a:ext cx="570280" cy="570280"/>
            </a:xfrm>
            <a:prstGeom prst="bevel">
              <a:avLst/>
            </a:prstGeom>
            <a:solidFill>
              <a:srgbClr val="7030A0"/>
            </a:solidFill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52" name="Group 751">
            <a:extLst>
              <a:ext uri="{FF2B5EF4-FFF2-40B4-BE49-F238E27FC236}">
                <a16:creationId xmlns:a16="http://schemas.microsoft.com/office/drawing/2014/main" id="{3C7714AC-975A-BCA2-6059-EF954BA37DCC}"/>
              </a:ext>
            </a:extLst>
          </p:cNvPr>
          <p:cNvGrpSpPr/>
          <p:nvPr/>
        </p:nvGrpSpPr>
        <p:grpSpPr>
          <a:xfrm>
            <a:off x="8119573" y="3760653"/>
            <a:ext cx="1140560" cy="1716590"/>
            <a:chOff x="7656408" y="2363048"/>
            <a:chExt cx="1140560" cy="1716590"/>
          </a:xfrm>
        </p:grpSpPr>
        <p:sp>
          <p:nvSpPr>
            <p:cNvPr id="753" name="Bevel 752">
              <a:extLst>
                <a:ext uri="{FF2B5EF4-FFF2-40B4-BE49-F238E27FC236}">
                  <a16:creationId xmlns:a16="http://schemas.microsoft.com/office/drawing/2014/main" id="{899F85FF-9465-1F37-3F17-1A99A394143F}"/>
                </a:ext>
              </a:extLst>
            </p:cNvPr>
            <p:cNvSpPr/>
            <p:nvPr/>
          </p:nvSpPr>
          <p:spPr>
            <a:xfrm>
              <a:off x="765640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54" name="Bevel 753">
              <a:extLst>
                <a:ext uri="{FF2B5EF4-FFF2-40B4-BE49-F238E27FC236}">
                  <a16:creationId xmlns:a16="http://schemas.microsoft.com/office/drawing/2014/main" id="{EB0781AA-7326-78CA-8A16-7F829B47E950}"/>
                </a:ext>
              </a:extLst>
            </p:cNvPr>
            <p:cNvSpPr/>
            <p:nvPr/>
          </p:nvSpPr>
          <p:spPr>
            <a:xfrm>
              <a:off x="7656408" y="236304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55" name="Bevel 754">
              <a:extLst>
                <a:ext uri="{FF2B5EF4-FFF2-40B4-BE49-F238E27FC236}">
                  <a16:creationId xmlns:a16="http://schemas.microsoft.com/office/drawing/2014/main" id="{5C3A00D1-AE49-BB24-76B3-797A25F0FDD5}"/>
                </a:ext>
              </a:extLst>
            </p:cNvPr>
            <p:cNvSpPr/>
            <p:nvPr/>
          </p:nvSpPr>
          <p:spPr>
            <a:xfrm>
              <a:off x="822668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56" name="Bevel 755">
              <a:extLst>
                <a:ext uri="{FF2B5EF4-FFF2-40B4-BE49-F238E27FC236}">
                  <a16:creationId xmlns:a16="http://schemas.microsoft.com/office/drawing/2014/main" id="{27EC2F24-0C30-B1EA-39CB-A869383D680D}"/>
                </a:ext>
              </a:extLst>
            </p:cNvPr>
            <p:cNvSpPr/>
            <p:nvPr/>
          </p:nvSpPr>
          <p:spPr>
            <a:xfrm>
              <a:off x="8226688" y="350935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57" name="Group 756">
            <a:extLst>
              <a:ext uri="{FF2B5EF4-FFF2-40B4-BE49-F238E27FC236}">
                <a16:creationId xmlns:a16="http://schemas.microsoft.com/office/drawing/2014/main" id="{0D4E5047-6596-8EBA-BAC5-91A1ED3F94FC}"/>
              </a:ext>
            </a:extLst>
          </p:cNvPr>
          <p:cNvGrpSpPr/>
          <p:nvPr/>
        </p:nvGrpSpPr>
        <p:grpSpPr>
          <a:xfrm rot="5400000">
            <a:off x="4425844" y="3503455"/>
            <a:ext cx="1140560" cy="1710840"/>
            <a:chOff x="7992800" y="214662"/>
            <a:chExt cx="1140560" cy="1710840"/>
          </a:xfrm>
        </p:grpSpPr>
        <p:sp>
          <p:nvSpPr>
            <p:cNvPr id="758" name="Bevel 757">
              <a:extLst>
                <a:ext uri="{FF2B5EF4-FFF2-40B4-BE49-F238E27FC236}">
                  <a16:creationId xmlns:a16="http://schemas.microsoft.com/office/drawing/2014/main" id="{474DDE4C-2905-2C77-3E25-A9CD5369E073}"/>
                </a:ext>
              </a:extLst>
            </p:cNvPr>
            <p:cNvSpPr/>
            <p:nvPr/>
          </p:nvSpPr>
          <p:spPr>
            <a:xfrm>
              <a:off x="8563080" y="21466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59" name="Bevel 758">
              <a:extLst>
                <a:ext uri="{FF2B5EF4-FFF2-40B4-BE49-F238E27FC236}">
                  <a16:creationId xmlns:a16="http://schemas.microsoft.com/office/drawing/2014/main" id="{006F6BD8-7A46-BF7E-EBB1-CF7B9B01BD22}"/>
                </a:ext>
              </a:extLst>
            </p:cNvPr>
            <p:cNvSpPr/>
            <p:nvPr/>
          </p:nvSpPr>
          <p:spPr>
            <a:xfrm>
              <a:off x="7992800" y="21466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60" name="Bevel 759">
              <a:extLst>
                <a:ext uri="{FF2B5EF4-FFF2-40B4-BE49-F238E27FC236}">
                  <a16:creationId xmlns:a16="http://schemas.microsoft.com/office/drawing/2014/main" id="{7A61E423-5873-1989-B803-95DBBDD80818}"/>
                </a:ext>
              </a:extLst>
            </p:cNvPr>
            <p:cNvSpPr/>
            <p:nvPr/>
          </p:nvSpPr>
          <p:spPr>
            <a:xfrm>
              <a:off x="8563080" y="77919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61" name="Bevel 760">
              <a:extLst>
                <a:ext uri="{FF2B5EF4-FFF2-40B4-BE49-F238E27FC236}">
                  <a16:creationId xmlns:a16="http://schemas.microsoft.com/office/drawing/2014/main" id="{C7D3AB89-1DF5-B9EF-6CC7-C87B0BEC13E6}"/>
                </a:ext>
              </a:extLst>
            </p:cNvPr>
            <p:cNvSpPr/>
            <p:nvPr/>
          </p:nvSpPr>
          <p:spPr>
            <a:xfrm>
              <a:off x="8563080" y="135522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62" name="Group 761">
            <a:extLst>
              <a:ext uri="{FF2B5EF4-FFF2-40B4-BE49-F238E27FC236}">
                <a16:creationId xmlns:a16="http://schemas.microsoft.com/office/drawing/2014/main" id="{98FA8099-1FBC-52E7-F064-8131403E8C21}"/>
              </a:ext>
            </a:extLst>
          </p:cNvPr>
          <p:cNvGrpSpPr/>
          <p:nvPr/>
        </p:nvGrpSpPr>
        <p:grpSpPr>
          <a:xfrm>
            <a:off x="3576106" y="4333971"/>
            <a:ext cx="1140560" cy="1716590"/>
            <a:chOff x="7656408" y="2363048"/>
            <a:chExt cx="1140560" cy="1716590"/>
          </a:xfrm>
        </p:grpSpPr>
        <p:sp>
          <p:nvSpPr>
            <p:cNvPr id="763" name="Bevel 762">
              <a:extLst>
                <a:ext uri="{FF2B5EF4-FFF2-40B4-BE49-F238E27FC236}">
                  <a16:creationId xmlns:a16="http://schemas.microsoft.com/office/drawing/2014/main" id="{318ADF85-8257-FC32-5B33-36D24B6824A8}"/>
                </a:ext>
              </a:extLst>
            </p:cNvPr>
            <p:cNvSpPr/>
            <p:nvPr/>
          </p:nvSpPr>
          <p:spPr>
            <a:xfrm>
              <a:off x="765640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64" name="Bevel 763">
              <a:extLst>
                <a:ext uri="{FF2B5EF4-FFF2-40B4-BE49-F238E27FC236}">
                  <a16:creationId xmlns:a16="http://schemas.microsoft.com/office/drawing/2014/main" id="{208BF7E4-937F-26B7-106D-D02D0ED93409}"/>
                </a:ext>
              </a:extLst>
            </p:cNvPr>
            <p:cNvSpPr/>
            <p:nvPr/>
          </p:nvSpPr>
          <p:spPr>
            <a:xfrm>
              <a:off x="7656408" y="236304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65" name="Bevel 764">
              <a:extLst>
                <a:ext uri="{FF2B5EF4-FFF2-40B4-BE49-F238E27FC236}">
                  <a16:creationId xmlns:a16="http://schemas.microsoft.com/office/drawing/2014/main" id="{4D82C23A-4B9E-68AA-5A1E-254FE24E33B9}"/>
                </a:ext>
              </a:extLst>
            </p:cNvPr>
            <p:cNvSpPr/>
            <p:nvPr/>
          </p:nvSpPr>
          <p:spPr>
            <a:xfrm>
              <a:off x="8226688" y="293332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66" name="Bevel 765">
              <a:extLst>
                <a:ext uri="{FF2B5EF4-FFF2-40B4-BE49-F238E27FC236}">
                  <a16:creationId xmlns:a16="http://schemas.microsoft.com/office/drawing/2014/main" id="{820EDDCA-C02D-7CF6-55F4-CD8499288E5D}"/>
                </a:ext>
              </a:extLst>
            </p:cNvPr>
            <p:cNvSpPr/>
            <p:nvPr/>
          </p:nvSpPr>
          <p:spPr>
            <a:xfrm>
              <a:off x="8226688" y="3509358"/>
              <a:ext cx="570280" cy="570280"/>
            </a:xfrm>
            <a:prstGeom prst="beve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67" name="Group 766">
            <a:extLst>
              <a:ext uri="{FF2B5EF4-FFF2-40B4-BE49-F238E27FC236}">
                <a16:creationId xmlns:a16="http://schemas.microsoft.com/office/drawing/2014/main" id="{8ABB9D54-5C7D-8E51-3FD1-4F69E1A095C5}"/>
              </a:ext>
            </a:extLst>
          </p:cNvPr>
          <p:cNvGrpSpPr/>
          <p:nvPr/>
        </p:nvGrpSpPr>
        <p:grpSpPr>
          <a:xfrm>
            <a:off x="2404480" y="4936424"/>
            <a:ext cx="1140560" cy="1140560"/>
            <a:chOff x="3342080" y="4313306"/>
            <a:chExt cx="1140560" cy="1140560"/>
          </a:xfrm>
        </p:grpSpPr>
        <p:sp>
          <p:nvSpPr>
            <p:cNvPr id="768" name="Bevel 767">
              <a:extLst>
                <a:ext uri="{FF2B5EF4-FFF2-40B4-BE49-F238E27FC236}">
                  <a16:creationId xmlns:a16="http://schemas.microsoft.com/office/drawing/2014/main" id="{46255773-DEF0-3F9F-BDBA-95C02321E356}"/>
                </a:ext>
              </a:extLst>
            </p:cNvPr>
            <p:cNvSpPr/>
            <p:nvPr/>
          </p:nvSpPr>
          <p:spPr>
            <a:xfrm>
              <a:off x="3912360" y="488358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69" name="Bevel 768">
              <a:extLst>
                <a:ext uri="{FF2B5EF4-FFF2-40B4-BE49-F238E27FC236}">
                  <a16:creationId xmlns:a16="http://schemas.microsoft.com/office/drawing/2014/main" id="{E02625A8-0D4F-AF56-5577-758ED8F8D0F7}"/>
                </a:ext>
              </a:extLst>
            </p:cNvPr>
            <p:cNvSpPr/>
            <p:nvPr/>
          </p:nvSpPr>
          <p:spPr>
            <a:xfrm>
              <a:off x="3912360" y="431330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70" name="Bevel 769">
              <a:extLst>
                <a:ext uri="{FF2B5EF4-FFF2-40B4-BE49-F238E27FC236}">
                  <a16:creationId xmlns:a16="http://schemas.microsoft.com/office/drawing/2014/main" id="{178C8F7B-AD81-FB16-2C72-6398A5218833}"/>
                </a:ext>
              </a:extLst>
            </p:cNvPr>
            <p:cNvSpPr/>
            <p:nvPr/>
          </p:nvSpPr>
          <p:spPr>
            <a:xfrm>
              <a:off x="3342080" y="4877836"/>
              <a:ext cx="570280" cy="570280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779" name="Bevel 778">
            <a:extLst>
              <a:ext uri="{FF2B5EF4-FFF2-40B4-BE49-F238E27FC236}">
                <a16:creationId xmlns:a16="http://schemas.microsoft.com/office/drawing/2014/main" id="{789576EA-F03A-0D5C-55B7-A3017E390983}"/>
              </a:ext>
            </a:extLst>
          </p:cNvPr>
          <p:cNvSpPr/>
          <p:nvPr/>
        </p:nvSpPr>
        <p:spPr>
          <a:xfrm rot="16200000">
            <a:off x="3556577" y="5470931"/>
            <a:ext cx="578721" cy="570280"/>
          </a:xfrm>
          <a:prstGeom prst="bevel">
            <a:avLst/>
          </a:prstGeom>
          <a:solidFill>
            <a:srgbClr val="7030A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E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grpSp>
        <p:nvGrpSpPr>
          <p:cNvPr id="782" name="Group 781">
            <a:extLst>
              <a:ext uri="{FF2B5EF4-FFF2-40B4-BE49-F238E27FC236}">
                <a16:creationId xmlns:a16="http://schemas.microsoft.com/office/drawing/2014/main" id="{7B389B00-A36E-0120-8FBB-A55FA923EECB}"/>
              </a:ext>
            </a:extLst>
          </p:cNvPr>
          <p:cNvGrpSpPr/>
          <p:nvPr/>
        </p:nvGrpSpPr>
        <p:grpSpPr>
          <a:xfrm>
            <a:off x="4737539" y="4926280"/>
            <a:ext cx="1140560" cy="1146310"/>
            <a:chOff x="8003440" y="5711690"/>
            <a:chExt cx="1140560" cy="1146310"/>
          </a:xfrm>
        </p:grpSpPr>
        <p:sp>
          <p:nvSpPr>
            <p:cNvPr id="783" name="Bevel 782">
              <a:extLst>
                <a:ext uri="{FF2B5EF4-FFF2-40B4-BE49-F238E27FC236}">
                  <a16:creationId xmlns:a16="http://schemas.microsoft.com/office/drawing/2014/main" id="{E66824B3-C325-E51C-0B95-5D5DCFF83130}"/>
                </a:ext>
              </a:extLst>
            </p:cNvPr>
            <p:cNvSpPr/>
            <p:nvPr/>
          </p:nvSpPr>
          <p:spPr>
            <a:xfrm>
              <a:off x="857372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84" name="Bevel 783">
              <a:extLst>
                <a:ext uri="{FF2B5EF4-FFF2-40B4-BE49-F238E27FC236}">
                  <a16:creationId xmlns:a16="http://schemas.microsoft.com/office/drawing/2014/main" id="{F23A491D-82AE-6BDB-C5D8-998991E17012}"/>
                </a:ext>
              </a:extLst>
            </p:cNvPr>
            <p:cNvSpPr/>
            <p:nvPr/>
          </p:nvSpPr>
          <p:spPr>
            <a:xfrm>
              <a:off x="857372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85" name="Bevel 784">
              <a:extLst>
                <a:ext uri="{FF2B5EF4-FFF2-40B4-BE49-F238E27FC236}">
                  <a16:creationId xmlns:a16="http://schemas.microsoft.com/office/drawing/2014/main" id="{ABEB10FC-2AED-D09A-858D-1692D63224B3}"/>
                </a:ext>
              </a:extLst>
            </p:cNvPr>
            <p:cNvSpPr/>
            <p:nvPr/>
          </p:nvSpPr>
          <p:spPr>
            <a:xfrm>
              <a:off x="800344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86" name="Bevel 785">
              <a:extLst>
                <a:ext uri="{FF2B5EF4-FFF2-40B4-BE49-F238E27FC236}">
                  <a16:creationId xmlns:a16="http://schemas.microsoft.com/office/drawing/2014/main" id="{E98F17D3-552F-E0CD-8FA8-F62A5247CB4B}"/>
                </a:ext>
              </a:extLst>
            </p:cNvPr>
            <p:cNvSpPr/>
            <p:nvPr/>
          </p:nvSpPr>
          <p:spPr>
            <a:xfrm>
              <a:off x="800344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87" name="Group 786">
            <a:extLst>
              <a:ext uri="{FF2B5EF4-FFF2-40B4-BE49-F238E27FC236}">
                <a16:creationId xmlns:a16="http://schemas.microsoft.com/office/drawing/2014/main" id="{05FA4C98-080A-19BA-BABC-0B385207B13A}"/>
              </a:ext>
            </a:extLst>
          </p:cNvPr>
          <p:cNvGrpSpPr/>
          <p:nvPr/>
        </p:nvGrpSpPr>
        <p:grpSpPr>
          <a:xfrm rot="10800000">
            <a:off x="5294491" y="4365080"/>
            <a:ext cx="1140560" cy="1710840"/>
            <a:chOff x="1259632" y="4643510"/>
            <a:chExt cx="1140560" cy="1710840"/>
          </a:xfrm>
        </p:grpSpPr>
        <p:sp>
          <p:nvSpPr>
            <p:cNvPr id="788" name="Bevel 787">
              <a:extLst>
                <a:ext uri="{FF2B5EF4-FFF2-40B4-BE49-F238E27FC236}">
                  <a16:creationId xmlns:a16="http://schemas.microsoft.com/office/drawing/2014/main" id="{07124168-BD06-A6B2-32AD-CBD22D27944F}"/>
                </a:ext>
              </a:extLst>
            </p:cNvPr>
            <p:cNvSpPr/>
            <p:nvPr/>
          </p:nvSpPr>
          <p:spPr>
            <a:xfrm>
              <a:off x="125963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89" name="Bevel 788">
              <a:extLst>
                <a:ext uri="{FF2B5EF4-FFF2-40B4-BE49-F238E27FC236}">
                  <a16:creationId xmlns:a16="http://schemas.microsoft.com/office/drawing/2014/main" id="{F757E682-5464-0A73-E837-D9A88358F805}"/>
                </a:ext>
              </a:extLst>
            </p:cNvPr>
            <p:cNvSpPr/>
            <p:nvPr/>
          </p:nvSpPr>
          <p:spPr>
            <a:xfrm>
              <a:off x="182991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90" name="Bevel 789">
              <a:extLst>
                <a:ext uri="{FF2B5EF4-FFF2-40B4-BE49-F238E27FC236}">
                  <a16:creationId xmlns:a16="http://schemas.microsoft.com/office/drawing/2014/main" id="{7D8F0012-A68D-2CA1-C9D9-4D702E7C55D2}"/>
                </a:ext>
              </a:extLst>
            </p:cNvPr>
            <p:cNvSpPr/>
            <p:nvPr/>
          </p:nvSpPr>
          <p:spPr>
            <a:xfrm>
              <a:off x="1259632" y="520804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91" name="Bevel 790">
              <a:extLst>
                <a:ext uri="{FF2B5EF4-FFF2-40B4-BE49-F238E27FC236}">
                  <a16:creationId xmlns:a16="http://schemas.microsoft.com/office/drawing/2014/main" id="{CF61E427-A72A-A18C-DB70-2E9B914AA5FF}"/>
                </a:ext>
              </a:extLst>
            </p:cNvPr>
            <p:cNvSpPr/>
            <p:nvPr/>
          </p:nvSpPr>
          <p:spPr>
            <a:xfrm>
              <a:off x="1259632" y="578407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92" name="Group 791">
            <a:extLst>
              <a:ext uri="{FF2B5EF4-FFF2-40B4-BE49-F238E27FC236}">
                <a16:creationId xmlns:a16="http://schemas.microsoft.com/office/drawing/2014/main" id="{67F6F939-6636-0A0A-DAC7-2C3FE0333AA3}"/>
              </a:ext>
            </a:extLst>
          </p:cNvPr>
          <p:cNvGrpSpPr/>
          <p:nvPr/>
        </p:nvGrpSpPr>
        <p:grpSpPr>
          <a:xfrm>
            <a:off x="6476269" y="4321219"/>
            <a:ext cx="1140560" cy="1146310"/>
            <a:chOff x="8003440" y="5711690"/>
            <a:chExt cx="1140560" cy="1146310"/>
          </a:xfrm>
        </p:grpSpPr>
        <p:sp>
          <p:nvSpPr>
            <p:cNvPr id="793" name="Bevel 792">
              <a:extLst>
                <a:ext uri="{FF2B5EF4-FFF2-40B4-BE49-F238E27FC236}">
                  <a16:creationId xmlns:a16="http://schemas.microsoft.com/office/drawing/2014/main" id="{48EBCA22-19F0-65D5-3A7E-E86D03C91D26}"/>
                </a:ext>
              </a:extLst>
            </p:cNvPr>
            <p:cNvSpPr/>
            <p:nvPr/>
          </p:nvSpPr>
          <p:spPr>
            <a:xfrm>
              <a:off x="857372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94" name="Bevel 793">
              <a:extLst>
                <a:ext uri="{FF2B5EF4-FFF2-40B4-BE49-F238E27FC236}">
                  <a16:creationId xmlns:a16="http://schemas.microsoft.com/office/drawing/2014/main" id="{D385555C-590C-90CF-D8A3-6BCA8954D59A}"/>
                </a:ext>
              </a:extLst>
            </p:cNvPr>
            <p:cNvSpPr/>
            <p:nvPr/>
          </p:nvSpPr>
          <p:spPr>
            <a:xfrm>
              <a:off x="857372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95" name="Bevel 794">
              <a:extLst>
                <a:ext uri="{FF2B5EF4-FFF2-40B4-BE49-F238E27FC236}">
                  <a16:creationId xmlns:a16="http://schemas.microsoft.com/office/drawing/2014/main" id="{8F92497C-7020-EDE4-369F-FE19DC7E44FF}"/>
                </a:ext>
              </a:extLst>
            </p:cNvPr>
            <p:cNvSpPr/>
            <p:nvPr/>
          </p:nvSpPr>
          <p:spPr>
            <a:xfrm>
              <a:off x="8003440" y="571169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96" name="Bevel 795">
              <a:extLst>
                <a:ext uri="{FF2B5EF4-FFF2-40B4-BE49-F238E27FC236}">
                  <a16:creationId xmlns:a16="http://schemas.microsoft.com/office/drawing/2014/main" id="{074F8E0C-F926-25CA-699D-B1D99ABA7360}"/>
                </a:ext>
              </a:extLst>
            </p:cNvPr>
            <p:cNvSpPr/>
            <p:nvPr/>
          </p:nvSpPr>
          <p:spPr>
            <a:xfrm>
              <a:off x="8003440" y="6287720"/>
              <a:ext cx="570280" cy="570280"/>
            </a:xfrm>
            <a:prstGeom prst="bevel">
              <a:avLst/>
            </a:prstGeom>
            <a:solidFill>
              <a:srgbClr val="FFFF00"/>
            </a:solidFill>
            <a:ln>
              <a:solidFill>
                <a:srgbClr val="E7E2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797" name="Group 796">
            <a:extLst>
              <a:ext uri="{FF2B5EF4-FFF2-40B4-BE49-F238E27FC236}">
                <a16:creationId xmlns:a16="http://schemas.microsoft.com/office/drawing/2014/main" id="{ABCFD93E-0E0D-F927-80E3-7359F8091102}"/>
              </a:ext>
            </a:extLst>
          </p:cNvPr>
          <p:cNvGrpSpPr/>
          <p:nvPr/>
        </p:nvGrpSpPr>
        <p:grpSpPr>
          <a:xfrm rot="5400000">
            <a:off x="6705260" y="4651684"/>
            <a:ext cx="1140560" cy="1710840"/>
            <a:chOff x="7992800" y="214662"/>
            <a:chExt cx="1140560" cy="1710840"/>
          </a:xfrm>
        </p:grpSpPr>
        <p:sp>
          <p:nvSpPr>
            <p:cNvPr id="798" name="Bevel 797">
              <a:extLst>
                <a:ext uri="{FF2B5EF4-FFF2-40B4-BE49-F238E27FC236}">
                  <a16:creationId xmlns:a16="http://schemas.microsoft.com/office/drawing/2014/main" id="{2A20A7E5-90B8-EE6E-0A45-39AB83F76836}"/>
                </a:ext>
              </a:extLst>
            </p:cNvPr>
            <p:cNvSpPr/>
            <p:nvPr/>
          </p:nvSpPr>
          <p:spPr>
            <a:xfrm>
              <a:off x="8563080" y="21466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799" name="Bevel 798">
              <a:extLst>
                <a:ext uri="{FF2B5EF4-FFF2-40B4-BE49-F238E27FC236}">
                  <a16:creationId xmlns:a16="http://schemas.microsoft.com/office/drawing/2014/main" id="{2834495B-B5D7-E49A-8F76-AC52D7E5B159}"/>
                </a:ext>
              </a:extLst>
            </p:cNvPr>
            <p:cNvSpPr/>
            <p:nvPr/>
          </p:nvSpPr>
          <p:spPr>
            <a:xfrm>
              <a:off x="7992800" y="21466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800" name="Bevel 799">
              <a:extLst>
                <a:ext uri="{FF2B5EF4-FFF2-40B4-BE49-F238E27FC236}">
                  <a16:creationId xmlns:a16="http://schemas.microsoft.com/office/drawing/2014/main" id="{58132D45-DB4C-F848-9EE2-F59C69EF51E2}"/>
                </a:ext>
              </a:extLst>
            </p:cNvPr>
            <p:cNvSpPr/>
            <p:nvPr/>
          </p:nvSpPr>
          <p:spPr>
            <a:xfrm>
              <a:off x="8563080" y="77919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801" name="Bevel 800">
              <a:extLst>
                <a:ext uri="{FF2B5EF4-FFF2-40B4-BE49-F238E27FC236}">
                  <a16:creationId xmlns:a16="http://schemas.microsoft.com/office/drawing/2014/main" id="{86B3BE7E-78C9-F94E-72BA-73D76B70B97E}"/>
                </a:ext>
              </a:extLst>
            </p:cNvPr>
            <p:cNvSpPr/>
            <p:nvPr/>
          </p:nvSpPr>
          <p:spPr>
            <a:xfrm>
              <a:off x="8563080" y="1355222"/>
              <a:ext cx="570280" cy="570280"/>
            </a:xfrm>
            <a:prstGeom prst="bevel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802" name="Group 801">
            <a:extLst>
              <a:ext uri="{FF2B5EF4-FFF2-40B4-BE49-F238E27FC236}">
                <a16:creationId xmlns:a16="http://schemas.microsoft.com/office/drawing/2014/main" id="{DAE2EE90-93F5-74A0-334A-DB5DE2924712}"/>
              </a:ext>
            </a:extLst>
          </p:cNvPr>
          <p:cNvGrpSpPr/>
          <p:nvPr/>
        </p:nvGrpSpPr>
        <p:grpSpPr>
          <a:xfrm>
            <a:off x="8130961" y="4905142"/>
            <a:ext cx="570280" cy="1166091"/>
            <a:chOff x="1259632" y="4643510"/>
            <a:chExt cx="570280" cy="1134810"/>
          </a:xfrm>
        </p:grpSpPr>
        <p:sp>
          <p:nvSpPr>
            <p:cNvPr id="803" name="Bevel 802">
              <a:extLst>
                <a:ext uri="{FF2B5EF4-FFF2-40B4-BE49-F238E27FC236}">
                  <a16:creationId xmlns:a16="http://schemas.microsoft.com/office/drawing/2014/main" id="{6D061053-47A1-B897-83F7-6391DF50D522}"/>
                </a:ext>
              </a:extLst>
            </p:cNvPr>
            <p:cNvSpPr/>
            <p:nvPr/>
          </p:nvSpPr>
          <p:spPr>
            <a:xfrm>
              <a:off x="1259632" y="464351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805" name="Bevel 804">
              <a:extLst>
                <a:ext uri="{FF2B5EF4-FFF2-40B4-BE49-F238E27FC236}">
                  <a16:creationId xmlns:a16="http://schemas.microsoft.com/office/drawing/2014/main" id="{BAF65E6C-BA4F-5700-3F02-DB72873076F4}"/>
                </a:ext>
              </a:extLst>
            </p:cNvPr>
            <p:cNvSpPr/>
            <p:nvPr/>
          </p:nvSpPr>
          <p:spPr>
            <a:xfrm>
              <a:off x="1259632" y="5208040"/>
              <a:ext cx="570280" cy="570280"/>
            </a:xfrm>
            <a:prstGeom prst="bevel">
              <a:avLst/>
            </a:prstGeom>
            <a:solidFill>
              <a:srgbClr val="FF6699"/>
            </a:solidFill>
            <a:ln>
              <a:solidFill>
                <a:srgbClr val="FF006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grpSp>
        <p:nvGrpSpPr>
          <p:cNvPr id="807" name="Group 806">
            <a:extLst>
              <a:ext uri="{FF2B5EF4-FFF2-40B4-BE49-F238E27FC236}">
                <a16:creationId xmlns:a16="http://schemas.microsoft.com/office/drawing/2014/main" id="{23E6632E-255F-F01D-233F-2B7E8CB5451E}"/>
              </a:ext>
            </a:extLst>
          </p:cNvPr>
          <p:cNvGrpSpPr/>
          <p:nvPr/>
        </p:nvGrpSpPr>
        <p:grpSpPr>
          <a:xfrm>
            <a:off x="9202691" y="3784810"/>
            <a:ext cx="570280" cy="2286870"/>
            <a:chOff x="323528" y="1640368"/>
            <a:chExt cx="570280" cy="2286870"/>
          </a:xfrm>
        </p:grpSpPr>
        <p:sp>
          <p:nvSpPr>
            <p:cNvPr id="808" name="Bevel 807">
              <a:extLst>
                <a:ext uri="{FF2B5EF4-FFF2-40B4-BE49-F238E27FC236}">
                  <a16:creationId xmlns:a16="http://schemas.microsoft.com/office/drawing/2014/main" id="{7E31953E-B583-E2AF-26CD-A15C158858AB}"/>
                </a:ext>
              </a:extLst>
            </p:cNvPr>
            <p:cNvSpPr/>
            <p:nvPr/>
          </p:nvSpPr>
          <p:spPr>
            <a:xfrm>
              <a:off x="323528" y="221064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809" name="Bevel 808">
              <a:extLst>
                <a:ext uri="{FF2B5EF4-FFF2-40B4-BE49-F238E27FC236}">
                  <a16:creationId xmlns:a16="http://schemas.microsoft.com/office/drawing/2014/main" id="{3942F305-A5A5-1E80-C579-7465D3705397}"/>
                </a:ext>
              </a:extLst>
            </p:cNvPr>
            <p:cNvSpPr/>
            <p:nvPr/>
          </p:nvSpPr>
          <p:spPr>
            <a:xfrm>
              <a:off x="323528" y="164036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810" name="Bevel 809">
              <a:extLst>
                <a:ext uri="{FF2B5EF4-FFF2-40B4-BE49-F238E27FC236}">
                  <a16:creationId xmlns:a16="http://schemas.microsoft.com/office/drawing/2014/main" id="{4AD43F80-04DD-7C8A-6779-113FDAD614AE}"/>
                </a:ext>
              </a:extLst>
            </p:cNvPr>
            <p:cNvSpPr/>
            <p:nvPr/>
          </p:nvSpPr>
          <p:spPr>
            <a:xfrm>
              <a:off x="323528" y="278092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811" name="Bevel 810">
              <a:extLst>
                <a:ext uri="{FF2B5EF4-FFF2-40B4-BE49-F238E27FC236}">
                  <a16:creationId xmlns:a16="http://schemas.microsoft.com/office/drawing/2014/main" id="{2FF69DA1-1FD1-AF8C-138B-CE57018F180C}"/>
                </a:ext>
              </a:extLst>
            </p:cNvPr>
            <p:cNvSpPr/>
            <p:nvPr/>
          </p:nvSpPr>
          <p:spPr>
            <a:xfrm>
              <a:off x="323528" y="3356958"/>
              <a:ext cx="570280" cy="570280"/>
            </a:xfrm>
            <a:prstGeom prst="bevel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endParaRPr kumimoji="0" lang="es-ES" sz="14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814" name="Bevel 813">
            <a:extLst>
              <a:ext uri="{FF2B5EF4-FFF2-40B4-BE49-F238E27FC236}">
                <a16:creationId xmlns:a16="http://schemas.microsoft.com/office/drawing/2014/main" id="{1EE6D109-80FF-1796-A091-A8453E45E6E8}"/>
              </a:ext>
            </a:extLst>
          </p:cNvPr>
          <p:cNvSpPr/>
          <p:nvPr/>
        </p:nvSpPr>
        <p:spPr>
          <a:xfrm rot="16200000">
            <a:off x="9226365" y="427083"/>
            <a:ext cx="570280" cy="570280"/>
          </a:xfrm>
          <a:prstGeom prst="bevel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E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  <p:sp>
        <p:nvSpPr>
          <p:cNvPr id="818" name="Bevel 817">
            <a:extLst>
              <a:ext uri="{FF2B5EF4-FFF2-40B4-BE49-F238E27FC236}">
                <a16:creationId xmlns:a16="http://schemas.microsoft.com/office/drawing/2014/main" id="{75F9D517-D9EA-F4B6-386E-FB7A34CB76DE}"/>
              </a:ext>
            </a:extLst>
          </p:cNvPr>
          <p:cNvSpPr/>
          <p:nvPr/>
        </p:nvSpPr>
        <p:spPr>
          <a:xfrm>
            <a:off x="8674456" y="5487054"/>
            <a:ext cx="570280" cy="570280"/>
          </a:xfrm>
          <a:prstGeom prst="bevel">
            <a:avLst/>
          </a:prstGeom>
          <a:solidFill>
            <a:srgbClr val="FF6699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s-E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54651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8000"/>
                            </p:stCondLst>
                            <p:childTnLst>
                              <p:par>
                                <p:cTn id="7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4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0"/>
                            </p:stCondLst>
                            <p:childTnLst>
                              <p:par>
                                <p:cTn id="8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2000"/>
                            </p:stCondLst>
                            <p:childTnLst>
                              <p:par>
                                <p:cTn id="8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4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4000"/>
                            </p:stCondLst>
                            <p:childTnLst>
                              <p:par>
                                <p:cTn id="9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6000"/>
                            </p:stCondLst>
                            <p:childTnLst>
                              <p:par>
                                <p:cTn id="9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8000"/>
                            </p:stCondLst>
                            <p:childTnLst>
                              <p:par>
                                <p:cTn id="10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0000"/>
                            </p:stCondLst>
                            <p:childTnLst>
                              <p:par>
                                <p:cTn id="10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7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7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42000"/>
                            </p:stCondLst>
                            <p:childTnLst>
                              <p:par>
                                <p:cTn id="1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44000"/>
                            </p:stCondLst>
                            <p:childTnLst>
                              <p:par>
                                <p:cTn id="1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46000"/>
                            </p:stCondLst>
                            <p:childTnLst>
                              <p:par>
                                <p:cTn id="1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2000" fill="hold"/>
                                        <p:tgtEl>
                                          <p:spTgt spid="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8000"/>
                            </p:stCondLst>
                            <p:childTnLst>
                              <p:par>
                                <p:cTn id="1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52000"/>
                            </p:stCondLst>
                            <p:childTnLst>
                              <p:par>
                                <p:cTn id="13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4000"/>
                            </p:stCondLst>
                            <p:childTnLst>
                              <p:par>
                                <p:cTn id="14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7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6000"/>
                            </p:stCondLst>
                            <p:childTnLst>
                              <p:par>
                                <p:cTn id="1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7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8000"/>
                            </p:stCondLst>
                            <p:childTnLst>
                              <p:par>
                                <p:cTn id="15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20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20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60000"/>
                            </p:stCondLst>
                            <p:childTnLst>
                              <p:par>
                                <p:cTn id="15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2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20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62000"/>
                            </p:stCondLst>
                            <p:childTnLst>
                              <p:par>
                                <p:cTn id="16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20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20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64000"/>
                            </p:stCondLst>
                            <p:childTnLst>
                              <p:par>
                                <p:cTn id="16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2000" fill="hold"/>
                                        <p:tgtEl>
                                          <p:spTgt spid="8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2000" fill="hold"/>
                                        <p:tgtEl>
                                          <p:spTgt spid="8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FEF9326-1888-2042-B594-855230C4DCB6}"/>
              </a:ext>
            </a:extLst>
          </p:cNvPr>
          <p:cNvSpPr txBox="1"/>
          <p:nvPr/>
        </p:nvSpPr>
        <p:spPr>
          <a:xfrm>
            <a:off x="2079811" y="582067"/>
            <a:ext cx="421341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solidFill>
                  <a:srgbClr val="FF0000"/>
                </a:solidFill>
              </a:rPr>
              <a:t>Tasg:</a:t>
            </a:r>
          </a:p>
          <a:p>
            <a:endParaRPr lang="cy-GB" sz="2800" dirty="0"/>
          </a:p>
          <a:p>
            <a:r>
              <a:rPr lang="cy-GB" sz="2800" b="1" dirty="0"/>
              <a:t>Ysgrifennwch</a:t>
            </a:r>
          </a:p>
          <a:p>
            <a:endParaRPr lang="cy-GB" sz="2800" b="1" dirty="0"/>
          </a:p>
          <a:p>
            <a:r>
              <a:rPr lang="cy-GB" sz="2800" dirty="0"/>
              <a:t>Clust</a:t>
            </a:r>
          </a:p>
          <a:p>
            <a:r>
              <a:rPr lang="cy-GB" sz="2800" dirty="0"/>
              <a:t>Braich</a:t>
            </a:r>
          </a:p>
          <a:p>
            <a:r>
              <a:rPr lang="cy-GB" sz="2800" dirty="0"/>
              <a:t>Pen</a:t>
            </a:r>
          </a:p>
          <a:p>
            <a:r>
              <a:rPr lang="cy-GB" sz="2800" dirty="0"/>
              <a:t>Llaw </a:t>
            </a:r>
          </a:p>
          <a:p>
            <a:r>
              <a:rPr lang="cy-GB" sz="2800" dirty="0"/>
              <a:t>Cefn</a:t>
            </a:r>
          </a:p>
          <a:p>
            <a:r>
              <a:rPr lang="cy-GB" sz="2800" dirty="0"/>
              <a:t>Ysgwydd ...</a:t>
            </a:r>
          </a:p>
          <a:p>
            <a:endParaRPr lang="cy-GB" sz="2800" dirty="0"/>
          </a:p>
          <a:p>
            <a:r>
              <a:rPr lang="cy-GB" sz="2800" b="1" dirty="0"/>
              <a:t>Rhowch nhw ar y corff.</a:t>
            </a:r>
          </a:p>
        </p:txBody>
      </p:sp>
      <p:pic>
        <p:nvPicPr>
          <p:cNvPr id="2050" name="Picture 2" descr="30,000+ Post It Notes Pictures | Download Free Images on Unsplash">
            <a:extLst>
              <a:ext uri="{FF2B5EF4-FFF2-40B4-BE49-F238E27FC236}">
                <a16:creationId xmlns:a16="http://schemas.microsoft.com/office/drawing/2014/main" id="{F350F88F-9A09-4746-8577-B0E9A6076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718" y="1524000"/>
            <a:ext cx="3381800" cy="309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29891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54A1231-77BE-9A4D-ACC9-B3E8BC5CCD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492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9E4B83-0A95-B946-9BD5-287BA93D85A0}"/>
              </a:ext>
            </a:extLst>
          </p:cNvPr>
          <p:cNvSpPr txBox="1"/>
          <p:nvPr/>
        </p:nvSpPr>
        <p:spPr>
          <a:xfrm>
            <a:off x="2831933" y="4641445"/>
            <a:ext cx="65281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dirty="0" err="1"/>
              <a:t>tost</a:t>
            </a:r>
            <a:r>
              <a:rPr lang="en-US" sz="4800" dirty="0"/>
              <a:t>   =   ill, poorly, bad</a:t>
            </a:r>
          </a:p>
        </p:txBody>
      </p:sp>
    </p:spTree>
    <p:extLst>
      <p:ext uri="{BB962C8B-B14F-4D97-AF65-F5344CB8AC3E}">
        <p14:creationId xmlns:p14="http://schemas.microsoft.com/office/powerpoint/2010/main" val="7921818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D79F330-92D1-254C-86B7-3F1AAB3FB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15"/>
            <a:ext cx="12193480" cy="68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9567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DD3A0-AC95-FB62-EAEC-7C8B4DEFA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 err="1"/>
              <a:t>tost</a:t>
            </a:r>
            <a:r>
              <a:rPr lang="en-GB" sz="6000" dirty="0"/>
              <a:t> / dost</a:t>
            </a:r>
            <a:endParaRPr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B86A4-08D5-85F4-1A10-56937EFB7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66725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Mae pen _________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Oes</a:t>
            </a:r>
            <a:r>
              <a:rPr lang="en-GB" dirty="0"/>
              <a:t> bola _________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Mae </a:t>
            </a:r>
            <a:r>
              <a:rPr lang="en-GB" dirty="0" err="1"/>
              <a:t>cefn</a:t>
            </a:r>
            <a:r>
              <a:rPr lang="en-GB" dirty="0"/>
              <a:t> ___________ </a:t>
            </a:r>
            <a:r>
              <a:rPr lang="en-GB" dirty="0" err="1"/>
              <a:t>gyda</a:t>
            </a:r>
            <a:r>
              <a:rPr lang="en-GB" dirty="0"/>
              <a:t> Tom.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Mae </a:t>
            </a:r>
            <a:r>
              <a:rPr lang="en-GB" dirty="0" err="1"/>
              <a:t>braich</a:t>
            </a:r>
            <a:r>
              <a:rPr lang="en-GB" dirty="0"/>
              <a:t> __________ </a:t>
            </a:r>
            <a:r>
              <a:rPr lang="en-GB" dirty="0" err="1"/>
              <a:t>gyda</a:t>
            </a:r>
            <a:r>
              <a:rPr lang="en-GB" dirty="0"/>
              <a:t> hi.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Does dim </a:t>
            </a:r>
            <a:r>
              <a:rPr lang="en-GB" dirty="0" err="1"/>
              <a:t>coesau</a:t>
            </a:r>
            <a:r>
              <a:rPr lang="en-GB" dirty="0"/>
              <a:t> _________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_______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dwylo</a:t>
            </a:r>
            <a:r>
              <a:rPr lang="en-GB" dirty="0"/>
              <a:t> _______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Mae </a:t>
            </a:r>
            <a:r>
              <a:rPr lang="en-GB" dirty="0" err="1"/>
              <a:t>clust</a:t>
            </a:r>
            <a:r>
              <a:rPr lang="en-GB" dirty="0"/>
              <a:t> ________ </a:t>
            </a:r>
            <a:r>
              <a:rPr lang="en-GB" dirty="0" err="1"/>
              <a:t>gyda</a:t>
            </a:r>
            <a:r>
              <a:rPr lang="en-GB" dirty="0"/>
              <a:t> Helen.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240476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FC14DC2-4A54-40AC-8EF3-06CEBE60D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EC2BBA-55E7-4DA8-AF56-7DBA1F819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641516" y="1113836"/>
            <a:ext cx="7799131" cy="50222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97625" indent="-297625" defTabSz="996696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815" b="1" kern="1200" dirty="0">
                <a:solidFill>
                  <a:srgbClr val="4E005F"/>
                </a:solidFill>
                <a:latin typeface="Calibri"/>
                <a:ea typeface="+mn-ea"/>
                <a:cs typeface="Calibri"/>
              </a:rPr>
              <a:t>arna i</a:t>
            </a:r>
            <a:endParaRPr lang="cy-GB" sz="2725" b="1" i="1" kern="1200" dirty="0">
              <a:solidFill>
                <a:srgbClr val="555555"/>
              </a:solidFill>
              <a:latin typeface="Calibri"/>
              <a:ea typeface="+mn-ea"/>
              <a:cs typeface="Calibri"/>
            </a:endParaRPr>
          </a:p>
          <a:p>
            <a:pPr marL="297625" indent="-297625" defTabSz="996696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815" b="1" kern="1200" dirty="0">
                <a:solidFill>
                  <a:srgbClr val="4E005F"/>
                </a:solidFill>
                <a:latin typeface="Calibri"/>
                <a:ea typeface="+mn-ea"/>
                <a:cs typeface="Calibri"/>
              </a:rPr>
              <a:t>arnat ti</a:t>
            </a:r>
          </a:p>
          <a:p>
            <a:pPr marL="297625" indent="-297625" defTabSz="996696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815" b="1" kern="1200" dirty="0">
                <a:solidFill>
                  <a:srgbClr val="4E005F"/>
                </a:solidFill>
                <a:latin typeface="Calibri"/>
                <a:ea typeface="+mn-ea"/>
                <a:cs typeface="Calibri"/>
              </a:rPr>
              <a:t>arno fe</a:t>
            </a:r>
          </a:p>
          <a:p>
            <a:pPr marL="297625" indent="-297625" defTabSz="996696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815" b="1" kern="1200" dirty="0">
                <a:solidFill>
                  <a:srgbClr val="4E005F"/>
                </a:solidFill>
                <a:latin typeface="Calibri"/>
                <a:ea typeface="+mn-ea"/>
                <a:cs typeface="Calibri"/>
              </a:rPr>
              <a:t>arni hi</a:t>
            </a:r>
          </a:p>
          <a:p>
            <a:pPr marL="297625" indent="-297625" defTabSz="996696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815" b="1" kern="1200" dirty="0">
                <a:solidFill>
                  <a:srgbClr val="4E005F"/>
                </a:solidFill>
                <a:latin typeface="Calibri"/>
                <a:ea typeface="+mn-ea"/>
                <a:cs typeface="Calibri"/>
              </a:rPr>
              <a:t>arnon ni</a:t>
            </a:r>
            <a:endParaRPr lang="cy-GB" sz="2725" b="1" kern="1200" dirty="0">
              <a:solidFill>
                <a:srgbClr val="555555"/>
              </a:solidFill>
              <a:latin typeface="Calibri"/>
              <a:ea typeface="+mn-ea"/>
              <a:cs typeface="Calibri"/>
            </a:endParaRPr>
          </a:p>
          <a:p>
            <a:pPr marL="297625" indent="-297625" defTabSz="996696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815" b="1" kern="1200" dirty="0">
                <a:solidFill>
                  <a:srgbClr val="4E005F"/>
                </a:solidFill>
                <a:latin typeface="Calibri"/>
                <a:ea typeface="+mn-ea"/>
                <a:cs typeface="Calibri"/>
              </a:rPr>
              <a:t>arnoch chi</a:t>
            </a:r>
          </a:p>
          <a:p>
            <a:pPr marL="297625" indent="-297625" defTabSz="996696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815" b="1" kern="1200" dirty="0">
                <a:solidFill>
                  <a:srgbClr val="4E005F"/>
                </a:solidFill>
                <a:latin typeface="Calibri"/>
                <a:ea typeface="+mn-ea"/>
                <a:cs typeface="Calibri"/>
              </a:rPr>
              <a:t>arnyn nhw</a:t>
            </a:r>
            <a:endParaRPr lang="cy-GB" sz="2180" b="1" kern="1200" dirty="0">
              <a:solidFill>
                <a:srgbClr val="4E005F"/>
              </a:solidFill>
              <a:latin typeface="Calibri"/>
              <a:ea typeface="+mn-ea"/>
              <a:cs typeface="Calibri"/>
            </a:endParaRPr>
          </a:p>
          <a:p>
            <a:pPr marL="297625" indent="-297625" defTabSz="996696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180" b="1" i="1" kern="1200" dirty="0">
              <a:solidFill>
                <a:srgbClr val="9200B4"/>
              </a:solidFill>
              <a:latin typeface="Calibri"/>
              <a:ea typeface="+mn-ea"/>
              <a:cs typeface="Calibri"/>
            </a:endParaRPr>
          </a:p>
          <a:p>
            <a:pPr marL="297625" indent="-297625" defTabSz="996696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180" b="1" kern="1200" dirty="0">
              <a:solidFill>
                <a:srgbClr val="4E005F"/>
              </a:solidFill>
              <a:latin typeface="Calibri"/>
              <a:ea typeface="+mn-ea"/>
              <a:cs typeface="Calibri"/>
            </a:endParaRPr>
          </a:p>
          <a:p>
            <a:pPr marL="297625" indent="-297625" defTabSz="996696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180" b="1" i="1" kern="1200" dirty="0">
              <a:solidFill>
                <a:srgbClr val="783C8A"/>
              </a:solidFill>
              <a:latin typeface="Calibri"/>
              <a:ea typeface="+mn-ea"/>
              <a:cs typeface="Calibri"/>
            </a:endParaRPr>
          </a:p>
          <a:p>
            <a:pPr marL="297625" indent="-297625" defTabSz="996696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180" b="1" kern="1200" dirty="0">
              <a:solidFill>
                <a:srgbClr val="4E005F"/>
              </a:solidFill>
              <a:latin typeface="Calibri"/>
              <a:ea typeface="+mn-ea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9" name="Explosion 1 8"/>
          <p:cNvSpPr/>
          <p:nvPr/>
        </p:nvSpPr>
        <p:spPr>
          <a:xfrm>
            <a:off x="643467" y="721920"/>
            <a:ext cx="2831594" cy="2248619"/>
          </a:xfrm>
          <a:prstGeom prst="irregularSeal1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476289" y="1459390"/>
            <a:ext cx="1165951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anchor="t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defTabSz="996696">
              <a:spcAft>
                <a:spcPts val="600"/>
              </a:spcAft>
              <a:defRPr/>
            </a:pPr>
            <a:r>
              <a:rPr lang="en-US" sz="4800" b="1" dirty="0" err="1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</a:t>
            </a:r>
            <a:endParaRPr lang="en-US" sz="4800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6-point Star 1">
            <a:extLst>
              <a:ext uri="{FF2B5EF4-FFF2-40B4-BE49-F238E27FC236}">
                <a16:creationId xmlns:a16="http://schemas.microsoft.com/office/drawing/2014/main" id="{616744D8-B91E-C060-1B82-A7FEC4BD8F92}"/>
              </a:ext>
            </a:extLst>
          </p:cNvPr>
          <p:cNvSpPr/>
          <p:nvPr/>
        </p:nvSpPr>
        <p:spPr>
          <a:xfrm>
            <a:off x="7228888" y="378326"/>
            <a:ext cx="4486099" cy="5641200"/>
          </a:xfrm>
          <a:prstGeom prst="star6">
            <a:avLst/>
          </a:prstGeom>
          <a:solidFill>
            <a:schemeClr val="bg2">
              <a:lumMod val="75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sy’n</a:t>
            </a:r>
            <a:r>
              <a:rPr lang="en-US" sz="3600" b="1" dirty="0"/>
              <a:t> bod </a:t>
            </a:r>
            <a:r>
              <a:rPr lang="en-US" sz="3600" b="1" u="sng" dirty="0" err="1"/>
              <a:t>arnat</a:t>
            </a:r>
            <a:r>
              <a:rPr lang="en-US" sz="3600" b="1" u="sng" dirty="0"/>
              <a:t> </a:t>
            </a:r>
            <a:r>
              <a:rPr lang="en-US" sz="3600" b="1" u="sng" dirty="0" err="1"/>
              <a:t>ti</a:t>
            </a:r>
            <a:r>
              <a:rPr lang="en-US" sz="3600" b="1" u="sng" dirty="0"/>
              <a:t>?</a:t>
            </a:r>
          </a:p>
          <a:p>
            <a:pPr algn="ctr"/>
            <a:r>
              <a:rPr lang="en-US" sz="2400" dirty="0"/>
              <a:t>What is wrong with you/what’s the matter </a:t>
            </a:r>
            <a:r>
              <a:rPr lang="en-US" sz="2400" u="sng" dirty="0"/>
              <a:t>with you</a:t>
            </a:r>
            <a:r>
              <a:rPr lang="en-US" sz="2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4535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378"/>
    </mc:Choice>
    <mc:Fallback xmlns="">
      <p:transition spd="slow" advTm="84378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430" y="1766170"/>
            <a:ext cx="11171129" cy="4584526"/>
          </a:xfrm>
          <a:ln w="28575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>
                <a:solidFill>
                  <a:schemeClr val="bg1"/>
                </a:solidFill>
              </a:rPr>
              <a:t>arna </a:t>
            </a:r>
            <a:r>
              <a:rPr lang="en-US" b="1" dirty="0" err="1">
                <a:solidFill>
                  <a:schemeClr val="bg1"/>
                </a:solidFill>
              </a:rPr>
              <a:t>i</a:t>
            </a:r>
            <a:r>
              <a:rPr lang="en-US" dirty="0">
                <a:solidFill>
                  <a:schemeClr val="bg1"/>
                </a:solidFill>
              </a:rPr>
              <a:t>?                             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ti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arnat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ti</a:t>
            </a:r>
            <a:r>
              <a:rPr lang="en-US" dirty="0">
                <a:solidFill>
                  <a:schemeClr val="bg1"/>
                </a:solidFill>
              </a:rPr>
              <a:t>?                           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fi.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arno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fe</a:t>
            </a:r>
            <a:r>
              <a:rPr lang="en-US" dirty="0">
                <a:solidFill>
                  <a:schemeClr val="bg1"/>
                </a:solidFill>
              </a:rPr>
              <a:t>?                        </a:t>
            </a:r>
            <a:r>
              <a:rPr lang="en-US" sz="1800" dirty="0">
                <a:solidFill>
                  <a:schemeClr val="bg1"/>
                </a:solidFill>
              </a:rPr>
              <a:t>  </a:t>
            </a:r>
            <a:r>
              <a:rPr lang="en-US" dirty="0">
                <a:solidFill>
                  <a:schemeClr val="bg1"/>
                </a:solidFill>
              </a:rPr>
              <a:t> 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fe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arni</a:t>
            </a:r>
            <a:r>
              <a:rPr lang="en-US" b="1" dirty="0">
                <a:solidFill>
                  <a:schemeClr val="bg1"/>
                </a:solidFill>
              </a:rPr>
              <a:t> h</a:t>
            </a:r>
            <a:r>
              <a:rPr lang="en-US" dirty="0">
                <a:solidFill>
                  <a:schemeClr val="bg1"/>
                </a:solidFill>
              </a:rPr>
              <a:t>i?                            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hi.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arnon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ni</a:t>
            </a:r>
            <a:r>
              <a:rPr lang="en-US" dirty="0">
                <a:solidFill>
                  <a:schemeClr val="bg1"/>
                </a:solidFill>
              </a:rPr>
              <a:t>?                       </a:t>
            </a:r>
            <a:r>
              <a:rPr lang="en-US" sz="1800" dirty="0">
                <a:solidFill>
                  <a:schemeClr val="bg1"/>
                </a:solidFill>
              </a:rPr>
              <a:t>   </a:t>
            </a:r>
            <a:r>
              <a:rPr lang="en-US" dirty="0">
                <a:solidFill>
                  <a:schemeClr val="bg1"/>
                </a:solidFill>
              </a:rPr>
              <a:t>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ni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arnoch</a:t>
            </a:r>
            <a:r>
              <a:rPr lang="en-US" b="1" dirty="0">
                <a:solidFill>
                  <a:schemeClr val="bg1"/>
                </a:solidFill>
              </a:rPr>
              <a:t> chi</a:t>
            </a:r>
            <a:r>
              <a:rPr lang="en-US" dirty="0">
                <a:solidFill>
                  <a:schemeClr val="bg1"/>
                </a:solidFill>
              </a:rPr>
              <a:t>?                      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ni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arnyn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nhw</a:t>
            </a:r>
            <a:r>
              <a:rPr lang="en-US" dirty="0">
                <a:solidFill>
                  <a:schemeClr val="bg1"/>
                </a:solidFill>
              </a:rPr>
              <a:t>?                     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nhw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>
                <a:solidFill>
                  <a:schemeClr val="bg1"/>
                </a:solidFill>
              </a:rPr>
              <a:t>     Beth </a:t>
            </a:r>
            <a:r>
              <a:rPr lang="en-US" dirty="0" err="1">
                <a:solidFill>
                  <a:schemeClr val="bg1"/>
                </a:solidFill>
              </a:rPr>
              <a:t>sy’n</a:t>
            </a:r>
            <a:r>
              <a:rPr lang="en-US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</a:t>
            </a:r>
            <a:r>
              <a:rPr lang="en-US" b="1" dirty="0">
                <a:solidFill>
                  <a:schemeClr val="bg1"/>
                </a:solidFill>
              </a:rPr>
              <a:t> y plant</a:t>
            </a:r>
            <a:r>
              <a:rPr lang="en-US" dirty="0">
                <a:solidFill>
                  <a:schemeClr val="bg1"/>
                </a:solidFill>
              </a:rPr>
              <a:t>?                       Mae pen </a:t>
            </a:r>
            <a:r>
              <a:rPr lang="en-US" dirty="0" err="1">
                <a:solidFill>
                  <a:schemeClr val="bg1"/>
                </a:solidFill>
              </a:rPr>
              <a:t>tost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gyda’r</a:t>
            </a:r>
            <a:r>
              <a:rPr lang="en-US" dirty="0">
                <a:solidFill>
                  <a:schemeClr val="bg1"/>
                </a:solidFill>
              </a:rPr>
              <a:t> plant.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E99349F-B545-E300-5922-38DF8A557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30" y="301047"/>
            <a:ext cx="11171128" cy="1164682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Beth </a:t>
            </a:r>
            <a:r>
              <a:rPr lang="en-GB" b="1" dirty="0" err="1">
                <a:solidFill>
                  <a:schemeClr val="bg1"/>
                </a:solidFill>
              </a:rPr>
              <a:t>sy’n</a:t>
            </a:r>
            <a:r>
              <a:rPr lang="en-GB" b="1" dirty="0">
                <a:solidFill>
                  <a:schemeClr val="bg1"/>
                </a:solidFill>
              </a:rPr>
              <a:t> bod…?</a:t>
            </a:r>
            <a:endParaRPr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45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23380"/>
            <a:ext cx="9905998" cy="147857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bod arna </a:t>
            </a:r>
            <a:r>
              <a:rPr lang="en-US" b="1" dirty="0" err="1">
                <a:solidFill>
                  <a:schemeClr val="bg1"/>
                </a:solidFill>
              </a:rPr>
              <a:t>i</a:t>
            </a:r>
            <a:r>
              <a:rPr lang="en-US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54FE82F-4DA7-9443-B6BD-7A5C890D99C8}"/>
              </a:ext>
            </a:extLst>
          </p:cNvPr>
          <p:cNvSpPr txBox="1">
            <a:spLocks/>
          </p:cNvSpPr>
          <p:nvPr/>
        </p:nvSpPr>
        <p:spPr>
          <a:xfrm>
            <a:off x="2897580" y="5309057"/>
            <a:ext cx="586633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Mae </a:t>
            </a:r>
            <a:r>
              <a:rPr lang="en-US" b="1" dirty="0" err="1">
                <a:solidFill>
                  <a:schemeClr val="bg1"/>
                </a:solidFill>
              </a:rPr>
              <a:t>clust</a:t>
            </a:r>
            <a:r>
              <a:rPr lang="en-US" b="1" dirty="0">
                <a:solidFill>
                  <a:schemeClr val="bg1"/>
                </a:solidFill>
              </a:rPr>
              <a:t> dost </a:t>
            </a:r>
            <a:r>
              <a:rPr lang="en-US" b="1" dirty="0" err="1">
                <a:solidFill>
                  <a:schemeClr val="bg1"/>
                </a:solidFill>
              </a:rPr>
              <a:t>gyda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ti</a:t>
            </a:r>
            <a:r>
              <a:rPr lang="en-US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" name="Picture 4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F50169FC-E2D7-4D40-BA13-3ECDA311BD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9650" y="1581150"/>
            <a:ext cx="25527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83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arni</a:t>
            </a:r>
            <a:r>
              <a:rPr lang="en-US" b="1" dirty="0">
                <a:solidFill>
                  <a:schemeClr val="bg1"/>
                </a:solidFill>
              </a:rPr>
              <a:t> HI?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455EEB-3E78-164E-BF83-97D415CE45A4}"/>
              </a:ext>
            </a:extLst>
          </p:cNvPr>
          <p:cNvSpPr txBox="1">
            <a:spLocks/>
          </p:cNvSpPr>
          <p:nvPr/>
        </p:nvSpPr>
        <p:spPr>
          <a:xfrm>
            <a:off x="3289465" y="5284006"/>
            <a:ext cx="58420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Mae </a:t>
            </a:r>
            <a:r>
              <a:rPr lang="en-US" b="1" dirty="0" err="1">
                <a:solidFill>
                  <a:schemeClr val="bg1"/>
                </a:solidFill>
              </a:rPr>
              <a:t>troed</a:t>
            </a:r>
            <a:r>
              <a:rPr lang="en-US" b="1" dirty="0">
                <a:solidFill>
                  <a:schemeClr val="bg1"/>
                </a:solidFill>
              </a:rPr>
              <a:t> dost </a:t>
            </a:r>
            <a:r>
              <a:rPr lang="en-US" b="1" dirty="0" err="1">
                <a:solidFill>
                  <a:schemeClr val="bg1"/>
                </a:solidFill>
              </a:rPr>
              <a:t>gyda</a:t>
            </a:r>
            <a:r>
              <a:rPr lang="en-US" b="1" dirty="0">
                <a:solidFill>
                  <a:schemeClr val="bg1"/>
                </a:solidFill>
              </a:rPr>
              <a:t> hi.</a:t>
            </a:r>
          </a:p>
        </p:txBody>
      </p:sp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ED8B74D5-3ED0-7B44-A2FE-E506A8A99A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750" y="1771650"/>
            <a:ext cx="2222500" cy="331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86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2263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arno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fe</a:t>
            </a:r>
            <a:r>
              <a:rPr lang="en-US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2910FA5-D310-3B41-89B8-0BE5EC07F5FB}"/>
              </a:ext>
            </a:extLst>
          </p:cNvPr>
          <p:cNvSpPr txBox="1">
            <a:spLocks/>
          </p:cNvSpPr>
          <p:nvPr/>
        </p:nvSpPr>
        <p:spPr>
          <a:xfrm>
            <a:off x="2933205" y="5368066"/>
            <a:ext cx="662415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Mae </a:t>
            </a:r>
            <a:r>
              <a:rPr lang="en-US" b="1" dirty="0" err="1">
                <a:solidFill>
                  <a:schemeClr val="bg1"/>
                </a:solidFill>
              </a:rPr>
              <a:t>cefn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tost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gyda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fe</a:t>
            </a:r>
            <a:r>
              <a:rPr lang="en-US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" name="Picture 4" descr="A person with her hand on her hip&#10;&#10;Description automatically generated">
            <a:extLst>
              <a:ext uri="{FF2B5EF4-FFF2-40B4-BE49-F238E27FC236}">
                <a16:creationId xmlns:a16="http://schemas.microsoft.com/office/drawing/2014/main" id="{10310ECB-097F-A60E-9D50-6C150A4C87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16702" y="1406232"/>
            <a:ext cx="2857160" cy="404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7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7663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arnon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ni</a:t>
            </a:r>
            <a:r>
              <a:rPr lang="en-US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58243D9-27F9-C745-B1EC-8246877648DD}"/>
              </a:ext>
            </a:extLst>
          </p:cNvPr>
          <p:cNvSpPr txBox="1">
            <a:spLocks/>
          </p:cNvSpPr>
          <p:nvPr/>
        </p:nvSpPr>
        <p:spPr>
          <a:xfrm>
            <a:off x="2974018" y="4832469"/>
            <a:ext cx="6243964" cy="13531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</a:rPr>
              <a:t>Mae </a:t>
            </a:r>
            <a:r>
              <a:rPr lang="en-US" b="1" dirty="0" err="1">
                <a:solidFill>
                  <a:schemeClr val="bg1"/>
                </a:solidFill>
              </a:rPr>
              <a:t>llygaid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tost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gyda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ni</a:t>
            </a:r>
            <a:r>
              <a:rPr lang="en-US" b="1" dirty="0">
                <a:solidFill>
                  <a:schemeClr val="bg1"/>
                </a:solidFill>
              </a:rPr>
              <a:t>.</a:t>
            </a:r>
          </a:p>
          <a:p>
            <a:pPr algn="ctr"/>
            <a:endParaRPr lang="en-US" sz="2200" b="1" dirty="0">
              <a:solidFill>
                <a:schemeClr val="bg1"/>
              </a:solidFill>
            </a:endParaRPr>
          </a:p>
        </p:txBody>
      </p:sp>
      <p:pic>
        <p:nvPicPr>
          <p:cNvPr id="7" name="Picture 6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58AB4D7-823E-C74F-8F84-DA5A4FAA8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150" y="1544495"/>
            <a:ext cx="64897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273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1937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bod ARNAT TI?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DB14274-4D34-E740-90ED-ABFA57FDB7C1}"/>
              </a:ext>
            </a:extLst>
          </p:cNvPr>
          <p:cNvSpPr txBox="1">
            <a:spLocks/>
          </p:cNvSpPr>
          <p:nvPr/>
        </p:nvSpPr>
        <p:spPr>
          <a:xfrm>
            <a:off x="3124330" y="4845378"/>
            <a:ext cx="5943340" cy="2073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solidFill>
                  <a:schemeClr val="bg1"/>
                </a:solidFill>
              </a:rPr>
              <a:t>Mae pen </a:t>
            </a:r>
            <a:r>
              <a:rPr lang="en-US" b="1" dirty="0" err="1">
                <a:solidFill>
                  <a:schemeClr val="bg1"/>
                </a:solidFill>
              </a:rPr>
              <a:t>tost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gyda</a:t>
            </a:r>
            <a:r>
              <a:rPr lang="en-US" b="1" dirty="0">
                <a:solidFill>
                  <a:schemeClr val="bg1"/>
                </a:solidFill>
              </a:rPr>
              <a:t> fi.</a:t>
            </a:r>
          </a:p>
          <a:p>
            <a:pPr algn="ctr"/>
            <a:endParaRPr lang="en-US" sz="2200" b="1" dirty="0">
              <a:solidFill>
                <a:schemeClr val="bg1"/>
              </a:solidFill>
            </a:endParaRPr>
          </a:p>
        </p:txBody>
      </p:sp>
      <p:pic>
        <p:nvPicPr>
          <p:cNvPr id="7" name="Picture 6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2BE7654F-77FE-404C-92CD-D80789942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2300" y="1468797"/>
            <a:ext cx="3327400" cy="334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248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338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arnyn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nhw</a:t>
            </a:r>
            <a:r>
              <a:rPr lang="en-US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BE350C6-DDE8-E947-AF13-23565E7812A6}"/>
              </a:ext>
            </a:extLst>
          </p:cNvPr>
          <p:cNvSpPr txBox="1">
            <a:spLocks/>
          </p:cNvSpPr>
          <p:nvPr/>
        </p:nvSpPr>
        <p:spPr>
          <a:xfrm>
            <a:off x="3198131" y="5261323"/>
            <a:ext cx="633362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Mae </a:t>
            </a:r>
            <a:r>
              <a:rPr lang="en-US" b="1" dirty="0" err="1">
                <a:solidFill>
                  <a:schemeClr val="bg1"/>
                </a:solidFill>
              </a:rPr>
              <a:t>cefn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tost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gyda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nhw</a:t>
            </a:r>
            <a:r>
              <a:rPr lang="en-US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5BD855A4-083C-5045-B76E-870EBC7C82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461" y="1678917"/>
            <a:ext cx="3598825" cy="3452432"/>
          </a:xfrm>
          <a:prstGeom prst="rect">
            <a:avLst/>
          </a:prstGeom>
        </p:spPr>
      </p:pic>
      <p:pic>
        <p:nvPicPr>
          <p:cNvPr id="7" name="Picture 6" descr="A picture containing text, doll, vector graphics, clipart&#10;&#10;Description automatically generated">
            <a:extLst>
              <a:ext uri="{FF2B5EF4-FFF2-40B4-BE49-F238E27FC236}">
                <a16:creationId xmlns:a16="http://schemas.microsoft.com/office/drawing/2014/main" id="{ACDFC4F8-8188-1346-AFFB-C9A2024813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0715" y="1658019"/>
            <a:ext cx="3397823" cy="347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80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3450C-F66E-1646-898A-98CCBD6F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bod </a:t>
            </a:r>
            <a:r>
              <a:rPr lang="en-US" b="1" dirty="0" err="1">
                <a:solidFill>
                  <a:schemeClr val="bg1"/>
                </a:solidFill>
              </a:rPr>
              <a:t>ar</a:t>
            </a:r>
            <a:r>
              <a:rPr lang="en-US" b="1" dirty="0">
                <a:solidFill>
                  <a:schemeClr val="bg1"/>
                </a:solidFill>
              </a:rPr>
              <a:t> y plant?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BE350C6-DDE8-E947-AF13-23565E7812A6}"/>
              </a:ext>
            </a:extLst>
          </p:cNvPr>
          <p:cNvSpPr txBox="1">
            <a:spLocks/>
          </p:cNvSpPr>
          <p:nvPr/>
        </p:nvSpPr>
        <p:spPr>
          <a:xfrm>
            <a:off x="2611081" y="5346635"/>
            <a:ext cx="670299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Mae bola </a:t>
            </a:r>
            <a:r>
              <a:rPr lang="en-US" b="1" dirty="0" err="1">
                <a:solidFill>
                  <a:schemeClr val="bg1"/>
                </a:solidFill>
              </a:rPr>
              <a:t>tost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gyda’r</a:t>
            </a:r>
            <a:r>
              <a:rPr lang="en-US" b="1" dirty="0">
                <a:solidFill>
                  <a:schemeClr val="bg1"/>
                </a:solidFill>
              </a:rPr>
              <a:t> plant.</a:t>
            </a:r>
          </a:p>
        </p:txBody>
      </p:sp>
      <p:pic>
        <p:nvPicPr>
          <p:cNvPr id="6" name="Picture 5" descr="A picture containing text, vector graphics, clipart&#10;&#10;Description automatically generated">
            <a:extLst>
              <a:ext uri="{FF2B5EF4-FFF2-40B4-BE49-F238E27FC236}">
                <a16:creationId xmlns:a16="http://schemas.microsoft.com/office/drawing/2014/main" id="{2D9C37F3-DE6F-CC40-BB25-0FF685465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4500" y="1706584"/>
            <a:ext cx="6702999" cy="344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58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78" y="411633"/>
            <a:ext cx="10646195" cy="5379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 err="1"/>
              <a:t>Holiadur</a:t>
            </a:r>
            <a:r>
              <a:rPr lang="en-US" sz="4000" b="1" dirty="0"/>
              <a:t>   </a:t>
            </a:r>
            <a:r>
              <a:rPr lang="en-US" sz="4000" i="1" dirty="0"/>
              <a:t>Questionnaire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dirty="0" err="1"/>
              <a:t>Gofynnwch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bump o </a:t>
            </a:r>
            <a:r>
              <a:rPr lang="en-US" dirty="0" err="1"/>
              <a:t>bobl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dosbarth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un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afiechydon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. 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iddyn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geisio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brawddegau</a:t>
            </a:r>
            <a:r>
              <a:rPr lang="en-US" dirty="0"/>
              <a:t> </a:t>
            </a:r>
            <a:r>
              <a:rPr lang="en-US" dirty="0" err="1"/>
              <a:t>llawn</a:t>
            </a:r>
            <a:r>
              <a:rPr lang="en-US" dirty="0"/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C3D41B6-3818-7440-8A58-0F99C0835D8B}"/>
              </a:ext>
            </a:extLst>
          </p:cNvPr>
          <p:cNvGraphicFramePr>
            <a:graphicFrameLocks noGrp="1"/>
          </p:cNvGraphicFramePr>
          <p:nvPr/>
        </p:nvGraphicFramePr>
        <p:xfrm>
          <a:off x="1461832" y="2777647"/>
          <a:ext cx="8926885" cy="3780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5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5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9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659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09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007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rgbClr val="FF0000"/>
                          </a:solidFill>
                          <a:effectLst/>
                        </a:rPr>
                        <a:t>ENW</a:t>
                      </a:r>
                      <a:endParaRPr lang="en-US" sz="2800" dirty="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pen tost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 annwyd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</a:rPr>
                        <a:t> trwm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peswch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cas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clust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dost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78904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45436-AC94-966D-8371-FAA79D286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3AE6A-0BE4-CE88-E159-FAE4D1269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78" y="411633"/>
            <a:ext cx="10646195" cy="5379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 err="1"/>
              <a:t>Holiadur</a:t>
            </a:r>
            <a:r>
              <a:rPr lang="en-US" sz="4000" b="1" dirty="0"/>
              <a:t>   </a:t>
            </a:r>
            <a:r>
              <a:rPr lang="en-US" sz="4000" i="1" dirty="0"/>
              <a:t>Questionnaire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2000" dirty="0" err="1"/>
              <a:t>Nawr</a:t>
            </a:r>
            <a:r>
              <a:rPr lang="en-US" sz="2000" dirty="0"/>
              <a:t> </a:t>
            </a:r>
            <a:r>
              <a:rPr lang="en-US" sz="2000" dirty="0" err="1"/>
              <a:t>dewch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ôl</a:t>
            </a:r>
            <a:r>
              <a:rPr lang="en-US" sz="2000" dirty="0"/>
              <a:t> at </a:t>
            </a:r>
            <a:r>
              <a:rPr lang="en-US" sz="2000" dirty="0" err="1"/>
              <a:t>eich</a:t>
            </a:r>
            <a:r>
              <a:rPr lang="en-US" sz="2000" dirty="0"/>
              <a:t> partner. </a:t>
            </a:r>
            <a:r>
              <a:rPr lang="en-US" sz="2000" dirty="0" err="1"/>
              <a:t>Defnyddiwch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atebion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drafod</a:t>
            </a:r>
            <a:r>
              <a:rPr lang="en-US" sz="2000" dirty="0"/>
              <a:t> 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bod </a:t>
            </a:r>
            <a:r>
              <a:rPr lang="en-US" sz="2000" dirty="0" err="1"/>
              <a:t>ar</a:t>
            </a:r>
            <a:r>
              <a:rPr lang="en-US" sz="2000" dirty="0"/>
              <a:t> y </a:t>
            </a:r>
            <a:r>
              <a:rPr lang="en-US" sz="2000" dirty="0" err="1"/>
              <a:t>dosbarth</a:t>
            </a:r>
            <a:r>
              <a:rPr lang="en-US" sz="2000" dirty="0"/>
              <a:t>. </a:t>
            </a:r>
            <a:r>
              <a:rPr lang="en-US" sz="2000" dirty="0" err="1"/>
              <a:t>Defnyddiwch</a:t>
            </a:r>
            <a:r>
              <a:rPr lang="en-US" sz="2000" dirty="0"/>
              <a:t> y </a:t>
            </a:r>
            <a:r>
              <a:rPr lang="en-US" sz="2000" dirty="0" err="1"/>
              <a:t>cwestiynau</a:t>
            </a:r>
            <a:r>
              <a:rPr lang="en-US" sz="2000" dirty="0"/>
              <a:t> </a:t>
            </a:r>
            <a:r>
              <a:rPr lang="en-US" sz="2000" dirty="0" err="1"/>
              <a:t>Oes</a:t>
            </a:r>
            <a:r>
              <a:rPr lang="en-US" sz="2000" dirty="0"/>
              <a:t> ____ </a:t>
            </a:r>
            <a:r>
              <a:rPr lang="en-US" sz="2000" dirty="0" err="1"/>
              <a:t>gyda</a:t>
            </a:r>
            <a:r>
              <a:rPr lang="en-US" sz="2000" dirty="0"/>
              <a:t> ____?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E25635-8102-ED0D-8199-5038E5102C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9652478"/>
              </p:ext>
            </p:extLst>
          </p:nvPr>
        </p:nvGraphicFramePr>
        <p:xfrm>
          <a:off x="1226016" y="2353235"/>
          <a:ext cx="9445090" cy="41910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90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90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682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626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3616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8779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rgbClr val="FF0000"/>
                          </a:solidFill>
                          <a:effectLst/>
                        </a:rPr>
                        <a:t>ENW</a:t>
                      </a:r>
                      <a:endParaRPr lang="en-US" sz="2800" dirty="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pen tost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 annwyd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</a:rPr>
                        <a:t> trwm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peswch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cas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clust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dost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06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6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06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06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06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8404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cmkt-image-prd.global.ssl.fastly.net/0.1.0/ps/507495/600/400/m2/fpnw/wm1/colored-hand-draw-medicine-pattern-.jpg?1443466250&amp;s=e1b9754789c5323f4c7c4cdf27cb1356">
            <a:extLst>
              <a:ext uri="{FF2B5EF4-FFF2-40B4-BE49-F238E27FC236}">
                <a16:creationId xmlns:a16="http://schemas.microsoft.com/office/drawing/2014/main" id="{4040D359-8116-4F22-96BB-7941D28E82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11" b="561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F8F1BBA-95CF-4365-B153-038C53DCCFB2}"/>
              </a:ext>
            </a:extLst>
          </p:cNvPr>
          <p:cNvSpPr/>
          <p:nvPr/>
        </p:nvSpPr>
        <p:spPr>
          <a:xfrm>
            <a:off x="657225" y="495300"/>
            <a:ext cx="10734675" cy="5895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Gweithgaredd</a:t>
            </a:r>
            <a:r>
              <a:rPr lang="en-GB" sz="2400" b="1" u="sng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b="1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Llafar</a:t>
            </a:r>
            <a:endParaRPr lang="en-GB" sz="2400" b="1" u="sng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b="1" u="sng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gweithgaredd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hwn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byddwn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ni’n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ymarfer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defnyddio’r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cadarnhaol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negyddol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a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chwestiynau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.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Byddwch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chi’n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cael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4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cerdyn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(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Mae’r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cardiau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ar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sleid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nesa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)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Pwynt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pwysig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: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angen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pedwar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cerdyn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gwahanol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arnoch</a:t>
            </a:r>
            <a:r>
              <a:rPr lang="en-GB" sz="1600" b="1" dirty="0">
                <a:solidFill>
                  <a:schemeClr val="tx1"/>
                </a:solidFill>
                <a:latin typeface="Comic Sans MS" panose="030F0702030302020204" pitchFamily="66" charset="0"/>
              </a:rPr>
              <a:t> chi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.  Nod y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gêm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ydy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casglu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pedwar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cerdyn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yr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un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peth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trwy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ofyn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cwestiynau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.</a:t>
            </a:r>
            <a:b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</a:br>
            <a:endParaRPr lang="en-GB" sz="16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Rhiad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chi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ddewis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un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cerdyn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gasglu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.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Rhiad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chi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symud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o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gwmpas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dosbarth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gofyn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cwestiwn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‘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Oes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___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gyda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ti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?’. I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ateb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rhaid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chi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ddweud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‘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Oes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_____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gyda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fi’ neu ‘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Nac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oes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, does dim _____ arna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/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gyda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fi’.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Er </a:t>
            </a:r>
            <a:r>
              <a:rPr lang="en-GB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enghraifft</a:t>
            </a:r>
            <a:r>
              <a:rPr lang="en-GB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algn="ctr"/>
            <a:endParaRPr lang="en-GB" sz="2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A82C861-40DA-4A5C-826F-06A38AFB9F61}"/>
              </a:ext>
            </a:extLst>
          </p:cNvPr>
          <p:cNvSpPr/>
          <p:nvPr/>
        </p:nvSpPr>
        <p:spPr>
          <a:xfrm>
            <a:off x="1203192" y="3559944"/>
            <a:ext cx="4518734" cy="2192783"/>
          </a:xfrm>
          <a:prstGeom prst="rect">
            <a:avLst/>
          </a:prstGeom>
          <a:solidFill>
            <a:srgbClr val="8BD9C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Mae Lucy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eisiau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casglu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‘pen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tost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’. Mae Adele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eisiau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casglu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‘pen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tost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’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hefyd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Bydd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Lucy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gofyn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y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cwestiwn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, a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bydd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Adele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dweud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nac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oes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, does dim pen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tost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gyda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fi’ a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bydd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hi’n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cadw’r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cerdyn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. Felly,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bydd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rhaid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Lucy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ofyn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rywun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arall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51CB0A-09F6-46EF-8CEC-BA192DA311D0}"/>
              </a:ext>
            </a:extLst>
          </p:cNvPr>
          <p:cNvSpPr/>
          <p:nvPr/>
        </p:nvSpPr>
        <p:spPr>
          <a:xfrm>
            <a:off x="6267892" y="3559945"/>
            <a:ext cx="4518734" cy="2192783"/>
          </a:xfrm>
          <a:prstGeom prst="rect">
            <a:avLst/>
          </a:prstGeom>
          <a:solidFill>
            <a:srgbClr val="CC4F6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Mae Richard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eisiau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casglu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annwyd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’. Mae Emily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eisiau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casglu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‘bola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tost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’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ond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mae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cerdyn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annwyd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’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gyda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hi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hefyd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Bydd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Richard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gofyn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oes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annwyd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arnat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ti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?’ a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bydd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Emily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dweud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‘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oes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,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mae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annwyd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arna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’ a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bydd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hi’n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rhoi’r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cerdyn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 Richard.</a:t>
            </a:r>
          </a:p>
        </p:txBody>
      </p:sp>
    </p:spTree>
    <p:extLst>
      <p:ext uri="{BB962C8B-B14F-4D97-AF65-F5344CB8AC3E}">
        <p14:creationId xmlns:p14="http://schemas.microsoft.com/office/powerpoint/2010/main" val="428444282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62DF673-4B4E-45E5-9E2E-6F75810A80E4}"/>
              </a:ext>
            </a:extLst>
          </p:cNvPr>
          <p:cNvSpPr/>
          <p:nvPr/>
        </p:nvSpPr>
        <p:spPr>
          <a:xfrm>
            <a:off x="335674" y="344750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18" descr="Related image">
            <a:extLst>
              <a:ext uri="{FF2B5EF4-FFF2-40B4-BE49-F238E27FC236}">
                <a16:creationId xmlns:a16="http://schemas.microsoft.com/office/drawing/2014/main" id="{50F61B4E-3F5C-4AF1-BC22-1175F6DDE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374" y="590039"/>
            <a:ext cx="885144" cy="1353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828E95A-36FD-4682-9714-7A92D6140C15}"/>
              </a:ext>
            </a:extLst>
          </p:cNvPr>
          <p:cNvSpPr/>
          <p:nvPr/>
        </p:nvSpPr>
        <p:spPr>
          <a:xfrm>
            <a:off x="588688" y="2054083"/>
            <a:ext cx="1819921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coes</a:t>
            </a:r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 dost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67CDA60-9C93-4C08-9414-434C1A2765B1}"/>
              </a:ext>
            </a:extLst>
          </p:cNvPr>
          <p:cNvSpPr/>
          <p:nvPr/>
        </p:nvSpPr>
        <p:spPr>
          <a:xfrm>
            <a:off x="2874687" y="344750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9072BA0-BF2E-41E1-B616-9535D1731C34}"/>
              </a:ext>
            </a:extLst>
          </p:cNvPr>
          <p:cNvSpPr/>
          <p:nvPr/>
        </p:nvSpPr>
        <p:spPr>
          <a:xfrm>
            <a:off x="5450894" y="324554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446618A-52CA-4EDB-BC52-E09F9F1A5B00}"/>
              </a:ext>
            </a:extLst>
          </p:cNvPr>
          <p:cNvSpPr/>
          <p:nvPr/>
        </p:nvSpPr>
        <p:spPr>
          <a:xfrm>
            <a:off x="7952713" y="397313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06431D3-18B8-4983-8581-DAC3EED73DC3}"/>
              </a:ext>
            </a:extLst>
          </p:cNvPr>
          <p:cNvSpPr/>
          <p:nvPr/>
        </p:nvSpPr>
        <p:spPr>
          <a:xfrm>
            <a:off x="335674" y="2905944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FB1B573-5A3E-4C13-8270-F23511E7B103}"/>
              </a:ext>
            </a:extLst>
          </p:cNvPr>
          <p:cNvSpPr/>
          <p:nvPr/>
        </p:nvSpPr>
        <p:spPr>
          <a:xfrm>
            <a:off x="2866913" y="2905944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2" descr="Related image">
            <a:extLst>
              <a:ext uri="{FF2B5EF4-FFF2-40B4-BE49-F238E27FC236}">
                <a16:creationId xmlns:a16="http://schemas.microsoft.com/office/drawing/2014/main" id="{303AA72F-7BA9-4A9C-99CE-672760826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550" y="590039"/>
            <a:ext cx="1232225" cy="123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0C11F82-1D1C-430E-BA01-CA416746A58B}"/>
              </a:ext>
            </a:extLst>
          </p:cNvPr>
          <p:cNvSpPr/>
          <p:nvPr/>
        </p:nvSpPr>
        <p:spPr>
          <a:xfrm>
            <a:off x="3212016" y="2016237"/>
            <a:ext cx="1699055" cy="584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pen </a:t>
            </a:r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tost</a:t>
            </a:r>
            <a:endParaRPr lang="en-GB" sz="2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4" name="Picture 20" descr="Image result for earache clipart">
            <a:extLst>
              <a:ext uri="{FF2B5EF4-FFF2-40B4-BE49-F238E27FC236}">
                <a16:creationId xmlns:a16="http://schemas.microsoft.com/office/drawing/2014/main" id="{123095F0-9488-4A75-9A34-A6EEAFC019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81"/>
          <a:stretch/>
        </p:blipFill>
        <p:spPr bwMode="auto">
          <a:xfrm flipH="1">
            <a:off x="6035112" y="805435"/>
            <a:ext cx="1052029" cy="816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F3B9D45A-28D0-4040-AD44-79293F28F5F9}"/>
              </a:ext>
            </a:extLst>
          </p:cNvPr>
          <p:cNvSpPr/>
          <p:nvPr/>
        </p:nvSpPr>
        <p:spPr>
          <a:xfrm>
            <a:off x="5631203" y="1943125"/>
            <a:ext cx="1890943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clust</a:t>
            </a:r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 dost</a:t>
            </a:r>
          </a:p>
        </p:txBody>
      </p:sp>
      <p:pic>
        <p:nvPicPr>
          <p:cNvPr id="16" name="Picture 22" descr="Image result for backache clipart">
            <a:extLst>
              <a:ext uri="{FF2B5EF4-FFF2-40B4-BE49-F238E27FC236}">
                <a16:creationId xmlns:a16="http://schemas.microsoft.com/office/drawing/2014/main" id="{FC5173BF-1C6C-4FCE-8E7A-1C1550E8F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062" y="590039"/>
            <a:ext cx="1428909" cy="147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E71349D-29F7-472C-B723-45D32EEB638F}"/>
              </a:ext>
            </a:extLst>
          </p:cNvPr>
          <p:cNvSpPr/>
          <p:nvPr/>
        </p:nvSpPr>
        <p:spPr>
          <a:xfrm>
            <a:off x="8202970" y="2062914"/>
            <a:ext cx="1803004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cefn</a:t>
            </a:r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tost</a:t>
            </a:r>
            <a:endParaRPr lang="en-GB" sz="2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8" name="Picture 14" descr="Image result for belly ache clipart">
            <a:extLst>
              <a:ext uri="{FF2B5EF4-FFF2-40B4-BE49-F238E27FC236}">
                <a16:creationId xmlns:a16="http://schemas.microsoft.com/office/drawing/2014/main" id="{2856CD32-A57B-45A9-80D7-923D2EF82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969" y="3133407"/>
            <a:ext cx="1259954" cy="1259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685E072-1804-4365-BE87-9EE189EF8929}"/>
              </a:ext>
            </a:extLst>
          </p:cNvPr>
          <p:cNvSpPr/>
          <p:nvPr/>
        </p:nvSpPr>
        <p:spPr>
          <a:xfrm>
            <a:off x="585927" y="4402239"/>
            <a:ext cx="1806190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bola </a:t>
            </a:r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tost</a:t>
            </a:r>
            <a:endParaRPr lang="en-GB" sz="2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20" name="Picture 24" descr="Image result for arm in sling clipart">
            <a:extLst>
              <a:ext uri="{FF2B5EF4-FFF2-40B4-BE49-F238E27FC236}">
                <a16:creationId xmlns:a16="http://schemas.microsoft.com/office/drawing/2014/main" id="{589989C9-7861-41F4-828B-51F3FE237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078" y="3429000"/>
            <a:ext cx="1095620" cy="89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1D56E75-7580-4017-B295-468A972FAE1E}"/>
              </a:ext>
            </a:extLst>
          </p:cNvPr>
          <p:cNvSpPr/>
          <p:nvPr/>
        </p:nvSpPr>
        <p:spPr>
          <a:xfrm>
            <a:off x="2982901" y="4447244"/>
            <a:ext cx="2105400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braich</a:t>
            </a:r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 dost</a:t>
            </a:r>
          </a:p>
        </p:txBody>
      </p:sp>
      <p:sp>
        <p:nvSpPr>
          <p:cNvPr id="10" name="Rectangle: Rounded Corners 8">
            <a:extLst>
              <a:ext uri="{FF2B5EF4-FFF2-40B4-BE49-F238E27FC236}">
                <a16:creationId xmlns:a16="http://schemas.microsoft.com/office/drawing/2014/main" id="{DA5C9520-EFF1-A65D-02C4-9A1E82E0C505}"/>
              </a:ext>
            </a:extLst>
          </p:cNvPr>
          <p:cNvSpPr/>
          <p:nvPr/>
        </p:nvSpPr>
        <p:spPr>
          <a:xfrm>
            <a:off x="5416595" y="2924244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 descr="A person with her leg in pain&#10;&#10;Description automatically generated">
            <a:extLst>
              <a:ext uri="{FF2B5EF4-FFF2-40B4-BE49-F238E27FC236}">
                <a16:creationId xmlns:a16="http://schemas.microsoft.com/office/drawing/2014/main" id="{3D308489-0E40-C20A-0BCC-77BAEFF11C3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8028" y="2988618"/>
            <a:ext cx="1494472" cy="1549531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6AFF4174-3CAA-B7C8-827C-F4B53682BAA8}"/>
              </a:ext>
            </a:extLst>
          </p:cNvPr>
          <p:cNvSpPr/>
          <p:nvPr/>
        </p:nvSpPr>
        <p:spPr>
          <a:xfrm>
            <a:off x="5523974" y="4567246"/>
            <a:ext cx="2105400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troed</a:t>
            </a:r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 dost</a:t>
            </a:r>
          </a:p>
        </p:txBody>
      </p:sp>
      <p:sp>
        <p:nvSpPr>
          <p:cNvPr id="24" name="Rectangle: Rounded Corners 6">
            <a:extLst>
              <a:ext uri="{FF2B5EF4-FFF2-40B4-BE49-F238E27FC236}">
                <a16:creationId xmlns:a16="http://schemas.microsoft.com/office/drawing/2014/main" id="{9A82A548-6342-04BC-4814-E8A5A13FCF75}"/>
              </a:ext>
            </a:extLst>
          </p:cNvPr>
          <p:cNvSpPr/>
          <p:nvPr/>
        </p:nvSpPr>
        <p:spPr>
          <a:xfrm>
            <a:off x="7912541" y="2911362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 descr="A close-up of a hand&#10;&#10;Description automatically generated">
            <a:extLst>
              <a:ext uri="{FF2B5EF4-FFF2-40B4-BE49-F238E27FC236}">
                <a16:creationId xmlns:a16="http://schemas.microsoft.com/office/drawing/2014/main" id="{7291124E-DD56-1869-548A-3BE3D72986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29507" y="3017715"/>
            <a:ext cx="1692017" cy="1549531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05CBD89-6E85-EDFF-5D9E-63C42F97987E}"/>
              </a:ext>
            </a:extLst>
          </p:cNvPr>
          <p:cNvSpPr/>
          <p:nvPr/>
        </p:nvSpPr>
        <p:spPr>
          <a:xfrm>
            <a:off x="8022815" y="4631059"/>
            <a:ext cx="2105400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llaw</a:t>
            </a:r>
            <a:r>
              <a:rPr lang="en-GB" sz="28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 dost</a:t>
            </a:r>
          </a:p>
        </p:txBody>
      </p:sp>
    </p:spTree>
    <p:extLst>
      <p:ext uri="{BB962C8B-B14F-4D97-AF65-F5344CB8AC3E}">
        <p14:creationId xmlns:p14="http://schemas.microsoft.com/office/powerpoint/2010/main" val="154623873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67CDA60-9C93-4C08-9414-434C1A2765B1}"/>
              </a:ext>
            </a:extLst>
          </p:cNvPr>
          <p:cNvSpPr/>
          <p:nvPr/>
        </p:nvSpPr>
        <p:spPr>
          <a:xfrm>
            <a:off x="3261229" y="1937313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9072BA0-BF2E-41E1-B616-9535D1731C34}"/>
              </a:ext>
            </a:extLst>
          </p:cNvPr>
          <p:cNvSpPr/>
          <p:nvPr/>
        </p:nvSpPr>
        <p:spPr>
          <a:xfrm>
            <a:off x="6131433" y="1968724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446618A-52CA-4EDB-BC52-E09F9F1A5B00}"/>
              </a:ext>
            </a:extLst>
          </p:cNvPr>
          <p:cNvSpPr/>
          <p:nvPr/>
        </p:nvSpPr>
        <p:spPr>
          <a:xfrm>
            <a:off x="9001637" y="1975407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06431D3-18B8-4983-8581-DAC3EED73DC3}"/>
              </a:ext>
            </a:extLst>
          </p:cNvPr>
          <p:cNvSpPr/>
          <p:nvPr/>
        </p:nvSpPr>
        <p:spPr>
          <a:xfrm>
            <a:off x="494748" y="1968724"/>
            <a:ext cx="2325950" cy="245023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12" descr="Related image">
            <a:extLst>
              <a:ext uri="{FF2B5EF4-FFF2-40B4-BE49-F238E27FC236}">
                <a16:creationId xmlns:a16="http://schemas.microsoft.com/office/drawing/2014/main" id="{7E77403C-21C0-400C-9874-064E58BEE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191" y="2306502"/>
            <a:ext cx="1308025" cy="125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3D2B8CE4-2974-47F4-AF7B-D7E598E5A7DF}"/>
              </a:ext>
            </a:extLst>
          </p:cNvPr>
          <p:cNvSpPr/>
          <p:nvPr/>
        </p:nvSpPr>
        <p:spPr>
          <a:xfrm>
            <a:off x="3777648" y="3529411"/>
            <a:ext cx="1146606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ffliw</a:t>
            </a:r>
            <a:endParaRPr lang="en-GB" sz="2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26" name="Picture 6" descr="Image result for toothache clipart">
            <a:extLst>
              <a:ext uri="{FF2B5EF4-FFF2-40B4-BE49-F238E27FC236}">
                <a16:creationId xmlns:a16="http://schemas.microsoft.com/office/drawing/2014/main" id="{59C850AA-302D-453C-B1CD-D9F7EA28F2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127" y="2051073"/>
            <a:ext cx="1460444" cy="166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1FAAF2B9-88A4-4488-A96F-276EED4A0922}"/>
              </a:ext>
            </a:extLst>
          </p:cNvPr>
          <p:cNvSpPr/>
          <p:nvPr/>
        </p:nvSpPr>
        <p:spPr>
          <a:xfrm>
            <a:off x="6204873" y="3479772"/>
            <a:ext cx="2252510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dannoedd</a:t>
            </a:r>
            <a:endParaRPr lang="en-GB" sz="2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28" name="Picture 10" descr="Related image">
            <a:extLst>
              <a:ext uri="{FF2B5EF4-FFF2-40B4-BE49-F238E27FC236}">
                <a16:creationId xmlns:a16="http://schemas.microsoft.com/office/drawing/2014/main" id="{A45455C9-82BC-4399-9661-64772C450A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9351" y="2214015"/>
            <a:ext cx="1582219" cy="1161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6474DBD-5568-4D1F-A4F7-B23EAFA2F7AF}"/>
              </a:ext>
            </a:extLst>
          </p:cNvPr>
          <p:cNvSpPr/>
          <p:nvPr/>
        </p:nvSpPr>
        <p:spPr>
          <a:xfrm>
            <a:off x="9487552" y="3479772"/>
            <a:ext cx="1460445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peswch</a:t>
            </a:r>
            <a:endParaRPr lang="en-GB" sz="2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31" name="Picture 8" descr="Image result for sneezing clipart">
            <a:extLst>
              <a:ext uri="{FF2B5EF4-FFF2-40B4-BE49-F238E27FC236}">
                <a16:creationId xmlns:a16="http://schemas.microsoft.com/office/drawing/2014/main" id="{A7A88C71-F8F2-4710-806A-7BF8676E5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781" y="2306502"/>
            <a:ext cx="904826" cy="97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CF9BB229-18E6-4814-9799-8F3C02E73DA7}"/>
              </a:ext>
            </a:extLst>
          </p:cNvPr>
          <p:cNvSpPr/>
          <p:nvPr/>
        </p:nvSpPr>
        <p:spPr>
          <a:xfrm>
            <a:off x="827732" y="3498583"/>
            <a:ext cx="1552434" cy="629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annwyd</a:t>
            </a:r>
            <a:endParaRPr lang="en-GB" sz="2800" dirty="0">
              <a:solidFill>
                <a:sysClr val="windowText" lastClr="0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B03CA0-5BF9-154A-7465-42BA6F3268CB}"/>
              </a:ext>
            </a:extLst>
          </p:cNvPr>
          <p:cNvSpPr txBox="1"/>
          <p:nvPr/>
        </p:nvSpPr>
        <p:spPr>
          <a:xfrm>
            <a:off x="827732" y="376518"/>
            <a:ext cx="1012026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/>
              <a:t>Mae …. arna </a:t>
            </a:r>
            <a:r>
              <a:rPr lang="en-GB" sz="6000" dirty="0" err="1"/>
              <a:t>i</a:t>
            </a:r>
            <a:r>
              <a:rPr lang="en-GB" sz="6000" dirty="0"/>
              <a:t>.</a:t>
            </a:r>
            <a:endParaRPr sz="6000" dirty="0"/>
          </a:p>
        </p:txBody>
      </p:sp>
    </p:spTree>
    <p:extLst>
      <p:ext uri="{BB962C8B-B14F-4D97-AF65-F5344CB8AC3E}">
        <p14:creationId xmlns:p14="http://schemas.microsoft.com/office/powerpoint/2010/main" val="165234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96FD2-E125-CEA7-ABAC-D4115553A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49F9-71C4-076E-FAE0-442D522E8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62153"/>
            <a:ext cx="8261117" cy="55842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Mae </a:t>
            </a:r>
            <a:r>
              <a:rPr lang="en-US" sz="4000" b="1" dirty="0" err="1"/>
              <a:t>hi’n</a:t>
            </a:r>
            <a:r>
              <a:rPr lang="en-US" sz="4000" b="1" dirty="0"/>
              <a:t> </a:t>
            </a:r>
            <a:r>
              <a:rPr lang="en-US" sz="4000" b="1" dirty="0" err="1"/>
              <a:t>amser</a:t>
            </a:r>
            <a:r>
              <a:rPr lang="en-US" sz="4000" b="1" dirty="0"/>
              <a:t> </a:t>
            </a:r>
            <a:r>
              <a:rPr lang="en-US" sz="4000" b="1" dirty="0" err="1"/>
              <a:t>darllen</a:t>
            </a:r>
            <a:r>
              <a:rPr lang="en-US" sz="4000" b="1" dirty="0"/>
              <a:t>!</a:t>
            </a:r>
          </a:p>
          <a:p>
            <a:pPr marL="0" indent="0">
              <a:buNone/>
            </a:pPr>
            <a:endParaRPr lang="en-US" sz="3500" dirty="0"/>
          </a:p>
          <a:p>
            <a:pPr marL="0" indent="0">
              <a:buNone/>
            </a:pPr>
            <a:r>
              <a:rPr lang="en-US" sz="3200" dirty="0" err="1"/>
              <a:t>Darllenwch</a:t>
            </a:r>
            <a:r>
              <a:rPr lang="en-US" sz="3200" dirty="0"/>
              <a:t> y </a:t>
            </a:r>
            <a:r>
              <a:rPr lang="en-US" sz="3200" dirty="0" err="1"/>
              <a:t>sgyrsiau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dirty="0" err="1"/>
              <a:t>sleidiau</a:t>
            </a:r>
            <a:r>
              <a:rPr lang="en-US" sz="3200" dirty="0"/>
              <a:t> </a:t>
            </a:r>
            <a:r>
              <a:rPr lang="en-US" sz="3200" dirty="0" err="1"/>
              <a:t>nesaf</a:t>
            </a:r>
            <a:r>
              <a:rPr lang="en-US" sz="3200" dirty="0"/>
              <a:t> </a:t>
            </a:r>
            <a:r>
              <a:rPr lang="en-US" sz="3200" dirty="0" err="1"/>
              <a:t>gyda</a:t>
            </a:r>
            <a:r>
              <a:rPr lang="en-US" sz="3200" dirty="0"/>
              <a:t> </a:t>
            </a:r>
            <a:r>
              <a:rPr lang="en-US" sz="3200" dirty="0" err="1"/>
              <a:t>phartner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 err="1"/>
              <a:t>Ydych</a:t>
            </a:r>
            <a:r>
              <a:rPr lang="en-US" sz="3200" dirty="0"/>
              <a:t> </a:t>
            </a:r>
            <a:r>
              <a:rPr lang="en-US" sz="3200" dirty="0" err="1"/>
              <a:t>chi’n</a:t>
            </a:r>
            <a:r>
              <a:rPr lang="en-US" sz="3200" dirty="0"/>
              <a:t> </a:t>
            </a:r>
            <a:r>
              <a:rPr lang="en-US" sz="3200" dirty="0" err="1"/>
              <a:t>deall</a:t>
            </a:r>
            <a:r>
              <a:rPr lang="en-US" sz="3200" dirty="0"/>
              <a:t> y </a:t>
            </a:r>
            <a:r>
              <a:rPr lang="en-US" sz="3200" dirty="0" err="1"/>
              <a:t>sgyrsiau</a:t>
            </a:r>
            <a:r>
              <a:rPr lang="en-US" sz="3200" dirty="0"/>
              <a:t>?</a:t>
            </a:r>
          </a:p>
          <a:p>
            <a:pPr marL="0" indent="0">
              <a:buNone/>
            </a:pPr>
            <a:r>
              <a:rPr lang="en-US" sz="3200" dirty="0" err="1"/>
              <a:t>Ydych</a:t>
            </a:r>
            <a:r>
              <a:rPr lang="en-US" sz="3200" dirty="0"/>
              <a:t> </a:t>
            </a:r>
            <a:r>
              <a:rPr lang="en-US" sz="3200" dirty="0" err="1"/>
              <a:t>chi’n</a:t>
            </a:r>
            <a:r>
              <a:rPr lang="en-US" sz="3200" dirty="0"/>
              <a:t> </a:t>
            </a:r>
            <a:r>
              <a:rPr lang="en-US" sz="3200" dirty="0" err="1"/>
              <a:t>gallu</a:t>
            </a:r>
            <a:r>
              <a:rPr lang="en-US" sz="3200" dirty="0"/>
              <a:t> </a:t>
            </a:r>
            <a:r>
              <a:rPr lang="en-US" sz="3200" dirty="0" err="1"/>
              <a:t>meddwl</a:t>
            </a:r>
            <a:r>
              <a:rPr lang="en-US" sz="3200" dirty="0"/>
              <a:t> am 3 </a:t>
            </a:r>
            <a:r>
              <a:rPr lang="en-US" sz="3200" dirty="0" err="1"/>
              <a:t>chwestiwn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ofyn</a:t>
            </a:r>
            <a:r>
              <a:rPr lang="en-US" sz="3200" dirty="0"/>
              <a:t> am y </a:t>
            </a:r>
            <a:r>
              <a:rPr lang="en-US" sz="3200" dirty="0" err="1"/>
              <a:t>sgyrsiau</a:t>
            </a:r>
            <a:r>
              <a:rPr lang="en-US" sz="3200" dirty="0"/>
              <a:t>? </a:t>
            </a:r>
          </a:p>
          <a:p>
            <a:pPr marL="0" indent="0">
              <a:buNone/>
            </a:pPr>
            <a:endParaRPr lang="en-US" sz="3500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4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8989F57F-FFB6-721C-A79E-BC5702890B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8451" y="1572451"/>
            <a:ext cx="2882900" cy="496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2382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9B14F4-793B-4B3A-5694-F0F9008600DB}"/>
              </a:ext>
            </a:extLst>
          </p:cNvPr>
          <p:cNvSpPr txBox="1"/>
          <p:nvPr/>
        </p:nvSpPr>
        <p:spPr>
          <a:xfrm>
            <a:off x="295835" y="1385047"/>
            <a:ext cx="1189616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err="1"/>
              <a:t>Athrawes</a:t>
            </a:r>
            <a:r>
              <a:rPr lang="en-GB" sz="3000" dirty="0"/>
              <a:t>:		</a:t>
            </a:r>
            <a:r>
              <a:rPr lang="en-GB" sz="3000" dirty="0" err="1"/>
              <a:t>Prynhawn</a:t>
            </a:r>
            <a:r>
              <a:rPr lang="en-GB" sz="3000" dirty="0"/>
              <a:t> da, </a:t>
            </a:r>
            <a:r>
              <a:rPr lang="en-GB" sz="3000" dirty="0" err="1"/>
              <a:t>bawb</a:t>
            </a:r>
            <a:r>
              <a:rPr lang="en-GB" sz="3000" dirty="0"/>
              <a:t>.  </a:t>
            </a:r>
            <a:r>
              <a:rPr lang="en-GB" sz="3000" dirty="0" err="1"/>
              <a:t>Mae’n</a:t>
            </a:r>
            <a:r>
              <a:rPr lang="en-GB" sz="3000" dirty="0"/>
              <a:t> </a:t>
            </a:r>
            <a:r>
              <a:rPr lang="en-GB" sz="3000" dirty="0" err="1"/>
              <a:t>amser</a:t>
            </a:r>
            <a:r>
              <a:rPr lang="en-GB" sz="3000" dirty="0"/>
              <a:t> </a:t>
            </a:r>
            <a:r>
              <a:rPr lang="en-GB" sz="3000" dirty="0" err="1"/>
              <a:t>cylch</a:t>
            </a:r>
            <a:r>
              <a:rPr lang="en-GB" sz="3000" dirty="0"/>
              <a:t>.</a:t>
            </a:r>
          </a:p>
          <a:p>
            <a:r>
              <a:rPr lang="en-GB" sz="3000" dirty="0"/>
              <a:t>Plant:			</a:t>
            </a:r>
            <a:r>
              <a:rPr lang="en-GB" sz="3000" dirty="0" err="1"/>
              <a:t>Prynhawn</a:t>
            </a:r>
            <a:r>
              <a:rPr lang="en-GB" sz="3000" dirty="0"/>
              <a:t> da, Miss.</a:t>
            </a:r>
          </a:p>
          <a:p>
            <a:r>
              <a:rPr lang="en-GB" sz="3000" dirty="0" err="1"/>
              <a:t>Athrawes</a:t>
            </a:r>
            <a:r>
              <a:rPr lang="en-GB" sz="3000" dirty="0"/>
              <a:t>:		Sut </a:t>
            </a:r>
            <a:r>
              <a:rPr lang="en-GB" sz="3000" dirty="0" err="1"/>
              <a:t>wyt</a:t>
            </a:r>
            <a:r>
              <a:rPr lang="en-GB" sz="3000" dirty="0"/>
              <a:t> </a:t>
            </a:r>
            <a:r>
              <a:rPr lang="en-GB" sz="3000" dirty="0" err="1"/>
              <a:t>ti’n</a:t>
            </a:r>
            <a:r>
              <a:rPr lang="en-GB" sz="3000" dirty="0"/>
              <a:t> </a:t>
            </a:r>
            <a:r>
              <a:rPr lang="en-GB" sz="3000" dirty="0" err="1"/>
              <a:t>teimlo</a:t>
            </a:r>
            <a:r>
              <a:rPr lang="en-GB" sz="3000" dirty="0"/>
              <a:t>, Sarah?</a:t>
            </a:r>
          </a:p>
          <a:p>
            <a:r>
              <a:rPr lang="en-GB" sz="3000" dirty="0"/>
              <a:t>Sarah:		Mae </a:t>
            </a:r>
            <a:r>
              <a:rPr lang="en-GB" sz="3000" dirty="0" err="1"/>
              <a:t>clust</a:t>
            </a:r>
            <a:r>
              <a:rPr lang="en-GB" sz="3000" dirty="0"/>
              <a:t> dost </a:t>
            </a:r>
            <a:r>
              <a:rPr lang="en-GB" sz="3000" dirty="0" err="1"/>
              <a:t>gyda</a:t>
            </a:r>
            <a:r>
              <a:rPr lang="en-GB" sz="3000" dirty="0"/>
              <a:t> fi, Miss.  </a:t>
            </a:r>
            <a:r>
              <a:rPr lang="en-GB" sz="3000" dirty="0" err="1"/>
              <a:t>Dw</a:t>
            </a:r>
            <a:r>
              <a:rPr lang="en-GB" sz="3000" dirty="0"/>
              <a:t> </a:t>
            </a:r>
            <a:r>
              <a:rPr lang="en-GB" sz="3000" dirty="0" err="1"/>
              <a:t>i’n</a:t>
            </a:r>
            <a:r>
              <a:rPr lang="en-GB" sz="3000" dirty="0"/>
              <a:t> </a:t>
            </a:r>
            <a:r>
              <a:rPr lang="en-GB" sz="3000" dirty="0" err="1"/>
              <a:t>boeth</a:t>
            </a:r>
            <a:r>
              <a:rPr lang="en-GB" sz="3000" dirty="0"/>
              <a:t> </a:t>
            </a:r>
            <a:r>
              <a:rPr lang="en-GB" sz="3000" dirty="0" err="1"/>
              <a:t>iawn</a:t>
            </a:r>
            <a:r>
              <a:rPr lang="en-GB" sz="3000" dirty="0"/>
              <a:t>.</a:t>
            </a:r>
          </a:p>
          <a:p>
            <a:r>
              <a:rPr lang="en-GB" sz="3000" dirty="0" err="1"/>
              <a:t>Athrawes</a:t>
            </a:r>
            <a:r>
              <a:rPr lang="en-GB" sz="3000" dirty="0"/>
              <a:t>:		O, </a:t>
            </a:r>
            <a:r>
              <a:rPr lang="en-GB" sz="3000" dirty="0" err="1"/>
              <a:t>diar</a:t>
            </a:r>
            <a:r>
              <a:rPr lang="en-GB" sz="3000" dirty="0"/>
              <a:t>.  </a:t>
            </a:r>
            <a:r>
              <a:rPr lang="en-GB" sz="3000" dirty="0" err="1"/>
              <a:t>Dere</a:t>
            </a:r>
            <a:r>
              <a:rPr lang="en-GB" sz="3000" dirty="0"/>
              <a:t> </a:t>
            </a:r>
            <a:r>
              <a:rPr lang="en-GB" sz="3000" dirty="0" err="1"/>
              <a:t>yma</a:t>
            </a:r>
            <a:r>
              <a:rPr lang="en-GB" sz="3000" dirty="0"/>
              <a:t>.  </a:t>
            </a:r>
            <a:r>
              <a:rPr lang="en-GB" sz="3000" dirty="0" err="1"/>
              <a:t>Rwyt</a:t>
            </a:r>
            <a:r>
              <a:rPr lang="en-GB" sz="3000" dirty="0"/>
              <a:t> </a:t>
            </a:r>
            <a:r>
              <a:rPr lang="en-GB" sz="3000" dirty="0" err="1"/>
              <a:t>ti’n</a:t>
            </a:r>
            <a:r>
              <a:rPr lang="en-GB" sz="3000" dirty="0"/>
              <a:t> </a:t>
            </a:r>
            <a:r>
              <a:rPr lang="en-GB" sz="3000" dirty="0" err="1"/>
              <a:t>boeth</a:t>
            </a:r>
            <a:r>
              <a:rPr lang="en-GB" sz="3000" dirty="0"/>
              <a:t> </a:t>
            </a:r>
            <a:r>
              <a:rPr lang="en-GB" sz="3000" dirty="0" err="1"/>
              <a:t>iawn</a:t>
            </a:r>
            <a:r>
              <a:rPr lang="en-GB" sz="3000" dirty="0"/>
              <a:t>!</a:t>
            </a:r>
          </a:p>
          <a:p>
            <a:r>
              <a:rPr lang="en-GB" sz="3000" dirty="0"/>
              <a:t>Sarah:		Mae </a:t>
            </a:r>
            <a:r>
              <a:rPr lang="en-GB" sz="3000" dirty="0" err="1"/>
              <a:t>peswch</a:t>
            </a:r>
            <a:r>
              <a:rPr lang="en-GB" sz="3000" dirty="0"/>
              <a:t> </a:t>
            </a:r>
            <a:r>
              <a:rPr lang="en-GB" sz="3000" dirty="0" err="1"/>
              <a:t>cas</a:t>
            </a:r>
            <a:r>
              <a:rPr lang="en-GB" sz="3000" dirty="0"/>
              <a:t> arna </a:t>
            </a:r>
            <a:r>
              <a:rPr lang="en-GB" sz="3000" dirty="0" err="1"/>
              <a:t>i</a:t>
            </a:r>
            <a:r>
              <a:rPr lang="en-GB" sz="3000" dirty="0"/>
              <a:t> </a:t>
            </a:r>
            <a:r>
              <a:rPr lang="en-GB" sz="3000" dirty="0" err="1"/>
              <a:t>hefyd</a:t>
            </a:r>
            <a:r>
              <a:rPr lang="en-GB" sz="3000" dirty="0"/>
              <a:t>, Miss. </a:t>
            </a:r>
          </a:p>
          <a:p>
            <a:r>
              <a:rPr lang="en-GB" sz="3000" dirty="0" err="1"/>
              <a:t>Athrawes</a:t>
            </a:r>
            <a:r>
              <a:rPr lang="en-GB" sz="3000" dirty="0"/>
              <a:t>:		</a:t>
            </a:r>
            <a:r>
              <a:rPr lang="en-GB" sz="3000" dirty="0" err="1"/>
              <a:t>Oes</a:t>
            </a:r>
            <a:r>
              <a:rPr lang="en-GB" sz="3000" dirty="0"/>
              <a:t>, </a:t>
            </a:r>
            <a:r>
              <a:rPr lang="en-GB" sz="3000" dirty="0" err="1"/>
              <a:t>mae</a:t>
            </a:r>
            <a:r>
              <a:rPr lang="en-GB" sz="3000" dirty="0"/>
              <a:t> </a:t>
            </a:r>
            <a:r>
              <a:rPr lang="en-GB" sz="3000" dirty="0" err="1"/>
              <a:t>peswch</a:t>
            </a:r>
            <a:r>
              <a:rPr lang="en-GB" sz="3000" dirty="0"/>
              <a:t> </a:t>
            </a:r>
            <a:r>
              <a:rPr lang="en-GB" sz="3000" dirty="0" err="1"/>
              <a:t>cas</a:t>
            </a:r>
            <a:r>
              <a:rPr lang="en-GB" sz="3000" dirty="0"/>
              <a:t> </a:t>
            </a:r>
            <a:r>
              <a:rPr lang="en-GB" sz="3000" dirty="0" err="1"/>
              <a:t>arnat</a:t>
            </a:r>
            <a:r>
              <a:rPr lang="en-GB" sz="3000" dirty="0"/>
              <a:t> </a:t>
            </a:r>
            <a:r>
              <a:rPr lang="en-GB" sz="3000" dirty="0" err="1"/>
              <a:t>ti</a:t>
            </a:r>
            <a:r>
              <a:rPr lang="en-GB" sz="3000" dirty="0"/>
              <a:t>.  </a:t>
            </a:r>
            <a:r>
              <a:rPr lang="en-GB" sz="3000" dirty="0" err="1"/>
              <a:t>Wyt</a:t>
            </a:r>
            <a:r>
              <a:rPr lang="en-GB" sz="3000" dirty="0"/>
              <a:t> </a:t>
            </a:r>
            <a:r>
              <a:rPr lang="en-GB" sz="3000" dirty="0" err="1"/>
              <a:t>ti</a:t>
            </a:r>
            <a:r>
              <a:rPr lang="en-GB" sz="3000" dirty="0"/>
              <a:t> </a:t>
            </a:r>
            <a:r>
              <a:rPr lang="en-GB" sz="3000" dirty="0" err="1"/>
              <a:t>eisiau</a:t>
            </a:r>
            <a:r>
              <a:rPr lang="en-GB" sz="3000" dirty="0"/>
              <a:t> </a:t>
            </a:r>
            <a:r>
              <a:rPr lang="en-GB" sz="3000" dirty="0" err="1"/>
              <a:t>mynd</a:t>
            </a:r>
            <a:r>
              <a:rPr lang="en-GB" sz="3000" dirty="0"/>
              <a:t> </a:t>
            </a:r>
            <a:r>
              <a:rPr lang="en-GB" sz="3000" dirty="0" err="1"/>
              <a:t>adre</a:t>
            </a:r>
            <a:r>
              <a:rPr lang="en-GB" sz="3000" dirty="0"/>
              <a:t>?</a:t>
            </a:r>
          </a:p>
          <a:p>
            <a:r>
              <a:rPr lang="en-GB" sz="3000" dirty="0"/>
              <a:t>Sarah:		</a:t>
            </a:r>
            <a:r>
              <a:rPr lang="en-GB" sz="3000" dirty="0" err="1"/>
              <a:t>Ydw</a:t>
            </a:r>
            <a:r>
              <a:rPr lang="en-GB" sz="3000" dirty="0"/>
              <a:t>, Miss. </a:t>
            </a:r>
          </a:p>
          <a:p>
            <a:r>
              <a:rPr lang="en-GB" sz="3000" dirty="0" err="1"/>
              <a:t>Athrawes</a:t>
            </a:r>
            <a:r>
              <a:rPr lang="en-GB" sz="3000" dirty="0"/>
              <a:t>:		Miss Huws, </a:t>
            </a:r>
            <a:r>
              <a:rPr lang="en-GB" sz="3000" dirty="0" err="1"/>
              <a:t>wnei</a:t>
            </a:r>
            <a:r>
              <a:rPr lang="en-GB" sz="3000" dirty="0"/>
              <a:t> di </a:t>
            </a:r>
            <a:r>
              <a:rPr lang="en-GB" sz="3000" dirty="0" err="1"/>
              <a:t>ffonio</a:t>
            </a:r>
            <a:r>
              <a:rPr lang="en-GB" sz="3000" dirty="0"/>
              <a:t> mam Sarah?</a:t>
            </a:r>
          </a:p>
          <a:p>
            <a:r>
              <a:rPr lang="en-GB" sz="3000" dirty="0"/>
              <a:t>Miss Huws:		</a:t>
            </a:r>
            <a:r>
              <a:rPr lang="en-GB" sz="3000" dirty="0" err="1"/>
              <a:t>Wrth</a:t>
            </a:r>
            <a:r>
              <a:rPr lang="en-GB" sz="3000" dirty="0"/>
              <a:t> </a:t>
            </a:r>
            <a:r>
              <a:rPr lang="en-GB" sz="3000" dirty="0" err="1"/>
              <a:t>gwrs</a:t>
            </a:r>
            <a:r>
              <a:rPr lang="en-GB" sz="3000" dirty="0"/>
              <a:t>.</a:t>
            </a:r>
          </a:p>
          <a:p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800E8B-84E1-B0EB-630A-DB0A60083CE0}"/>
              </a:ext>
            </a:extLst>
          </p:cNvPr>
          <p:cNvSpPr txBox="1"/>
          <p:nvPr/>
        </p:nvSpPr>
        <p:spPr>
          <a:xfrm>
            <a:off x="295835" y="336176"/>
            <a:ext cx="64545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/>
              <a:t>Yn</a:t>
            </a:r>
            <a:r>
              <a:rPr lang="en-GB" sz="4400" b="1" dirty="0"/>
              <a:t> y </a:t>
            </a:r>
            <a:r>
              <a:rPr lang="en-GB" sz="4400" b="1" dirty="0" err="1"/>
              <a:t>dosbarth</a:t>
            </a:r>
            <a:endParaRPr sz="4400" b="1" dirty="0"/>
          </a:p>
        </p:txBody>
      </p:sp>
    </p:spTree>
    <p:extLst>
      <p:ext uri="{BB962C8B-B14F-4D97-AF65-F5344CB8AC3E}">
        <p14:creationId xmlns:p14="http://schemas.microsoft.com/office/powerpoint/2010/main" val="338264565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62E749B-F3EB-089B-6A12-06C61277D2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5558997"/>
              </p:ext>
            </p:extLst>
          </p:nvPr>
        </p:nvGraphicFramePr>
        <p:xfrm>
          <a:off x="710453" y="1196788"/>
          <a:ext cx="10771094" cy="528469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29481">
                  <a:extLst>
                    <a:ext uri="{9D8B030D-6E8A-4147-A177-3AD203B41FA5}">
                      <a16:colId xmlns:a16="http://schemas.microsoft.com/office/drawing/2014/main" val="3616716647"/>
                    </a:ext>
                  </a:extLst>
                </a:gridCol>
                <a:gridCol w="8741613">
                  <a:extLst>
                    <a:ext uri="{9D8B030D-6E8A-4147-A177-3AD203B41FA5}">
                      <a16:colId xmlns:a16="http://schemas.microsoft.com/office/drawing/2014/main" val="4037608806"/>
                    </a:ext>
                  </a:extLst>
                </a:gridCol>
              </a:tblGrid>
              <a:tr h="785708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Doctor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Bore da, Mrs Griffiths.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083795"/>
                  </a:ext>
                </a:extLst>
              </a:tr>
              <a:tr h="785708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Mrs Griffiths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Bore da.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22989"/>
                  </a:ext>
                </a:extLst>
              </a:tr>
              <a:tr h="785708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Doctor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arnoch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chi, Mrs Griffiths?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9588814"/>
                  </a:ext>
                </a:extLst>
              </a:tr>
              <a:tr h="785708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Mrs Griffiths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Mae pen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tost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iawn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fi ac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gwres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arna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.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3530394"/>
                  </a:ext>
                </a:extLst>
              </a:tr>
              <a:tr h="1356154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Doctor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Dw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meddwl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ffliw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arnoch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chi, Mrs Jones. 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Yfwch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lawer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o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dd</a:t>
                      </a:r>
                      <a:r>
                        <a:rPr lang="en-GB" sz="2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ŵ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. 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Ewch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gwely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ddau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neu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dri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diwrnod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.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7573479"/>
                  </a:ext>
                </a:extLst>
              </a:tr>
              <a:tr h="785708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Mrs Griffiths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tx1"/>
                          </a:solidFill>
                        </a:rPr>
                        <a:t>Diolch</a:t>
                      </a:r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, doctor.</a:t>
                      </a:r>
                      <a:endParaRPr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716097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6313B6F-E141-000E-1BCF-3AC82D8B521A}"/>
              </a:ext>
            </a:extLst>
          </p:cNvPr>
          <p:cNvSpPr txBox="1"/>
          <p:nvPr/>
        </p:nvSpPr>
        <p:spPr>
          <a:xfrm>
            <a:off x="645459" y="228600"/>
            <a:ext cx="46930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Yn</a:t>
            </a:r>
            <a:r>
              <a:rPr lang="en-GB" sz="4000" dirty="0"/>
              <a:t> y </a:t>
            </a:r>
            <a:r>
              <a:rPr lang="en-GB" sz="4000" dirty="0" err="1"/>
              <a:t>syrjeri</a:t>
            </a:r>
            <a:r>
              <a:rPr lang="en-GB" sz="4000" dirty="0"/>
              <a:t> doctor</a:t>
            </a:r>
            <a:endParaRPr sz="4000" dirty="0"/>
          </a:p>
        </p:txBody>
      </p:sp>
    </p:spTree>
    <p:extLst>
      <p:ext uri="{BB962C8B-B14F-4D97-AF65-F5344CB8AC3E}">
        <p14:creationId xmlns:p14="http://schemas.microsoft.com/office/powerpoint/2010/main" val="397917746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9B14F4-793B-4B3A-5694-F0F9008600DB}"/>
              </a:ext>
            </a:extLst>
          </p:cNvPr>
          <p:cNvSpPr txBox="1"/>
          <p:nvPr/>
        </p:nvSpPr>
        <p:spPr>
          <a:xfrm>
            <a:off x="295835" y="856832"/>
            <a:ext cx="11896165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Athrawes</a:t>
            </a:r>
            <a:r>
              <a:rPr lang="en-GB" sz="2800" dirty="0"/>
              <a:t>:		Bore da </a:t>
            </a:r>
            <a:r>
              <a:rPr lang="en-GB" sz="2800" dirty="0" err="1"/>
              <a:t>Dewi</a:t>
            </a:r>
            <a:r>
              <a:rPr lang="en-GB" sz="2800" dirty="0"/>
              <a:t>.  Beth </a:t>
            </a:r>
            <a:r>
              <a:rPr lang="en-GB" sz="2800" dirty="0" err="1"/>
              <a:t>sy’n</a:t>
            </a:r>
            <a:r>
              <a:rPr lang="en-GB" sz="2800" dirty="0"/>
              <a:t> bod </a:t>
            </a:r>
            <a:r>
              <a:rPr lang="en-GB" sz="2800" dirty="0" err="1"/>
              <a:t>arnat</a:t>
            </a:r>
            <a:r>
              <a:rPr lang="en-GB" sz="2800" dirty="0"/>
              <a:t> </a:t>
            </a:r>
            <a:r>
              <a:rPr lang="en-GB" sz="2800" dirty="0" err="1"/>
              <a:t>ti</a:t>
            </a:r>
            <a:r>
              <a:rPr lang="en-GB" sz="2800" dirty="0"/>
              <a:t>?</a:t>
            </a:r>
          </a:p>
          <a:p>
            <a:r>
              <a:rPr lang="en-GB" sz="2800" dirty="0" err="1"/>
              <a:t>Dewi</a:t>
            </a:r>
            <a:r>
              <a:rPr lang="en-GB" sz="2800" dirty="0"/>
              <a:t>:			</a:t>
            </a:r>
            <a:r>
              <a:rPr lang="en-GB" sz="2800" b="1" dirty="0" err="1"/>
              <a:t>Dw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wedi</a:t>
            </a:r>
            <a:r>
              <a:rPr lang="en-GB" sz="2800" b="1" dirty="0"/>
              <a:t> </a:t>
            </a:r>
            <a:r>
              <a:rPr lang="en-GB" sz="2800" b="1" dirty="0" err="1"/>
              <a:t>brifo</a:t>
            </a:r>
            <a:r>
              <a:rPr lang="en-GB" sz="2800" b="1" dirty="0"/>
              <a:t> </a:t>
            </a:r>
            <a:r>
              <a:rPr lang="en-GB" sz="2800" b="1" dirty="0" err="1"/>
              <a:t>fy</a:t>
            </a:r>
            <a:r>
              <a:rPr lang="en-GB" sz="2800" b="1" dirty="0"/>
              <a:t> </a:t>
            </a:r>
            <a:r>
              <a:rPr lang="en-GB" sz="2800" b="1" dirty="0" err="1"/>
              <a:t>llaw</a:t>
            </a:r>
            <a:r>
              <a:rPr lang="en-GB" sz="2800" dirty="0"/>
              <a:t>.</a:t>
            </a:r>
          </a:p>
          <a:p>
            <a:r>
              <a:rPr lang="en-GB" sz="2800" dirty="0" err="1"/>
              <a:t>Athrawes</a:t>
            </a:r>
            <a:r>
              <a:rPr lang="en-GB" sz="2800" dirty="0"/>
              <a:t>:		</a:t>
            </a:r>
            <a:r>
              <a:rPr lang="en-GB" sz="2800" b="1" dirty="0"/>
              <a:t>Sut </a:t>
            </a:r>
            <a:r>
              <a:rPr lang="en-GB" sz="2800" b="1" dirty="0" err="1"/>
              <a:t>wyt</a:t>
            </a:r>
            <a:r>
              <a:rPr lang="en-GB" sz="2800" b="1" dirty="0"/>
              <a:t> </a:t>
            </a:r>
            <a:r>
              <a:rPr lang="en-GB" sz="2800" b="1" dirty="0" err="1"/>
              <a:t>ti</a:t>
            </a:r>
            <a:r>
              <a:rPr lang="en-GB" sz="2800" b="1" dirty="0"/>
              <a:t> </a:t>
            </a:r>
            <a:r>
              <a:rPr lang="en-GB" sz="2800" b="1" dirty="0" err="1"/>
              <a:t>wedi</a:t>
            </a:r>
            <a:r>
              <a:rPr lang="en-GB" sz="2800" b="1" dirty="0"/>
              <a:t> </a:t>
            </a:r>
            <a:r>
              <a:rPr lang="en-GB" sz="2800" b="1" dirty="0" err="1"/>
              <a:t>brifo</a:t>
            </a:r>
            <a:r>
              <a:rPr lang="en-GB" sz="2800" b="1" dirty="0"/>
              <a:t> </a:t>
            </a:r>
            <a:r>
              <a:rPr lang="en-GB" sz="2800" dirty="0" err="1"/>
              <a:t>dy</a:t>
            </a:r>
            <a:r>
              <a:rPr lang="en-GB" sz="2800" dirty="0"/>
              <a:t> law?</a:t>
            </a:r>
          </a:p>
          <a:p>
            <a:r>
              <a:rPr lang="en-GB" sz="2800" dirty="0" err="1"/>
              <a:t>Dewi</a:t>
            </a:r>
            <a:r>
              <a:rPr lang="en-GB" sz="2800" dirty="0"/>
              <a:t>:			</a:t>
            </a:r>
            <a:r>
              <a:rPr lang="en-GB" sz="2800" b="1" dirty="0" err="1"/>
              <a:t>Ces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ddamwain</a:t>
            </a:r>
            <a:r>
              <a:rPr lang="en-GB" sz="2800" b="1" dirty="0"/>
              <a:t>.</a:t>
            </a:r>
          </a:p>
          <a:p>
            <a:r>
              <a:rPr lang="en-GB" sz="2800" dirty="0" err="1"/>
              <a:t>Athrawes</a:t>
            </a:r>
            <a:r>
              <a:rPr lang="en-GB" sz="2800" dirty="0"/>
              <a:t>:		O, </a:t>
            </a:r>
            <a:r>
              <a:rPr lang="en-GB" sz="2800" dirty="0" err="1"/>
              <a:t>diar</a:t>
            </a:r>
            <a:r>
              <a:rPr lang="en-GB" sz="2800" dirty="0"/>
              <a:t>.  </a:t>
            </a:r>
            <a:r>
              <a:rPr lang="en-GB" sz="2800" b="1" dirty="0" err="1"/>
              <a:t>Eistedda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dawel</a:t>
            </a:r>
            <a:r>
              <a:rPr lang="en-GB" sz="2800" b="1" dirty="0"/>
              <a:t>.</a:t>
            </a:r>
          </a:p>
          <a:p>
            <a:r>
              <a:rPr lang="en-GB" sz="2800" dirty="0" err="1"/>
              <a:t>Dewi</a:t>
            </a:r>
            <a:r>
              <a:rPr lang="en-GB" sz="2800" dirty="0"/>
              <a:t>:			</a:t>
            </a:r>
            <a:r>
              <a:rPr lang="en-GB" sz="2800" dirty="0" err="1"/>
              <a:t>Dw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eisiau</a:t>
            </a:r>
            <a:r>
              <a:rPr lang="en-GB" sz="2800" dirty="0"/>
              <a:t> </a:t>
            </a:r>
            <a:r>
              <a:rPr lang="en-GB" sz="2800" dirty="0" err="1"/>
              <a:t>mynd</a:t>
            </a:r>
            <a:r>
              <a:rPr lang="en-GB" sz="2800" dirty="0"/>
              <a:t> </a:t>
            </a:r>
            <a:r>
              <a:rPr lang="en-GB" sz="2800" dirty="0" err="1"/>
              <a:t>adre</a:t>
            </a:r>
            <a:r>
              <a:rPr lang="en-GB" sz="2800" dirty="0"/>
              <a:t>, Miss.</a:t>
            </a:r>
          </a:p>
          <a:p>
            <a:r>
              <a:rPr lang="en-GB" sz="2800" dirty="0" err="1"/>
              <a:t>Athrawes</a:t>
            </a:r>
            <a:r>
              <a:rPr lang="en-GB" sz="2800" dirty="0"/>
              <a:t>:		</a:t>
            </a:r>
            <a:r>
              <a:rPr lang="en-GB" sz="2800" b="1" dirty="0" err="1"/>
              <a:t>Byddi</a:t>
            </a:r>
            <a:r>
              <a:rPr lang="en-GB" sz="2800" b="1" dirty="0"/>
              <a:t> </a:t>
            </a:r>
            <a:r>
              <a:rPr lang="en-GB" sz="2800" b="1" dirty="0" err="1"/>
              <a:t>di’n</a:t>
            </a:r>
            <a:r>
              <a:rPr lang="en-GB" sz="2800" b="1" dirty="0"/>
              <a:t> </a:t>
            </a:r>
            <a:r>
              <a:rPr lang="en-GB" sz="2800" b="1" dirty="0" err="1"/>
              <a:t>teimlo’n</a:t>
            </a:r>
            <a:r>
              <a:rPr lang="en-GB" sz="2800" b="1" dirty="0"/>
              <a:t> well </a:t>
            </a:r>
            <a:r>
              <a:rPr lang="en-GB" sz="2800" b="1" dirty="0" err="1"/>
              <a:t>nawr</a:t>
            </a:r>
            <a:r>
              <a:rPr lang="en-GB" sz="2800" b="1" dirty="0"/>
              <a:t> </a:t>
            </a:r>
            <a:r>
              <a:rPr lang="en-GB" sz="2800" b="1" dirty="0" err="1"/>
              <a:t>mewn</a:t>
            </a:r>
            <a:r>
              <a:rPr lang="en-GB" sz="2800" b="1" dirty="0"/>
              <a:t> </a:t>
            </a:r>
            <a:r>
              <a:rPr lang="en-GB" sz="2800" b="1" dirty="0" err="1"/>
              <a:t>munud</a:t>
            </a:r>
            <a:r>
              <a:rPr lang="en-GB" sz="2800" b="1" dirty="0"/>
              <a:t>.</a:t>
            </a:r>
          </a:p>
          <a:p>
            <a:r>
              <a:rPr lang="en-GB" sz="2800" dirty="0" err="1"/>
              <a:t>Dewi</a:t>
            </a:r>
            <a:r>
              <a:rPr lang="en-GB" sz="2800" dirty="0"/>
              <a:t>:			</a:t>
            </a:r>
            <a:r>
              <a:rPr lang="en-GB" sz="2800" dirty="0" err="1"/>
              <a:t>Ond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pen </a:t>
            </a:r>
            <a:r>
              <a:rPr lang="en-GB" sz="2800" dirty="0" err="1"/>
              <a:t>tost</a:t>
            </a:r>
            <a:r>
              <a:rPr lang="en-GB" sz="2800" dirty="0"/>
              <a:t> </a:t>
            </a:r>
            <a:r>
              <a:rPr lang="en-GB" sz="2800" dirty="0" err="1"/>
              <a:t>gyda</a:t>
            </a:r>
            <a:r>
              <a:rPr lang="en-GB" sz="2800" dirty="0"/>
              <a:t> fi </a:t>
            </a:r>
            <a:r>
              <a:rPr lang="en-GB" sz="2800" dirty="0" err="1"/>
              <a:t>hefyd</a:t>
            </a:r>
            <a:r>
              <a:rPr lang="en-GB" sz="2800" dirty="0"/>
              <a:t>.</a:t>
            </a:r>
          </a:p>
          <a:p>
            <a:r>
              <a:rPr lang="en-GB" sz="2800" dirty="0" err="1"/>
              <a:t>Athrawes</a:t>
            </a:r>
            <a:r>
              <a:rPr lang="en-GB" sz="2800" dirty="0"/>
              <a:t>:		Mr Jones, </a:t>
            </a:r>
            <a:r>
              <a:rPr lang="en-GB" sz="2800" dirty="0" err="1"/>
              <a:t>wnei</a:t>
            </a:r>
            <a:r>
              <a:rPr lang="en-GB" sz="2800" dirty="0"/>
              <a:t> di </a:t>
            </a:r>
            <a:r>
              <a:rPr lang="en-GB" sz="2800" dirty="0" err="1"/>
              <a:t>ffonio</a:t>
            </a:r>
            <a:r>
              <a:rPr lang="en-GB" sz="2800" dirty="0"/>
              <a:t> mam Sarah?</a:t>
            </a:r>
          </a:p>
          <a:p>
            <a:r>
              <a:rPr lang="en-GB" sz="2800" dirty="0"/>
              <a:t>Mr Jones:		</a:t>
            </a:r>
            <a:r>
              <a:rPr lang="en-GB" sz="2800" dirty="0" err="1"/>
              <a:t>Wrth</a:t>
            </a:r>
            <a:r>
              <a:rPr lang="en-GB" sz="2800" dirty="0"/>
              <a:t> </a:t>
            </a:r>
            <a:r>
              <a:rPr lang="en-GB" sz="2800" dirty="0" err="1"/>
              <a:t>gwrs</a:t>
            </a:r>
            <a:r>
              <a:rPr lang="en-GB" sz="2800" dirty="0"/>
              <a:t>.</a:t>
            </a:r>
          </a:p>
          <a:p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800E8B-84E1-B0EB-630A-DB0A60083CE0}"/>
              </a:ext>
            </a:extLst>
          </p:cNvPr>
          <p:cNvSpPr txBox="1"/>
          <p:nvPr/>
        </p:nvSpPr>
        <p:spPr>
          <a:xfrm>
            <a:off x="295835" y="119570"/>
            <a:ext cx="64545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/>
              <a:t>Yn</a:t>
            </a:r>
            <a:r>
              <a:rPr lang="en-GB" sz="4400" b="1" dirty="0"/>
              <a:t> </a:t>
            </a:r>
            <a:r>
              <a:rPr lang="en-GB" sz="4400" b="1" dirty="0" err="1"/>
              <a:t>yr</a:t>
            </a:r>
            <a:r>
              <a:rPr lang="en-GB" sz="4400" b="1" dirty="0"/>
              <a:t> </a:t>
            </a:r>
            <a:r>
              <a:rPr lang="en-GB" sz="4400" b="1" dirty="0" err="1"/>
              <a:t>ysgol</a:t>
            </a:r>
            <a:endParaRPr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770C55-84FF-D4F4-A32F-197B5A35825B}"/>
              </a:ext>
            </a:extLst>
          </p:cNvPr>
          <p:cNvSpPr txBox="1"/>
          <p:nvPr/>
        </p:nvSpPr>
        <p:spPr>
          <a:xfrm>
            <a:off x="201706" y="5462559"/>
            <a:ext cx="11788588" cy="10772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dirty="0"/>
              <a:t>Sit quietly.	/ You will feel better in a minute. / I have injured my hand.</a:t>
            </a:r>
          </a:p>
          <a:p>
            <a:r>
              <a:rPr lang="en-GB" sz="3200" dirty="0"/>
              <a:t>I had an accident. / How have you injured your hand?</a:t>
            </a:r>
            <a:r>
              <a:rPr lang="en-GB" dirty="0"/>
              <a:t>	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4096728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62153"/>
            <a:ext cx="8261117" cy="55842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b="1" dirty="0"/>
              <a:t>Mae </a:t>
            </a:r>
            <a:r>
              <a:rPr lang="en-US" sz="4000" b="1" dirty="0" err="1"/>
              <a:t>hi’n</a:t>
            </a:r>
            <a:r>
              <a:rPr lang="en-US" sz="4000" b="1" dirty="0"/>
              <a:t> </a:t>
            </a:r>
            <a:r>
              <a:rPr lang="en-US" sz="4000" b="1" dirty="0" err="1"/>
              <a:t>amser</a:t>
            </a:r>
            <a:r>
              <a:rPr lang="en-US" sz="4000" b="1" dirty="0"/>
              <a:t> </a:t>
            </a:r>
            <a:r>
              <a:rPr lang="en-US" sz="4000" b="1" dirty="0" err="1"/>
              <a:t>ysgrifennu</a:t>
            </a:r>
            <a:r>
              <a:rPr lang="en-US" sz="4000" b="1" dirty="0"/>
              <a:t>!</a:t>
            </a:r>
          </a:p>
          <a:p>
            <a:pPr marL="0" indent="0">
              <a:buNone/>
            </a:pPr>
            <a:endParaRPr lang="en-US" sz="3500" dirty="0"/>
          </a:p>
          <a:p>
            <a:pPr marL="0" indent="0">
              <a:buNone/>
            </a:pPr>
            <a:r>
              <a:rPr lang="en-US" sz="3200" dirty="0" err="1"/>
              <a:t>Ysgrifennwch</a:t>
            </a:r>
            <a:r>
              <a:rPr lang="en-US" sz="3200" dirty="0"/>
              <a:t> </a:t>
            </a:r>
            <a:r>
              <a:rPr lang="en-US" sz="3200" dirty="0" err="1"/>
              <a:t>sgwrs</a:t>
            </a:r>
            <a:r>
              <a:rPr lang="en-US" sz="3200" dirty="0"/>
              <a:t> </a:t>
            </a:r>
            <a:r>
              <a:rPr lang="en-US" sz="3200" dirty="0" err="1"/>
              <a:t>rhwng</a:t>
            </a:r>
            <a:r>
              <a:rPr lang="en-US" sz="3200" dirty="0"/>
              <a:t> </a:t>
            </a:r>
            <a:r>
              <a:rPr lang="en-US" sz="3200" dirty="0" err="1"/>
              <a:t>athro</a:t>
            </a:r>
            <a:r>
              <a:rPr lang="en-US" sz="3200" dirty="0"/>
              <a:t> a </a:t>
            </a:r>
            <a:r>
              <a:rPr lang="en-US" sz="3200" dirty="0" err="1"/>
              <a:t>phlentyn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ysgol</a:t>
            </a:r>
            <a:r>
              <a:rPr lang="en-US" sz="3200" dirty="0"/>
              <a:t> neu </a:t>
            </a:r>
            <a:r>
              <a:rPr lang="en-US" sz="3200" dirty="0" err="1"/>
              <a:t>rhwng</a:t>
            </a:r>
            <a:r>
              <a:rPr lang="en-US" sz="3200" dirty="0"/>
              <a:t> Doctor a person </a:t>
            </a:r>
            <a:r>
              <a:rPr lang="en-US" sz="3200" dirty="0" err="1"/>
              <a:t>tost</a:t>
            </a:r>
            <a:r>
              <a:rPr lang="en-US" sz="3200" dirty="0"/>
              <a:t>. </a:t>
            </a:r>
            <a:r>
              <a:rPr lang="en-US" sz="3200" dirty="0" err="1"/>
              <a:t>Dydy’r</a:t>
            </a:r>
            <a:r>
              <a:rPr lang="en-US" sz="3200" dirty="0"/>
              <a:t> plenty/person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teimlo’n</a:t>
            </a:r>
            <a:r>
              <a:rPr lang="en-US" sz="3200" dirty="0"/>
              <a:t> </a:t>
            </a:r>
            <a:r>
              <a:rPr lang="en-US" sz="3200" dirty="0" err="1"/>
              <a:t>dda</a:t>
            </a:r>
            <a:r>
              <a:rPr lang="en-US" sz="3200" dirty="0"/>
              <a:t> </a:t>
            </a:r>
            <a:r>
              <a:rPr lang="en-US" sz="3200" dirty="0" err="1"/>
              <a:t>iawn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 err="1"/>
              <a:t>Rhaid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chi </a:t>
            </a:r>
            <a:r>
              <a:rPr lang="en-US" sz="3200" dirty="0" err="1"/>
              <a:t>gynnwys</a:t>
            </a:r>
            <a:r>
              <a:rPr lang="en-US" sz="3200" dirty="0"/>
              <a:t> (include)…</a:t>
            </a:r>
          </a:p>
          <a:p>
            <a:r>
              <a:rPr lang="en-US" sz="3200" dirty="0"/>
              <a:t>y </a:t>
            </a:r>
            <a:r>
              <a:rPr lang="en-US" sz="3200" dirty="0" err="1"/>
              <a:t>ddau</a:t>
            </a:r>
            <a:r>
              <a:rPr lang="en-US" sz="3200" dirty="0"/>
              <a:t> </a:t>
            </a:r>
            <a:r>
              <a:rPr lang="en-US" sz="3200" dirty="0" err="1"/>
              <a:t>batrwm</a:t>
            </a:r>
            <a:r>
              <a:rPr lang="en-US" sz="3200" dirty="0"/>
              <a:t> (‘</a:t>
            </a:r>
            <a:r>
              <a:rPr lang="en-US" sz="3200" dirty="0" err="1"/>
              <a:t>gyda</a:t>
            </a:r>
            <a:r>
              <a:rPr lang="en-US" sz="3200" dirty="0"/>
              <a:t>’ ac ‘</a:t>
            </a:r>
            <a:r>
              <a:rPr lang="en-US" sz="3200" dirty="0" err="1"/>
              <a:t>ar</a:t>
            </a:r>
            <a:r>
              <a:rPr lang="en-US" sz="3200" dirty="0"/>
              <a:t>’)</a:t>
            </a:r>
          </a:p>
          <a:p>
            <a:r>
              <a:rPr lang="en-US" sz="3200" dirty="0"/>
              <a:t>o </a:t>
            </a:r>
            <a:r>
              <a:rPr lang="en-US" sz="3200" dirty="0" err="1"/>
              <a:t>leiaf</a:t>
            </a:r>
            <a:r>
              <a:rPr lang="en-US" sz="3200" dirty="0"/>
              <a:t> (at least) 3 </a:t>
            </a:r>
            <a:r>
              <a:rPr lang="en-US" sz="3200" dirty="0" err="1"/>
              <a:t>chwestiwn</a:t>
            </a:r>
            <a:endParaRPr lang="en-US" sz="3200" dirty="0"/>
          </a:p>
          <a:p>
            <a:endParaRPr lang="en-US" sz="3200" dirty="0"/>
          </a:p>
          <a:p>
            <a:pPr marL="0" indent="0">
              <a:buNone/>
            </a:pPr>
            <a:r>
              <a:rPr lang="en-US" sz="3200" dirty="0"/>
              <a:t>*Her* – </a:t>
            </a:r>
            <a:r>
              <a:rPr lang="en-US" sz="3200" dirty="0" err="1"/>
              <a:t>ydych</a:t>
            </a:r>
            <a:r>
              <a:rPr lang="en-US" sz="3200" dirty="0"/>
              <a:t> </a:t>
            </a:r>
            <a:r>
              <a:rPr lang="en-US" sz="3200" dirty="0" err="1"/>
              <a:t>chi’n</a:t>
            </a:r>
            <a:r>
              <a:rPr lang="en-US" sz="3200" dirty="0"/>
              <a:t> </a:t>
            </a:r>
            <a:r>
              <a:rPr lang="en-US" sz="3200" dirty="0" err="1"/>
              <a:t>gallu</a:t>
            </a:r>
            <a:r>
              <a:rPr lang="en-US" sz="3200" dirty="0"/>
              <a:t> </a:t>
            </a:r>
            <a:r>
              <a:rPr lang="en-US" sz="3200" dirty="0" err="1"/>
              <a:t>newid</a:t>
            </a:r>
            <a:r>
              <a:rPr lang="en-US" sz="3200" dirty="0"/>
              <a:t> </a:t>
            </a:r>
            <a:r>
              <a:rPr lang="en-US" sz="3200" dirty="0" err="1"/>
              <a:t>amser</a:t>
            </a:r>
            <a:r>
              <a:rPr lang="en-US" sz="3200" dirty="0"/>
              <a:t> y </a:t>
            </a:r>
            <a:r>
              <a:rPr lang="en-US" sz="3200" dirty="0" err="1"/>
              <a:t>ferf</a:t>
            </a:r>
            <a:r>
              <a:rPr lang="en-US" sz="3200" dirty="0"/>
              <a:t>? </a:t>
            </a:r>
            <a:r>
              <a:rPr lang="en-US" sz="3200" dirty="0" err="1"/>
              <a:t>e.e</a:t>
            </a:r>
            <a:r>
              <a:rPr lang="en-US" sz="3200" dirty="0"/>
              <a:t> to say I didn’t have a sore throat this morning, but I have a sore throat now?</a:t>
            </a:r>
          </a:p>
          <a:p>
            <a:pPr marL="0" indent="0">
              <a:buNone/>
            </a:pPr>
            <a:endParaRPr lang="en-US" sz="3500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pic>
        <p:nvPicPr>
          <p:cNvPr id="4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4F45E0A9-E9F2-804F-AE09-036710118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8451" y="1572451"/>
            <a:ext cx="2882900" cy="496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09367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3CA126B9-C6D5-3440-B925-4C628BF74C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916" y="1418434"/>
            <a:ext cx="5592447" cy="51026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F14E82-E8C9-154C-B3A9-AB3F21A25A7F}"/>
              </a:ext>
            </a:extLst>
          </p:cNvPr>
          <p:cNvSpPr txBox="1"/>
          <p:nvPr/>
        </p:nvSpPr>
        <p:spPr>
          <a:xfrm>
            <a:off x="348916" y="336885"/>
            <a:ext cx="5467471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ASSOON PRIMARY" pitchFamily="2" charset="0"/>
              </a:rPr>
              <a:t> </a:t>
            </a:r>
            <a:r>
              <a:rPr lang="en-US" sz="3600" b="1" dirty="0"/>
              <a:t>Mae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amser</a:t>
            </a:r>
            <a:r>
              <a:rPr lang="en-US" sz="3600" b="1" dirty="0"/>
              <a:t> </a:t>
            </a:r>
            <a:r>
              <a:rPr lang="en-US" sz="3600" b="1" dirty="0" err="1"/>
              <a:t>gwrando</a:t>
            </a:r>
            <a:r>
              <a:rPr lang="en-US" sz="3600" b="1" dirty="0"/>
              <a:t>!</a:t>
            </a:r>
            <a:endParaRPr lang="en-US" sz="2400" i="1" dirty="0"/>
          </a:p>
        </p:txBody>
      </p:sp>
      <p:pic>
        <p:nvPicPr>
          <p:cNvPr id="3" name="Beth sy'n bod Cai.m4a" descr="Beth sy'n bod Cai.m4a">
            <a:hlinkClick r:id="" action="ppaction://media"/>
            <a:extLst>
              <a:ext uri="{FF2B5EF4-FFF2-40B4-BE49-F238E27FC236}">
                <a16:creationId xmlns:a16="http://schemas.microsoft.com/office/drawing/2014/main" id="{F6E84F06-42B0-2344-A292-1F9783F508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45952" y="5441515"/>
            <a:ext cx="1049402" cy="10494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851283-ACD4-164B-9B15-FCB260DBE2BE}"/>
              </a:ext>
            </a:extLst>
          </p:cNvPr>
          <p:cNvSpPr txBox="1"/>
          <p:nvPr/>
        </p:nvSpPr>
        <p:spPr>
          <a:xfrm>
            <a:off x="6727869" y="1418434"/>
            <a:ext cx="50855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800" dirty="0"/>
              <a:t>Sut </a:t>
            </a:r>
            <a:r>
              <a:rPr lang="en-US" sz="2800" dirty="0" err="1"/>
              <a:t>mae</a:t>
            </a:r>
            <a:r>
              <a:rPr lang="en-US" sz="2800" dirty="0"/>
              <a:t> Cai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teimlo</a:t>
            </a:r>
            <a:r>
              <a:rPr lang="en-US" sz="2800" dirty="0"/>
              <a:t>?</a:t>
            </a:r>
          </a:p>
          <a:p>
            <a:pPr marL="514350" indent="-514350">
              <a:buAutoNum type="arabicPeriod"/>
            </a:pPr>
            <a:endParaRPr lang="en-US" sz="2800" dirty="0"/>
          </a:p>
          <a:p>
            <a:pPr marL="514350" indent="-514350">
              <a:buAutoNum type="arabicPeriod"/>
            </a:pPr>
            <a:r>
              <a:rPr lang="en-US" sz="2800" dirty="0" err="1"/>
              <a:t>Oes</a:t>
            </a:r>
            <a:r>
              <a:rPr lang="en-US" sz="2800" dirty="0"/>
              <a:t> pen </a:t>
            </a:r>
            <a:r>
              <a:rPr lang="en-US" sz="2800" dirty="0" err="1"/>
              <a:t>tost</a:t>
            </a:r>
            <a:r>
              <a:rPr lang="en-US" sz="2800" dirty="0"/>
              <a:t> </a:t>
            </a:r>
            <a:r>
              <a:rPr lang="en-US" sz="2800" dirty="0" err="1"/>
              <a:t>gyda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?</a:t>
            </a:r>
          </a:p>
          <a:p>
            <a:pPr marL="514350" indent="-514350">
              <a:buAutoNum type="arabicPeriod"/>
            </a:pPr>
            <a:endParaRPr lang="en-US" sz="2800" dirty="0"/>
          </a:p>
          <a:p>
            <a:pPr marL="514350" indent="-514350">
              <a:buAutoNum type="arabicPeriod"/>
            </a:pPr>
            <a:r>
              <a:rPr lang="en-US" sz="2800" dirty="0"/>
              <a:t>Beth </a:t>
            </a:r>
            <a:r>
              <a:rPr lang="en-US" sz="2800" dirty="0" err="1"/>
              <a:t>arall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bod?</a:t>
            </a:r>
          </a:p>
          <a:p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248801-A592-0A5B-9271-82E64EDB06F5}"/>
              </a:ext>
            </a:extLst>
          </p:cNvPr>
          <p:cNvSpPr txBox="1"/>
          <p:nvPr/>
        </p:nvSpPr>
        <p:spPr>
          <a:xfrm>
            <a:off x="6871447" y="4507192"/>
            <a:ext cx="25952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sâl</a:t>
            </a:r>
            <a:r>
              <a:rPr lang="en-GB" sz="2800" dirty="0"/>
              <a:t> = ill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371635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blue dress&#10;&#10;Description automatically generated with low confidence">
            <a:extLst>
              <a:ext uri="{FF2B5EF4-FFF2-40B4-BE49-F238E27FC236}">
                <a16:creationId xmlns:a16="http://schemas.microsoft.com/office/drawing/2014/main" id="{751A7E66-1F67-9B4C-816F-AA60D68B07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7358" y="645090"/>
            <a:ext cx="4270823" cy="5567819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2A1EFF0D-6274-834C-96B6-F791642B0D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226" y="361938"/>
            <a:ext cx="6172667" cy="29613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F00D29-FAB5-984C-84C9-80C67111FF73}"/>
              </a:ext>
            </a:extLst>
          </p:cNvPr>
          <p:cNvSpPr txBox="1"/>
          <p:nvPr/>
        </p:nvSpPr>
        <p:spPr>
          <a:xfrm>
            <a:off x="754226" y="3890250"/>
            <a:ext cx="9199037" cy="1964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sz="2800" b="1" dirty="0"/>
              <a:t>Mae Cai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teimlo’n</a:t>
            </a:r>
            <a:r>
              <a:rPr lang="en-US" sz="2800" b="1" dirty="0"/>
              <a:t> </a:t>
            </a:r>
            <a:r>
              <a:rPr lang="en-US" sz="2800" b="1" dirty="0" err="1"/>
              <a:t>sâl</a:t>
            </a:r>
            <a:r>
              <a:rPr lang="en-US" sz="2800" b="1" dirty="0"/>
              <a:t>.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sz="2800" b="1" dirty="0" err="1"/>
              <a:t>Oes</a:t>
            </a:r>
            <a:r>
              <a:rPr lang="en-US" sz="2800" b="1" dirty="0"/>
              <a:t>, </a:t>
            </a:r>
            <a:r>
              <a:rPr lang="en-US" sz="2800" b="1" dirty="0" err="1"/>
              <a:t>mae</a:t>
            </a:r>
            <a:r>
              <a:rPr lang="en-US" sz="2800" b="1" dirty="0"/>
              <a:t> pen </a:t>
            </a:r>
            <a:r>
              <a:rPr lang="en-US" sz="2800" b="1" dirty="0" err="1"/>
              <a:t>tost</a:t>
            </a:r>
            <a:r>
              <a:rPr lang="en-US" sz="2800" b="1" dirty="0"/>
              <a:t> </a:t>
            </a:r>
            <a:r>
              <a:rPr lang="en-US" sz="2800" b="1" dirty="0" err="1"/>
              <a:t>gyda</a:t>
            </a:r>
            <a:r>
              <a:rPr lang="en-US" sz="2800" b="1" dirty="0"/>
              <a:t> </a:t>
            </a:r>
            <a:r>
              <a:rPr lang="en-US" sz="2800" b="1" dirty="0" err="1"/>
              <a:t>fe</a:t>
            </a:r>
            <a:r>
              <a:rPr lang="en-US" sz="2800" b="1" dirty="0"/>
              <a:t>.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sz="2800" b="1" dirty="0"/>
              <a:t>Mae bola </a:t>
            </a:r>
            <a:r>
              <a:rPr lang="en-US" sz="2800" b="1" dirty="0" err="1"/>
              <a:t>tost</a:t>
            </a:r>
            <a:r>
              <a:rPr lang="en-US" sz="2800" b="1" dirty="0"/>
              <a:t> </a:t>
            </a:r>
            <a:r>
              <a:rPr lang="en-US" sz="2800" b="1" dirty="0" err="1"/>
              <a:t>gyda</a:t>
            </a:r>
            <a:r>
              <a:rPr lang="en-US" sz="2800" b="1" dirty="0"/>
              <a:t> </a:t>
            </a:r>
            <a:r>
              <a:rPr lang="en-US" sz="2800" b="1" dirty="0" err="1"/>
              <a:t>fe</a:t>
            </a:r>
            <a:r>
              <a:rPr lang="en-US" sz="28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3946518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81B5A8-3E61-6557-B5D3-D01B43FFD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63A6772F-424F-F59D-544B-BD2F0EB2BAD8}"/>
              </a:ext>
            </a:extLst>
          </p:cNvPr>
          <p:cNvSpPr/>
          <p:nvPr/>
        </p:nvSpPr>
        <p:spPr>
          <a:xfrm>
            <a:off x="3117850" y="1053935"/>
            <a:ext cx="5956300" cy="31623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Os oes... </a:t>
            </a:r>
          </a:p>
        </p:txBody>
      </p:sp>
    </p:spTree>
    <p:extLst>
      <p:ext uri="{BB962C8B-B14F-4D97-AF65-F5344CB8AC3E}">
        <p14:creationId xmlns:p14="http://schemas.microsoft.com/office/powerpoint/2010/main" val="345867574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6867F3-3FF1-9CA5-C43E-43B8C826A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7C9D81D-5D3E-EACB-FDE5-EF1ABDB42C5F}"/>
              </a:ext>
            </a:extLst>
          </p:cNvPr>
          <p:cNvSpPr/>
          <p:nvPr/>
        </p:nvSpPr>
        <p:spPr>
          <a:xfrm>
            <a:off x="1629833" y="1058332"/>
            <a:ext cx="8767233" cy="508846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Os oes cot gyda </a:t>
            </a:r>
            <a:r>
              <a:rPr lang="cy-GB" sz="7200" dirty="0">
                <a:solidFill>
                  <a:prstClr val="black"/>
                </a:solidFill>
                <a:latin typeface="Avenir" panose="02000503020000020003" pitchFamily="2" charset="0"/>
              </a:rPr>
              <a:t>t</a:t>
            </a:r>
            <a:r>
              <a:rPr kumimoji="0" lang="cy-GB" sz="7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i, cer allan i chwarae</a:t>
            </a:r>
            <a:r>
              <a:rPr kumimoji="0" lang="cy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(If you have a coat, go outside to play)  </a:t>
            </a:r>
            <a:endParaRPr kumimoji="0" lang="cy-GB" sz="7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" panose="02000503020000020003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042284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0ED700-C128-7392-192A-E34D6231E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F677FDE-0D9D-74C8-AE09-50CEEC411A3D}"/>
              </a:ext>
            </a:extLst>
          </p:cNvPr>
          <p:cNvSpPr/>
          <p:nvPr/>
        </p:nvSpPr>
        <p:spPr>
          <a:xfrm>
            <a:off x="1629833" y="1058332"/>
            <a:ext cx="8767233" cy="508846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Os oes </a:t>
            </a:r>
            <a:r>
              <a:rPr lang="cy-GB" sz="6000" dirty="0">
                <a:solidFill>
                  <a:prstClr val="black"/>
                </a:solidFill>
                <a:latin typeface="Avenir" panose="02000503020000020003" pitchFamily="2" charset="0"/>
              </a:rPr>
              <a:t>pen tost</a:t>
            </a:r>
            <a:r>
              <a:rPr kumimoji="0" lang="cy-GB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 gyda ti, </a:t>
            </a:r>
            <a:r>
              <a:rPr lang="cy-GB" sz="6000" dirty="0">
                <a:solidFill>
                  <a:prstClr val="black"/>
                </a:solidFill>
                <a:latin typeface="Avenir" panose="02000503020000020003" pitchFamily="2" charset="0"/>
              </a:rPr>
              <a:t>cer i’r gwely</a:t>
            </a:r>
            <a:r>
              <a:rPr kumimoji="0" lang="cy-GB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4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" panose="02000503020000020003" pitchFamily="2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(If you have </a:t>
            </a:r>
            <a:r>
              <a:rPr lang="cy-GB" sz="4000" i="1" dirty="0">
                <a:solidFill>
                  <a:prstClr val="black"/>
                </a:solidFill>
                <a:latin typeface="Avenir" panose="02000503020000020003" pitchFamily="2" charset="0"/>
              </a:rPr>
              <a:t>a bad head</a:t>
            </a:r>
            <a:r>
              <a:rPr kumimoji="0" lang="cy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" panose="02000503020000020003" pitchFamily="2" charset="0"/>
                <a:ea typeface="+mn-ea"/>
                <a:cs typeface="+mn-cs"/>
              </a:rPr>
              <a:t>, go to bed).  </a:t>
            </a:r>
          </a:p>
        </p:txBody>
      </p:sp>
    </p:spTree>
    <p:extLst>
      <p:ext uri="{BB962C8B-B14F-4D97-AF65-F5344CB8AC3E}">
        <p14:creationId xmlns:p14="http://schemas.microsoft.com/office/powerpoint/2010/main" val="116410725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10D098-A56A-DD65-B32A-519B5C0B6310}"/>
              </a:ext>
            </a:extLst>
          </p:cNvPr>
          <p:cNvSpPr txBox="1"/>
          <p:nvPr/>
        </p:nvSpPr>
        <p:spPr>
          <a:xfrm>
            <a:off x="1389413" y="486888"/>
            <a:ext cx="9690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>
                <a:solidFill>
                  <a:schemeClr val="bg1"/>
                </a:solidFill>
              </a:rPr>
              <a:t>Ydych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chi’n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gallu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rhoi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cyngor</a:t>
            </a:r>
            <a:r>
              <a:rPr lang="en-US" sz="4000" dirty="0">
                <a:solidFill>
                  <a:schemeClr val="bg1"/>
                </a:solidFill>
              </a:rPr>
              <a:t> (give advice)?</a:t>
            </a:r>
          </a:p>
        </p:txBody>
      </p:sp>
      <p:pic>
        <p:nvPicPr>
          <p:cNvPr id="4" name="Picture 3" descr="Doctor checking blood pressure of patient">
            <a:extLst>
              <a:ext uri="{FF2B5EF4-FFF2-40B4-BE49-F238E27FC236}">
                <a16:creationId xmlns:a16="http://schemas.microsoft.com/office/drawing/2014/main" id="{2A2D65D0-954E-4B71-C63D-686E18E463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699" y="1505178"/>
            <a:ext cx="2818588" cy="21895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E227AC-F66C-8A1B-1B9A-05EDF55F6039}"/>
              </a:ext>
            </a:extLst>
          </p:cNvPr>
          <p:cNvSpPr txBox="1"/>
          <p:nvPr/>
        </p:nvSpPr>
        <p:spPr>
          <a:xfrm>
            <a:off x="5715000" y="1864047"/>
            <a:ext cx="5600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Rhowch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gyngor</a:t>
            </a:r>
            <a:r>
              <a:rPr lang="en-US" sz="2800" b="1" dirty="0">
                <a:solidFill>
                  <a:schemeClr val="bg1"/>
                </a:solidFill>
              </a:rPr>
              <a:t>…</a:t>
            </a:r>
          </a:p>
          <a:p>
            <a:endParaRPr lang="en-US" sz="2800" b="1" dirty="0">
              <a:solidFill>
                <a:schemeClr val="bg1"/>
              </a:solidFill>
            </a:endParaRPr>
          </a:p>
          <a:p>
            <a:r>
              <a:rPr lang="en-US" sz="2800" dirty="0" err="1">
                <a:solidFill>
                  <a:schemeClr val="bg1"/>
                </a:solidFill>
              </a:rPr>
              <a:t>Os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oes</a:t>
            </a:r>
            <a:r>
              <a:rPr lang="en-US" sz="2800" dirty="0">
                <a:solidFill>
                  <a:schemeClr val="bg1"/>
                </a:solidFill>
              </a:rPr>
              <a:t> bola </a:t>
            </a:r>
            <a:r>
              <a:rPr lang="en-US" sz="2800" dirty="0" err="1">
                <a:solidFill>
                  <a:schemeClr val="bg1"/>
                </a:solidFill>
              </a:rPr>
              <a:t>tost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gyda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ti</a:t>
            </a:r>
            <a:r>
              <a:rPr lang="en-US" sz="2800" dirty="0">
                <a:solidFill>
                  <a:schemeClr val="bg1"/>
                </a:solidFill>
              </a:rPr>
              <a:t> …</a:t>
            </a:r>
          </a:p>
          <a:p>
            <a:r>
              <a:rPr lang="en-US" sz="2800" dirty="0" err="1">
                <a:solidFill>
                  <a:schemeClr val="bg1"/>
                </a:solidFill>
              </a:rPr>
              <a:t>Os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oes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peswch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arnat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ti</a:t>
            </a:r>
            <a:r>
              <a:rPr lang="en-US" sz="2800" dirty="0">
                <a:solidFill>
                  <a:schemeClr val="bg1"/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bg1"/>
                </a:solidFill>
              </a:rPr>
              <a:t>Os</a:t>
            </a:r>
            <a:r>
              <a:rPr lang="en-US" sz="2800" dirty="0">
                <a:solidFill>
                  <a:schemeClr val="bg1"/>
                </a:solidFill>
              </a:rPr>
              <a:t> does dim </a:t>
            </a:r>
            <a:r>
              <a:rPr lang="en-US" sz="2800" dirty="0" err="1">
                <a:solidFill>
                  <a:schemeClr val="bg1"/>
                </a:solidFill>
              </a:rPr>
              <a:t>pensil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gyda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ti</a:t>
            </a:r>
            <a:r>
              <a:rPr lang="en-US" sz="2800" dirty="0">
                <a:solidFill>
                  <a:schemeClr val="bg1"/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bg1"/>
                </a:solidFill>
              </a:rPr>
              <a:t>Os</a:t>
            </a:r>
            <a:r>
              <a:rPr lang="en-US" sz="2800" dirty="0">
                <a:solidFill>
                  <a:schemeClr val="bg1"/>
                </a:solidFill>
              </a:rPr>
              <a:t> does dim </a:t>
            </a:r>
            <a:r>
              <a:rPr lang="en-US" sz="2800" dirty="0" err="1">
                <a:solidFill>
                  <a:schemeClr val="bg1"/>
                </a:solidFill>
              </a:rPr>
              <a:t>llyfr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gyda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ti</a:t>
            </a:r>
            <a:r>
              <a:rPr lang="en-US" sz="2800" dirty="0">
                <a:solidFill>
                  <a:schemeClr val="bg1"/>
                </a:solidFill>
              </a:rPr>
              <a:t>…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 err="1">
                <a:solidFill>
                  <a:schemeClr val="bg1"/>
                </a:solidFill>
              </a:rPr>
              <a:t>Meddyliwch</a:t>
            </a:r>
            <a:r>
              <a:rPr lang="en-US" sz="2800" dirty="0">
                <a:solidFill>
                  <a:schemeClr val="bg1"/>
                </a:solidFill>
              </a:rPr>
              <a:t> am 5 </a:t>
            </a:r>
            <a:r>
              <a:rPr lang="en-US" sz="2800" dirty="0" err="1">
                <a:solidFill>
                  <a:schemeClr val="bg1"/>
                </a:solidFill>
              </a:rPr>
              <a:t>arall</a:t>
            </a:r>
            <a:r>
              <a:rPr lang="en-US" sz="2800" dirty="0">
                <a:solidFill>
                  <a:schemeClr val="bg1"/>
                </a:solidFill>
              </a:rPr>
              <a:t>.</a:t>
            </a:r>
          </a:p>
          <a:p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7" name="Picture 6" descr="Person teaching in class">
            <a:extLst>
              <a:ext uri="{FF2B5EF4-FFF2-40B4-BE49-F238E27FC236}">
                <a16:creationId xmlns:a16="http://schemas.microsoft.com/office/drawing/2014/main" id="{A995765C-6947-7E42-8793-C0F96DF1E4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4524" y="4005180"/>
            <a:ext cx="3057525" cy="203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91428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|2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8|1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8|1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8|1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8|1.7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3.xml><?xml version="1.0" encoding="utf-8"?>
<a:theme xmlns:a="http://schemas.openxmlformats.org/drawingml/2006/main" name="ShapesVTI">
  <a:themeElements>
    <a:clrScheme name="AnalogousFromLightSeedRightStep">
      <a:dk1>
        <a:srgbClr val="000000"/>
      </a:dk1>
      <a:lt1>
        <a:srgbClr val="FFFFFF"/>
      </a:lt1>
      <a:dk2>
        <a:srgbClr val="412429"/>
      </a:dk2>
      <a:lt2>
        <a:srgbClr val="E3E8E2"/>
      </a:lt2>
      <a:accent1>
        <a:srgbClr val="C87DDF"/>
      </a:accent1>
      <a:accent2>
        <a:srgbClr val="D860C3"/>
      </a:accent2>
      <a:accent3>
        <a:srgbClr val="DF7DA5"/>
      </a:accent3>
      <a:accent4>
        <a:srgbClr val="D86260"/>
      </a:accent4>
      <a:accent5>
        <a:srgbClr val="D8935E"/>
      </a:accent5>
      <a:accent6>
        <a:srgbClr val="B2A34F"/>
      </a:accent6>
      <a:hlink>
        <a:srgbClr val="648F56"/>
      </a:hlink>
      <a:folHlink>
        <a:srgbClr val="7F7F7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2E53DE-68B7-48FC-922A-3BAAB904825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34DE56E-AAAC-42CF-B40C-E6D5636C41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3630</TotalTime>
  <Words>2437</Words>
  <Application>Microsoft Macintosh PowerPoint</Application>
  <PresentationFormat>Widescreen</PresentationFormat>
  <Paragraphs>459</Paragraphs>
  <Slides>61</Slides>
  <Notes>10</Notes>
  <HiddenSlides>0</HiddenSlides>
  <MMClips>2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61</vt:i4>
      </vt:variant>
    </vt:vector>
  </HeadingPairs>
  <TitlesOfParts>
    <vt:vector size="78" baseType="lpstr">
      <vt:lpstr>Arial</vt:lpstr>
      <vt:lpstr>Avenir</vt:lpstr>
      <vt:lpstr>Avenir Next LT Pro</vt:lpstr>
      <vt:lpstr>Calibri</vt:lpstr>
      <vt:lpstr>Calibri Light</vt:lpstr>
      <vt:lpstr>Century Gothic</vt:lpstr>
      <vt:lpstr>Comic Sans MS</vt:lpstr>
      <vt:lpstr>Noto Sans Symbols</vt:lpstr>
      <vt:lpstr>SASSOON PRIMARY</vt:lpstr>
      <vt:lpstr>Trebuchet MS</vt:lpstr>
      <vt:lpstr>Tw Cen MT</vt:lpstr>
      <vt:lpstr>Twinkl</vt:lpstr>
      <vt:lpstr>Twinkl SemiBold</vt:lpstr>
      <vt:lpstr>Wingdings 2</vt:lpstr>
      <vt:lpstr>Office Theme</vt:lpstr>
      <vt:lpstr>Circuit</vt:lpstr>
      <vt:lpstr>ShapesVTI</vt:lpstr>
      <vt:lpstr>TAR / PGCE Cymraeg i Bawb</vt:lpstr>
      <vt:lpstr>Heddiw, byddwn ni’n…</vt:lpstr>
      <vt:lpstr>Profiadau yn yr Ysgol …</vt:lpstr>
      <vt:lpstr>There are two ways to say ‘to have’ in Welsh.</vt:lpstr>
      <vt:lpstr>PowerPoint Presentation</vt:lpstr>
      <vt:lpstr>Brawddeg Gadarnhaol (Positive)</vt:lpstr>
      <vt:lpstr>Brawddeg Gadarnhaol</vt:lpstr>
      <vt:lpstr>Gofyn cwestiwn</vt:lpstr>
      <vt:lpstr>Yes / No</vt:lpstr>
      <vt:lpstr>PowerPoint Presentation</vt:lpstr>
      <vt:lpstr>Gweithgaredd dosbarth   / class activity</vt:lpstr>
      <vt:lpstr>Oes car gyda ti?</vt:lpstr>
      <vt:lpstr>Oes car gyda ti?</vt:lpstr>
      <vt:lpstr>Holiadur / Questionnaire</vt:lpstr>
      <vt:lpstr>Sgwrs yn yr ysgol</vt:lpstr>
      <vt:lpstr>PowerPoint Presentation</vt:lpstr>
      <vt:lpstr>PowerPoint Presentation</vt:lpstr>
      <vt:lpstr>Brawddeg Gadarnhaol</vt:lpstr>
      <vt:lpstr>PowerPoint Presentation</vt:lpstr>
      <vt:lpstr>PowerPoint Presentation</vt:lpstr>
      <vt:lpstr>Eich tro chi</vt:lpstr>
      <vt:lpstr>PowerPoint Presentation</vt:lpstr>
      <vt:lpstr>Trowch I’r negyddol</vt:lpstr>
      <vt:lpstr>PowerPoint Presentation</vt:lpstr>
      <vt:lpstr>Does dim ... YN Y DOSBARTH  Meddyliwch am y 5 peth yn eich dosbarth neu am eich pwnc.  Ysgrifennwch 5 brawddeg negyddol am y pethau hyn. </vt:lpstr>
      <vt:lpstr>PowerPoint Presentation</vt:lpstr>
      <vt:lpstr>Oes … gyda Tomos?</vt:lpstr>
      <vt:lpstr>PowerPoint Presentation</vt:lpstr>
      <vt:lpstr>Beth sy’n bod?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tost / dost</vt:lpstr>
      <vt:lpstr>PowerPoint Presentation</vt:lpstr>
      <vt:lpstr>Beth sy’n bod…?</vt:lpstr>
      <vt:lpstr>Beth sy’n bod arna i?</vt:lpstr>
      <vt:lpstr>Beth sy’n bod arni HI?</vt:lpstr>
      <vt:lpstr>Beth sy’n bod arno fe?</vt:lpstr>
      <vt:lpstr>Beth sy’n bod arnon ni?</vt:lpstr>
      <vt:lpstr>Beth sy’n bod ARNAT TI?</vt:lpstr>
      <vt:lpstr>Beth sy’n bod arnyn nhw?</vt:lpstr>
      <vt:lpstr>Beth sy’n bod ar y plant?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Price</dc:creator>
  <cp:lastModifiedBy>Rhian Abbott</cp:lastModifiedBy>
  <cp:revision>22</cp:revision>
  <dcterms:created xsi:type="dcterms:W3CDTF">2024-02-06T10:36:44Z</dcterms:created>
  <dcterms:modified xsi:type="dcterms:W3CDTF">2024-02-16T08:36:01Z</dcterms:modified>
</cp:coreProperties>
</file>