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9"/>
  </p:notesMasterIdLst>
  <p:sldIdLst>
    <p:sldId id="308" r:id="rId2"/>
    <p:sldId id="309" r:id="rId3"/>
    <p:sldId id="310" r:id="rId4"/>
    <p:sldId id="268" r:id="rId5"/>
    <p:sldId id="283" r:id="rId6"/>
    <p:sldId id="313" r:id="rId7"/>
    <p:sldId id="315" r:id="rId8"/>
    <p:sldId id="314" r:id="rId9"/>
    <p:sldId id="258" r:id="rId10"/>
    <p:sldId id="316" r:id="rId11"/>
    <p:sldId id="317" r:id="rId12"/>
    <p:sldId id="284" r:id="rId13"/>
    <p:sldId id="281" r:id="rId14"/>
    <p:sldId id="257" r:id="rId15"/>
    <p:sldId id="260" r:id="rId16"/>
    <p:sldId id="285" r:id="rId17"/>
    <p:sldId id="286" r:id="rId18"/>
    <p:sldId id="270" r:id="rId19"/>
    <p:sldId id="311" r:id="rId20"/>
    <p:sldId id="312" r:id="rId21"/>
    <p:sldId id="262" r:id="rId22"/>
    <p:sldId id="287" r:id="rId23"/>
    <p:sldId id="288" r:id="rId24"/>
    <p:sldId id="289" r:id="rId25"/>
    <p:sldId id="265" r:id="rId26"/>
    <p:sldId id="290" r:id="rId27"/>
    <p:sldId id="291" r:id="rId28"/>
    <p:sldId id="292" r:id="rId29"/>
    <p:sldId id="273" r:id="rId30"/>
    <p:sldId id="293" r:id="rId31"/>
    <p:sldId id="294" r:id="rId32"/>
    <p:sldId id="295" r:id="rId33"/>
    <p:sldId id="296" r:id="rId34"/>
    <p:sldId id="297" r:id="rId35"/>
    <p:sldId id="298" r:id="rId36"/>
    <p:sldId id="299" r:id="rId37"/>
    <p:sldId id="300" r:id="rId38"/>
    <p:sldId id="301" r:id="rId39"/>
    <p:sldId id="302" r:id="rId40"/>
    <p:sldId id="278" r:id="rId41"/>
    <p:sldId id="280" r:id="rId42"/>
    <p:sldId id="303" r:id="rId43"/>
    <p:sldId id="304" r:id="rId44"/>
    <p:sldId id="305" r:id="rId45"/>
    <p:sldId id="282" r:id="rId46"/>
    <p:sldId id="306" r:id="rId47"/>
    <p:sldId id="307" r:id="rId48"/>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6">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4597" autoAdjust="0"/>
    <p:restoredTop sz="86420" autoAdjust="0"/>
  </p:normalViewPr>
  <p:slideViewPr>
    <p:cSldViewPr>
      <p:cViewPr varScale="1">
        <p:scale>
          <a:sx n="79" d="100"/>
          <a:sy n="79" d="100"/>
        </p:scale>
        <p:origin x="1206" y="78"/>
      </p:cViewPr>
      <p:guideLst>
        <p:guide orient="horz" pos="2160"/>
        <p:guide pos="2880"/>
      </p:guideLst>
    </p:cSldViewPr>
  </p:slideViewPr>
  <p:outlineViewPr>
    <p:cViewPr>
      <p:scale>
        <a:sx n="33" d="100"/>
        <a:sy n="33" d="100"/>
      </p:scale>
      <p:origin x="48" y="36360"/>
    </p:cViewPr>
  </p:outlineViewPr>
  <p:notesTextViewPr>
    <p:cViewPr>
      <p:scale>
        <a:sx n="100" d="100"/>
        <a:sy n="100" d="100"/>
      </p:scale>
      <p:origin x="0" y="0"/>
    </p:cViewPr>
  </p:notesTextViewPr>
  <p:sorterViewPr>
    <p:cViewPr>
      <p:scale>
        <a:sx n="66" d="100"/>
        <a:sy n="66" d="100"/>
      </p:scale>
      <p:origin x="0" y="492"/>
    </p:cViewPr>
  </p:sorterViewPr>
  <p:notesViewPr>
    <p:cSldViewPr>
      <p:cViewPr varScale="1">
        <p:scale>
          <a:sx n="52" d="100"/>
          <a:sy n="52" d="100"/>
        </p:scale>
        <p:origin x="-1308" y="-90"/>
      </p:cViewPr>
      <p:guideLst>
        <p:guide orient="horz" pos="3126"/>
        <p:guide pos="214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85DAFB3-46D7-469B-AFE1-96D06A0F9C66}" type="datetimeFigureOut">
              <a:rPr lang="en-US" smtClean="0"/>
              <a:pPr/>
              <a:t>3/23/2020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AF7FF9D-4E61-4B12-81ED-3E854AA68281}" type="slidenum">
              <a:rPr lang="en-GB" smtClean="0"/>
              <a:pPr/>
              <a:t>‹#›</a:t>
            </a:fld>
            <a:endParaRPr lang="en-GB"/>
          </a:p>
        </p:txBody>
      </p:sp>
    </p:spTree>
    <p:extLst>
      <p:ext uri="{BB962C8B-B14F-4D97-AF65-F5344CB8AC3E}">
        <p14:creationId xmlns:p14="http://schemas.microsoft.com/office/powerpoint/2010/main" val="4038469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Raiment </a:t>
            </a:r>
            <a:r>
              <a:rPr lang="en-GB" sz="1200" b="0" i="0" kern="1200" dirty="0" smtClean="0">
                <a:solidFill>
                  <a:schemeClr val="tx1"/>
                </a:solidFill>
                <a:effectLst/>
                <a:latin typeface="+mn-lt"/>
                <a:ea typeface="+mn-ea"/>
                <a:cs typeface="+mn-cs"/>
              </a:rPr>
              <a:t>clothing; apparel; attire.</a:t>
            </a:r>
          </a:p>
          <a:p>
            <a:r>
              <a:rPr lang="en-GB" dirty="0" smtClean="0"/>
              <a:t>Extirpate; to remove or destroy totally; do away with; exterminate.</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4</a:t>
            </a:fld>
            <a:endParaRPr lang="en-GB"/>
          </a:p>
        </p:txBody>
      </p:sp>
    </p:spTree>
    <p:extLst>
      <p:ext uri="{BB962C8B-B14F-4D97-AF65-F5344CB8AC3E}">
        <p14:creationId xmlns:p14="http://schemas.microsoft.com/office/powerpoint/2010/main" val="11877985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Corporate Average Fuel Economy (CAFE) standards are regulations in the United States, first enacted by the United States Congress in 1975, after the 1973–74 Arab Oil Embargo, to improve the average fuel economy of cars and light trucks (trucks, vans and sport utility vehicles) produced for sale in the United States</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8</a:t>
            </a:fld>
            <a:endParaRPr lang="en-GB"/>
          </a:p>
        </p:txBody>
      </p:sp>
    </p:spTree>
    <p:extLst>
      <p:ext uri="{BB962C8B-B14F-4D97-AF65-F5344CB8AC3E}">
        <p14:creationId xmlns:p14="http://schemas.microsoft.com/office/powerpoint/2010/main" val="1188642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Read </a:t>
            </a:r>
            <a:r>
              <a:rPr lang="en-GB" dirty="0" err="1" smtClean="0"/>
              <a:t>Porteous</a:t>
            </a:r>
            <a:r>
              <a:rPr lang="en-GB" dirty="0" smtClean="0"/>
              <a:t> (2001) Dictionary </a:t>
            </a:r>
            <a:r>
              <a:rPr lang="en-GB" dirty="0" err="1" smtClean="0"/>
              <a:t>Env</a:t>
            </a:r>
            <a:r>
              <a:rPr lang="en-GB" dirty="0" smtClean="0"/>
              <a:t> </a:t>
            </a:r>
            <a:r>
              <a:rPr lang="en-GB" dirty="0" err="1" smtClean="0"/>
              <a:t>Sci</a:t>
            </a:r>
            <a:r>
              <a:rPr lang="en-GB" dirty="0" smtClean="0"/>
              <a:t> Tech P191</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9</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See handout P 6 % years after RIO</a:t>
            </a:r>
            <a:endParaRPr lang="en-GB" dirty="0"/>
          </a:p>
        </p:txBody>
      </p:sp>
      <p:sp>
        <p:nvSpPr>
          <p:cNvPr id="4" name="Slide Number Placeholder 3"/>
          <p:cNvSpPr>
            <a:spLocks noGrp="1"/>
          </p:cNvSpPr>
          <p:nvPr>
            <p:ph type="sldNum" sz="quarter" idx="10"/>
          </p:nvPr>
        </p:nvSpPr>
        <p:spPr/>
        <p:txBody>
          <a:bodyPr/>
          <a:lstStyle/>
          <a:p>
            <a:fld id="{2AF7FF9D-4E61-4B12-81ED-3E854AA68281}" type="slidenum">
              <a:rPr lang="en-GB" smtClean="0"/>
              <a:pPr/>
              <a:t>25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AF7FF9D-4E61-4B12-81ED-3E854AA68281}" type="slidenum">
              <a:rPr lang="en-GB" smtClean="0"/>
              <a:pPr/>
              <a:t>29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mtClean="0"/>
              <a:t>http://www.scscertified.com/ecoproducts/epd/buildings.html</a:t>
            </a:r>
            <a:endParaRPr lang="en-GB"/>
          </a:p>
        </p:txBody>
      </p:sp>
      <p:sp>
        <p:nvSpPr>
          <p:cNvPr id="4" name="Slide Number Placeholder 3"/>
          <p:cNvSpPr>
            <a:spLocks noGrp="1"/>
          </p:cNvSpPr>
          <p:nvPr>
            <p:ph type="sldNum" sz="quarter" idx="10"/>
          </p:nvPr>
        </p:nvSpPr>
        <p:spPr/>
        <p:txBody>
          <a:bodyPr/>
          <a:lstStyle/>
          <a:p>
            <a:fld id="{2AF7FF9D-4E61-4B12-81ED-3E854AA68281}" type="slidenum">
              <a:rPr lang="en-GB" smtClean="0"/>
              <a:pPr/>
              <a:t>33</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p>
            <a:fld id="{E61D461F-0A16-48F3-9CDD-70EC83A5AE55}" type="datetimeFigureOut">
              <a:rPr lang="en-US" smtClean="0"/>
              <a:pPr/>
              <a:t>3/23/2020</a:t>
            </a:fld>
            <a:endParaRPr lang="en-GB"/>
          </a:p>
        </p:txBody>
      </p:sp>
      <p:sp>
        <p:nvSpPr>
          <p:cNvPr id="20" name="Footer Placeholder 19"/>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2E24FF77-650D-41F4-8A04-34CDBD97D739}" type="slidenum">
              <a:rPr lang="en-GB" smtClean="0"/>
              <a:pPr/>
              <a:t>‹#›</a:t>
            </a:fld>
            <a:endParaRPr lang="en-GB"/>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3/23/2020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61D461F-0A16-48F3-9CDD-70EC83A5AE55}" type="datetimeFigureOut">
              <a:rPr lang="en-US" smtClean="0"/>
              <a:pPr/>
              <a:t>3/23/2020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3/23/2020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E61D461F-0A16-48F3-9CDD-70EC83A5AE55}" type="datetimeFigureOut">
              <a:rPr lang="en-US" smtClean="0"/>
              <a:pPr/>
              <a:t>3/23/2020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61D461F-0A16-48F3-9CDD-70EC83A5AE55}" type="datetimeFigureOut">
              <a:rPr lang="en-US" smtClean="0"/>
              <a:pPr/>
              <a:t>3/23/2020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Date Placeholder 1"/>
          <p:cNvSpPr>
            <a:spLocks noGrp="1"/>
          </p:cNvSpPr>
          <p:nvPr>
            <p:ph type="dt" sz="half" idx="10"/>
          </p:nvPr>
        </p:nvSpPr>
        <p:spPr/>
        <p:txBody>
          <a:bodyPr/>
          <a:lstStyle/>
          <a:p>
            <a:fld id="{E61D461F-0A16-48F3-9CDD-70EC83A5AE55}" type="datetimeFigureOut">
              <a:rPr lang="en-US" smtClean="0"/>
              <a:pPr/>
              <a:t>3/23/2020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E24FF77-650D-41F4-8A04-34CDBD97D739}" type="slidenum">
              <a:rPr lang="en-GB" smtClean="0"/>
              <a:pPr/>
              <a:t>‹#›</a:t>
            </a:fld>
            <a:endParaRPr lang="en-GB"/>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3/23/2020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61D461F-0A16-48F3-9CDD-70EC83A5AE55}" type="datetimeFigureOut">
              <a:rPr lang="en-US" smtClean="0"/>
              <a:pPr/>
              <a:t>3/23/2020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24FF77-650D-41F4-8A04-34CDBD97D739}" type="slidenum">
              <a:rPr lang="en-GB" smtClean="0"/>
              <a:pPr/>
              <a:t>‹#›</a:t>
            </a:fld>
            <a:endParaRPr lang="en-GB"/>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3/23/2020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61D461F-0A16-48F3-9CDD-70EC83A5AE55}" type="datetimeFigureOut">
              <a:rPr lang="en-US" smtClean="0"/>
              <a:pPr/>
              <a:t>3/23/2020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24FF77-650D-41F4-8A04-34CDBD97D739}"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E61D461F-0A16-48F3-9CDD-70EC83A5AE55}" type="datetimeFigureOut">
              <a:rPr lang="en-US" smtClean="0"/>
              <a:pPr/>
              <a:t>3/23/2020</a:t>
            </a:fld>
            <a:endParaRPr lang="en-GB"/>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GB"/>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2E24FF77-650D-41F4-8A04-34CDBD97D739}" type="slidenum">
              <a:rPr lang="en-GB" smtClean="0"/>
              <a:pPr/>
              <a:t>‹#›</a:t>
            </a:fld>
            <a:endParaRPr lang="en-GB"/>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6.gif"/><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www.bbc.co.uk/iplayer/episode/b00kdr5c/Costing_the_Earth_Whose_Amazon_Is_It_Anyway"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library.wur.nl/frontis/economics_of_poverty/wz2-web.jpg"/>
          <p:cNvPicPr>
            <a:picLocks noChangeAspect="1" noChangeArrowheads="1"/>
          </p:cNvPicPr>
          <p:nvPr/>
        </p:nvPicPr>
        <p:blipFill>
          <a:blip r:embed="rId2" cstate="print"/>
          <a:srcRect/>
          <a:stretch>
            <a:fillRect/>
          </a:stretch>
        </p:blipFill>
        <p:spPr bwMode="auto">
          <a:xfrm>
            <a:off x="0" y="0"/>
            <a:ext cx="9149901" cy="6858000"/>
          </a:xfrm>
          <a:prstGeom prst="rect">
            <a:avLst/>
          </a:prstGeom>
          <a:noFill/>
        </p:spPr>
      </p:pic>
      <p:sp>
        <p:nvSpPr>
          <p:cNvPr id="2" name="Title 1"/>
          <p:cNvSpPr>
            <a:spLocks noGrp="1"/>
          </p:cNvSpPr>
          <p:nvPr>
            <p:ph type="ctrTitle"/>
          </p:nvPr>
        </p:nvSpPr>
        <p:spPr>
          <a:xfrm>
            <a:off x="649126" y="4941168"/>
            <a:ext cx="7851648" cy="1828800"/>
          </a:xfrm>
        </p:spPr>
        <p:txBody>
          <a:bodyPr>
            <a:normAutofit fontScale="90000"/>
          </a:bodyPr>
          <a:lstStyle/>
          <a:p>
            <a:pPr algn="ctr"/>
            <a:r>
              <a:rPr lang="en-GB" dirty="0" smtClean="0">
                <a:solidFill>
                  <a:schemeClr val="tx1">
                    <a:lumMod val="95000"/>
                    <a:lumOff val="5000"/>
                  </a:schemeClr>
                </a:solidFill>
                <a:latin typeface="+mj-lt"/>
              </a:rPr>
              <a:t>Why it is important to know the fundamentals of economics and it’s role in conservation?</a:t>
            </a:r>
            <a:endParaRPr lang="en-GB" dirty="0">
              <a:solidFill>
                <a:schemeClr val="tx1">
                  <a:lumMod val="95000"/>
                  <a:lumOff val="5000"/>
                </a:schemeClr>
              </a:solidFill>
              <a:latin typeface="+mj-lt"/>
            </a:endParaRPr>
          </a:p>
        </p:txBody>
      </p:sp>
      <p:sp>
        <p:nvSpPr>
          <p:cNvPr id="3" name="Subtitle 2"/>
          <p:cNvSpPr>
            <a:spLocks noGrp="1"/>
          </p:cNvSpPr>
          <p:nvPr>
            <p:ph type="subTitle" idx="1"/>
          </p:nvPr>
        </p:nvSpPr>
        <p:spPr>
          <a:xfrm>
            <a:off x="1071538" y="1000108"/>
            <a:ext cx="7854696" cy="1752600"/>
          </a:xfrm>
        </p:spPr>
        <p:txBody>
          <a:bodyPr>
            <a:normAutofit/>
          </a:bodyPr>
          <a:lstStyle/>
          <a:p>
            <a:endParaRPr lang="en-GB" b="1" dirty="0" smtClean="0">
              <a:latin typeface="+mj-lt"/>
            </a:endParaRPr>
          </a:p>
          <a:p>
            <a:endParaRPr lang="en-GB" dirty="0">
              <a:latin typeface="+mj-lt"/>
            </a:endParaRPr>
          </a:p>
        </p:txBody>
      </p:sp>
    </p:spTree>
    <p:extLst>
      <p:ext uri="{BB962C8B-B14F-4D97-AF65-F5344CB8AC3E}">
        <p14:creationId xmlns:p14="http://schemas.microsoft.com/office/powerpoint/2010/main" val="30822710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357166"/>
            <a:ext cx="8229600" cy="1143000"/>
          </a:xfrm>
        </p:spPr>
        <p:txBody>
          <a:bodyPr/>
          <a:lstStyle/>
          <a:p>
            <a:r>
              <a:rPr lang="en-GB" b="1" dirty="0" smtClean="0">
                <a:solidFill>
                  <a:schemeClr val="tx2">
                    <a:lumMod val="75000"/>
                  </a:schemeClr>
                </a:solidFill>
                <a:latin typeface="+mj-lt"/>
              </a:rPr>
              <a:t>Overview</a:t>
            </a:r>
            <a:endParaRPr lang="en-GB" b="1" dirty="0">
              <a:solidFill>
                <a:schemeClr val="tx2">
                  <a:lumMod val="75000"/>
                </a:schemeClr>
              </a:solidFill>
              <a:latin typeface="+mj-lt"/>
            </a:endParaRPr>
          </a:p>
        </p:txBody>
      </p:sp>
      <p:sp>
        <p:nvSpPr>
          <p:cNvPr id="3" name="Content Placeholder 2"/>
          <p:cNvSpPr>
            <a:spLocks noGrp="1"/>
          </p:cNvSpPr>
          <p:nvPr>
            <p:ph idx="1"/>
          </p:nvPr>
        </p:nvSpPr>
        <p:spPr/>
        <p:txBody>
          <a:bodyPr>
            <a:normAutofit fontScale="70000" lnSpcReduction="20000"/>
          </a:bodyPr>
          <a:lstStyle/>
          <a:p>
            <a:pPr>
              <a:buNone/>
            </a:pPr>
            <a:r>
              <a:rPr lang="en-GB" b="1" dirty="0" smtClean="0">
                <a:solidFill>
                  <a:schemeClr val="tx1">
                    <a:lumMod val="95000"/>
                    <a:lumOff val="5000"/>
                  </a:schemeClr>
                </a:solidFill>
                <a:latin typeface="+mj-lt"/>
              </a:rPr>
              <a:t>1. </a:t>
            </a:r>
            <a:r>
              <a:rPr lang="en-GB" b="1" smtClean="0">
                <a:solidFill>
                  <a:schemeClr val="tx1">
                    <a:lumMod val="95000"/>
                    <a:lumOff val="5000"/>
                  </a:schemeClr>
                </a:solidFill>
                <a:latin typeface="+mj-lt"/>
              </a:rPr>
              <a:t>To familiarise </a:t>
            </a:r>
            <a:r>
              <a:rPr lang="en-GB" b="1" dirty="0" smtClean="0">
                <a:solidFill>
                  <a:schemeClr val="tx1">
                    <a:lumMod val="95000"/>
                    <a:lumOff val="5000"/>
                  </a:schemeClr>
                </a:solidFill>
                <a:latin typeface="+mj-lt"/>
              </a:rPr>
              <a:t>you with theoretical concepts that</a:t>
            </a:r>
          </a:p>
          <a:p>
            <a:pPr>
              <a:buNone/>
            </a:pPr>
            <a:r>
              <a:rPr lang="en-GB" b="1" dirty="0" smtClean="0">
                <a:solidFill>
                  <a:schemeClr val="tx1">
                    <a:lumMod val="95000"/>
                    <a:lumOff val="5000"/>
                  </a:schemeClr>
                </a:solidFill>
                <a:latin typeface="+mj-lt"/>
              </a:rPr>
              <a:t>provide the foundations of environmental economics</a:t>
            </a:r>
          </a:p>
          <a:p>
            <a:pPr>
              <a:buNone/>
            </a:pPr>
            <a:r>
              <a:rPr lang="en-GB" b="1" dirty="0" smtClean="0">
                <a:solidFill>
                  <a:schemeClr val="tx1">
                    <a:lumMod val="95000"/>
                    <a:lumOff val="5000"/>
                  </a:schemeClr>
                </a:solidFill>
                <a:latin typeface="+mj-lt"/>
              </a:rPr>
              <a:t>methods</a:t>
            </a:r>
          </a:p>
          <a:p>
            <a:pPr>
              <a:buNone/>
            </a:pPr>
            <a:r>
              <a:rPr lang="en-GB" b="1" dirty="0" smtClean="0">
                <a:solidFill>
                  <a:schemeClr val="tx1">
                    <a:lumMod val="95000"/>
                    <a:lumOff val="5000"/>
                  </a:schemeClr>
                </a:solidFill>
                <a:latin typeface="+mj-lt"/>
              </a:rPr>
              <a:t>2. To develop your abilities to apply environmental</a:t>
            </a:r>
          </a:p>
          <a:p>
            <a:pPr>
              <a:buNone/>
            </a:pPr>
            <a:r>
              <a:rPr lang="en-GB" b="1" dirty="0" smtClean="0">
                <a:solidFill>
                  <a:schemeClr val="tx1">
                    <a:lumMod val="95000"/>
                    <a:lumOff val="5000"/>
                  </a:schemeClr>
                </a:solidFill>
                <a:latin typeface="+mj-lt"/>
              </a:rPr>
              <a:t>economics methods to important environmental policy</a:t>
            </a:r>
          </a:p>
          <a:p>
            <a:pPr>
              <a:buNone/>
            </a:pPr>
            <a:r>
              <a:rPr lang="en-GB" b="1" dirty="0" smtClean="0">
                <a:solidFill>
                  <a:schemeClr val="tx1">
                    <a:lumMod val="95000"/>
                    <a:lumOff val="5000"/>
                  </a:schemeClr>
                </a:solidFill>
                <a:latin typeface="+mj-lt"/>
              </a:rPr>
              <a:t>Issues</a:t>
            </a:r>
          </a:p>
          <a:p>
            <a:pPr>
              <a:buNone/>
            </a:pPr>
            <a:endParaRPr lang="en-GB" b="1" dirty="0" smtClean="0">
              <a:solidFill>
                <a:schemeClr val="tx1">
                  <a:lumMod val="95000"/>
                  <a:lumOff val="5000"/>
                </a:schemeClr>
              </a:solidFill>
              <a:latin typeface="+mj-lt"/>
            </a:endParaRPr>
          </a:p>
          <a:p>
            <a:r>
              <a:rPr lang="en-GB" b="1" i="1" dirty="0" smtClean="0">
                <a:solidFill>
                  <a:schemeClr val="tx1">
                    <a:lumMod val="95000"/>
                    <a:lumOff val="5000"/>
                  </a:schemeClr>
                </a:solidFill>
                <a:latin typeface="+mj-lt"/>
              </a:rPr>
              <a:t>“God will not seek thy race, nor will he ask any birth.  Alone, he will demand of thee what hast thou done with the land that I gave thee.”  </a:t>
            </a:r>
          </a:p>
          <a:p>
            <a:r>
              <a:rPr lang="en-GB" b="1" dirty="0" smtClean="0">
                <a:solidFill>
                  <a:schemeClr val="tx1">
                    <a:lumMod val="95000"/>
                    <a:lumOff val="5000"/>
                  </a:schemeClr>
                </a:solidFill>
                <a:latin typeface="+mj-lt"/>
              </a:rPr>
              <a:t>Persian Proverb (</a:t>
            </a:r>
            <a:r>
              <a:rPr lang="en-GB" b="1" dirty="0" err="1" smtClean="0">
                <a:solidFill>
                  <a:schemeClr val="tx1">
                    <a:lumMod val="95000"/>
                    <a:lumOff val="5000"/>
                  </a:schemeClr>
                </a:solidFill>
                <a:latin typeface="+mj-lt"/>
              </a:rPr>
              <a:t>Porteous</a:t>
            </a:r>
            <a:r>
              <a:rPr lang="en-GB" b="1" dirty="0" smtClean="0">
                <a:solidFill>
                  <a:schemeClr val="tx1">
                    <a:lumMod val="95000"/>
                    <a:lumOff val="5000"/>
                  </a:schemeClr>
                </a:solidFill>
                <a:latin typeface="+mj-lt"/>
              </a:rPr>
              <a:t>, 2001: 1)</a:t>
            </a:r>
          </a:p>
          <a:p>
            <a:r>
              <a:rPr lang="en-GB" b="1" dirty="0" smtClean="0">
                <a:solidFill>
                  <a:schemeClr val="tx2">
                    <a:lumMod val="75000"/>
                  </a:schemeClr>
                </a:solidFill>
                <a:latin typeface="+mj-lt"/>
              </a:rPr>
              <a:t>Discuss</a:t>
            </a:r>
          </a:p>
          <a:p>
            <a:endParaRPr lang="en-GB" dirty="0">
              <a:latin typeface="+mj-lt"/>
            </a:endParaRPr>
          </a:p>
        </p:txBody>
      </p:sp>
    </p:spTree>
    <p:extLst>
      <p:ext uri="{BB962C8B-B14F-4D97-AF65-F5344CB8AC3E}">
        <p14:creationId xmlns:p14="http://schemas.microsoft.com/office/powerpoint/2010/main" val="133234061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Introduction</a:t>
            </a:r>
            <a:endParaRPr lang="en-GB" dirty="0">
              <a:latin typeface="+mj-lt"/>
            </a:endParaRPr>
          </a:p>
        </p:txBody>
      </p:sp>
      <p:sp>
        <p:nvSpPr>
          <p:cNvPr id="3" name="Content Placeholder 2"/>
          <p:cNvSpPr>
            <a:spLocks noGrp="1"/>
          </p:cNvSpPr>
          <p:nvPr>
            <p:ph idx="1"/>
          </p:nvPr>
        </p:nvSpPr>
        <p:spPr/>
        <p:txBody>
          <a:bodyPr>
            <a:normAutofit fontScale="85000" lnSpcReduction="10000"/>
          </a:bodyPr>
          <a:lstStyle/>
          <a:p>
            <a:pPr>
              <a:buNone/>
            </a:pPr>
            <a:r>
              <a:rPr lang="en-GB" i="1" dirty="0" smtClean="0">
                <a:latin typeface="+mj-lt"/>
              </a:rPr>
              <a:t>“Contemplation of the world’s disappearing supplies of</a:t>
            </a:r>
          </a:p>
          <a:p>
            <a:pPr>
              <a:buNone/>
            </a:pPr>
            <a:r>
              <a:rPr lang="en-GB" i="1" dirty="0" smtClean="0">
                <a:latin typeface="+mj-lt"/>
              </a:rPr>
              <a:t>minerals, forests, and other exhaustible assets has led to demands for regulation of their exploitation. The feeling that these products are now too cheap for the good of future generations, that they are being selfishly exploited at too rapid a rate, and that in consequence of their excessive cheapness they are being produced and consumed wastefully has given rise to the conservation movement.” </a:t>
            </a:r>
          </a:p>
          <a:p>
            <a:pPr>
              <a:buNone/>
            </a:pPr>
            <a:r>
              <a:rPr lang="en-GB" dirty="0" err="1" smtClean="0">
                <a:latin typeface="+mj-lt"/>
              </a:rPr>
              <a:t>Hotelling</a:t>
            </a:r>
            <a:r>
              <a:rPr lang="en-GB" dirty="0" smtClean="0">
                <a:latin typeface="+mj-lt"/>
              </a:rPr>
              <a:t> (1931: 89) </a:t>
            </a:r>
          </a:p>
          <a:p>
            <a:pPr>
              <a:buNone/>
            </a:pPr>
            <a:r>
              <a:rPr lang="en-GB" dirty="0" smtClean="0">
                <a:solidFill>
                  <a:schemeClr val="tx2">
                    <a:lumMod val="40000"/>
                    <a:lumOff val="60000"/>
                  </a:schemeClr>
                </a:solidFill>
                <a:latin typeface="+mj-lt"/>
              </a:rPr>
              <a:t>What is the significance of this quote?</a:t>
            </a:r>
          </a:p>
          <a:p>
            <a:endParaRPr lang="en-GB" dirty="0">
              <a:latin typeface="+mj-lt"/>
            </a:endParaRPr>
          </a:p>
        </p:txBody>
      </p:sp>
    </p:spTree>
    <p:extLst>
      <p:ext uri="{BB962C8B-B14F-4D97-AF65-F5344CB8AC3E}">
        <p14:creationId xmlns:p14="http://schemas.microsoft.com/office/powerpoint/2010/main" val="39748172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Introduction</a:t>
            </a:r>
            <a:endParaRPr lang="en-GB" dirty="0">
              <a:latin typeface="+mj-lt"/>
            </a:endParaRPr>
          </a:p>
        </p:txBody>
      </p:sp>
      <p:sp>
        <p:nvSpPr>
          <p:cNvPr id="3" name="Content Placeholder 2"/>
          <p:cNvSpPr>
            <a:spLocks noGrp="1"/>
          </p:cNvSpPr>
          <p:nvPr>
            <p:ph idx="1"/>
          </p:nvPr>
        </p:nvSpPr>
        <p:spPr/>
        <p:txBody>
          <a:bodyPr>
            <a:normAutofit fontScale="55000" lnSpcReduction="20000"/>
          </a:bodyPr>
          <a:lstStyle/>
          <a:p>
            <a:pPr>
              <a:buNone/>
            </a:pPr>
            <a:r>
              <a:rPr lang="en-GB" dirty="0" smtClean="0">
                <a:latin typeface="+mj-lt"/>
              </a:rPr>
              <a:t>“A population may be too crowded, though all be amply</a:t>
            </a:r>
          </a:p>
          <a:p>
            <a:pPr>
              <a:buNone/>
            </a:pPr>
            <a:r>
              <a:rPr lang="en-GB" dirty="0" smtClean="0">
                <a:latin typeface="+mj-lt"/>
              </a:rPr>
              <a:t>supplied with food and raiment. Nor is there much satisfaction in</a:t>
            </a:r>
          </a:p>
          <a:p>
            <a:pPr>
              <a:buNone/>
            </a:pPr>
            <a:r>
              <a:rPr lang="en-GB" dirty="0" smtClean="0">
                <a:latin typeface="+mj-lt"/>
              </a:rPr>
              <a:t>contemplating the world with nothing left to the spontaneous activity of</a:t>
            </a:r>
          </a:p>
          <a:p>
            <a:pPr>
              <a:buNone/>
            </a:pPr>
            <a:r>
              <a:rPr lang="en-GB" dirty="0" smtClean="0">
                <a:latin typeface="+mj-lt"/>
              </a:rPr>
              <a:t>nature …. If the earth must lose that great portion of its pleasantness</a:t>
            </a:r>
          </a:p>
          <a:p>
            <a:pPr>
              <a:buNone/>
            </a:pPr>
            <a:r>
              <a:rPr lang="en-GB" dirty="0" smtClean="0">
                <a:latin typeface="+mj-lt"/>
              </a:rPr>
              <a:t>which it owes to things that the unlimited increase in wealth and</a:t>
            </a:r>
          </a:p>
          <a:p>
            <a:pPr>
              <a:buNone/>
            </a:pPr>
            <a:r>
              <a:rPr lang="en-GB" dirty="0" smtClean="0">
                <a:latin typeface="+mj-lt"/>
              </a:rPr>
              <a:t>population would extirpate from it, for the mere purpose of enabling it to</a:t>
            </a:r>
          </a:p>
          <a:p>
            <a:pPr>
              <a:buNone/>
            </a:pPr>
            <a:r>
              <a:rPr lang="en-GB" dirty="0" smtClean="0">
                <a:latin typeface="+mj-lt"/>
              </a:rPr>
              <a:t>support a larger, but not a happier or better population, I sincerely</a:t>
            </a:r>
          </a:p>
          <a:p>
            <a:pPr>
              <a:buNone/>
            </a:pPr>
            <a:r>
              <a:rPr lang="en-GB" dirty="0" smtClean="0">
                <a:latin typeface="+mj-lt"/>
              </a:rPr>
              <a:t>hope, for the sake of posterity, that they [human beings] will be content</a:t>
            </a:r>
          </a:p>
          <a:p>
            <a:pPr>
              <a:buNone/>
            </a:pPr>
            <a:r>
              <a:rPr lang="en-GB" dirty="0" smtClean="0">
                <a:latin typeface="+mj-lt"/>
              </a:rPr>
              <a:t>to be stationary [no population or economic growth] long before</a:t>
            </a:r>
          </a:p>
          <a:p>
            <a:pPr>
              <a:buNone/>
            </a:pPr>
            <a:r>
              <a:rPr lang="en-GB" dirty="0" smtClean="0">
                <a:latin typeface="+mj-lt"/>
              </a:rPr>
              <a:t>necessity compels them to it.”  </a:t>
            </a:r>
          </a:p>
          <a:p>
            <a:pPr>
              <a:buNone/>
            </a:pPr>
            <a:endParaRPr lang="en-GB" dirty="0" smtClean="0">
              <a:latin typeface="+mj-lt"/>
            </a:endParaRPr>
          </a:p>
          <a:p>
            <a:pPr>
              <a:buNone/>
            </a:pPr>
            <a:r>
              <a:rPr lang="en-GB" dirty="0" smtClean="0">
                <a:latin typeface="+mj-lt"/>
              </a:rPr>
              <a:t>Mill (1857: 97) </a:t>
            </a:r>
          </a:p>
          <a:p>
            <a:pPr>
              <a:buNone/>
            </a:pPr>
            <a:endParaRPr lang="en-GB" i="1" dirty="0" smtClean="0">
              <a:solidFill>
                <a:schemeClr val="tx2">
                  <a:lumMod val="40000"/>
                  <a:lumOff val="60000"/>
                </a:schemeClr>
              </a:solidFill>
              <a:latin typeface="+mj-lt"/>
            </a:endParaRPr>
          </a:p>
          <a:p>
            <a:pPr>
              <a:buNone/>
            </a:pPr>
            <a:r>
              <a:rPr lang="en-GB" dirty="0" smtClean="0">
                <a:solidFill>
                  <a:schemeClr val="tx2">
                    <a:lumMod val="40000"/>
                    <a:lumOff val="60000"/>
                  </a:schemeClr>
                </a:solidFill>
                <a:latin typeface="+mj-lt"/>
              </a:rPr>
              <a:t>What is the significance of this quote?</a:t>
            </a:r>
          </a:p>
          <a:p>
            <a:endParaRPr lang="en-GB" dirty="0">
              <a:latin typeface="+mj-lt"/>
            </a:endParaRPr>
          </a:p>
        </p:txBody>
      </p:sp>
      <p:pic>
        <p:nvPicPr>
          <p:cNvPr id="4" name="Picture 2" descr="http://www.core.org.cn/NR/rdonlyres/Economics/14-475Spring-2005/7C465EEC-7B71-45FE-9C36-48FD1CE057DD/0/chp_smokestack.jpg"/>
          <p:cNvPicPr>
            <a:picLocks noChangeAspect="1" noChangeArrowheads="1"/>
          </p:cNvPicPr>
          <p:nvPr/>
        </p:nvPicPr>
        <p:blipFill>
          <a:blip r:embed="rId3"/>
          <a:srcRect/>
          <a:stretch>
            <a:fillRect/>
          </a:stretch>
        </p:blipFill>
        <p:spPr bwMode="auto">
          <a:xfrm>
            <a:off x="6643702" y="5000636"/>
            <a:ext cx="2285988" cy="1632849"/>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908720"/>
            <a:ext cx="2592288" cy="4347864"/>
          </a:xfrm>
        </p:spPr>
        <p:txBody>
          <a:bodyPr>
            <a:normAutofit fontScale="90000"/>
          </a:bodyPr>
          <a:lstStyle/>
          <a:p>
            <a:r>
              <a:rPr lang="en-GB" sz="3600" dirty="0" err="1" smtClean="0">
                <a:solidFill>
                  <a:schemeClr val="tx1"/>
                </a:solidFill>
              </a:rPr>
              <a:t>NewScientist</a:t>
            </a:r>
            <a:r>
              <a:rPr lang="en-GB" sz="3600" dirty="0" smtClean="0">
                <a:solidFill>
                  <a:schemeClr val="tx1"/>
                </a:solidFill>
              </a:rPr>
              <a:t>, 29 Sept 2012</a:t>
            </a:r>
            <a:r>
              <a:rPr lang="en-GB" sz="3600" dirty="0" smtClean="0"/>
              <a:t/>
            </a:r>
            <a:br>
              <a:rPr lang="en-GB" sz="3600" dirty="0" smtClean="0"/>
            </a:br>
            <a:r>
              <a:rPr lang="en-GB" sz="3600" dirty="0" smtClean="0"/>
              <a:t/>
            </a:r>
            <a:br>
              <a:rPr lang="en-GB" sz="3600" dirty="0" smtClean="0"/>
            </a:br>
            <a:r>
              <a:rPr lang="en-GB" sz="2700" dirty="0" smtClean="0"/>
              <a:t>If this is true, what does it mean for environmental economics</a:t>
            </a:r>
            <a:r>
              <a:rPr lang="en-GB" sz="2700" dirty="0" smtClean="0"/>
              <a:t>?</a:t>
            </a:r>
            <a:br>
              <a:rPr lang="en-GB" sz="2700" dirty="0" smtClean="0"/>
            </a:br>
            <a:r>
              <a:rPr lang="en-GB" sz="3600" dirty="0" smtClean="0"/>
              <a:t/>
            </a:r>
            <a:br>
              <a:rPr lang="en-GB" sz="3600" dirty="0" smtClean="0"/>
            </a:br>
            <a:r>
              <a:rPr lang="en-GB" dirty="0">
                <a:effectLst/>
              </a:rPr>
              <a:t/>
            </a:r>
            <a:br>
              <a:rPr lang="en-GB" dirty="0">
                <a:effectLst/>
              </a:rPr>
            </a:br>
            <a:endParaRPr lang="en-GB" sz="3600" dirty="0"/>
          </a:p>
        </p:txBody>
      </p:sp>
      <p:pic>
        <p:nvPicPr>
          <p:cNvPr id="1026" name="Picture 2"/>
          <p:cNvPicPr>
            <a:picLocks noGrp="1" noChangeAspect="1" noChangeArrowheads="1"/>
          </p:cNvPicPr>
          <p:nvPr>
            <p:ph idx="1"/>
          </p:nvPr>
        </p:nvPicPr>
        <p:blipFill>
          <a:blip r:embed="rId2"/>
          <a:srcRect/>
          <a:stretch>
            <a:fillRect/>
          </a:stretch>
        </p:blipFill>
        <p:spPr bwMode="auto">
          <a:xfrm>
            <a:off x="3635897" y="0"/>
            <a:ext cx="5520298" cy="6889184"/>
          </a:xfrm>
          <a:prstGeom prst="rect">
            <a:avLst/>
          </a:prstGeom>
          <a:noFill/>
          <a:ln w="9525">
            <a:noFill/>
            <a:miter lim="800000"/>
            <a:headEnd/>
            <a:tailEnd/>
          </a:ln>
        </p:spPr>
      </p:pic>
    </p:spTree>
    <p:extLst>
      <p:ext uri="{BB962C8B-B14F-4D97-AF65-F5344CB8AC3E}">
        <p14:creationId xmlns:p14="http://schemas.microsoft.com/office/powerpoint/2010/main" val="58257501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100" dirty="0" smtClean="0"/>
              <a:t>The </a:t>
            </a:r>
            <a:r>
              <a:rPr lang="en-GB" sz="3100" dirty="0"/>
              <a:t>Hamilton Project and the Stanford Institute for Economic Policy Research, 2019</a:t>
            </a:r>
            <a:r>
              <a:rPr lang="en-GB" dirty="0"/>
              <a:t/>
            </a:r>
            <a:br>
              <a:rPr lang="en-GB" dirty="0"/>
            </a:br>
            <a:endParaRPr lang="en-GB" dirty="0"/>
          </a:p>
        </p:txBody>
      </p:sp>
      <p:sp>
        <p:nvSpPr>
          <p:cNvPr id="3" name="Content Placeholder 2"/>
          <p:cNvSpPr>
            <a:spLocks noGrp="1"/>
          </p:cNvSpPr>
          <p:nvPr>
            <p:ph idx="1"/>
          </p:nvPr>
        </p:nvSpPr>
        <p:spPr/>
        <p:txBody>
          <a:bodyPr>
            <a:normAutofit/>
          </a:bodyPr>
          <a:lstStyle/>
          <a:p>
            <a:r>
              <a:rPr lang="en-GB" sz="2400" dirty="0" smtClean="0">
                <a:solidFill>
                  <a:srgbClr val="00B0F0"/>
                </a:solidFill>
              </a:rPr>
              <a:t>Globally</a:t>
            </a:r>
            <a:r>
              <a:rPr lang="en-GB" sz="2400" dirty="0">
                <a:solidFill>
                  <a:srgbClr val="00B0F0"/>
                </a:solidFill>
              </a:rPr>
              <a:t>, low-income countries will lose larger shares of their economic output</a:t>
            </a:r>
            <a:r>
              <a:rPr lang="en-GB" sz="2400" dirty="0" smtClean="0">
                <a:solidFill>
                  <a:srgbClr val="00B0F0"/>
                </a:solidFill>
              </a:rPr>
              <a:t>.</a:t>
            </a:r>
          </a:p>
          <a:p>
            <a:r>
              <a:rPr lang="en-GB" sz="2400" dirty="0"/>
              <a:t>Increased mortality from climate change will be highest in Africa and the Middle East</a:t>
            </a:r>
            <a:r>
              <a:rPr lang="en-GB" sz="2400" dirty="0" smtClean="0"/>
              <a:t>.</a:t>
            </a:r>
          </a:p>
          <a:p>
            <a:r>
              <a:rPr lang="en-GB" sz="2400" dirty="0" smtClean="0">
                <a:solidFill>
                  <a:srgbClr val="00B0F0"/>
                </a:solidFill>
              </a:rPr>
              <a:t>Carbon </a:t>
            </a:r>
            <a:r>
              <a:rPr lang="en-GB" sz="2400" dirty="0">
                <a:solidFill>
                  <a:srgbClr val="00B0F0"/>
                </a:solidFill>
              </a:rPr>
              <a:t>pricing initiatives have been introduced worldwide, and the prices vary significantly</a:t>
            </a:r>
            <a:r>
              <a:rPr lang="en-GB" sz="2400" dirty="0" smtClean="0">
                <a:solidFill>
                  <a:srgbClr val="00B0F0"/>
                </a:solidFill>
              </a:rPr>
              <a:t>.</a:t>
            </a:r>
          </a:p>
          <a:p>
            <a:r>
              <a:rPr lang="en-GB" sz="2400" dirty="0"/>
              <a:t> C</a:t>
            </a:r>
            <a:r>
              <a:rPr lang="en-GB" sz="2400" dirty="0" smtClean="0"/>
              <a:t>arbon </a:t>
            </a:r>
            <a:r>
              <a:rPr lang="en-GB" sz="2400" dirty="0"/>
              <a:t>taxes would yield significant reductions in CO</a:t>
            </a:r>
            <a:r>
              <a:rPr lang="en-GB" sz="2400" baseline="30000" dirty="0"/>
              <a:t>2 </a:t>
            </a:r>
            <a:r>
              <a:rPr lang="en-GB" sz="2400" dirty="0"/>
              <a:t>and environmental benefits in excess of the costs</a:t>
            </a:r>
          </a:p>
        </p:txBody>
      </p:sp>
    </p:spTree>
    <p:extLst>
      <p:ext uri="{BB962C8B-B14F-4D97-AF65-F5344CB8AC3E}">
        <p14:creationId xmlns:p14="http://schemas.microsoft.com/office/powerpoint/2010/main" val="347934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 what ways can we address climate change?</a:t>
            </a:r>
            <a:endParaRPr lang="en-GB" dirty="0"/>
          </a:p>
        </p:txBody>
      </p:sp>
      <p:sp>
        <p:nvSpPr>
          <p:cNvPr id="3" name="Content Placeholder 2"/>
          <p:cNvSpPr>
            <a:spLocks noGrp="1"/>
          </p:cNvSpPr>
          <p:nvPr>
            <p:ph idx="1"/>
          </p:nvPr>
        </p:nvSpPr>
        <p:spPr/>
        <p:txBody>
          <a:bodyPr>
            <a:noAutofit/>
          </a:bodyPr>
          <a:lstStyle/>
          <a:p>
            <a:pPr marL="425196" indent="-342900">
              <a:buFont typeface="+mj-lt"/>
              <a:buAutoNum type="arabicPeriod"/>
            </a:pPr>
            <a:r>
              <a:rPr lang="en-GB" sz="1800" dirty="0" smtClean="0">
                <a:solidFill>
                  <a:srgbClr val="00B0F0"/>
                </a:solidFill>
              </a:rPr>
              <a:t>List 3 policies that have/can be used to address problem</a:t>
            </a:r>
          </a:p>
          <a:p>
            <a:pPr marL="425196" indent="-342900">
              <a:buFont typeface="+mj-lt"/>
              <a:buAutoNum type="arabicPeriod"/>
            </a:pPr>
            <a:endParaRPr lang="en-GB" sz="1800" dirty="0" smtClean="0">
              <a:solidFill>
                <a:srgbClr val="00B0F0"/>
              </a:solidFill>
            </a:endParaRPr>
          </a:p>
          <a:p>
            <a:pPr marL="425196" indent="-342900">
              <a:buFont typeface="+mj-lt"/>
              <a:buAutoNum type="arabicPeriod"/>
            </a:pPr>
            <a:r>
              <a:rPr lang="en-GB" sz="1800" dirty="0" smtClean="0">
                <a:solidFill>
                  <a:srgbClr val="00B0F0"/>
                </a:solidFill>
              </a:rPr>
              <a:t>What is the cost of your list (High, Medium, Low)</a:t>
            </a:r>
          </a:p>
          <a:p>
            <a:pPr marL="425196" indent="-342900">
              <a:buFont typeface="+mj-lt"/>
              <a:buAutoNum type="arabicPeriod"/>
            </a:pPr>
            <a:endParaRPr lang="en-GB" sz="1800" dirty="0" smtClean="0">
              <a:solidFill>
                <a:srgbClr val="00B0F0"/>
              </a:solidFill>
            </a:endParaRPr>
          </a:p>
          <a:p>
            <a:pPr marL="425196" indent="-342900">
              <a:buFont typeface="+mj-lt"/>
              <a:buAutoNum type="arabicPeriod"/>
            </a:pPr>
            <a:r>
              <a:rPr lang="en-GB" sz="1800" dirty="0" smtClean="0">
                <a:solidFill>
                  <a:srgbClr val="00B0F0"/>
                </a:solidFill>
              </a:rPr>
              <a:t>What is the benefit (High, Medium, Low)</a:t>
            </a:r>
          </a:p>
          <a:p>
            <a:pPr marL="82296" indent="0">
              <a:buNone/>
            </a:pPr>
            <a:endParaRPr lang="en-GB" sz="1800" dirty="0" smtClean="0"/>
          </a:p>
          <a:p>
            <a:r>
              <a:rPr lang="en-GB" sz="1800" dirty="0" smtClean="0"/>
              <a:t>There </a:t>
            </a:r>
            <a:r>
              <a:rPr lang="en-GB" sz="1800" dirty="0"/>
              <a:t>are many ways to reduce net carbon emissions, from better livestock management to renewable fuel subsidies to reforestation. Each of these abatement strategies comes with its own costs and benefits. </a:t>
            </a:r>
            <a:endParaRPr lang="en-GB" sz="1800" dirty="0" smtClean="0"/>
          </a:p>
          <a:p>
            <a:pPr marL="82296" indent="0">
              <a:buNone/>
            </a:pPr>
            <a:endParaRPr lang="en-GB" sz="1800" dirty="0" smtClean="0"/>
          </a:p>
          <a:p>
            <a:r>
              <a:rPr lang="en-GB" sz="1800" dirty="0" smtClean="0"/>
              <a:t>To </a:t>
            </a:r>
            <a:r>
              <a:rPr lang="en-GB" sz="1800" dirty="0"/>
              <a:t>facilitate comparisons, researchers have calculated the cost per ton of CO2-equivalent emissions</a:t>
            </a:r>
            <a:r>
              <a:rPr lang="en-GB" sz="1800" dirty="0" smtClean="0"/>
              <a:t>. </a:t>
            </a:r>
          </a:p>
          <a:p>
            <a:pPr marL="82296" indent="0">
              <a:buNone/>
            </a:pPr>
            <a:endParaRPr lang="en-GB" sz="1800" dirty="0" smtClean="0"/>
          </a:p>
          <a:p>
            <a:r>
              <a:rPr lang="en-GB" sz="1800" dirty="0" smtClean="0"/>
              <a:t>High </a:t>
            </a:r>
            <a:r>
              <a:rPr lang="en-GB" sz="1800" dirty="0"/>
              <a:t>and low estimates of these average costs in </a:t>
            </a:r>
            <a:r>
              <a:rPr lang="en-GB" sz="1800" dirty="0" smtClean="0"/>
              <a:t>next slide</a:t>
            </a:r>
          </a:p>
          <a:p>
            <a:pPr marL="82296" indent="0" algn="r">
              <a:buNone/>
            </a:pPr>
            <a:r>
              <a:rPr lang="en-GB" sz="1800" dirty="0" smtClean="0"/>
              <a:t>(Gillingham </a:t>
            </a:r>
            <a:r>
              <a:rPr lang="en-GB" sz="1800" dirty="0"/>
              <a:t>and </a:t>
            </a:r>
            <a:r>
              <a:rPr lang="en-GB" sz="1800" dirty="0" smtClean="0"/>
              <a:t>Stock, 2018)</a:t>
            </a:r>
            <a:endParaRPr lang="en-GB" sz="1800" dirty="0"/>
          </a:p>
        </p:txBody>
      </p:sp>
    </p:spTree>
    <p:extLst>
      <p:ext uri="{BB962C8B-B14F-4D97-AF65-F5344CB8AC3E}">
        <p14:creationId xmlns:p14="http://schemas.microsoft.com/office/powerpoint/2010/main" val="2574760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does this tell you about cost and environmental policy? discuss</a:t>
            </a:r>
            <a:endParaRPr lang="en-GB" dirty="0"/>
          </a:p>
        </p:txBody>
      </p:sp>
      <p:pic>
        <p:nvPicPr>
          <p:cNvPr id="4" name="Content Placeholder 3"/>
          <p:cNvPicPr>
            <a:picLocks noGrp="1" noChangeAspect="1"/>
          </p:cNvPicPr>
          <p:nvPr>
            <p:ph idx="1"/>
          </p:nvPr>
        </p:nvPicPr>
        <p:blipFill>
          <a:blip r:embed="rId3"/>
          <a:stretch>
            <a:fillRect/>
          </a:stretch>
        </p:blipFill>
        <p:spPr>
          <a:xfrm>
            <a:off x="128724" y="1484784"/>
            <a:ext cx="9015276" cy="5373216"/>
          </a:xfrm>
          <a:prstGeom prst="rect">
            <a:avLst/>
          </a:prstGeom>
        </p:spPr>
      </p:pic>
    </p:spTree>
    <p:extLst>
      <p:ext uri="{BB962C8B-B14F-4D97-AF65-F5344CB8AC3E}">
        <p14:creationId xmlns:p14="http://schemas.microsoft.com/office/powerpoint/2010/main" val="42164423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Definition: Economics</a:t>
            </a:r>
            <a:endParaRPr lang="en-GB" dirty="0">
              <a:latin typeface="+mj-lt"/>
            </a:endParaRPr>
          </a:p>
        </p:txBody>
      </p:sp>
      <p:sp>
        <p:nvSpPr>
          <p:cNvPr id="3" name="Content Placeholder 2"/>
          <p:cNvSpPr>
            <a:spLocks noGrp="1"/>
          </p:cNvSpPr>
          <p:nvPr>
            <p:ph idx="1"/>
          </p:nvPr>
        </p:nvSpPr>
        <p:spPr/>
        <p:txBody>
          <a:bodyPr/>
          <a:lstStyle/>
          <a:p>
            <a:pPr marL="285750" indent="-285750">
              <a:spcBef>
                <a:spcPts val="0"/>
              </a:spcBef>
              <a:buClrTx/>
              <a:buSzTx/>
            </a:pPr>
            <a:r>
              <a:rPr lang="en-GB" sz="1600" dirty="0">
                <a:solidFill>
                  <a:srgbClr val="4F271C">
                    <a:lumMod val="60000"/>
                    <a:lumOff val="40000"/>
                  </a:srgbClr>
                </a:solidFill>
              </a:rPr>
              <a:t>Define economics (individually)</a:t>
            </a:r>
          </a:p>
          <a:p>
            <a:pPr marL="285750" indent="-285750">
              <a:spcBef>
                <a:spcPts val="0"/>
              </a:spcBef>
              <a:buClrTx/>
              <a:buSzTx/>
            </a:pPr>
            <a:r>
              <a:rPr lang="en-GB" sz="1600" dirty="0">
                <a:solidFill>
                  <a:prstClr val="black"/>
                </a:solidFill>
              </a:rPr>
              <a:t>The study of the ways in which people choose what to make of whatever resources they can get, and the ways in which they conduct and organise matters of exchange. (</a:t>
            </a:r>
            <a:r>
              <a:rPr lang="en-GB" sz="1600" dirty="0" err="1">
                <a:solidFill>
                  <a:prstClr val="black"/>
                </a:solidFill>
              </a:rPr>
              <a:t>Porteous</a:t>
            </a:r>
            <a:r>
              <a:rPr lang="en-GB" sz="1600" dirty="0">
                <a:solidFill>
                  <a:prstClr val="black"/>
                </a:solidFill>
              </a:rPr>
              <a:t>, 2001:191) </a:t>
            </a:r>
          </a:p>
        </p:txBody>
      </p:sp>
      <p:pic>
        <p:nvPicPr>
          <p:cNvPr id="44034" name="Picture 2" descr="http://www.samhaskinsblog.com/wp-content/uploads/2007/08/The-Ecology-Man-Sprd-02.jpg"/>
          <p:cNvPicPr>
            <a:picLocks noChangeAspect="1" noChangeArrowheads="1"/>
          </p:cNvPicPr>
          <p:nvPr/>
        </p:nvPicPr>
        <p:blipFill>
          <a:blip r:embed="rId3"/>
          <a:srcRect/>
          <a:stretch>
            <a:fillRect/>
          </a:stretch>
        </p:blipFill>
        <p:spPr bwMode="auto">
          <a:xfrm>
            <a:off x="6228184" y="2598910"/>
            <a:ext cx="2483768" cy="3365505"/>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 it psychology?</a:t>
            </a:r>
            <a:endParaRPr lang="en-GB" dirty="0"/>
          </a:p>
        </p:txBody>
      </p:sp>
      <p:sp>
        <p:nvSpPr>
          <p:cNvPr id="3" name="Content Placeholder 2"/>
          <p:cNvSpPr>
            <a:spLocks noGrp="1"/>
          </p:cNvSpPr>
          <p:nvPr>
            <p:ph idx="1"/>
          </p:nvPr>
        </p:nvSpPr>
        <p:spPr/>
        <p:txBody>
          <a:bodyPr/>
          <a:lstStyle/>
          <a:p>
            <a:pPr marL="0" indent="0">
              <a:spcBef>
                <a:spcPts val="0"/>
              </a:spcBef>
              <a:buClrTx/>
              <a:buSzTx/>
              <a:buNone/>
            </a:pPr>
            <a:r>
              <a:rPr lang="en-GB" sz="2400" dirty="0">
                <a:solidFill>
                  <a:prstClr val="black"/>
                </a:solidFill>
              </a:rPr>
              <a:t>The basic propositions relate to matters of human psychology:</a:t>
            </a:r>
          </a:p>
          <a:p>
            <a:pPr marL="468630" indent="-285750">
              <a:spcBef>
                <a:spcPts val="0"/>
              </a:spcBef>
              <a:buClrTx/>
            </a:pPr>
            <a:r>
              <a:rPr lang="en-GB" sz="2800" dirty="0">
                <a:solidFill>
                  <a:prstClr val="black"/>
                </a:solidFill>
              </a:rPr>
              <a:t>Values</a:t>
            </a:r>
          </a:p>
          <a:p>
            <a:pPr marL="468630" indent="-285750">
              <a:spcBef>
                <a:spcPts val="0"/>
              </a:spcBef>
              <a:buClrTx/>
            </a:pPr>
            <a:r>
              <a:rPr lang="en-GB" sz="2800" dirty="0">
                <a:solidFill>
                  <a:prstClr val="black"/>
                </a:solidFill>
              </a:rPr>
              <a:t>Demand</a:t>
            </a:r>
          </a:p>
          <a:p>
            <a:pPr marL="468630" indent="-285750">
              <a:spcBef>
                <a:spcPts val="0"/>
              </a:spcBef>
              <a:buClrTx/>
            </a:pPr>
            <a:r>
              <a:rPr lang="en-GB" sz="2800" dirty="0">
                <a:solidFill>
                  <a:prstClr val="black"/>
                </a:solidFill>
              </a:rPr>
              <a:t>Supply</a:t>
            </a:r>
          </a:p>
          <a:p>
            <a:pPr marL="468630" indent="-285750">
              <a:spcBef>
                <a:spcPts val="0"/>
              </a:spcBef>
              <a:buClrTx/>
            </a:pPr>
            <a:r>
              <a:rPr lang="en-GB" sz="2800" dirty="0">
                <a:solidFill>
                  <a:prstClr val="black"/>
                </a:solidFill>
              </a:rPr>
              <a:t>Consumption</a:t>
            </a:r>
          </a:p>
          <a:p>
            <a:pPr marL="468630" indent="-285750">
              <a:spcBef>
                <a:spcPts val="0"/>
              </a:spcBef>
              <a:buClrTx/>
            </a:pPr>
            <a:r>
              <a:rPr lang="en-GB" sz="2800" dirty="0">
                <a:solidFill>
                  <a:prstClr val="black"/>
                </a:solidFill>
              </a:rPr>
              <a:t>Inducements and consumption</a:t>
            </a:r>
          </a:p>
          <a:p>
            <a:pPr marL="468630" indent="-285750">
              <a:spcBef>
                <a:spcPts val="0"/>
              </a:spcBef>
              <a:buClrTx/>
            </a:pPr>
            <a:r>
              <a:rPr lang="en-GB" sz="2800" dirty="0">
                <a:solidFill>
                  <a:srgbClr val="4F271C">
                    <a:lumMod val="60000"/>
                    <a:lumOff val="40000"/>
                  </a:srgbClr>
                </a:solidFill>
              </a:rPr>
              <a:t>Do you agree?  </a:t>
            </a:r>
          </a:p>
          <a:p>
            <a:pPr marL="468630" indent="-285750">
              <a:spcBef>
                <a:spcPts val="0"/>
              </a:spcBef>
              <a:buClrTx/>
            </a:pPr>
            <a:r>
              <a:rPr lang="en-GB" sz="2800" dirty="0">
                <a:solidFill>
                  <a:srgbClr val="4F271C">
                    <a:lumMod val="60000"/>
                    <a:lumOff val="40000"/>
                  </a:srgbClr>
                </a:solidFill>
              </a:rPr>
              <a:t>What are the implications for the environment?</a:t>
            </a:r>
          </a:p>
          <a:p>
            <a:endParaRPr lang="en-GB" dirty="0"/>
          </a:p>
        </p:txBody>
      </p:sp>
    </p:spTree>
    <p:extLst>
      <p:ext uri="{BB962C8B-B14F-4D97-AF65-F5344CB8AC3E}">
        <p14:creationId xmlns:p14="http://schemas.microsoft.com/office/powerpoint/2010/main" val="1083239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Criticised</a:t>
            </a:r>
            <a:br>
              <a:rPr lang="en-GB" dirty="0" smtClean="0"/>
            </a:br>
            <a:endParaRPr lang="en-GB" dirty="0"/>
          </a:p>
        </p:txBody>
      </p:sp>
      <p:sp>
        <p:nvSpPr>
          <p:cNvPr id="3" name="Content Placeholder 2"/>
          <p:cNvSpPr>
            <a:spLocks noGrp="1"/>
          </p:cNvSpPr>
          <p:nvPr>
            <p:ph idx="1"/>
          </p:nvPr>
        </p:nvSpPr>
        <p:spPr/>
        <p:txBody>
          <a:bodyPr/>
          <a:lstStyle/>
          <a:p>
            <a:pPr marL="285750" indent="-285750">
              <a:spcBef>
                <a:spcPts val="0"/>
              </a:spcBef>
              <a:buClrTx/>
              <a:buSzTx/>
            </a:pPr>
            <a:r>
              <a:rPr lang="en-GB" sz="2400" dirty="0">
                <a:solidFill>
                  <a:prstClr val="black"/>
                </a:solidFill>
              </a:rPr>
              <a:t>Criticisms of the role of economics in our society are:</a:t>
            </a:r>
          </a:p>
          <a:p>
            <a:pPr marL="742950" lvl="1" indent="-285750">
              <a:spcBef>
                <a:spcPts val="0"/>
              </a:spcBef>
              <a:buClrTx/>
            </a:pPr>
            <a:r>
              <a:rPr lang="en-GB" sz="2400" dirty="0">
                <a:solidFill>
                  <a:prstClr val="black"/>
                </a:solidFill>
              </a:rPr>
              <a:t>Galbraith (The new industrial state, 1968)</a:t>
            </a:r>
          </a:p>
          <a:p>
            <a:pPr marL="742950" lvl="1" indent="-285750">
              <a:spcBef>
                <a:spcPts val="0"/>
              </a:spcBef>
              <a:buClrTx/>
            </a:pPr>
            <a:r>
              <a:rPr lang="en-GB" sz="2400" dirty="0">
                <a:solidFill>
                  <a:prstClr val="black"/>
                </a:solidFill>
              </a:rPr>
              <a:t>Schumacher (Small is beautiful, 1973) </a:t>
            </a:r>
          </a:p>
          <a:p>
            <a:pPr marL="742950" lvl="1" indent="-285750">
              <a:spcBef>
                <a:spcPts val="0"/>
              </a:spcBef>
              <a:buClrTx/>
            </a:pPr>
            <a:r>
              <a:rPr lang="en-GB" sz="2400" dirty="0" err="1">
                <a:solidFill>
                  <a:prstClr val="black"/>
                </a:solidFill>
              </a:rPr>
              <a:t>Mischan</a:t>
            </a:r>
            <a:endParaRPr lang="en-GB" sz="2400" dirty="0">
              <a:solidFill>
                <a:prstClr val="black"/>
              </a:solidFill>
            </a:endParaRPr>
          </a:p>
          <a:p>
            <a:pPr marL="742950" lvl="1" indent="-285750">
              <a:spcBef>
                <a:spcPts val="0"/>
              </a:spcBef>
              <a:buClrTx/>
            </a:pPr>
            <a:r>
              <a:rPr lang="en-GB" sz="2400" dirty="0" err="1">
                <a:solidFill>
                  <a:prstClr val="black"/>
                </a:solidFill>
              </a:rPr>
              <a:t>Boulding</a:t>
            </a:r>
            <a:endParaRPr lang="en-GB" sz="2400" dirty="0">
              <a:solidFill>
                <a:prstClr val="black"/>
              </a:solidFill>
            </a:endParaRPr>
          </a:p>
          <a:p>
            <a:pPr marL="742950" lvl="1" indent="-285750">
              <a:spcBef>
                <a:spcPts val="0"/>
              </a:spcBef>
              <a:buClrTx/>
            </a:pPr>
            <a:r>
              <a:rPr lang="en-GB" sz="2400" dirty="0">
                <a:solidFill>
                  <a:prstClr val="black"/>
                </a:solidFill>
              </a:rPr>
              <a:t>Read quote from Schumacher next slide  (</a:t>
            </a:r>
            <a:r>
              <a:rPr lang="en-GB" sz="2400" dirty="0">
                <a:solidFill>
                  <a:srgbClr val="4F271C">
                    <a:lumMod val="60000"/>
                    <a:lumOff val="40000"/>
                  </a:srgbClr>
                </a:solidFill>
              </a:rPr>
              <a:t>contemplate: do you agree? Why?)</a:t>
            </a:r>
          </a:p>
          <a:p>
            <a:endParaRPr lang="en-GB" dirty="0"/>
          </a:p>
          <a:p>
            <a:pPr marL="82296" indent="0">
              <a:buNone/>
            </a:pPr>
            <a:endParaRPr lang="en-GB" dirty="0"/>
          </a:p>
        </p:txBody>
      </p:sp>
    </p:spTree>
    <p:extLst>
      <p:ext uri="{BB962C8B-B14F-4D97-AF65-F5344CB8AC3E}">
        <p14:creationId xmlns:p14="http://schemas.microsoft.com/office/powerpoint/2010/main" val="587407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0" y="0"/>
            <a:ext cx="5371156" cy="6858000"/>
            <a:chOff x="-1" y="0"/>
            <a:chExt cx="5371157" cy="6858000"/>
          </a:xfrm>
        </p:grpSpPr>
        <p:pic>
          <p:nvPicPr>
            <p:cNvPr id="2050" name="Picture 2"/>
            <p:cNvPicPr>
              <a:picLocks noChangeAspect="1" noChangeArrowheads="1"/>
            </p:cNvPicPr>
            <p:nvPr/>
          </p:nvPicPr>
          <p:blipFill>
            <a:blip r:embed="rId2" cstate="print"/>
            <a:srcRect/>
            <a:stretch>
              <a:fillRect/>
            </a:stretch>
          </p:blipFill>
          <p:spPr bwMode="auto">
            <a:xfrm>
              <a:off x="-1" y="0"/>
              <a:ext cx="5371157" cy="6858000"/>
            </a:xfrm>
            <a:prstGeom prst="rect">
              <a:avLst/>
            </a:prstGeom>
            <a:noFill/>
            <a:ln w="9525">
              <a:noFill/>
              <a:miter lim="800000"/>
              <a:headEnd/>
              <a:tailEnd/>
            </a:ln>
          </p:spPr>
        </p:pic>
        <p:sp>
          <p:nvSpPr>
            <p:cNvPr id="3" name="TextBox 2"/>
            <p:cNvSpPr txBox="1"/>
            <p:nvPr/>
          </p:nvSpPr>
          <p:spPr>
            <a:xfrm>
              <a:off x="395536" y="6211669"/>
              <a:ext cx="3024336" cy="261610"/>
            </a:xfrm>
            <a:prstGeom prst="rect">
              <a:avLst/>
            </a:prstGeom>
            <a:noFill/>
          </p:spPr>
          <p:txBody>
            <a:bodyPr wrap="square" rtlCol="0">
              <a:spAutoFit/>
            </a:bodyPr>
            <a:lstStyle/>
            <a:p>
              <a:r>
                <a:rPr lang="en-GB" sz="1100" dirty="0" err="1" smtClean="0">
                  <a:solidFill>
                    <a:srgbClr val="FF0000"/>
                  </a:solidFill>
                </a:rPr>
                <a:t>Porteous</a:t>
              </a:r>
              <a:r>
                <a:rPr lang="en-GB" sz="1100" dirty="0" smtClean="0">
                  <a:solidFill>
                    <a:srgbClr val="FF0000"/>
                  </a:solidFill>
                </a:rPr>
                <a:t> (2001) Dictionary </a:t>
              </a:r>
              <a:r>
                <a:rPr lang="en-GB" sz="1100" dirty="0" err="1" smtClean="0">
                  <a:solidFill>
                    <a:srgbClr val="FF0000"/>
                  </a:solidFill>
                </a:rPr>
                <a:t>Env</a:t>
              </a:r>
              <a:r>
                <a:rPr lang="en-GB" sz="1100" dirty="0" smtClean="0">
                  <a:solidFill>
                    <a:srgbClr val="FF0000"/>
                  </a:solidFill>
                </a:rPr>
                <a:t> </a:t>
              </a:r>
              <a:r>
                <a:rPr lang="en-GB" sz="1100" dirty="0" err="1" smtClean="0">
                  <a:solidFill>
                    <a:srgbClr val="FF0000"/>
                  </a:solidFill>
                </a:rPr>
                <a:t>Sci</a:t>
              </a:r>
              <a:r>
                <a:rPr lang="en-GB" sz="1100" dirty="0" smtClean="0">
                  <a:solidFill>
                    <a:srgbClr val="FF0000"/>
                  </a:solidFill>
                </a:rPr>
                <a:t> Tech P191</a:t>
              </a:r>
              <a:endParaRPr lang="en-GB" sz="1100" dirty="0">
                <a:solidFill>
                  <a:srgbClr val="FF0000"/>
                </a:solidFill>
              </a:endParaRPr>
            </a:p>
          </p:txBody>
        </p:sp>
      </p:grpSp>
      <p:pic>
        <p:nvPicPr>
          <p:cNvPr id="2052" name="Picture 4" descr="http://farm2.static.flickr.com/1172/1463622804_e7f70ed97c_z.jpg"/>
          <p:cNvPicPr>
            <a:picLocks noChangeAspect="1" noChangeArrowheads="1"/>
          </p:cNvPicPr>
          <p:nvPr/>
        </p:nvPicPr>
        <p:blipFill>
          <a:blip r:embed="rId3" cstate="print"/>
          <a:srcRect/>
          <a:stretch>
            <a:fillRect/>
          </a:stretch>
        </p:blipFill>
        <p:spPr bwMode="auto">
          <a:xfrm>
            <a:off x="5124450" y="0"/>
            <a:ext cx="4019550" cy="6858000"/>
          </a:xfrm>
          <a:prstGeom prst="rect">
            <a:avLst/>
          </a:prstGeom>
          <a:noFill/>
        </p:spPr>
      </p:pic>
    </p:spTree>
    <p:extLst>
      <p:ext uri="{BB962C8B-B14F-4D97-AF65-F5344CB8AC3E}">
        <p14:creationId xmlns:p14="http://schemas.microsoft.com/office/powerpoint/2010/main" val="202246235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568394" y="6396054"/>
            <a:ext cx="1575606" cy="461946"/>
          </a:xfrm>
        </p:spPr>
        <p:txBody>
          <a:bodyPr>
            <a:normAutofit fontScale="47500" lnSpcReduction="20000"/>
          </a:bodyPr>
          <a:lstStyle/>
          <a:p>
            <a:r>
              <a:rPr lang="en-GB" dirty="0" smtClean="0"/>
              <a:t>Hanley et al, 2009: 9)</a:t>
            </a:r>
            <a:endParaRPr lang="en-GB" dirty="0"/>
          </a:p>
        </p:txBody>
      </p:sp>
      <p:pic>
        <p:nvPicPr>
          <p:cNvPr id="48131" name="Picture 3"/>
          <p:cNvPicPr>
            <a:picLocks noChangeAspect="1" noChangeArrowheads="1"/>
          </p:cNvPicPr>
          <p:nvPr/>
        </p:nvPicPr>
        <p:blipFill>
          <a:blip r:embed="rId2"/>
          <a:srcRect/>
          <a:stretch>
            <a:fillRect/>
          </a:stretch>
        </p:blipFill>
        <p:spPr bwMode="auto">
          <a:xfrm>
            <a:off x="928662" y="0"/>
            <a:ext cx="6954366" cy="68580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t>Seven Economic Principles: </a:t>
            </a:r>
            <a:r>
              <a:rPr lang="en-GB" b="1" dirty="0" err="1" smtClean="0"/>
              <a:t>Mankiw</a:t>
            </a:r>
            <a:r>
              <a:rPr lang="en-GB" b="1" dirty="0" smtClean="0">
                <a:latin typeface="+mj-lt"/>
              </a:rPr>
              <a:t/>
            </a:r>
            <a:br>
              <a:rPr lang="en-GB" b="1" dirty="0" smtClean="0">
                <a:latin typeface="+mj-lt"/>
              </a:rPr>
            </a:br>
            <a:r>
              <a:rPr lang="en-GB" b="1" dirty="0" smtClean="0">
                <a:latin typeface="+mj-lt"/>
              </a:rPr>
              <a:t/>
            </a:r>
            <a:br>
              <a:rPr lang="en-GB" b="1" dirty="0" smtClean="0">
                <a:latin typeface="+mj-lt"/>
              </a:rPr>
            </a:br>
            <a:r>
              <a:rPr lang="en-GB" b="1" dirty="0" smtClean="0">
                <a:latin typeface="+mj-lt"/>
              </a:rPr>
              <a:t/>
            </a:r>
            <a:br>
              <a:rPr lang="en-GB" b="1" dirty="0" smtClean="0">
                <a:latin typeface="+mj-lt"/>
              </a:rPr>
            </a:br>
            <a:endParaRPr lang="en-GB" dirty="0">
              <a:latin typeface="+mj-lt"/>
            </a:endParaRPr>
          </a:p>
        </p:txBody>
      </p:sp>
      <p:sp>
        <p:nvSpPr>
          <p:cNvPr id="3" name="Content Placeholder 2"/>
          <p:cNvSpPr>
            <a:spLocks noGrp="1"/>
          </p:cNvSpPr>
          <p:nvPr>
            <p:ph idx="1"/>
          </p:nvPr>
        </p:nvSpPr>
        <p:spPr>
          <a:xfrm>
            <a:off x="1000100" y="1857364"/>
            <a:ext cx="5786478" cy="5000636"/>
          </a:xfrm>
        </p:spPr>
        <p:txBody>
          <a:bodyPr>
            <a:normAutofit fontScale="62500" lnSpcReduction="20000"/>
          </a:bodyPr>
          <a:lstStyle/>
          <a:p>
            <a:r>
              <a:rPr lang="en-GB" dirty="0" smtClean="0">
                <a:latin typeface="+mj-lt"/>
              </a:rPr>
              <a:t>The foundations of microeconomics are based on a few</a:t>
            </a:r>
          </a:p>
          <a:p>
            <a:r>
              <a:rPr lang="en-GB" dirty="0" smtClean="0">
                <a:latin typeface="+mj-lt"/>
              </a:rPr>
              <a:t>principles that can be applied in most situations.</a:t>
            </a:r>
          </a:p>
          <a:p>
            <a:pPr lvl="1">
              <a:buNone/>
            </a:pPr>
            <a:endParaRPr lang="en-GB" dirty="0" smtClean="0">
              <a:solidFill>
                <a:schemeClr val="tx2">
                  <a:lumMod val="60000"/>
                  <a:lumOff val="40000"/>
                </a:schemeClr>
              </a:solidFill>
              <a:latin typeface="+mj-lt"/>
            </a:endParaRPr>
          </a:p>
          <a:p>
            <a:pPr lvl="1">
              <a:buNone/>
            </a:pPr>
            <a:r>
              <a:rPr lang="en-GB" dirty="0" smtClean="0">
                <a:solidFill>
                  <a:schemeClr val="tx2">
                    <a:lumMod val="60000"/>
                    <a:lumOff val="40000"/>
                  </a:schemeClr>
                </a:solidFill>
                <a:latin typeface="+mj-lt"/>
              </a:rPr>
              <a:t>How </a:t>
            </a:r>
            <a:r>
              <a:rPr lang="en-GB" dirty="0" smtClean="0">
                <a:solidFill>
                  <a:schemeClr val="tx2">
                    <a:lumMod val="60000"/>
                    <a:lumOff val="40000"/>
                  </a:schemeClr>
                </a:solidFill>
                <a:latin typeface="+mj-lt"/>
              </a:rPr>
              <a:t>People Make Decisions:</a:t>
            </a:r>
          </a:p>
          <a:p>
            <a:pPr lvl="1">
              <a:buNone/>
            </a:pPr>
            <a:r>
              <a:rPr lang="en-GB" dirty="0" smtClean="0">
                <a:latin typeface="+mj-lt"/>
              </a:rPr>
              <a:t>1. People (and society) face tradeoffs.</a:t>
            </a:r>
          </a:p>
          <a:p>
            <a:pPr lvl="1">
              <a:buNone/>
            </a:pPr>
            <a:r>
              <a:rPr lang="en-GB" dirty="0" smtClean="0">
                <a:solidFill>
                  <a:srgbClr val="00B0F0"/>
                </a:solidFill>
                <a:latin typeface="+mj-lt"/>
              </a:rPr>
              <a:t>2. The cost of something is what you have to give up for it.</a:t>
            </a:r>
          </a:p>
          <a:p>
            <a:pPr lvl="1">
              <a:buNone/>
            </a:pPr>
            <a:r>
              <a:rPr lang="en-GB" dirty="0" smtClean="0">
                <a:latin typeface="+mj-lt"/>
              </a:rPr>
              <a:t>3. Rational people think at the margin.</a:t>
            </a:r>
          </a:p>
          <a:p>
            <a:pPr lvl="1">
              <a:buNone/>
            </a:pPr>
            <a:r>
              <a:rPr lang="en-GB" dirty="0" smtClean="0">
                <a:solidFill>
                  <a:srgbClr val="00B0F0"/>
                </a:solidFill>
                <a:latin typeface="+mj-lt"/>
              </a:rPr>
              <a:t>4. People respond to incentives.</a:t>
            </a:r>
          </a:p>
          <a:p>
            <a:pPr lvl="1">
              <a:buNone/>
            </a:pPr>
            <a:endParaRPr lang="en-GB" dirty="0" smtClean="0">
              <a:solidFill>
                <a:schemeClr val="tx2">
                  <a:lumMod val="60000"/>
                  <a:lumOff val="40000"/>
                </a:schemeClr>
              </a:solidFill>
              <a:latin typeface="+mj-lt"/>
            </a:endParaRPr>
          </a:p>
          <a:p>
            <a:pPr lvl="1">
              <a:buNone/>
            </a:pPr>
            <a:r>
              <a:rPr lang="en-GB" dirty="0" smtClean="0">
                <a:solidFill>
                  <a:schemeClr val="tx2">
                    <a:lumMod val="60000"/>
                    <a:lumOff val="40000"/>
                  </a:schemeClr>
                </a:solidFill>
                <a:latin typeface="+mj-lt"/>
              </a:rPr>
              <a:t>How </a:t>
            </a:r>
            <a:r>
              <a:rPr lang="en-GB" dirty="0" smtClean="0">
                <a:solidFill>
                  <a:schemeClr val="tx2">
                    <a:lumMod val="60000"/>
                    <a:lumOff val="40000"/>
                  </a:schemeClr>
                </a:solidFill>
                <a:latin typeface="+mj-lt"/>
              </a:rPr>
              <a:t>People Interact</a:t>
            </a:r>
            <a:r>
              <a:rPr lang="en-GB" dirty="0" smtClean="0">
                <a:latin typeface="+mj-lt"/>
              </a:rPr>
              <a:t>:</a:t>
            </a:r>
          </a:p>
          <a:p>
            <a:pPr lvl="1">
              <a:buNone/>
            </a:pPr>
            <a:r>
              <a:rPr lang="en-GB" dirty="0" smtClean="0">
                <a:latin typeface="+mj-lt"/>
              </a:rPr>
              <a:t>5. Trade makes people better off.</a:t>
            </a:r>
          </a:p>
          <a:p>
            <a:pPr lvl="1">
              <a:buNone/>
            </a:pPr>
            <a:r>
              <a:rPr lang="en-GB" dirty="0" smtClean="0">
                <a:solidFill>
                  <a:srgbClr val="00B0F0"/>
                </a:solidFill>
                <a:latin typeface="+mj-lt"/>
              </a:rPr>
              <a:t>6. Markets are usually a good way of </a:t>
            </a:r>
            <a:r>
              <a:rPr lang="en-GB" dirty="0" smtClean="0">
                <a:solidFill>
                  <a:srgbClr val="00B0F0"/>
                </a:solidFill>
                <a:latin typeface="+mj-lt"/>
              </a:rPr>
              <a:t>organising </a:t>
            </a:r>
            <a:r>
              <a:rPr lang="en-GB" dirty="0" smtClean="0">
                <a:solidFill>
                  <a:srgbClr val="00B0F0"/>
                </a:solidFill>
                <a:latin typeface="+mj-lt"/>
              </a:rPr>
              <a:t>things.</a:t>
            </a:r>
          </a:p>
          <a:p>
            <a:pPr lvl="1">
              <a:buNone/>
            </a:pPr>
            <a:r>
              <a:rPr lang="en-GB" dirty="0" smtClean="0">
                <a:latin typeface="+mj-lt"/>
              </a:rPr>
              <a:t>7. Governments can sometimes improve on market</a:t>
            </a:r>
          </a:p>
          <a:p>
            <a:pPr lvl="1">
              <a:buNone/>
            </a:pPr>
            <a:r>
              <a:rPr lang="en-GB" dirty="0" smtClean="0">
                <a:latin typeface="+mj-lt"/>
              </a:rPr>
              <a:t>outcomes.</a:t>
            </a:r>
          </a:p>
          <a:p>
            <a:endParaRPr lang="en-GB" dirty="0">
              <a:latin typeface="+mj-lt"/>
            </a:endParaRPr>
          </a:p>
        </p:txBody>
      </p:sp>
      <p:pic>
        <p:nvPicPr>
          <p:cNvPr id="41986" name="Picture 2" descr="http://www.booknear.com/images/The-Ecology-of-Commerce-0887307043-L.jpg"/>
          <p:cNvPicPr>
            <a:picLocks noChangeAspect="1" noChangeArrowheads="1"/>
          </p:cNvPicPr>
          <p:nvPr/>
        </p:nvPicPr>
        <p:blipFill>
          <a:blip r:embed="rId2"/>
          <a:srcRect/>
          <a:stretch>
            <a:fillRect/>
          </a:stretch>
        </p:blipFill>
        <p:spPr bwMode="auto">
          <a:xfrm>
            <a:off x="6766147" y="1928802"/>
            <a:ext cx="2377853" cy="366714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Effect transition="in" filter="fade">
                                      <p:cBhvr>
                                        <p:cTn id="15" dur="500"/>
                                        <p:tgtEl>
                                          <p:spTgt spid="3">
                                            <p:txEl>
                                              <p:pRg st="3" end="3"/>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Effect transition="in" filter="fade">
                                      <p:cBhvr>
                                        <p:cTn id="21" dur="500"/>
                                        <p:tgtEl>
                                          <p:spTgt spid="3">
                                            <p:txEl>
                                              <p:pRg st="5" end="5"/>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6" end="6"/>
                                            </p:txEl>
                                          </p:spTgt>
                                        </p:tgtEl>
                                        <p:attrNameLst>
                                          <p:attrName>style.visibility</p:attrName>
                                        </p:attrNameLst>
                                      </p:cBhvr>
                                      <p:to>
                                        <p:strVal val="visible"/>
                                      </p:to>
                                    </p:set>
                                    <p:animEffect transition="in" filter="fade">
                                      <p:cBhvr>
                                        <p:cTn id="24" dur="500"/>
                                        <p:tgtEl>
                                          <p:spTgt spid="3">
                                            <p:txEl>
                                              <p:pRg st="6" end="6"/>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9" end="9"/>
                                            </p:txEl>
                                          </p:spTgt>
                                        </p:tgtEl>
                                        <p:attrNameLst>
                                          <p:attrName>style.visibility</p:attrName>
                                        </p:attrNameLst>
                                      </p:cBhvr>
                                      <p:to>
                                        <p:strVal val="visible"/>
                                      </p:to>
                                    </p:set>
                                    <p:animEffect transition="in" filter="fade">
                                      <p:cBhvr>
                                        <p:cTn id="30" dur="500"/>
                                        <p:tgtEl>
                                          <p:spTgt spid="3">
                                            <p:txEl>
                                              <p:pRg st="9" end="9"/>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animEffect transition="in" filter="fade">
                                      <p:cBhvr>
                                        <p:cTn id="33" dur="500"/>
                                        <p:tgtEl>
                                          <p:spTgt spid="3">
                                            <p:txEl>
                                              <p:pRg st="10" end="1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txEl>
                                              <p:pRg st="11" end="11"/>
                                            </p:txEl>
                                          </p:spTgt>
                                        </p:tgtEl>
                                        <p:attrNameLst>
                                          <p:attrName>style.visibility</p:attrName>
                                        </p:attrNameLst>
                                      </p:cBhvr>
                                      <p:to>
                                        <p:strVal val="visible"/>
                                      </p:to>
                                    </p:set>
                                    <p:animEffect transition="in" filter="fade">
                                      <p:cBhvr>
                                        <p:cTn id="36" dur="500"/>
                                        <p:tgtEl>
                                          <p:spTgt spid="3">
                                            <p:txEl>
                                              <p:pRg st="11" end="11"/>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animEffect transition="in" filter="fade">
                                      <p:cBhvr>
                                        <p:cTn id="39" dur="500"/>
                                        <p:tgtEl>
                                          <p:spTgt spid="3">
                                            <p:txEl>
                                              <p:pRg st="12" end="12"/>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3">
                                            <p:txEl>
                                              <p:pRg st="13" end="13"/>
                                            </p:txEl>
                                          </p:spTgt>
                                        </p:tgtEl>
                                        <p:attrNameLst>
                                          <p:attrName>style.visibility</p:attrName>
                                        </p:attrNameLst>
                                      </p:cBhvr>
                                      <p:to>
                                        <p:strVal val="visible"/>
                                      </p:to>
                                    </p:set>
                                    <p:animEffect transition="in" filter="fade">
                                      <p:cBhvr>
                                        <p:cTn id="42" dur="5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662" y="142852"/>
            <a:ext cx="7729534" cy="1143000"/>
          </a:xfrm>
        </p:spPr>
        <p:txBody>
          <a:bodyPr>
            <a:normAutofit/>
          </a:bodyPr>
          <a:lstStyle/>
          <a:p>
            <a:r>
              <a:rPr lang="en-GB" dirty="0" smtClean="0">
                <a:latin typeface="+mj-lt"/>
              </a:rPr>
              <a:t>Economics and the Environment</a:t>
            </a:r>
            <a:endParaRPr lang="en-GB" dirty="0">
              <a:latin typeface="+mj-lt"/>
            </a:endParaRPr>
          </a:p>
        </p:txBody>
      </p:sp>
      <p:sp>
        <p:nvSpPr>
          <p:cNvPr id="3" name="Content Placeholder 2"/>
          <p:cNvSpPr>
            <a:spLocks noGrp="1"/>
          </p:cNvSpPr>
          <p:nvPr>
            <p:ph idx="1"/>
          </p:nvPr>
        </p:nvSpPr>
        <p:spPr>
          <a:xfrm>
            <a:off x="1071538" y="1357298"/>
            <a:ext cx="6072230" cy="5286412"/>
          </a:xfrm>
        </p:spPr>
        <p:txBody>
          <a:bodyPr>
            <a:normAutofit fontScale="40000" lnSpcReduction="20000"/>
          </a:bodyPr>
          <a:lstStyle/>
          <a:p>
            <a:pPr algn="ctr">
              <a:buNone/>
            </a:pPr>
            <a:r>
              <a:rPr lang="en-GB" sz="3600" i="1" dirty="0" smtClean="0">
                <a:latin typeface="+mj-lt"/>
              </a:rPr>
              <a:t>“Economic ideas are always and intimately a product of their</a:t>
            </a:r>
          </a:p>
          <a:p>
            <a:pPr algn="ctr">
              <a:buNone/>
            </a:pPr>
            <a:r>
              <a:rPr lang="en-GB" sz="3600" i="1" dirty="0" smtClean="0">
                <a:latin typeface="+mj-lt"/>
              </a:rPr>
              <a:t>own time and place, they cannot be seen apart from the</a:t>
            </a:r>
          </a:p>
          <a:p>
            <a:pPr algn="ctr">
              <a:buNone/>
            </a:pPr>
            <a:r>
              <a:rPr lang="en-GB" sz="3600" i="1" dirty="0" smtClean="0">
                <a:latin typeface="+mj-lt"/>
              </a:rPr>
              <a:t>world we interpret.” </a:t>
            </a:r>
            <a:r>
              <a:rPr lang="en-GB" sz="3600" dirty="0" smtClean="0">
                <a:latin typeface="+mj-lt"/>
              </a:rPr>
              <a:t>(Galbraith, 1987: 56)</a:t>
            </a:r>
          </a:p>
          <a:p>
            <a:pPr>
              <a:buNone/>
            </a:pPr>
            <a:endParaRPr lang="en-GB" sz="3600" dirty="0" smtClean="0">
              <a:latin typeface="+mj-lt"/>
            </a:endParaRPr>
          </a:p>
          <a:p>
            <a:pPr>
              <a:buNone/>
            </a:pPr>
            <a:r>
              <a:rPr lang="en-GB" sz="5100" b="1" dirty="0" smtClean="0">
                <a:latin typeface="+mj-lt"/>
              </a:rPr>
              <a:t>Resource Economics</a:t>
            </a:r>
            <a:r>
              <a:rPr lang="en-GB" sz="3600" dirty="0" smtClean="0">
                <a:latin typeface="+mj-lt"/>
              </a:rPr>
              <a:t> - emerged in the 1930’s.</a:t>
            </a:r>
          </a:p>
          <a:p>
            <a:pPr>
              <a:buNone/>
            </a:pPr>
            <a:r>
              <a:rPr lang="en-GB" sz="3600" dirty="0" smtClean="0">
                <a:latin typeface="+mj-lt"/>
              </a:rPr>
              <a:t>– How do we manage fixed or renewable resources over time?</a:t>
            </a:r>
          </a:p>
          <a:p>
            <a:pPr lvl="2">
              <a:buNone/>
            </a:pPr>
            <a:r>
              <a:rPr lang="en-GB" sz="2900" dirty="0" smtClean="0">
                <a:latin typeface="+mj-lt"/>
              </a:rPr>
              <a:t>• Non-renewable (fixed) resources (e.g. oil).</a:t>
            </a:r>
          </a:p>
          <a:p>
            <a:pPr lvl="2">
              <a:buNone/>
            </a:pPr>
            <a:r>
              <a:rPr lang="en-GB" sz="2900" dirty="0" smtClean="0">
                <a:latin typeface="+mj-lt"/>
              </a:rPr>
              <a:t>• Renewable resources (fisheries).</a:t>
            </a:r>
          </a:p>
          <a:p>
            <a:pPr>
              <a:buNone/>
            </a:pPr>
            <a:r>
              <a:rPr lang="en-GB" sz="5100" b="1" dirty="0" smtClean="0">
                <a:latin typeface="+mj-lt"/>
              </a:rPr>
              <a:t>Environmental Economics </a:t>
            </a:r>
            <a:r>
              <a:rPr lang="en-GB" sz="3600" dirty="0" smtClean="0">
                <a:latin typeface="+mj-lt"/>
              </a:rPr>
              <a:t>– emerged in the 1960’s.</a:t>
            </a:r>
          </a:p>
          <a:p>
            <a:pPr>
              <a:buNone/>
            </a:pPr>
            <a:r>
              <a:rPr lang="en-GB" sz="3600" dirty="0" smtClean="0">
                <a:latin typeface="+mj-lt"/>
              </a:rPr>
              <a:t>– What are efficient levels of pollution, and how do we cost-effectively</a:t>
            </a:r>
          </a:p>
          <a:p>
            <a:pPr>
              <a:buNone/>
            </a:pPr>
            <a:r>
              <a:rPr lang="en-GB" sz="3600" dirty="0" smtClean="0">
                <a:latin typeface="+mj-lt"/>
              </a:rPr>
              <a:t>reach them?</a:t>
            </a:r>
          </a:p>
          <a:p>
            <a:pPr lvl="2">
              <a:buNone/>
            </a:pPr>
            <a:r>
              <a:rPr lang="en-GB" sz="2900" dirty="0" smtClean="0">
                <a:latin typeface="+mj-lt"/>
              </a:rPr>
              <a:t>• Benefit-cost analysis.</a:t>
            </a:r>
          </a:p>
          <a:p>
            <a:pPr lvl="2">
              <a:buNone/>
            </a:pPr>
            <a:r>
              <a:rPr lang="en-GB" sz="2900" dirty="0" smtClean="0">
                <a:latin typeface="+mj-lt"/>
              </a:rPr>
              <a:t>• Policy design.</a:t>
            </a:r>
          </a:p>
          <a:p>
            <a:pPr>
              <a:buNone/>
            </a:pPr>
            <a:r>
              <a:rPr lang="en-GB" sz="5100" b="1" dirty="0" smtClean="0">
                <a:latin typeface="+mj-lt"/>
              </a:rPr>
              <a:t>Ecological Economics </a:t>
            </a:r>
            <a:r>
              <a:rPr lang="en-GB" sz="3600" dirty="0" smtClean="0">
                <a:latin typeface="+mj-lt"/>
              </a:rPr>
              <a:t>– emergent.</a:t>
            </a:r>
          </a:p>
          <a:p>
            <a:pPr>
              <a:buNone/>
            </a:pPr>
            <a:r>
              <a:rPr lang="en-GB" sz="3600" dirty="0" smtClean="0">
                <a:latin typeface="+mj-lt"/>
              </a:rPr>
              <a:t>– What is appropriate size of economy relative to ecological limits?</a:t>
            </a:r>
          </a:p>
          <a:p>
            <a:pPr lvl="2">
              <a:buNone/>
            </a:pPr>
            <a:r>
              <a:rPr lang="en-GB" sz="2900" dirty="0" smtClean="0">
                <a:latin typeface="+mj-lt"/>
              </a:rPr>
              <a:t>• Extends tools of environmental and resource economics in the</a:t>
            </a:r>
          </a:p>
          <a:p>
            <a:pPr lvl="2">
              <a:buNone/>
            </a:pPr>
            <a:r>
              <a:rPr lang="en-GB" sz="2900" dirty="0" smtClean="0">
                <a:latin typeface="+mj-lt"/>
              </a:rPr>
              <a:t>context of sustainability and ecosystem resilience.</a:t>
            </a:r>
          </a:p>
          <a:p>
            <a:endParaRPr lang="en-GB" dirty="0">
              <a:latin typeface="+mj-lt"/>
            </a:endParaRPr>
          </a:p>
        </p:txBody>
      </p:sp>
      <p:pic>
        <p:nvPicPr>
          <p:cNvPr id="40962" name="Picture 2" descr="http://www.gerrymarten.com/images/human-ecology-big.jpg"/>
          <p:cNvPicPr>
            <a:picLocks noChangeAspect="1" noChangeArrowheads="1"/>
          </p:cNvPicPr>
          <p:nvPr/>
        </p:nvPicPr>
        <p:blipFill>
          <a:blip r:embed="rId2"/>
          <a:srcRect/>
          <a:stretch>
            <a:fillRect/>
          </a:stretch>
        </p:blipFill>
        <p:spPr bwMode="auto">
          <a:xfrm>
            <a:off x="6715140" y="1785926"/>
            <a:ext cx="2428860" cy="357582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2000"/>
                                        <p:tgtEl>
                                          <p:spTgt spid="3">
                                            <p:txEl>
                                              <p:pRg st="6" end="6"/>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20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20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2000"/>
                                        <p:tgtEl>
                                          <p:spTgt spid="3">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2000"/>
                                        <p:tgtEl>
                                          <p:spTgt spid="3">
                                            <p:txEl>
                                              <p:pRg st="10" end="10"/>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animEffect transition="in" filter="fade">
                                      <p:cBhvr>
                                        <p:cTn id="51" dur="2000"/>
                                        <p:tgtEl>
                                          <p:spTgt spid="3">
                                            <p:txEl>
                                              <p:pRg st="11" end="11"/>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3">
                                            <p:txEl>
                                              <p:pRg st="12" end="12"/>
                                            </p:txEl>
                                          </p:spTgt>
                                        </p:tgtEl>
                                        <p:attrNameLst>
                                          <p:attrName>style.visibility</p:attrName>
                                        </p:attrNameLst>
                                      </p:cBhvr>
                                      <p:to>
                                        <p:strVal val="visible"/>
                                      </p:to>
                                    </p:set>
                                    <p:animEffect transition="in" filter="fade">
                                      <p:cBhvr>
                                        <p:cTn id="54" dur="2000"/>
                                        <p:tgtEl>
                                          <p:spTgt spid="3">
                                            <p:txEl>
                                              <p:pRg st="12" end="12"/>
                                            </p:txEl>
                                          </p:spTgt>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3">
                                            <p:txEl>
                                              <p:pRg st="13" end="13"/>
                                            </p:txEl>
                                          </p:spTgt>
                                        </p:tgtEl>
                                        <p:attrNameLst>
                                          <p:attrName>style.visibility</p:attrName>
                                        </p:attrNameLst>
                                      </p:cBhvr>
                                      <p:to>
                                        <p:strVal val="visible"/>
                                      </p:to>
                                    </p:set>
                                    <p:animEffect transition="in" filter="fade">
                                      <p:cBhvr>
                                        <p:cTn id="59" dur="2000"/>
                                        <p:tgtEl>
                                          <p:spTgt spid="3">
                                            <p:txEl>
                                              <p:pRg st="13" end="13"/>
                                            </p:txEl>
                                          </p:spTgt>
                                        </p:tgtEl>
                                      </p:cBhvr>
                                    </p:animEffect>
                                  </p:childTnLst>
                                </p:cTn>
                              </p:par>
                            </p:childTnLst>
                          </p:cTn>
                        </p:par>
                      </p:childTnLst>
                    </p:cTn>
                  </p:par>
                  <p:par>
                    <p:cTn id="60" fill="hold">
                      <p:stCondLst>
                        <p:cond delay="indefinite"/>
                      </p:stCondLst>
                      <p:childTnLst>
                        <p:par>
                          <p:cTn id="61" fill="hold">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3">
                                            <p:txEl>
                                              <p:pRg st="14" end="14"/>
                                            </p:txEl>
                                          </p:spTgt>
                                        </p:tgtEl>
                                        <p:attrNameLst>
                                          <p:attrName>style.visibility</p:attrName>
                                        </p:attrNameLst>
                                      </p:cBhvr>
                                      <p:to>
                                        <p:strVal val="visible"/>
                                      </p:to>
                                    </p:set>
                                    <p:animEffect transition="in" filter="fade">
                                      <p:cBhvr>
                                        <p:cTn id="64" dur="2000"/>
                                        <p:tgtEl>
                                          <p:spTgt spid="3">
                                            <p:txEl>
                                              <p:pRg st="14" end="14"/>
                                            </p:txEl>
                                          </p:spTgt>
                                        </p:tgtEl>
                                      </p:cBhvr>
                                    </p:animEffect>
                                  </p:childTnLst>
                                </p:cTn>
                              </p:par>
                              <p:par>
                                <p:cTn id="65" presetID="10" presetClass="entr" presetSubtype="0" fill="hold" grpId="0" nodeType="withEffect">
                                  <p:stCondLst>
                                    <p:cond delay="0"/>
                                  </p:stCondLst>
                                  <p:childTnLst>
                                    <p:set>
                                      <p:cBhvr>
                                        <p:cTn id="66" dur="1" fill="hold">
                                          <p:stCondLst>
                                            <p:cond delay="0"/>
                                          </p:stCondLst>
                                        </p:cTn>
                                        <p:tgtEl>
                                          <p:spTgt spid="3">
                                            <p:txEl>
                                              <p:pRg st="15" end="15"/>
                                            </p:txEl>
                                          </p:spTgt>
                                        </p:tgtEl>
                                        <p:attrNameLst>
                                          <p:attrName>style.visibility</p:attrName>
                                        </p:attrNameLst>
                                      </p:cBhvr>
                                      <p:to>
                                        <p:strVal val="visible"/>
                                      </p:to>
                                    </p:set>
                                    <p:animEffect transition="in" filter="fade">
                                      <p:cBhvr>
                                        <p:cTn id="67" dur="2000"/>
                                        <p:tgtEl>
                                          <p:spTgt spid="3">
                                            <p:txEl>
                                              <p:pRg st="15" end="15"/>
                                            </p:txEl>
                                          </p:spTgt>
                                        </p:tgtEl>
                                      </p:cBhvr>
                                    </p:animEffect>
                                  </p:childTnLst>
                                </p:cTn>
                              </p:par>
                              <p:par>
                                <p:cTn id="68" presetID="10" presetClass="entr" presetSubtype="0" fill="hold" grpId="0" nodeType="withEffect">
                                  <p:stCondLst>
                                    <p:cond delay="0"/>
                                  </p:stCondLst>
                                  <p:childTnLst>
                                    <p:set>
                                      <p:cBhvr>
                                        <p:cTn id="69" dur="1" fill="hold">
                                          <p:stCondLst>
                                            <p:cond delay="0"/>
                                          </p:stCondLst>
                                        </p:cTn>
                                        <p:tgtEl>
                                          <p:spTgt spid="3">
                                            <p:txEl>
                                              <p:pRg st="16" end="16"/>
                                            </p:txEl>
                                          </p:spTgt>
                                        </p:tgtEl>
                                        <p:attrNameLst>
                                          <p:attrName>style.visibility</p:attrName>
                                        </p:attrNameLst>
                                      </p:cBhvr>
                                      <p:to>
                                        <p:strVal val="visible"/>
                                      </p:to>
                                    </p:set>
                                    <p:animEffect transition="in" filter="fade">
                                      <p:cBhvr>
                                        <p:cTn id="70" dur="2000"/>
                                        <p:tgtEl>
                                          <p:spTgt spid="3">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web.acsalaska.net/~benmuse/blog/images/duststorm.jpg"/>
          <p:cNvPicPr>
            <a:picLocks noChangeAspect="1" noChangeArrowheads="1"/>
          </p:cNvPicPr>
          <p:nvPr/>
        </p:nvPicPr>
        <p:blipFill>
          <a:blip r:embed="rId2" cstate="print"/>
          <a:srcRect/>
          <a:stretch>
            <a:fillRect/>
          </a:stretch>
        </p:blipFill>
        <p:spPr bwMode="auto">
          <a:xfrm>
            <a:off x="0" y="0"/>
            <a:ext cx="9191548" cy="6858000"/>
          </a:xfrm>
          <a:prstGeom prst="rect">
            <a:avLst/>
          </a:prstGeom>
          <a:noFill/>
        </p:spPr>
      </p:pic>
      <p:sp>
        <p:nvSpPr>
          <p:cNvPr id="2" name="Title 1"/>
          <p:cNvSpPr>
            <a:spLocks noGrp="1"/>
          </p:cNvSpPr>
          <p:nvPr>
            <p:ph type="title"/>
          </p:nvPr>
        </p:nvSpPr>
        <p:spPr/>
        <p:txBody>
          <a:bodyPr/>
          <a:lstStyle/>
          <a:p>
            <a:r>
              <a:rPr lang="en-GB" dirty="0" smtClean="0">
                <a:latin typeface="+mj-lt"/>
              </a:rPr>
              <a:t>Exercise (Damon, 2008)</a:t>
            </a:r>
            <a:endParaRPr lang="en-GB" dirty="0">
              <a:latin typeface="+mj-lt"/>
            </a:endParaRPr>
          </a:p>
        </p:txBody>
      </p:sp>
      <p:pic>
        <p:nvPicPr>
          <p:cNvPr id="1026" name="Picture 2"/>
          <p:cNvPicPr>
            <a:picLocks noGrp="1" noChangeAspect="1" noChangeArrowheads="1"/>
          </p:cNvPicPr>
          <p:nvPr>
            <p:ph idx="1"/>
          </p:nvPr>
        </p:nvPicPr>
        <p:blipFill>
          <a:blip r:embed="rId3" cstate="print"/>
          <a:srcRect/>
          <a:stretch>
            <a:fillRect/>
          </a:stretch>
        </p:blipFill>
        <p:spPr bwMode="auto">
          <a:xfrm>
            <a:off x="1071538" y="1928802"/>
            <a:ext cx="6397530" cy="4389437"/>
          </a:xfrm>
          <a:prstGeom prst="rect">
            <a:avLst/>
          </a:prstGeom>
          <a:noFill/>
          <a:ln w="9525">
            <a:noFill/>
            <a:miter lim="800000"/>
            <a:headEnd/>
            <a:tailEnd/>
          </a:ln>
          <a:effectLst/>
        </p:spPr>
      </p:pic>
    </p:spTree>
    <p:extLst>
      <p:ext uri="{BB962C8B-B14F-4D97-AF65-F5344CB8AC3E}">
        <p14:creationId xmlns:p14="http://schemas.microsoft.com/office/powerpoint/2010/main" val="375792469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188640"/>
            <a:ext cx="8229600" cy="1143000"/>
          </a:xfrm>
        </p:spPr>
        <p:txBody>
          <a:bodyPr>
            <a:normAutofit fontScale="90000"/>
          </a:bodyPr>
          <a:lstStyle/>
          <a:p>
            <a:r>
              <a:rPr lang="en-GB" b="1" dirty="0" smtClean="0">
                <a:latin typeface="+mj-lt"/>
              </a:rPr>
              <a:t>Modern environmental economics</a:t>
            </a:r>
            <a:br>
              <a:rPr lang="en-GB" b="1" dirty="0" smtClean="0">
                <a:latin typeface="+mj-lt"/>
              </a:rPr>
            </a:br>
            <a:endParaRPr lang="en-GB" dirty="0">
              <a:latin typeface="+mj-lt"/>
            </a:endParaRPr>
          </a:p>
        </p:txBody>
      </p:sp>
      <p:sp>
        <p:nvSpPr>
          <p:cNvPr id="3" name="Content Placeholder 2"/>
          <p:cNvSpPr>
            <a:spLocks noGrp="1"/>
          </p:cNvSpPr>
          <p:nvPr>
            <p:ph idx="1"/>
          </p:nvPr>
        </p:nvSpPr>
        <p:spPr>
          <a:xfrm>
            <a:off x="971600" y="1428736"/>
            <a:ext cx="4314780" cy="5214974"/>
          </a:xfrm>
        </p:spPr>
        <p:txBody>
          <a:bodyPr>
            <a:normAutofit fontScale="70000" lnSpcReduction="20000"/>
          </a:bodyPr>
          <a:lstStyle/>
          <a:p>
            <a:r>
              <a:rPr lang="en-GB" dirty="0" smtClean="0">
                <a:latin typeface="+mj-lt"/>
              </a:rPr>
              <a:t>Dates from 1960s</a:t>
            </a:r>
          </a:p>
          <a:p>
            <a:r>
              <a:rPr lang="en-GB" dirty="0" smtClean="0">
                <a:latin typeface="+mj-lt"/>
              </a:rPr>
              <a:t>An explosion of research since the 1990s, with increasing focus on developing countries</a:t>
            </a:r>
          </a:p>
          <a:p>
            <a:r>
              <a:rPr lang="en-GB" dirty="0" smtClean="0">
                <a:latin typeface="+mj-lt"/>
              </a:rPr>
              <a:t>Development economists largely ignored environmental</a:t>
            </a:r>
          </a:p>
          <a:p>
            <a:pPr>
              <a:buNone/>
            </a:pPr>
            <a:r>
              <a:rPr lang="en-GB" dirty="0" smtClean="0">
                <a:latin typeface="+mj-lt"/>
              </a:rPr>
              <a:t>	considerations until late 1980s</a:t>
            </a:r>
          </a:p>
          <a:p>
            <a:pPr lvl="1"/>
            <a:r>
              <a:rPr lang="en-GB" dirty="0" smtClean="0">
                <a:latin typeface="+mj-lt"/>
              </a:rPr>
              <a:t>Trained in economics departments: Focus on labour 	and capital (neoclassical growth theory)</a:t>
            </a:r>
          </a:p>
          <a:p>
            <a:pPr lvl="1"/>
            <a:r>
              <a:rPr lang="en-GB" dirty="0" smtClean="0">
                <a:latin typeface="+mj-lt"/>
              </a:rPr>
              <a:t>Limited data on trends in environmental quality</a:t>
            </a:r>
          </a:p>
          <a:p>
            <a:pPr lvl="1"/>
            <a:r>
              <a:rPr lang="en-GB" dirty="0" smtClean="0">
                <a:latin typeface="+mj-lt"/>
              </a:rPr>
              <a:t>Very few countries had environmental monitoring stations</a:t>
            </a:r>
          </a:p>
          <a:p>
            <a:pPr lvl="1">
              <a:buNone/>
            </a:pPr>
            <a:r>
              <a:rPr lang="en-GB" dirty="0" smtClean="0">
                <a:latin typeface="+mj-lt"/>
              </a:rPr>
              <a:t>before the first “Earth Summit” (Stockholm, 1972)</a:t>
            </a:r>
          </a:p>
          <a:p>
            <a:endParaRPr lang="en-GB" dirty="0" smtClean="0">
              <a:latin typeface="+mj-lt"/>
            </a:endParaRPr>
          </a:p>
          <a:p>
            <a:pPr lvl="1">
              <a:buNone/>
            </a:pPr>
            <a:endParaRPr lang="en-GB" dirty="0" smtClean="0">
              <a:latin typeface="+mj-lt"/>
            </a:endParaRPr>
          </a:p>
          <a:p>
            <a:endParaRPr lang="en-GB" dirty="0" smtClean="0">
              <a:latin typeface="+mj-lt"/>
            </a:endParaRPr>
          </a:p>
          <a:p>
            <a:endParaRPr lang="en-GB" dirty="0">
              <a:latin typeface="+mj-lt"/>
            </a:endParaRPr>
          </a:p>
        </p:txBody>
      </p:sp>
      <p:pic>
        <p:nvPicPr>
          <p:cNvPr id="5" name="Picture 2" descr="http://www.mdsg.umd.edu/images/uploads/siteimages/watersheds/money-&amp;-reeds.jpg"/>
          <p:cNvPicPr>
            <a:picLocks noChangeAspect="1" noChangeArrowheads="1"/>
          </p:cNvPicPr>
          <p:nvPr/>
        </p:nvPicPr>
        <p:blipFill>
          <a:blip r:embed="rId2" cstate="print"/>
          <a:srcRect/>
          <a:stretch>
            <a:fillRect/>
          </a:stretch>
        </p:blipFill>
        <p:spPr bwMode="auto">
          <a:xfrm>
            <a:off x="5286380" y="1714488"/>
            <a:ext cx="3571900" cy="4143404"/>
          </a:xfrm>
          <a:prstGeom prst="rect">
            <a:avLst/>
          </a:prstGeom>
          <a:noFill/>
        </p:spPr>
      </p:pic>
    </p:spTree>
    <p:extLst>
      <p:ext uri="{BB962C8B-B14F-4D97-AF65-F5344CB8AC3E}">
        <p14:creationId xmlns:p14="http://schemas.microsoft.com/office/powerpoint/2010/main" val="3158046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Effect transition="in" filter="fade">
                                      <p:cBhvr>
                                        <p:cTn id="31" dur="2000"/>
                                        <p:tgtEl>
                                          <p:spTgt spid="3">
                                            <p:txEl>
                                              <p:pRg st="6" end="6"/>
                                            </p:tx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3">
                                            <p:txEl>
                                              <p:pRg st="7" end="7"/>
                                            </p:txEl>
                                          </p:spTgt>
                                        </p:tgtEl>
                                        <p:attrNameLst>
                                          <p:attrName>style.visibility</p:attrName>
                                        </p:attrNameLst>
                                      </p:cBhvr>
                                      <p:to>
                                        <p:strVal val="visible"/>
                                      </p:to>
                                    </p:set>
                                    <p:animEffect transition="in" filter="fade">
                                      <p:cBhvr>
                                        <p:cTn id="34" dur="2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Environmental</a:t>
            </a:r>
            <a:r>
              <a:rPr lang="en-GB" dirty="0" smtClean="0">
                <a:latin typeface="+mj-lt"/>
              </a:rPr>
              <a:t> </a:t>
            </a:r>
            <a:r>
              <a:rPr lang="en-GB" dirty="0" smtClean="0">
                <a:latin typeface="+mj-lt"/>
              </a:rPr>
              <a:t>Economics Cont’d</a:t>
            </a:r>
            <a:endParaRPr lang="en-GB" dirty="0">
              <a:latin typeface="+mj-lt"/>
            </a:endParaRPr>
          </a:p>
        </p:txBody>
      </p:sp>
      <p:sp>
        <p:nvSpPr>
          <p:cNvPr id="3" name="Content Placeholder 2"/>
          <p:cNvSpPr>
            <a:spLocks noGrp="1"/>
          </p:cNvSpPr>
          <p:nvPr>
            <p:ph idx="1"/>
          </p:nvPr>
        </p:nvSpPr>
        <p:spPr>
          <a:xfrm>
            <a:off x="1187624" y="1447800"/>
            <a:ext cx="7746064" cy="4800600"/>
          </a:xfrm>
        </p:spPr>
        <p:txBody>
          <a:bodyPr>
            <a:normAutofit fontScale="92500" lnSpcReduction="10000"/>
          </a:bodyPr>
          <a:lstStyle/>
          <a:p>
            <a:pPr>
              <a:buNone/>
            </a:pPr>
            <a:r>
              <a:rPr lang="en-GB" dirty="0" smtClean="0">
                <a:latin typeface="+mj-lt"/>
              </a:rPr>
              <a:t>• Environmental and development economics are increasingly</a:t>
            </a:r>
          </a:p>
          <a:p>
            <a:pPr>
              <a:buNone/>
            </a:pPr>
            <a:r>
              <a:rPr lang="en-GB" dirty="0" smtClean="0">
                <a:latin typeface="+mj-lt"/>
              </a:rPr>
              <a:t>	coming together</a:t>
            </a:r>
          </a:p>
          <a:p>
            <a:pPr>
              <a:buNone/>
            </a:pPr>
            <a:r>
              <a:rPr lang="en-GB" dirty="0" smtClean="0">
                <a:solidFill>
                  <a:schemeClr val="tx2">
                    <a:lumMod val="60000"/>
                    <a:lumOff val="40000"/>
                  </a:schemeClr>
                </a:solidFill>
                <a:latin typeface="+mj-lt"/>
              </a:rPr>
              <a:t>– Second “Earth Summit” (Rio de Janeiro, 1992)</a:t>
            </a:r>
          </a:p>
          <a:p>
            <a:pPr>
              <a:buNone/>
            </a:pPr>
            <a:r>
              <a:rPr lang="en-GB" dirty="0" smtClean="0">
                <a:solidFill>
                  <a:schemeClr val="tx2">
                    <a:lumMod val="60000"/>
                    <a:lumOff val="40000"/>
                  </a:schemeClr>
                </a:solidFill>
                <a:latin typeface="+mj-lt"/>
              </a:rPr>
              <a:t>– Third “Earth Summit” (Johannesburg, 2002)</a:t>
            </a:r>
          </a:p>
          <a:p>
            <a:pPr>
              <a:buNone/>
            </a:pPr>
            <a:r>
              <a:rPr lang="en-GB" dirty="0" smtClean="0">
                <a:solidFill>
                  <a:schemeClr val="tx2">
                    <a:lumMod val="60000"/>
                    <a:lumOff val="40000"/>
                  </a:schemeClr>
                </a:solidFill>
                <a:latin typeface="+mj-lt"/>
              </a:rPr>
              <a:t>	</a:t>
            </a:r>
            <a:r>
              <a:rPr lang="en-GB" sz="2400" i="1" dirty="0" smtClean="0">
                <a:solidFill>
                  <a:schemeClr val="bg2">
                    <a:lumMod val="50000"/>
                  </a:schemeClr>
                </a:solidFill>
                <a:latin typeface="+mj-lt"/>
              </a:rPr>
              <a:t>Read The Report of the Commission on Global Governance (1995) Our Global Neighbourhood  p144-151 discuss</a:t>
            </a:r>
            <a:endParaRPr lang="en-GB" i="1" dirty="0" smtClean="0">
              <a:solidFill>
                <a:schemeClr val="bg2">
                  <a:lumMod val="50000"/>
                </a:schemeClr>
              </a:solidFill>
              <a:latin typeface="+mj-lt"/>
            </a:endParaRPr>
          </a:p>
          <a:p>
            <a:pPr>
              <a:buNone/>
            </a:pPr>
            <a:r>
              <a:rPr lang="en-GB" dirty="0" smtClean="0">
                <a:solidFill>
                  <a:schemeClr val="tx2">
                    <a:lumMod val="60000"/>
                    <a:lumOff val="40000"/>
                  </a:schemeClr>
                </a:solidFill>
                <a:latin typeface="+mj-lt"/>
              </a:rPr>
              <a:t>-Fourth RIO +  20  </a:t>
            </a:r>
            <a:r>
              <a:rPr lang="en-GB" dirty="0">
                <a:solidFill>
                  <a:schemeClr val="tx2">
                    <a:lumMod val="60000"/>
                    <a:lumOff val="40000"/>
                  </a:schemeClr>
                </a:solidFill>
                <a:latin typeface="+mj-lt"/>
              </a:rPr>
              <a:t>(</a:t>
            </a:r>
            <a:r>
              <a:rPr lang="en-GB" dirty="0" smtClean="0">
                <a:solidFill>
                  <a:schemeClr val="tx2">
                    <a:lumMod val="60000"/>
                    <a:lumOff val="40000"/>
                  </a:schemeClr>
                </a:solidFill>
                <a:latin typeface="+mj-lt"/>
              </a:rPr>
              <a:t>2012 in Rio </a:t>
            </a:r>
            <a:r>
              <a:rPr lang="en-GB" dirty="0">
                <a:solidFill>
                  <a:schemeClr val="tx2">
                    <a:lumMod val="60000"/>
                    <a:lumOff val="40000"/>
                  </a:schemeClr>
                </a:solidFill>
                <a:latin typeface="+mj-lt"/>
              </a:rPr>
              <a:t>de Janeiro</a:t>
            </a:r>
            <a:r>
              <a:rPr lang="en-GB" dirty="0" smtClean="0">
                <a:solidFill>
                  <a:schemeClr val="tx2">
                    <a:lumMod val="60000"/>
                    <a:lumOff val="40000"/>
                  </a:schemeClr>
                </a:solidFill>
                <a:latin typeface="+mj-lt"/>
              </a:rPr>
              <a:t>)</a:t>
            </a:r>
          </a:p>
          <a:p>
            <a:pPr lvl="1"/>
            <a:r>
              <a:rPr lang="en-GB" dirty="0" smtClean="0">
                <a:solidFill>
                  <a:schemeClr val="tx2">
                    <a:lumMod val="60000"/>
                    <a:lumOff val="40000"/>
                  </a:schemeClr>
                </a:solidFill>
                <a:latin typeface="+mj-lt"/>
              </a:rPr>
              <a:t>Blue economy</a:t>
            </a:r>
          </a:p>
          <a:p>
            <a:pPr lvl="1"/>
            <a:r>
              <a:rPr lang="en-GB" dirty="0" smtClean="0">
                <a:solidFill>
                  <a:schemeClr val="tx2">
                    <a:lumMod val="60000"/>
                    <a:lumOff val="40000"/>
                  </a:schemeClr>
                </a:solidFill>
                <a:latin typeface="+mj-lt"/>
              </a:rPr>
              <a:t>Green economy</a:t>
            </a:r>
            <a:endParaRPr lang="en-GB" dirty="0">
              <a:latin typeface="+mj-lt"/>
            </a:endParaRP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511667" y="5119232"/>
            <a:ext cx="2625151" cy="172819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43607" y="0"/>
            <a:ext cx="7503643" cy="67413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8929043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801" y="188640"/>
            <a:ext cx="9113814" cy="666936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226837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Environmental economics</a:t>
            </a:r>
            <a:br>
              <a:rPr lang="en-GB" b="1" dirty="0" smtClean="0">
                <a:latin typeface="+mj-lt"/>
              </a:rPr>
            </a:br>
            <a:endParaRPr lang="en-GB" dirty="0">
              <a:latin typeface="+mj-lt"/>
            </a:endParaRPr>
          </a:p>
        </p:txBody>
      </p:sp>
      <p:sp>
        <p:nvSpPr>
          <p:cNvPr id="3" name="Content Placeholder 2"/>
          <p:cNvSpPr>
            <a:spLocks noGrp="1"/>
          </p:cNvSpPr>
          <p:nvPr>
            <p:ph idx="1"/>
          </p:nvPr>
        </p:nvSpPr>
        <p:spPr>
          <a:xfrm>
            <a:off x="928662" y="1643050"/>
            <a:ext cx="7758138" cy="4929222"/>
          </a:xfrm>
        </p:spPr>
        <p:txBody>
          <a:bodyPr>
            <a:normAutofit fontScale="70000" lnSpcReduction="20000"/>
          </a:bodyPr>
          <a:lstStyle/>
          <a:p>
            <a:pPr>
              <a:buNone/>
            </a:pPr>
            <a:r>
              <a:rPr lang="en-GB" dirty="0" smtClean="0">
                <a:solidFill>
                  <a:schemeClr val="tx2">
                    <a:lumMod val="60000"/>
                    <a:lumOff val="40000"/>
                  </a:schemeClr>
                </a:solidFill>
                <a:latin typeface="+mj-lt"/>
              </a:rPr>
              <a:t>1. Pays particular attention to the </a:t>
            </a:r>
            <a:r>
              <a:rPr lang="en-GB" i="1" dirty="0" smtClean="0">
                <a:solidFill>
                  <a:schemeClr val="tx2">
                    <a:lumMod val="60000"/>
                    <a:lumOff val="40000"/>
                  </a:schemeClr>
                </a:solidFill>
                <a:latin typeface="+mj-lt"/>
              </a:rPr>
              <a:t>benefits of improvements in</a:t>
            </a:r>
          </a:p>
          <a:p>
            <a:pPr>
              <a:buNone/>
            </a:pPr>
            <a:r>
              <a:rPr lang="en-GB" dirty="0" smtClean="0">
                <a:solidFill>
                  <a:schemeClr val="tx2">
                    <a:lumMod val="60000"/>
                    <a:lumOff val="40000"/>
                  </a:schemeClr>
                </a:solidFill>
                <a:latin typeface="+mj-lt"/>
              </a:rPr>
              <a:t>environmental quality …</a:t>
            </a:r>
          </a:p>
          <a:p>
            <a:r>
              <a:rPr lang="en-GB" dirty="0" smtClean="0">
                <a:latin typeface="+mj-lt"/>
              </a:rPr>
              <a:t>Benefits include more than impacts on industrial output and are typically nonmonetary</a:t>
            </a:r>
          </a:p>
          <a:p>
            <a:pPr>
              <a:buNone/>
            </a:pPr>
            <a:r>
              <a:rPr lang="en-GB" dirty="0" smtClean="0">
                <a:latin typeface="+mj-lt"/>
              </a:rPr>
              <a:t>		Much of environmental economics is concerned with the 	monetary </a:t>
            </a:r>
            <a:r>
              <a:rPr lang="en-GB" i="1" dirty="0" smtClean="0">
                <a:latin typeface="+mj-lt"/>
              </a:rPr>
              <a:t>valuation of such benefits</a:t>
            </a:r>
          </a:p>
          <a:p>
            <a:r>
              <a:rPr lang="en-GB" dirty="0" smtClean="0">
                <a:latin typeface="+mj-lt"/>
              </a:rPr>
              <a:t>Benefits from a human welfare standpoint</a:t>
            </a:r>
          </a:p>
          <a:p>
            <a:pPr>
              <a:buNone/>
            </a:pPr>
            <a:endParaRPr lang="en-GB" dirty="0" smtClean="0">
              <a:latin typeface="+mj-lt"/>
            </a:endParaRPr>
          </a:p>
          <a:p>
            <a:pPr>
              <a:buNone/>
            </a:pPr>
            <a:r>
              <a:rPr lang="en-GB" dirty="0" smtClean="0">
                <a:solidFill>
                  <a:schemeClr val="tx2">
                    <a:lumMod val="60000"/>
                    <a:lumOff val="40000"/>
                  </a:schemeClr>
                </a:solidFill>
                <a:latin typeface="+mj-lt"/>
              </a:rPr>
              <a:t>2. . . . without ignoring the </a:t>
            </a:r>
            <a:r>
              <a:rPr lang="en-GB" i="1" dirty="0" smtClean="0">
                <a:solidFill>
                  <a:schemeClr val="tx2">
                    <a:lumMod val="60000"/>
                    <a:lumOff val="40000"/>
                  </a:schemeClr>
                </a:solidFill>
                <a:latin typeface="+mj-lt"/>
              </a:rPr>
              <a:t>costs of achieving those improvements</a:t>
            </a:r>
            <a:endParaRPr lang="en-GB" dirty="0" smtClean="0">
              <a:latin typeface="+mj-lt"/>
            </a:endParaRPr>
          </a:p>
          <a:p>
            <a:r>
              <a:rPr lang="en-GB" dirty="0" smtClean="0">
                <a:latin typeface="+mj-lt"/>
              </a:rPr>
              <a:t>Environmental economists support environmental protection when</a:t>
            </a:r>
          </a:p>
          <a:p>
            <a:pPr>
              <a:buNone/>
            </a:pPr>
            <a:r>
              <a:rPr lang="en-GB" dirty="0" smtClean="0">
                <a:latin typeface="+mj-lt"/>
              </a:rPr>
              <a:t>	the benefits exceed the costs: </a:t>
            </a:r>
            <a:r>
              <a:rPr lang="en-GB" i="1" dirty="0" smtClean="0">
                <a:latin typeface="+mj-lt"/>
              </a:rPr>
              <a:t>benefit-cost analysis</a:t>
            </a:r>
          </a:p>
          <a:p>
            <a:r>
              <a:rPr lang="en-GB" dirty="0" smtClean="0">
                <a:latin typeface="+mj-lt"/>
              </a:rPr>
              <a:t>Costs include more than direct costs of protection: </a:t>
            </a:r>
            <a:r>
              <a:rPr lang="en-GB" i="1" dirty="0" smtClean="0">
                <a:latin typeface="+mj-lt"/>
              </a:rPr>
              <a:t>Opportunity costs typically very important</a:t>
            </a:r>
          </a:p>
          <a:p>
            <a:r>
              <a:rPr lang="en-GB" i="1" dirty="0" smtClean="0">
                <a:latin typeface="+mj-lt"/>
              </a:rPr>
              <a:t>Time frames: intergenerational</a:t>
            </a:r>
          </a:p>
          <a:p>
            <a:endParaRPr lang="en-GB" dirty="0" smtClean="0">
              <a:latin typeface="+mj-lt"/>
            </a:endParaRPr>
          </a:p>
          <a:p>
            <a:endParaRPr lang="en-GB" dirty="0">
              <a:latin typeface="+mj-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fade">
                                      <p:cBhvr>
                                        <p:cTn id="52" dur="2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Social welfare issues</a:t>
            </a:r>
            <a:br>
              <a:rPr lang="en-GB" b="1" dirty="0" smtClean="0">
                <a:latin typeface="+mj-lt"/>
              </a:rPr>
            </a:br>
            <a:endParaRPr lang="en-GB" dirty="0">
              <a:latin typeface="+mj-lt"/>
            </a:endParaRPr>
          </a:p>
        </p:txBody>
      </p:sp>
      <p:sp>
        <p:nvSpPr>
          <p:cNvPr id="3" name="Content Placeholder 2"/>
          <p:cNvSpPr>
            <a:spLocks noGrp="1"/>
          </p:cNvSpPr>
          <p:nvPr>
            <p:ph idx="1"/>
          </p:nvPr>
        </p:nvSpPr>
        <p:spPr/>
        <p:txBody>
          <a:bodyPr/>
          <a:lstStyle/>
          <a:p>
            <a:pPr>
              <a:buNone/>
            </a:pPr>
            <a:r>
              <a:rPr lang="en-GB" dirty="0" smtClean="0">
                <a:solidFill>
                  <a:schemeClr val="tx2">
                    <a:lumMod val="60000"/>
                    <a:lumOff val="40000"/>
                  </a:schemeClr>
                </a:solidFill>
                <a:latin typeface="+mj-lt"/>
              </a:rPr>
              <a:t>1. How should we aggregate impacts across individuals to the societal level?</a:t>
            </a:r>
          </a:p>
          <a:p>
            <a:pPr lvl="1"/>
            <a:r>
              <a:rPr lang="en-GB" dirty="0" err="1" smtClean="0">
                <a:latin typeface="+mj-lt"/>
              </a:rPr>
              <a:t>Intragenerational</a:t>
            </a:r>
            <a:r>
              <a:rPr lang="en-GB" dirty="0" smtClean="0">
                <a:latin typeface="+mj-lt"/>
              </a:rPr>
              <a:t> distribution </a:t>
            </a:r>
          </a:p>
          <a:p>
            <a:pPr>
              <a:buNone/>
            </a:pPr>
            <a:r>
              <a:rPr lang="en-GB" dirty="0" smtClean="0">
                <a:solidFill>
                  <a:schemeClr val="tx2">
                    <a:lumMod val="60000"/>
                    <a:lumOff val="40000"/>
                  </a:schemeClr>
                </a:solidFill>
                <a:latin typeface="+mj-lt"/>
              </a:rPr>
              <a:t>2.How should we compare impacts that occur at different points in time?</a:t>
            </a:r>
          </a:p>
          <a:p>
            <a:pPr lvl="1"/>
            <a:r>
              <a:rPr lang="en-GB" dirty="0" smtClean="0">
                <a:latin typeface="+mj-lt"/>
              </a:rPr>
              <a:t>Intergenerational distribution</a:t>
            </a:r>
          </a:p>
          <a:p>
            <a:endParaRPr lang="en-GB" dirty="0">
              <a:latin typeface="+mj-lt"/>
            </a:endParaRPr>
          </a:p>
        </p:txBody>
      </p:sp>
      <p:pic>
        <p:nvPicPr>
          <p:cNvPr id="4100" name="Picture 4" descr="http://www.tutor2u.net/blog/images/uploads/oil.jpg"/>
          <p:cNvPicPr>
            <a:picLocks noChangeAspect="1" noChangeArrowheads="1"/>
          </p:cNvPicPr>
          <p:nvPr/>
        </p:nvPicPr>
        <p:blipFill>
          <a:blip r:embed="rId2" cstate="print"/>
          <a:srcRect/>
          <a:stretch>
            <a:fillRect/>
          </a:stretch>
        </p:blipFill>
        <p:spPr bwMode="auto">
          <a:xfrm>
            <a:off x="5643570" y="4429132"/>
            <a:ext cx="3190864" cy="2131497"/>
          </a:xfrm>
          <a:prstGeom prst="rect">
            <a:avLst/>
          </a:prstGeom>
          <a:noFill/>
        </p:spPr>
      </p:pic>
    </p:spTree>
    <p:extLst>
      <p:ext uri="{BB962C8B-B14F-4D97-AF65-F5344CB8AC3E}">
        <p14:creationId xmlns:p14="http://schemas.microsoft.com/office/powerpoint/2010/main" val="450546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latin typeface="+mj-lt"/>
              </a:rPr>
              <a:t>Environmental policy</a:t>
            </a:r>
            <a:br>
              <a:rPr lang="en-GB" b="1" dirty="0" smtClean="0">
                <a:latin typeface="+mj-lt"/>
              </a:rPr>
            </a:br>
            <a:endParaRPr lang="en-GB" dirty="0">
              <a:latin typeface="+mj-lt"/>
            </a:endParaRPr>
          </a:p>
        </p:txBody>
      </p:sp>
      <p:sp>
        <p:nvSpPr>
          <p:cNvPr id="3" name="Content Placeholder 2"/>
          <p:cNvSpPr>
            <a:spLocks noGrp="1"/>
          </p:cNvSpPr>
          <p:nvPr>
            <p:ph idx="1"/>
          </p:nvPr>
        </p:nvSpPr>
        <p:spPr>
          <a:xfrm>
            <a:off x="971600" y="844556"/>
            <a:ext cx="7498080" cy="4800600"/>
          </a:xfrm>
        </p:spPr>
        <p:txBody>
          <a:bodyPr/>
          <a:lstStyle/>
          <a:p>
            <a:pPr>
              <a:buNone/>
            </a:pPr>
            <a:r>
              <a:rPr lang="en-GB" dirty="0" smtClean="0">
                <a:solidFill>
                  <a:schemeClr val="tx2">
                    <a:lumMod val="60000"/>
                    <a:lumOff val="40000"/>
                  </a:schemeClr>
                </a:solidFill>
                <a:latin typeface="+mj-lt"/>
              </a:rPr>
              <a:t>1. How can we achieve the optimal level of protection?</a:t>
            </a:r>
          </a:p>
          <a:p>
            <a:pPr lvl="1"/>
            <a:r>
              <a:rPr lang="en-GB" dirty="0" smtClean="0">
                <a:latin typeface="+mj-lt"/>
              </a:rPr>
              <a:t>Multiple options: which is best?</a:t>
            </a:r>
          </a:p>
          <a:p>
            <a:pPr lvl="1"/>
            <a:r>
              <a:rPr lang="en-GB" dirty="0" smtClean="0">
                <a:latin typeface="+mj-lt"/>
              </a:rPr>
              <a:t>Environmental economist’s answer: the one that achieves a given level of protection at the least cost (</a:t>
            </a:r>
            <a:r>
              <a:rPr lang="en-GB" i="1" dirty="0" smtClean="0">
                <a:latin typeface="+mj-lt"/>
              </a:rPr>
              <a:t>cost-effectiveness)</a:t>
            </a:r>
          </a:p>
          <a:p>
            <a:endParaRPr lang="en-GB" dirty="0">
              <a:latin typeface="+mj-lt"/>
            </a:endParaRPr>
          </a:p>
        </p:txBody>
      </p:sp>
      <p:pic>
        <p:nvPicPr>
          <p:cNvPr id="5" name="Picture 2" descr="http://www.core.org.cn/NR/rdonlyres/Economics/14-475Spring-2005/7C465EEC-7B71-45FE-9C36-48FD1CE057DD/0/chp_smokestack.jpg"/>
          <p:cNvPicPr>
            <a:picLocks noChangeAspect="1" noChangeArrowheads="1"/>
          </p:cNvPicPr>
          <p:nvPr/>
        </p:nvPicPr>
        <p:blipFill>
          <a:blip r:embed="rId2" cstate="print"/>
          <a:srcRect/>
          <a:stretch>
            <a:fillRect/>
          </a:stretch>
        </p:blipFill>
        <p:spPr bwMode="auto">
          <a:xfrm>
            <a:off x="4857752" y="3786190"/>
            <a:ext cx="4000500" cy="2857500"/>
          </a:xfrm>
          <a:prstGeom prst="rect">
            <a:avLst/>
          </a:prstGeom>
          <a:noFill/>
        </p:spPr>
      </p:pic>
      <p:pic>
        <p:nvPicPr>
          <p:cNvPr id="3076" name="Picture 4" descr="http://www.aec.msu.edu/ee/images/ee_logo_medium_small.gif"/>
          <p:cNvPicPr>
            <a:picLocks noChangeAspect="1" noChangeArrowheads="1"/>
          </p:cNvPicPr>
          <p:nvPr/>
        </p:nvPicPr>
        <p:blipFill>
          <a:blip r:embed="rId3" cstate="print"/>
          <a:srcRect/>
          <a:stretch>
            <a:fillRect/>
          </a:stretch>
        </p:blipFill>
        <p:spPr bwMode="auto">
          <a:xfrm>
            <a:off x="857224" y="4429132"/>
            <a:ext cx="2981325" cy="2057400"/>
          </a:xfrm>
          <a:prstGeom prst="rect">
            <a:avLst/>
          </a:prstGeom>
          <a:noFill/>
        </p:spPr>
      </p:pic>
    </p:spTree>
    <p:extLst>
      <p:ext uri="{BB962C8B-B14F-4D97-AF65-F5344CB8AC3E}">
        <p14:creationId xmlns:p14="http://schemas.microsoft.com/office/powerpoint/2010/main" val="3301440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print"/>
          <a:srcRect/>
          <a:stretch>
            <a:fillRect/>
          </a:stretch>
        </p:blipFill>
        <p:spPr bwMode="auto">
          <a:xfrm>
            <a:off x="357158" y="642918"/>
            <a:ext cx="8358245" cy="5970175"/>
          </a:xfrm>
          <a:prstGeom prst="rect">
            <a:avLst/>
          </a:prstGeom>
          <a:noFill/>
          <a:ln w="9525">
            <a:noFill/>
            <a:miter lim="800000"/>
            <a:headEnd/>
            <a:tailEnd/>
          </a:ln>
          <a:effectLst/>
        </p:spPr>
      </p:pic>
      <p:sp>
        <p:nvSpPr>
          <p:cNvPr id="3" name="TextBox 2"/>
          <p:cNvSpPr txBox="1"/>
          <p:nvPr/>
        </p:nvSpPr>
        <p:spPr>
          <a:xfrm>
            <a:off x="357158" y="285728"/>
            <a:ext cx="7000924" cy="369332"/>
          </a:xfrm>
          <a:prstGeom prst="rect">
            <a:avLst/>
          </a:prstGeom>
          <a:noFill/>
        </p:spPr>
        <p:txBody>
          <a:bodyPr wrap="square" rtlCol="0">
            <a:spAutoFit/>
          </a:bodyPr>
          <a:lstStyle/>
          <a:p>
            <a:r>
              <a:rPr lang="en-GB" dirty="0" smtClean="0">
                <a:solidFill>
                  <a:schemeClr val="accent6">
                    <a:lumMod val="50000"/>
                  </a:schemeClr>
                </a:solidFill>
              </a:rPr>
              <a:t>New Environmentalism: Seminar (Handout)</a:t>
            </a:r>
            <a:endParaRPr lang="en-GB" dirty="0">
              <a:solidFill>
                <a:schemeClr val="accent6">
                  <a:lumMod val="50000"/>
                </a:schemeClr>
              </a:solidFill>
            </a:endParaRPr>
          </a:p>
        </p:txBody>
      </p:sp>
    </p:spTree>
    <p:extLst>
      <p:ext uri="{BB962C8B-B14F-4D97-AF65-F5344CB8AC3E}">
        <p14:creationId xmlns:p14="http://schemas.microsoft.com/office/powerpoint/2010/main" val="38088560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pic>
        <p:nvPicPr>
          <p:cNvPr id="2050" name="Picture 2"/>
          <p:cNvPicPr>
            <a:picLocks noGrp="1" noChangeAspect="1" noChangeArrowheads="1"/>
          </p:cNvPicPr>
          <p:nvPr>
            <p:ph idx="1"/>
          </p:nvPr>
        </p:nvPicPr>
        <p:blipFill>
          <a:blip r:embed="rId3"/>
          <a:srcRect/>
          <a:stretch>
            <a:fillRect/>
          </a:stretch>
        </p:blipFill>
        <p:spPr bwMode="auto">
          <a:xfrm>
            <a:off x="285720" y="928670"/>
            <a:ext cx="9050152" cy="5572164"/>
          </a:xfrm>
          <a:prstGeom prst="rect">
            <a:avLst/>
          </a:prstGeom>
          <a:noFill/>
          <a:ln w="9525">
            <a:noFill/>
            <a:miter lim="800000"/>
            <a:headEnd/>
            <a:tailEnd/>
          </a:ln>
          <a:effectLst/>
        </p:spPr>
      </p:pic>
      <p:sp>
        <p:nvSpPr>
          <p:cNvPr id="4" name="TextBox 3"/>
          <p:cNvSpPr txBox="1"/>
          <p:nvPr/>
        </p:nvSpPr>
        <p:spPr>
          <a:xfrm>
            <a:off x="4857752" y="1142984"/>
            <a:ext cx="4286248" cy="369332"/>
          </a:xfrm>
          <a:prstGeom prst="rect">
            <a:avLst/>
          </a:prstGeom>
          <a:noFill/>
        </p:spPr>
        <p:txBody>
          <a:bodyPr wrap="square" rtlCol="0">
            <a:spAutoFit/>
          </a:bodyPr>
          <a:lstStyle/>
          <a:p>
            <a:r>
              <a:rPr lang="en-GB" dirty="0" smtClean="0">
                <a:latin typeface="+mj-lt"/>
              </a:rPr>
              <a:t>Also </a:t>
            </a:r>
            <a:r>
              <a:rPr lang="en-GB" dirty="0" err="1" smtClean="0">
                <a:latin typeface="+mj-lt"/>
              </a:rPr>
              <a:t>Panayotu</a:t>
            </a:r>
            <a:r>
              <a:rPr lang="en-GB" dirty="0" smtClean="0">
                <a:latin typeface="+mj-lt"/>
              </a:rPr>
              <a:t> (1996), </a:t>
            </a:r>
            <a:r>
              <a:rPr lang="en-GB" dirty="0" err="1" smtClean="0">
                <a:latin typeface="+mj-lt"/>
              </a:rPr>
              <a:t>Warford</a:t>
            </a:r>
            <a:r>
              <a:rPr lang="en-GB" dirty="0" smtClean="0">
                <a:latin typeface="+mj-lt"/>
              </a:rPr>
              <a:t> (1997)</a:t>
            </a:r>
            <a:endParaRPr lang="en-GB" dirty="0">
              <a:latin typeface="+mj-lt"/>
            </a:endParaRPr>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Policy Matrix Seminar</a:t>
            </a:r>
            <a:endParaRPr lang="en-GB" dirty="0"/>
          </a:p>
        </p:txBody>
      </p:sp>
      <p:sp>
        <p:nvSpPr>
          <p:cNvPr id="3" name="Content Placeholder 2"/>
          <p:cNvSpPr>
            <a:spLocks noGrp="1"/>
          </p:cNvSpPr>
          <p:nvPr>
            <p:ph idx="1"/>
          </p:nvPr>
        </p:nvSpPr>
        <p:spPr>
          <a:xfrm>
            <a:off x="1115616" y="1988840"/>
            <a:ext cx="4257676" cy="4389120"/>
          </a:xfrm>
        </p:spPr>
        <p:txBody>
          <a:bodyPr>
            <a:normAutofit fontScale="70000" lnSpcReduction="20000"/>
          </a:bodyPr>
          <a:lstStyle/>
          <a:p>
            <a:pPr lvl="0"/>
            <a:r>
              <a:rPr lang="en-GB" dirty="0" smtClean="0"/>
              <a:t>Select an environmental theme  </a:t>
            </a:r>
            <a:r>
              <a:rPr lang="en-GB" dirty="0" err="1" smtClean="0"/>
              <a:t>e.g</a:t>
            </a:r>
            <a:r>
              <a:rPr lang="en-GB" dirty="0" smtClean="0"/>
              <a:t>  over fishing, deforestation, air pollution, sustainable agriculture, biodiversity, water resources etc. </a:t>
            </a:r>
          </a:p>
          <a:p>
            <a:pPr lvl="0"/>
            <a:r>
              <a:rPr lang="en-GB" dirty="0" smtClean="0">
                <a:solidFill>
                  <a:schemeClr val="tx2">
                    <a:lumMod val="60000"/>
                    <a:lumOff val="40000"/>
                  </a:schemeClr>
                </a:solidFill>
              </a:rPr>
              <a:t>For each of the points in the previous slide choose and discuss the merits of a possible policy.  Present in a table format</a:t>
            </a:r>
          </a:p>
          <a:p>
            <a:pPr lvl="0"/>
            <a:r>
              <a:rPr lang="en-GB" dirty="0" smtClean="0"/>
              <a:t>Present to the rest of the class.</a:t>
            </a:r>
          </a:p>
          <a:p>
            <a:pPr lvl="0"/>
            <a:r>
              <a:rPr lang="en-GB" dirty="0" smtClean="0">
                <a:solidFill>
                  <a:schemeClr val="tx2">
                    <a:lumMod val="60000"/>
                    <a:lumOff val="40000"/>
                  </a:schemeClr>
                </a:solidFill>
              </a:rPr>
              <a:t>Handout: Instruments and sample</a:t>
            </a:r>
          </a:p>
          <a:p>
            <a:pPr lvl="1"/>
            <a:r>
              <a:rPr lang="en-GB" dirty="0" smtClean="0">
                <a:solidFill>
                  <a:schemeClr val="tx2">
                    <a:lumMod val="60000"/>
                    <a:lumOff val="40000"/>
                  </a:schemeClr>
                </a:solidFill>
              </a:rPr>
              <a:t>Fill in 5 of the blank squares</a:t>
            </a:r>
          </a:p>
          <a:p>
            <a:pPr lvl="1"/>
            <a:r>
              <a:rPr lang="en-GB" dirty="0" smtClean="0">
                <a:solidFill>
                  <a:schemeClr val="tx2">
                    <a:lumMod val="60000"/>
                    <a:lumOff val="40000"/>
                  </a:schemeClr>
                </a:solidFill>
              </a:rPr>
              <a:t>Read &amp; Discuss</a:t>
            </a:r>
          </a:p>
          <a:p>
            <a:endParaRPr lang="en-GB" dirty="0"/>
          </a:p>
        </p:txBody>
      </p:sp>
      <p:pic>
        <p:nvPicPr>
          <p:cNvPr id="2050" name="Picture 2"/>
          <p:cNvPicPr>
            <a:picLocks noChangeAspect="1" noChangeArrowheads="1"/>
          </p:cNvPicPr>
          <p:nvPr/>
        </p:nvPicPr>
        <p:blipFill>
          <a:blip r:embed="rId2" cstate="print"/>
          <a:srcRect/>
          <a:stretch>
            <a:fillRect/>
          </a:stretch>
        </p:blipFill>
        <p:spPr bwMode="auto">
          <a:xfrm>
            <a:off x="5765672" y="2852936"/>
            <a:ext cx="3092607" cy="3147832"/>
          </a:xfrm>
          <a:prstGeom prst="rect">
            <a:avLst/>
          </a:prstGeom>
          <a:noFill/>
          <a:ln w="9525">
            <a:noFill/>
            <a:miter lim="800000"/>
            <a:headEnd/>
            <a:tailEnd/>
          </a:ln>
          <a:effectLst/>
        </p:spPr>
      </p:pic>
    </p:spTree>
    <p:extLst>
      <p:ext uri="{BB962C8B-B14F-4D97-AF65-F5344CB8AC3E}">
        <p14:creationId xmlns:p14="http://schemas.microsoft.com/office/powerpoint/2010/main" val="36737493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2000"/>
                                        <p:tgtEl>
                                          <p:spTgt spid="3">
                                            <p:txEl>
                                              <p:pRg st="4" end="4"/>
                                            </p:tx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Policy Example</a:t>
            </a:r>
            <a:endParaRPr lang="en-GB" dirty="0"/>
          </a:p>
        </p:txBody>
      </p:sp>
      <p:sp>
        <p:nvSpPr>
          <p:cNvPr id="3" name="Content Placeholder 2"/>
          <p:cNvSpPr>
            <a:spLocks noGrp="1"/>
          </p:cNvSpPr>
          <p:nvPr>
            <p:ph idx="1"/>
          </p:nvPr>
        </p:nvSpPr>
        <p:spPr/>
        <p:txBody>
          <a:bodyPr>
            <a:normAutofit fontScale="92500" lnSpcReduction="20000"/>
          </a:bodyPr>
          <a:lstStyle/>
          <a:p>
            <a:pPr>
              <a:buNone/>
            </a:pPr>
            <a:r>
              <a:rPr lang="en-GB" b="1" dirty="0" smtClean="0">
                <a:latin typeface="+mj-lt"/>
              </a:rPr>
              <a:t>Carbon offsets</a:t>
            </a:r>
          </a:p>
          <a:p>
            <a:r>
              <a:rPr lang="en-GB" b="1" dirty="0" smtClean="0">
                <a:latin typeface="+mj-lt"/>
              </a:rPr>
              <a:t>Seminar 1</a:t>
            </a:r>
          </a:p>
          <a:p>
            <a:r>
              <a:rPr lang="en-GB" dirty="0" smtClean="0">
                <a:latin typeface="+mj-lt"/>
              </a:rPr>
              <a:t>The environmentalist 22 September 2008</a:t>
            </a:r>
          </a:p>
          <a:p>
            <a:pPr lvl="1"/>
            <a:r>
              <a:rPr lang="en-GB" dirty="0" smtClean="0">
                <a:latin typeface="+mj-lt"/>
              </a:rPr>
              <a:t>Carbon offsets: a last resort?</a:t>
            </a:r>
          </a:p>
          <a:p>
            <a:pPr lvl="1"/>
            <a:r>
              <a:rPr lang="en-GB" dirty="0" smtClean="0">
                <a:latin typeface="+mj-lt"/>
              </a:rPr>
              <a:t>Do you agree?</a:t>
            </a:r>
          </a:p>
          <a:p>
            <a:r>
              <a:rPr lang="en-GB" b="1" dirty="0" smtClean="0">
                <a:latin typeface="+mj-lt"/>
              </a:rPr>
              <a:t>Seminar 2</a:t>
            </a:r>
          </a:p>
          <a:p>
            <a:r>
              <a:rPr lang="en-GB" dirty="0" err="1" smtClean="0">
                <a:latin typeface="+mj-lt"/>
              </a:rPr>
              <a:t>Re:act</a:t>
            </a:r>
            <a:r>
              <a:rPr lang="en-GB" dirty="0" smtClean="0">
                <a:latin typeface="+mj-lt"/>
              </a:rPr>
              <a:t>  The Sustainable Issue September 2008 (Coop)</a:t>
            </a:r>
          </a:p>
          <a:p>
            <a:pPr lvl="1"/>
            <a:r>
              <a:rPr lang="en-GB" dirty="0" smtClean="0">
                <a:latin typeface="+mj-lt"/>
              </a:rPr>
              <a:t>Split into 2 groups</a:t>
            </a:r>
          </a:p>
          <a:p>
            <a:pPr lvl="1"/>
            <a:r>
              <a:rPr lang="en-GB" dirty="0" smtClean="0">
                <a:latin typeface="+mj-lt"/>
              </a:rPr>
              <a:t>H of Commons for/against</a:t>
            </a:r>
          </a:p>
          <a:p>
            <a:pPr lvl="1"/>
            <a:r>
              <a:rPr lang="en-GB" dirty="0" smtClean="0">
                <a:latin typeface="+mj-lt"/>
              </a:rPr>
              <a:t>Reflect</a:t>
            </a:r>
            <a:endParaRPr lang="en-GB" dirty="0">
              <a:latin typeface="+mj-lt"/>
            </a:endParaRPr>
          </a:p>
        </p:txBody>
      </p:sp>
      <p:pic>
        <p:nvPicPr>
          <p:cNvPr id="4" name="Picture 2"/>
          <p:cNvPicPr>
            <a:picLocks noChangeAspect="1" noChangeArrowheads="1"/>
          </p:cNvPicPr>
          <p:nvPr/>
        </p:nvPicPr>
        <p:blipFill>
          <a:blip r:embed="rId2" cstate="print"/>
          <a:srcRect/>
          <a:stretch>
            <a:fillRect/>
          </a:stretch>
        </p:blipFill>
        <p:spPr bwMode="auto">
          <a:xfrm>
            <a:off x="6879749" y="44624"/>
            <a:ext cx="2079461" cy="2071702"/>
          </a:xfrm>
          <a:prstGeom prst="rect">
            <a:avLst/>
          </a:prstGeom>
          <a:noFill/>
          <a:ln w="9525">
            <a:noFill/>
            <a:miter lim="800000"/>
            <a:headEnd/>
            <a:tailEnd/>
          </a:ln>
        </p:spPr>
      </p:pic>
    </p:spTree>
    <p:extLst>
      <p:ext uri="{BB962C8B-B14F-4D97-AF65-F5344CB8AC3E}">
        <p14:creationId xmlns:p14="http://schemas.microsoft.com/office/powerpoint/2010/main" val="101766299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6389" y="404664"/>
            <a:ext cx="8229600" cy="1143000"/>
          </a:xfrm>
        </p:spPr>
        <p:txBody>
          <a:bodyPr>
            <a:normAutofit fontScale="90000"/>
          </a:bodyPr>
          <a:lstStyle/>
          <a:p>
            <a:r>
              <a:rPr lang="en-GB" dirty="0" smtClean="0">
                <a:latin typeface="+mj-lt"/>
              </a:rPr>
              <a:t>Environmental degradation</a:t>
            </a:r>
            <a:r>
              <a:rPr lang="en-GB" b="1" dirty="0" smtClean="0">
                <a:latin typeface="+mj-lt"/>
              </a:rPr>
              <a:t/>
            </a:r>
            <a:br>
              <a:rPr lang="en-GB" b="1" dirty="0" smtClean="0">
                <a:latin typeface="+mj-lt"/>
              </a:rPr>
            </a:br>
            <a:endParaRPr lang="en-GB" dirty="0">
              <a:latin typeface="+mj-lt"/>
            </a:endParaRPr>
          </a:p>
        </p:txBody>
      </p:sp>
      <p:sp>
        <p:nvSpPr>
          <p:cNvPr id="3" name="Content Placeholder 2"/>
          <p:cNvSpPr>
            <a:spLocks noGrp="1"/>
          </p:cNvSpPr>
          <p:nvPr>
            <p:ph idx="1"/>
          </p:nvPr>
        </p:nvSpPr>
        <p:spPr>
          <a:xfrm>
            <a:off x="1259632" y="1700808"/>
            <a:ext cx="3757610" cy="5000660"/>
          </a:xfrm>
        </p:spPr>
        <p:txBody>
          <a:bodyPr>
            <a:normAutofit fontScale="47500" lnSpcReduction="20000"/>
          </a:bodyPr>
          <a:lstStyle/>
          <a:p>
            <a:r>
              <a:rPr lang="en-GB" sz="5100" dirty="0" smtClean="0">
                <a:latin typeface="+mj-lt"/>
              </a:rPr>
              <a:t>Formulating effective environmental policies requires an understanding of the causes of environmental degradation</a:t>
            </a:r>
          </a:p>
          <a:p>
            <a:r>
              <a:rPr lang="en-GB" sz="5100" dirty="0" smtClean="0">
                <a:latin typeface="+mj-lt"/>
              </a:rPr>
              <a:t>Environmental economics research indicates that causes run deeper than population growth or economic growth</a:t>
            </a:r>
          </a:p>
          <a:p>
            <a:pPr marL="880110" lvl="1" indent="-514350"/>
            <a:r>
              <a:rPr lang="en-GB" sz="3800" dirty="0" smtClean="0">
                <a:solidFill>
                  <a:schemeClr val="tx2">
                    <a:lumMod val="60000"/>
                    <a:lumOff val="40000"/>
                  </a:schemeClr>
                </a:solidFill>
                <a:latin typeface="+mj-lt"/>
              </a:rPr>
              <a:t>Market failures: externalities, public goods</a:t>
            </a:r>
          </a:p>
          <a:p>
            <a:pPr marL="880110" lvl="1" indent="-514350"/>
            <a:r>
              <a:rPr lang="en-GB" sz="3800" dirty="0" smtClean="0">
                <a:solidFill>
                  <a:schemeClr val="tx2">
                    <a:lumMod val="60000"/>
                    <a:lumOff val="40000"/>
                  </a:schemeClr>
                </a:solidFill>
                <a:latin typeface="+mj-lt"/>
              </a:rPr>
              <a:t>Policy failures: e.g., input subsidies</a:t>
            </a:r>
          </a:p>
          <a:p>
            <a:pPr marL="880110" lvl="1" indent="-514350"/>
            <a:r>
              <a:rPr lang="en-GB" sz="3800" dirty="0" smtClean="0">
                <a:solidFill>
                  <a:schemeClr val="tx2">
                    <a:lumMod val="60000"/>
                    <a:lumOff val="40000"/>
                  </a:schemeClr>
                </a:solidFill>
                <a:latin typeface="+mj-lt"/>
              </a:rPr>
              <a:t>Discuss</a:t>
            </a:r>
          </a:p>
          <a:p>
            <a:pPr>
              <a:buNone/>
            </a:pPr>
            <a:endParaRPr lang="en-GB" dirty="0">
              <a:latin typeface="+mj-lt"/>
            </a:endParaRPr>
          </a:p>
        </p:txBody>
      </p:sp>
      <p:pic>
        <p:nvPicPr>
          <p:cNvPr id="12290" name="Picture 2" descr="http://sitemaker.umich.edu/pharmacology.502/files/einstein-new.jpg"/>
          <p:cNvPicPr>
            <a:picLocks noChangeAspect="1" noChangeArrowheads="1"/>
          </p:cNvPicPr>
          <p:nvPr/>
        </p:nvPicPr>
        <p:blipFill>
          <a:blip r:embed="rId2" cstate="print"/>
          <a:srcRect/>
          <a:stretch>
            <a:fillRect/>
          </a:stretch>
        </p:blipFill>
        <p:spPr bwMode="auto">
          <a:xfrm>
            <a:off x="5500626" y="2636912"/>
            <a:ext cx="2767075" cy="4221088"/>
          </a:xfrm>
          <a:prstGeom prst="rect">
            <a:avLst/>
          </a:prstGeom>
          <a:noFill/>
        </p:spPr>
      </p:pic>
    </p:spTree>
    <p:extLst>
      <p:ext uri="{BB962C8B-B14F-4D97-AF65-F5344CB8AC3E}">
        <p14:creationId xmlns:p14="http://schemas.microsoft.com/office/powerpoint/2010/main" val="262145804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How do we assess economic value?</a:t>
            </a:r>
            <a:endParaRPr lang="en-GB" dirty="0"/>
          </a:p>
        </p:txBody>
      </p:sp>
      <p:sp>
        <p:nvSpPr>
          <p:cNvPr id="3" name="Content Placeholder 2"/>
          <p:cNvSpPr>
            <a:spLocks noGrp="1"/>
          </p:cNvSpPr>
          <p:nvPr>
            <p:ph idx="1"/>
          </p:nvPr>
        </p:nvSpPr>
        <p:spPr/>
        <p:txBody>
          <a:bodyPr>
            <a:normAutofit fontScale="85000" lnSpcReduction="20000"/>
          </a:bodyPr>
          <a:lstStyle/>
          <a:p>
            <a:r>
              <a:rPr lang="en-GB" dirty="0" smtClean="0">
                <a:latin typeface="+mj-lt"/>
              </a:rPr>
              <a:t>No consensus </a:t>
            </a:r>
          </a:p>
          <a:p>
            <a:r>
              <a:rPr lang="en-GB" dirty="0" smtClean="0">
                <a:latin typeface="+mj-lt"/>
              </a:rPr>
              <a:t>But many methods inform environmental policy</a:t>
            </a:r>
          </a:p>
          <a:p>
            <a:r>
              <a:rPr lang="en-GB" dirty="0" smtClean="0">
                <a:latin typeface="+mj-lt"/>
              </a:rPr>
              <a:t>One example</a:t>
            </a:r>
          </a:p>
          <a:p>
            <a:pPr lvl="1"/>
            <a:r>
              <a:rPr lang="en-GB" dirty="0" smtClean="0">
                <a:solidFill>
                  <a:schemeClr val="tx2">
                    <a:lumMod val="60000"/>
                    <a:lumOff val="40000"/>
                  </a:schemeClr>
                </a:solidFill>
                <a:latin typeface="+mj-lt"/>
              </a:rPr>
              <a:t>Life Cycle Impact Assessment (LCIA).</a:t>
            </a:r>
          </a:p>
          <a:p>
            <a:pPr lvl="1"/>
            <a:r>
              <a:rPr lang="en-GB" dirty="0" smtClean="0">
                <a:solidFill>
                  <a:schemeClr val="tx2">
                    <a:lumMod val="60000"/>
                    <a:lumOff val="40000"/>
                  </a:schemeClr>
                </a:solidFill>
                <a:latin typeface="+mj-lt"/>
              </a:rPr>
              <a:t>The LCIA was first developed as a method to evaluate the impacts of a product or service over its entire life.</a:t>
            </a:r>
          </a:p>
          <a:p>
            <a:pPr lvl="1"/>
            <a:r>
              <a:rPr lang="en-GB" dirty="0" smtClean="0">
                <a:solidFill>
                  <a:schemeClr val="tx2">
                    <a:lumMod val="60000"/>
                    <a:lumOff val="40000"/>
                  </a:schemeClr>
                </a:solidFill>
                <a:latin typeface="+mj-lt"/>
              </a:rPr>
              <a:t>LCIA can provide a simple, yet comprehensive, evaluation of environmental impacts covering many divergent environmental aspects. </a:t>
            </a:r>
          </a:p>
          <a:p>
            <a:pPr lvl="1"/>
            <a:r>
              <a:rPr lang="en-GB" dirty="0" smtClean="0">
                <a:solidFill>
                  <a:schemeClr val="tx2">
                    <a:lumMod val="60000"/>
                    <a:lumOff val="40000"/>
                  </a:schemeClr>
                </a:solidFill>
                <a:latin typeface="+mj-lt"/>
              </a:rPr>
              <a:t>The results of the evaluation are expressed in such a way that non-experts can understand them. </a:t>
            </a:r>
          </a:p>
          <a:p>
            <a:pPr lvl="1"/>
            <a:r>
              <a:rPr lang="en-GB" dirty="0" smtClean="0">
                <a:solidFill>
                  <a:schemeClr val="tx2">
                    <a:lumMod val="60000"/>
                    <a:lumOff val="40000"/>
                  </a:schemeClr>
                </a:solidFill>
                <a:latin typeface="+mj-lt"/>
              </a:rPr>
              <a:t>Accuracy</a:t>
            </a:r>
            <a:endParaRPr lang="en-GB" dirty="0">
              <a:solidFill>
                <a:schemeClr val="tx2">
                  <a:lumMod val="60000"/>
                  <a:lumOff val="40000"/>
                </a:schemeClr>
              </a:solidFill>
              <a:latin typeface="+mj-lt"/>
            </a:endParaRPr>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642918"/>
            <a:ext cx="8229600" cy="989856"/>
          </a:xfrm>
        </p:spPr>
        <p:txBody>
          <a:bodyPr/>
          <a:lstStyle/>
          <a:p>
            <a:r>
              <a:rPr lang="en-GB" dirty="0" smtClean="0"/>
              <a:t>Environmental Issues</a:t>
            </a:r>
            <a:endParaRPr lang="en-GB" dirty="0"/>
          </a:p>
        </p:txBody>
      </p:sp>
      <p:sp>
        <p:nvSpPr>
          <p:cNvPr id="3" name="Content Placeholder 2"/>
          <p:cNvSpPr>
            <a:spLocks noGrp="1"/>
          </p:cNvSpPr>
          <p:nvPr>
            <p:ph idx="1"/>
          </p:nvPr>
        </p:nvSpPr>
        <p:spPr>
          <a:xfrm>
            <a:off x="457200" y="1935480"/>
            <a:ext cx="3114668" cy="4389120"/>
          </a:xfrm>
        </p:spPr>
        <p:txBody>
          <a:bodyPr>
            <a:normAutofit fontScale="77500" lnSpcReduction="20000"/>
          </a:bodyPr>
          <a:lstStyle/>
          <a:p>
            <a:r>
              <a:rPr lang="en-GB" dirty="0" smtClean="0">
                <a:latin typeface="+mj-lt"/>
              </a:rPr>
              <a:t>How does economics help create and stimulate these environmental issues?</a:t>
            </a:r>
          </a:p>
          <a:p>
            <a:pPr>
              <a:buNone/>
            </a:pPr>
            <a:endParaRPr lang="en-GB" dirty="0" smtClean="0">
              <a:latin typeface="+mj-lt"/>
            </a:endParaRPr>
          </a:p>
          <a:p>
            <a:r>
              <a:rPr lang="en-GB" dirty="0" smtClean="0">
                <a:latin typeface="+mj-lt"/>
              </a:rPr>
              <a:t>What are the economic consequences of these environmental issues? </a:t>
            </a:r>
            <a:endParaRPr lang="en-GB" dirty="0">
              <a:latin typeface="+mj-lt"/>
            </a:endParaRPr>
          </a:p>
        </p:txBody>
      </p:sp>
      <p:pic>
        <p:nvPicPr>
          <p:cNvPr id="31746" name="Picture 2" descr="Table 1"/>
          <p:cNvPicPr>
            <a:picLocks noChangeAspect="1" noChangeArrowheads="1"/>
          </p:cNvPicPr>
          <p:nvPr/>
        </p:nvPicPr>
        <p:blipFill>
          <a:blip r:embed="rId2" cstate="print"/>
          <a:srcRect/>
          <a:stretch>
            <a:fillRect/>
          </a:stretch>
        </p:blipFill>
        <p:spPr bwMode="auto">
          <a:xfrm>
            <a:off x="3643306" y="1785926"/>
            <a:ext cx="5214974" cy="4857784"/>
          </a:xfrm>
          <a:prstGeom prst="rect">
            <a:avLst/>
          </a:prstGeom>
          <a:noFill/>
        </p:spPr>
      </p:pic>
    </p:spTree>
    <p:extLst>
      <p:ext uri="{BB962C8B-B14F-4D97-AF65-F5344CB8AC3E}">
        <p14:creationId xmlns:p14="http://schemas.microsoft.com/office/powerpoint/2010/main" val="3517206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LCIA</a:t>
            </a:r>
            <a:endParaRPr lang="en-GB" dirty="0">
              <a:latin typeface="+mj-lt"/>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mj-lt"/>
              </a:rPr>
              <a:t>Life Cycle Assessment (LCA) was developed as a method to measure how a product of economic activity impacts the environment. </a:t>
            </a:r>
          </a:p>
          <a:p>
            <a:r>
              <a:rPr lang="en-GB" dirty="0" smtClean="0">
                <a:solidFill>
                  <a:schemeClr val="tx2">
                    <a:lumMod val="60000"/>
                    <a:lumOff val="40000"/>
                  </a:schemeClr>
                </a:solidFill>
                <a:latin typeface="+mj-lt"/>
              </a:rPr>
              <a:t>As the first step in that assessment, Life Cycle Impact Assessment (LCIA) is used to look at the entire lifecycle of the product. </a:t>
            </a:r>
          </a:p>
          <a:p>
            <a:r>
              <a:rPr lang="en-GB" dirty="0" smtClean="0">
                <a:latin typeface="+mj-lt"/>
              </a:rPr>
              <a:t>In addition to being able to assess over ten varieties of environmental problems, the resulting impacts can, depending on the method, be integrated into a single index.</a:t>
            </a:r>
          </a:p>
          <a:p>
            <a:endParaRPr lang="en-GB" dirty="0">
              <a:latin typeface="+mj-lt"/>
            </a:endParaRPr>
          </a:p>
        </p:txBody>
      </p:sp>
    </p:spTree>
    <p:extLst>
      <p:ext uri="{BB962C8B-B14F-4D97-AF65-F5344CB8AC3E}">
        <p14:creationId xmlns:p14="http://schemas.microsoft.com/office/powerpoint/2010/main" val="323362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mj-lt"/>
              </a:rPr>
              <a:t>LCIA</a:t>
            </a:r>
            <a:endParaRPr lang="en-GB" dirty="0">
              <a:latin typeface="+mj-lt"/>
            </a:endParaRPr>
          </a:p>
        </p:txBody>
      </p:sp>
      <p:sp>
        <p:nvSpPr>
          <p:cNvPr id="3" name="Content Placeholder 2"/>
          <p:cNvSpPr>
            <a:spLocks noGrp="1"/>
          </p:cNvSpPr>
          <p:nvPr>
            <p:ph idx="1"/>
          </p:nvPr>
        </p:nvSpPr>
        <p:spPr/>
        <p:txBody>
          <a:bodyPr>
            <a:normAutofit fontScale="85000" lnSpcReduction="20000"/>
          </a:bodyPr>
          <a:lstStyle/>
          <a:p>
            <a:r>
              <a:rPr lang="en-GB" dirty="0" smtClean="0">
                <a:latin typeface="+mj-lt"/>
              </a:rPr>
              <a:t>A product or industrial process developed with the intent to reduce a particular environmental impact may end up causing larger problems in some other area. </a:t>
            </a:r>
          </a:p>
          <a:p>
            <a:pPr lvl="1"/>
            <a:r>
              <a:rPr lang="en-GB" dirty="0" smtClean="0">
                <a:solidFill>
                  <a:schemeClr val="tx2">
                    <a:lumMod val="60000"/>
                    <a:lumOff val="40000"/>
                  </a:schemeClr>
                </a:solidFill>
                <a:latin typeface="+mj-lt"/>
              </a:rPr>
              <a:t>For example; using silver, copper, zinc, and tin in electronics helps to avoid the dangers of lead, but their increased consumption has led to a different set of environmental problems related to the production and exhaustion of these materials. </a:t>
            </a:r>
          </a:p>
          <a:p>
            <a:pPr lvl="1"/>
            <a:r>
              <a:rPr lang="en-GB" dirty="0" smtClean="0">
                <a:solidFill>
                  <a:schemeClr val="tx2">
                    <a:lumMod val="60000"/>
                    <a:lumOff val="40000"/>
                  </a:schemeClr>
                </a:solidFill>
                <a:latin typeface="+mj-lt"/>
              </a:rPr>
              <a:t>The LCIA assessment application can be used to run simulations predicting the impacts of a product over its entire life cycle on a raw-material basis, allowing for more environmentally intelligent product planning and production.</a:t>
            </a:r>
          </a:p>
          <a:p>
            <a:endParaRPr lang="en-GB" dirty="0">
              <a:latin typeface="+mj-lt"/>
            </a:endParaRPr>
          </a:p>
        </p:txBody>
      </p:sp>
    </p:spTree>
    <p:extLst>
      <p:ext uri="{BB962C8B-B14F-4D97-AF65-F5344CB8AC3E}">
        <p14:creationId xmlns:p14="http://schemas.microsoft.com/office/powerpoint/2010/main" val="4160486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lstStyle/>
          <a:p>
            <a:r>
              <a:rPr lang="en-GB" dirty="0" smtClean="0"/>
              <a:t>Examples of LCIA</a:t>
            </a:r>
            <a:endParaRPr lang="en-GB" dirty="0"/>
          </a:p>
        </p:txBody>
      </p:sp>
      <p:sp>
        <p:nvSpPr>
          <p:cNvPr id="3" name="Content Placeholder 2"/>
          <p:cNvSpPr>
            <a:spLocks noGrp="1"/>
          </p:cNvSpPr>
          <p:nvPr>
            <p:ph idx="1"/>
          </p:nvPr>
        </p:nvSpPr>
        <p:spPr>
          <a:xfrm>
            <a:off x="285720" y="1571612"/>
            <a:ext cx="8858280" cy="4389120"/>
          </a:xfrm>
        </p:spPr>
        <p:txBody>
          <a:bodyPr>
            <a:noAutofit/>
          </a:bodyPr>
          <a:lstStyle/>
          <a:p>
            <a:pPr>
              <a:buNone/>
            </a:pPr>
            <a:r>
              <a:rPr lang="en-GB" sz="2000" dirty="0" smtClean="0">
                <a:solidFill>
                  <a:schemeClr val="tx2">
                    <a:lumMod val="60000"/>
                    <a:lumOff val="40000"/>
                  </a:schemeClr>
                </a:solidFill>
                <a:latin typeface="+mj-lt"/>
              </a:rPr>
              <a:t>Science Certification Systems (SCS)</a:t>
            </a:r>
          </a:p>
          <a:p>
            <a:pPr>
              <a:buNone/>
            </a:pPr>
            <a:r>
              <a:rPr lang="en-GB" sz="2000" dirty="0" smtClean="0">
                <a:latin typeface="+mj-lt"/>
              </a:rPr>
              <a:t>Private Company offering assessment of buildings and individuals etc.</a:t>
            </a:r>
          </a:p>
          <a:p>
            <a:r>
              <a:rPr lang="en-GB" sz="2000" dirty="0" smtClean="0">
                <a:latin typeface="+mj-lt"/>
              </a:rPr>
              <a:t>Used for setting company/individual policies</a:t>
            </a:r>
          </a:p>
          <a:p>
            <a:endParaRPr lang="en-GB" sz="2000" dirty="0" smtClean="0">
              <a:solidFill>
                <a:schemeClr val="tx2">
                  <a:lumMod val="60000"/>
                  <a:lumOff val="40000"/>
                </a:schemeClr>
              </a:solidFill>
              <a:latin typeface="+mj-lt"/>
            </a:endParaRPr>
          </a:p>
          <a:p>
            <a:r>
              <a:rPr lang="en-GB" sz="2000" dirty="0" smtClean="0">
                <a:solidFill>
                  <a:schemeClr val="tx2">
                    <a:lumMod val="60000"/>
                    <a:lumOff val="40000"/>
                  </a:schemeClr>
                </a:solidFill>
                <a:latin typeface="+mj-lt"/>
              </a:rPr>
              <a:t>Example 1 Building</a:t>
            </a:r>
          </a:p>
          <a:p>
            <a:r>
              <a:rPr lang="en-GB" sz="2000" dirty="0" smtClean="0">
                <a:latin typeface="+mj-lt"/>
              </a:rPr>
              <a:t>Building Declarations provide designers and architects a new precise method of determining the environmental performance of building designs. </a:t>
            </a:r>
          </a:p>
          <a:p>
            <a:r>
              <a:rPr lang="en-GB" sz="2000" dirty="0" smtClean="0">
                <a:solidFill>
                  <a:schemeClr val="tx2">
                    <a:lumMod val="60000"/>
                    <a:lumOff val="40000"/>
                  </a:schemeClr>
                </a:solidFill>
                <a:latin typeface="+mj-lt"/>
              </a:rPr>
              <a:t>Declarations are based on life cycle assessment (LCIA), an internationally standardised (ISO 14044) environmental accounting tool which quantifies environmental performance based on measurable biophysical impacts. </a:t>
            </a:r>
          </a:p>
          <a:p>
            <a:r>
              <a:rPr lang="en-GB" sz="2000" dirty="0" smtClean="0">
                <a:latin typeface="+mj-lt"/>
              </a:rPr>
              <a:t>Compare the next 2 slides.  Only a life cycle perspective shows total impacts. </a:t>
            </a:r>
          </a:p>
          <a:p>
            <a:r>
              <a:rPr lang="en-GB" sz="2000" dirty="0" smtClean="0">
                <a:solidFill>
                  <a:schemeClr val="tx2">
                    <a:lumMod val="60000"/>
                    <a:lumOff val="40000"/>
                  </a:schemeClr>
                </a:solidFill>
                <a:latin typeface="+mj-lt"/>
              </a:rPr>
              <a:t>Developed by leading scientists from 22 countries to provide a scientific basis for environmental claims and green design, Life Cycle Impact Assessment (LCIA) sets the new standard for environmental metrics. </a:t>
            </a:r>
          </a:p>
          <a:p>
            <a:pPr algn="r">
              <a:buNone/>
            </a:pPr>
            <a:r>
              <a:rPr lang="en-GB" sz="2000" dirty="0" smtClean="0">
                <a:latin typeface="+mj-lt"/>
              </a:rPr>
              <a:t>(Rhodes, 2008)</a:t>
            </a:r>
          </a:p>
          <a:p>
            <a:endParaRPr lang="en-GB" sz="2000" dirty="0"/>
          </a:p>
        </p:txBody>
      </p:sp>
    </p:spTree>
    <p:extLst>
      <p:ext uri="{BB962C8B-B14F-4D97-AF65-F5344CB8AC3E}">
        <p14:creationId xmlns:p14="http://schemas.microsoft.com/office/powerpoint/2010/main" val="2344052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20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20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20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fade">
                                      <p:cBhvr>
                                        <p:cTn id="42" dur="20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fade">
                                      <p:cBhvr>
                                        <p:cTn id="47" dur="20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357166"/>
            <a:ext cx="8229600" cy="1143000"/>
          </a:xfrm>
        </p:spPr>
        <p:txBody>
          <a:bodyPr/>
          <a:lstStyle/>
          <a:p>
            <a:r>
              <a:rPr lang="en-GB" dirty="0" smtClean="0"/>
              <a:t>Building LCIA</a:t>
            </a:r>
            <a:endParaRPr lang="en-GB" dirty="0"/>
          </a:p>
        </p:txBody>
      </p:sp>
      <p:sp>
        <p:nvSpPr>
          <p:cNvPr id="3" name="Content Placeholder 2"/>
          <p:cNvSpPr>
            <a:spLocks noGrp="1"/>
          </p:cNvSpPr>
          <p:nvPr>
            <p:ph idx="1"/>
          </p:nvPr>
        </p:nvSpPr>
        <p:spPr/>
        <p:txBody>
          <a:bodyPr/>
          <a:lstStyle/>
          <a:p>
            <a:endParaRPr lang="en-GB"/>
          </a:p>
        </p:txBody>
      </p:sp>
      <p:pic>
        <p:nvPicPr>
          <p:cNvPr id="47106" name="Picture 2" descr="http://www.scscertified.com/ecoproducts/images/EPD_LEEDPlatinum.gif"/>
          <p:cNvPicPr>
            <a:picLocks noChangeAspect="1" noChangeArrowheads="1"/>
          </p:cNvPicPr>
          <p:nvPr/>
        </p:nvPicPr>
        <p:blipFill>
          <a:blip r:embed="rId2" cstate="print"/>
          <a:srcRect/>
          <a:stretch>
            <a:fillRect/>
          </a:stretch>
        </p:blipFill>
        <p:spPr bwMode="auto">
          <a:xfrm>
            <a:off x="1000100" y="1695450"/>
            <a:ext cx="6915150" cy="5162550"/>
          </a:xfrm>
          <a:prstGeom prst="rect">
            <a:avLst/>
          </a:prstGeom>
          <a:noFill/>
        </p:spPr>
      </p:pic>
    </p:spTree>
    <p:extLst>
      <p:ext uri="{BB962C8B-B14F-4D97-AF65-F5344CB8AC3E}">
        <p14:creationId xmlns:p14="http://schemas.microsoft.com/office/powerpoint/2010/main" val="64509630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428604"/>
            <a:ext cx="8229600" cy="1143000"/>
          </a:xfrm>
        </p:spPr>
        <p:txBody>
          <a:bodyPr/>
          <a:lstStyle/>
          <a:p>
            <a:r>
              <a:rPr lang="en-GB" dirty="0" smtClean="0"/>
              <a:t>Response</a:t>
            </a:r>
            <a:endParaRPr lang="en-GB" dirty="0"/>
          </a:p>
        </p:txBody>
      </p:sp>
      <p:sp>
        <p:nvSpPr>
          <p:cNvPr id="3" name="Content Placeholder 2"/>
          <p:cNvSpPr>
            <a:spLocks noGrp="1"/>
          </p:cNvSpPr>
          <p:nvPr>
            <p:ph idx="1"/>
          </p:nvPr>
        </p:nvSpPr>
        <p:spPr/>
        <p:txBody>
          <a:bodyPr/>
          <a:lstStyle/>
          <a:p>
            <a:endParaRPr lang="en-GB" dirty="0"/>
          </a:p>
        </p:txBody>
      </p:sp>
      <p:pic>
        <p:nvPicPr>
          <p:cNvPr id="48130" name="Picture 2" descr="http://www.scscertified.com/ecoproducts/images/EPD_LEED_Davis.gif"/>
          <p:cNvPicPr>
            <a:picLocks noChangeAspect="1" noChangeArrowheads="1"/>
          </p:cNvPicPr>
          <p:nvPr/>
        </p:nvPicPr>
        <p:blipFill>
          <a:blip r:embed="rId2" cstate="print"/>
          <a:srcRect/>
          <a:stretch>
            <a:fillRect/>
          </a:stretch>
        </p:blipFill>
        <p:spPr bwMode="auto">
          <a:xfrm>
            <a:off x="1357290" y="1695450"/>
            <a:ext cx="6915150" cy="5162550"/>
          </a:xfrm>
          <a:prstGeom prst="rect">
            <a:avLst/>
          </a:prstGeom>
          <a:noFill/>
        </p:spPr>
      </p:pic>
    </p:spTree>
    <p:extLst>
      <p:ext uri="{BB962C8B-B14F-4D97-AF65-F5344CB8AC3E}">
        <p14:creationId xmlns:p14="http://schemas.microsoft.com/office/powerpoint/2010/main" val="3000413709"/>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LCIA</a:t>
            </a:r>
            <a:endParaRPr lang="en-GB" dirty="0"/>
          </a:p>
        </p:txBody>
      </p:sp>
      <p:sp>
        <p:nvSpPr>
          <p:cNvPr id="3" name="Content Placeholder 2"/>
          <p:cNvSpPr>
            <a:spLocks noGrp="1"/>
          </p:cNvSpPr>
          <p:nvPr>
            <p:ph idx="1"/>
          </p:nvPr>
        </p:nvSpPr>
        <p:spPr/>
        <p:txBody>
          <a:bodyPr/>
          <a:lstStyle/>
          <a:p>
            <a:endParaRPr lang="en-GB"/>
          </a:p>
        </p:txBody>
      </p:sp>
      <p:pic>
        <p:nvPicPr>
          <p:cNvPr id="49154" name="Picture 2" descr="http://www.scscertified.com/Eco_Workforce/DEMO/images/eco1.jpg"/>
          <p:cNvPicPr>
            <a:picLocks noChangeAspect="1" noChangeArrowheads="1"/>
          </p:cNvPicPr>
          <p:nvPr/>
        </p:nvPicPr>
        <p:blipFill>
          <a:blip r:embed="rId2" cstate="print"/>
          <a:srcRect/>
          <a:stretch>
            <a:fillRect/>
          </a:stretch>
        </p:blipFill>
        <p:spPr bwMode="auto">
          <a:xfrm>
            <a:off x="357158" y="1857364"/>
            <a:ext cx="8286808" cy="4944462"/>
          </a:xfrm>
          <a:prstGeom prst="rect">
            <a:avLst/>
          </a:prstGeom>
          <a:noFill/>
        </p:spPr>
      </p:pic>
    </p:spTree>
    <p:extLst>
      <p:ext uri="{BB962C8B-B14F-4D97-AF65-F5344CB8AC3E}">
        <p14:creationId xmlns:p14="http://schemas.microsoft.com/office/powerpoint/2010/main" val="157052681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Individual Response</a:t>
            </a:r>
            <a:endParaRPr lang="en-GB" dirty="0"/>
          </a:p>
        </p:txBody>
      </p:sp>
      <p:sp>
        <p:nvSpPr>
          <p:cNvPr id="3" name="Content Placeholder 2"/>
          <p:cNvSpPr>
            <a:spLocks noGrp="1"/>
          </p:cNvSpPr>
          <p:nvPr>
            <p:ph idx="1"/>
          </p:nvPr>
        </p:nvSpPr>
        <p:spPr/>
        <p:txBody>
          <a:bodyPr/>
          <a:lstStyle/>
          <a:p>
            <a:endParaRPr lang="en-GB"/>
          </a:p>
        </p:txBody>
      </p:sp>
      <p:pic>
        <p:nvPicPr>
          <p:cNvPr id="51202" name="Picture 2" descr="http://www.scscertified.com/Eco_Workforce/DEMO/images/eco3.jpg"/>
          <p:cNvPicPr>
            <a:picLocks noChangeAspect="1" noChangeArrowheads="1"/>
          </p:cNvPicPr>
          <p:nvPr/>
        </p:nvPicPr>
        <p:blipFill>
          <a:blip r:embed="rId2" cstate="print"/>
          <a:srcRect/>
          <a:stretch>
            <a:fillRect/>
          </a:stretch>
        </p:blipFill>
        <p:spPr bwMode="auto">
          <a:xfrm>
            <a:off x="571472" y="2000239"/>
            <a:ext cx="8143932" cy="4840133"/>
          </a:xfrm>
          <a:prstGeom prst="rect">
            <a:avLst/>
          </a:prstGeom>
          <a:noFill/>
        </p:spPr>
      </p:pic>
    </p:spTree>
    <p:extLst>
      <p:ext uri="{BB962C8B-B14F-4D97-AF65-F5344CB8AC3E}">
        <p14:creationId xmlns:p14="http://schemas.microsoft.com/office/powerpoint/2010/main" val="2688804771"/>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428604"/>
            <a:ext cx="8229600" cy="1143000"/>
          </a:xfrm>
        </p:spPr>
        <p:txBody>
          <a:bodyPr/>
          <a:lstStyle/>
          <a:p>
            <a:r>
              <a:rPr lang="en-GB" dirty="0" smtClean="0">
                <a:latin typeface="+mj-lt"/>
              </a:rPr>
              <a:t>Example 2: LIME (Japan)</a:t>
            </a:r>
            <a:endParaRPr lang="en-GB" dirty="0">
              <a:latin typeface="+mj-lt"/>
            </a:endParaRPr>
          </a:p>
        </p:txBody>
      </p:sp>
      <p:sp>
        <p:nvSpPr>
          <p:cNvPr id="3" name="Content Placeholder 2"/>
          <p:cNvSpPr>
            <a:spLocks noGrp="1"/>
          </p:cNvSpPr>
          <p:nvPr>
            <p:ph idx="1"/>
          </p:nvPr>
        </p:nvSpPr>
        <p:spPr>
          <a:xfrm>
            <a:off x="285720" y="1500174"/>
            <a:ext cx="8229600" cy="5072098"/>
          </a:xfrm>
        </p:spPr>
        <p:txBody>
          <a:bodyPr>
            <a:normAutofit fontScale="70000" lnSpcReduction="20000"/>
          </a:bodyPr>
          <a:lstStyle/>
          <a:p>
            <a:r>
              <a:rPr lang="en-GB" dirty="0" smtClean="0">
                <a:latin typeface="+mj-lt"/>
              </a:rPr>
              <a:t>A new LCIA method developed in Japan, known as LIME (Life-cycle Impact assessment Method based on Endpoint </a:t>
            </a:r>
            <a:r>
              <a:rPr lang="en-GB" dirty="0" err="1" smtClean="0">
                <a:latin typeface="+mj-lt"/>
              </a:rPr>
              <a:t>modeling</a:t>
            </a:r>
            <a:r>
              <a:rPr lang="en-GB" dirty="0" smtClean="0">
                <a:latin typeface="+mj-lt"/>
              </a:rPr>
              <a:t>), is able to assess human health and biodiversity impacts (LIME calls this "amount of damage"). </a:t>
            </a:r>
          </a:p>
          <a:p>
            <a:r>
              <a:rPr lang="en-GB" dirty="0" smtClean="0">
                <a:solidFill>
                  <a:schemeClr val="tx2">
                    <a:lumMod val="60000"/>
                    <a:lumOff val="40000"/>
                  </a:schemeClr>
                </a:solidFill>
                <a:latin typeface="+mj-lt"/>
              </a:rPr>
              <a:t>Recently, the usefulness of this type of "damage calculation" assessment is becoming more apparent. Other recent methods such as Eco-indicator99, EPS, and </a:t>
            </a:r>
            <a:r>
              <a:rPr lang="en-GB" dirty="0" err="1" smtClean="0">
                <a:solidFill>
                  <a:schemeClr val="tx2">
                    <a:lumMod val="60000"/>
                    <a:lumOff val="40000"/>
                  </a:schemeClr>
                </a:solidFill>
                <a:latin typeface="+mj-lt"/>
              </a:rPr>
              <a:t>ExternE</a:t>
            </a:r>
            <a:r>
              <a:rPr lang="en-GB" dirty="0" smtClean="0">
                <a:solidFill>
                  <a:schemeClr val="tx2">
                    <a:lumMod val="60000"/>
                    <a:lumOff val="40000"/>
                  </a:schemeClr>
                </a:solidFill>
                <a:latin typeface="+mj-lt"/>
              </a:rPr>
              <a:t> are all using damage calculation as well. </a:t>
            </a:r>
          </a:p>
          <a:p>
            <a:r>
              <a:rPr lang="en-GB" dirty="0" smtClean="0">
                <a:latin typeface="+mj-lt"/>
              </a:rPr>
              <a:t>The National Institute of Advanced Industrial Science and Technology, in collaboration with the LCA Project1 and Research </a:t>
            </a:r>
            <a:r>
              <a:rPr lang="en-GB" dirty="0" err="1" smtClean="0">
                <a:latin typeface="+mj-lt"/>
              </a:rPr>
              <a:t>Center</a:t>
            </a:r>
            <a:r>
              <a:rPr lang="en-GB" dirty="0" smtClean="0">
                <a:latin typeface="+mj-lt"/>
              </a:rPr>
              <a:t> for Life Cycle Assessment, developed LIME amidst much debate and discussion. </a:t>
            </a:r>
          </a:p>
          <a:p>
            <a:r>
              <a:rPr lang="en-GB" dirty="0" smtClean="0">
                <a:solidFill>
                  <a:schemeClr val="tx2">
                    <a:lumMod val="60000"/>
                    <a:lumOff val="40000"/>
                  </a:schemeClr>
                </a:solidFill>
                <a:latin typeface="+mj-lt"/>
              </a:rPr>
              <a:t>Since its unveiling in March of 2003, many companies have started using this LCA method, and it is continuing to grow in popularity for use with environmental efficiency, full-cost assessment, environmental accounting, and various other environmental management tools.</a:t>
            </a:r>
            <a:endParaRPr lang="en-GB" dirty="0">
              <a:solidFill>
                <a:schemeClr val="tx2">
                  <a:lumMod val="60000"/>
                  <a:lumOff val="40000"/>
                </a:schemeClr>
              </a:solidFill>
              <a:latin typeface="+mj-lt"/>
            </a:endParaRPr>
          </a:p>
        </p:txBody>
      </p:sp>
    </p:spTree>
    <p:extLst>
      <p:ext uri="{BB962C8B-B14F-4D97-AF65-F5344CB8AC3E}">
        <p14:creationId xmlns:p14="http://schemas.microsoft.com/office/powerpoint/2010/main" val="1920134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a:p>
        </p:txBody>
      </p:sp>
      <p:pic>
        <p:nvPicPr>
          <p:cNvPr id="32770" name="Picture 2" descr="Figure 1"/>
          <p:cNvPicPr>
            <a:picLocks noChangeAspect="1" noChangeArrowheads="1"/>
          </p:cNvPicPr>
          <p:nvPr/>
        </p:nvPicPr>
        <p:blipFill>
          <a:blip r:embed="rId2" cstate="print"/>
          <a:srcRect/>
          <a:stretch>
            <a:fillRect/>
          </a:stretch>
        </p:blipFill>
        <p:spPr bwMode="auto">
          <a:xfrm>
            <a:off x="0" y="1071546"/>
            <a:ext cx="9144000" cy="5574426"/>
          </a:xfrm>
          <a:prstGeom prst="rect">
            <a:avLst/>
          </a:prstGeom>
          <a:noFill/>
        </p:spPr>
      </p:pic>
    </p:spTree>
    <p:extLst>
      <p:ext uri="{BB962C8B-B14F-4D97-AF65-F5344CB8AC3E}">
        <p14:creationId xmlns:p14="http://schemas.microsoft.com/office/powerpoint/2010/main" val="1389556810"/>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428604"/>
            <a:ext cx="8229600" cy="1143000"/>
          </a:xfrm>
        </p:spPr>
        <p:txBody>
          <a:bodyPr>
            <a:noAutofit/>
          </a:bodyPr>
          <a:lstStyle/>
          <a:p>
            <a:r>
              <a:rPr lang="en-GB" sz="4000" dirty="0" smtClean="0">
                <a:latin typeface="+mj-lt"/>
              </a:rPr>
              <a:t>Measurement: </a:t>
            </a:r>
            <a:r>
              <a:rPr lang="en-GB" sz="4000" dirty="0" smtClean="0"/>
              <a:t>E</a:t>
            </a:r>
            <a:r>
              <a:rPr lang="en-GB" sz="4000" dirty="0" smtClean="0">
                <a:latin typeface="+mj-lt"/>
              </a:rPr>
              <a:t>nvironmental Impacts</a:t>
            </a:r>
            <a:endParaRPr lang="en-GB" sz="4000" dirty="0">
              <a:latin typeface="+mj-lt"/>
            </a:endParaRPr>
          </a:p>
        </p:txBody>
      </p:sp>
      <p:sp>
        <p:nvSpPr>
          <p:cNvPr id="3" name="Content Placeholder 2"/>
          <p:cNvSpPr>
            <a:spLocks noGrp="1"/>
          </p:cNvSpPr>
          <p:nvPr>
            <p:ph idx="1"/>
          </p:nvPr>
        </p:nvSpPr>
        <p:spPr/>
        <p:txBody>
          <a:bodyPr/>
          <a:lstStyle/>
          <a:p>
            <a:r>
              <a:rPr lang="en-GB" dirty="0" smtClean="0">
                <a:latin typeface="+mj-lt"/>
              </a:rPr>
              <a:t>Environmental impacts are assessed by first using natural sciences such as epidemiology, ecology, mathematical biology, toxicity, atmospheric science, and forestry in order to integrate environmental impacts. Next, a project is assessed using economics, sociology, psychology, and other social science analyses. </a:t>
            </a:r>
          </a:p>
          <a:p>
            <a:endParaRPr lang="en-GB" dirty="0">
              <a:latin typeface="+mj-lt"/>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28662" y="428604"/>
            <a:ext cx="7300938" cy="1143000"/>
          </a:xfrm>
        </p:spPr>
        <p:txBody>
          <a:bodyPr/>
          <a:lstStyle/>
          <a:p>
            <a:r>
              <a:rPr lang="en-GB" dirty="0" smtClean="0">
                <a:latin typeface="+mj-lt"/>
              </a:rPr>
              <a:t>   </a:t>
            </a:r>
            <a:r>
              <a:rPr lang="en-GB" dirty="0" smtClean="0"/>
              <a:t>Measurement</a:t>
            </a:r>
            <a:endParaRPr lang="en-GB" dirty="0">
              <a:latin typeface="+mj-lt"/>
            </a:endParaRPr>
          </a:p>
        </p:txBody>
      </p:sp>
      <p:sp>
        <p:nvSpPr>
          <p:cNvPr id="3" name="Content Placeholder 2"/>
          <p:cNvSpPr>
            <a:spLocks noGrp="1"/>
          </p:cNvSpPr>
          <p:nvPr>
            <p:ph idx="1"/>
          </p:nvPr>
        </p:nvSpPr>
        <p:spPr>
          <a:xfrm>
            <a:off x="1000100" y="1500174"/>
            <a:ext cx="3929090" cy="5000660"/>
          </a:xfrm>
        </p:spPr>
        <p:txBody>
          <a:bodyPr>
            <a:normAutofit fontScale="92500" lnSpcReduction="20000"/>
          </a:bodyPr>
          <a:lstStyle/>
          <a:p>
            <a:r>
              <a:rPr lang="en-GB" dirty="0" smtClean="0">
                <a:latin typeface="+mj-lt"/>
              </a:rPr>
              <a:t>Measuring environmental impacts of industrial production in accurate and, when possible, numerical terms, is important in order to develop:</a:t>
            </a:r>
          </a:p>
          <a:p>
            <a:pPr lvl="1"/>
            <a:r>
              <a:rPr lang="en-GB" dirty="0" smtClean="0">
                <a:solidFill>
                  <a:schemeClr val="tx2">
                    <a:lumMod val="60000"/>
                    <a:lumOff val="40000"/>
                  </a:schemeClr>
                </a:solidFill>
                <a:latin typeface="+mj-lt"/>
              </a:rPr>
              <a:t> substitute technologies </a:t>
            </a:r>
          </a:p>
          <a:p>
            <a:pPr lvl="1"/>
            <a:r>
              <a:rPr lang="en-GB" dirty="0" smtClean="0">
                <a:solidFill>
                  <a:schemeClr val="tx2">
                    <a:lumMod val="60000"/>
                    <a:lumOff val="40000"/>
                  </a:schemeClr>
                </a:solidFill>
                <a:latin typeface="+mj-lt"/>
              </a:rPr>
              <a:t>industrial systems</a:t>
            </a:r>
          </a:p>
          <a:p>
            <a:pPr lvl="1"/>
            <a:r>
              <a:rPr lang="en-GB" dirty="0" smtClean="0">
                <a:solidFill>
                  <a:schemeClr val="tx2">
                    <a:lumMod val="60000"/>
                    <a:lumOff val="40000"/>
                  </a:schemeClr>
                </a:solidFill>
                <a:latin typeface="+mj-lt"/>
              </a:rPr>
              <a:t>business strategies </a:t>
            </a:r>
          </a:p>
          <a:p>
            <a:pPr lvl="1"/>
            <a:r>
              <a:rPr lang="en-GB" dirty="0" smtClean="0">
                <a:solidFill>
                  <a:schemeClr val="tx2">
                    <a:lumMod val="60000"/>
                    <a:lumOff val="40000"/>
                  </a:schemeClr>
                </a:solidFill>
                <a:latin typeface="+mj-lt"/>
              </a:rPr>
              <a:t>administrative policies.</a:t>
            </a:r>
            <a:endParaRPr lang="en-GB" dirty="0">
              <a:solidFill>
                <a:schemeClr val="tx2">
                  <a:lumMod val="60000"/>
                  <a:lumOff val="40000"/>
                </a:schemeClr>
              </a:solidFill>
              <a:latin typeface="+mj-lt"/>
            </a:endParaRPr>
          </a:p>
        </p:txBody>
      </p:sp>
      <p:pic>
        <p:nvPicPr>
          <p:cNvPr id="13314" name="Picture 2" descr="http://www.wcs.k12.mi.us/shhs/clubsorgs/ecology1.gif"/>
          <p:cNvPicPr>
            <a:picLocks noChangeAspect="1" noChangeArrowheads="1"/>
          </p:cNvPicPr>
          <p:nvPr/>
        </p:nvPicPr>
        <p:blipFill>
          <a:blip r:embed="rId2"/>
          <a:srcRect/>
          <a:stretch>
            <a:fillRect/>
          </a:stretch>
        </p:blipFill>
        <p:spPr bwMode="auto">
          <a:xfrm>
            <a:off x="4572000" y="1071546"/>
            <a:ext cx="4217742" cy="457203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a:xfrm>
            <a:off x="457200" y="785794"/>
            <a:ext cx="8229600" cy="5786478"/>
          </a:xfrm>
        </p:spPr>
        <p:txBody>
          <a:bodyPr>
            <a:normAutofit fontScale="70000" lnSpcReduction="20000"/>
          </a:bodyPr>
          <a:lstStyle/>
          <a:p>
            <a:r>
              <a:rPr lang="en-GB" dirty="0" smtClean="0">
                <a:latin typeface="+mj-lt"/>
              </a:rPr>
              <a:t>The monetary equivalent of the environmental impact of Japan's economic activity for one year. The results shown were derived from a LIME assessment, based primarily on results and studies from natural science. </a:t>
            </a:r>
          </a:p>
          <a:p>
            <a:r>
              <a:rPr lang="en-GB" dirty="0" smtClean="0">
                <a:solidFill>
                  <a:schemeClr val="tx2">
                    <a:lumMod val="60000"/>
                    <a:lumOff val="40000"/>
                  </a:schemeClr>
                </a:solidFill>
                <a:latin typeface="+mj-lt"/>
              </a:rPr>
              <a:t>Economic value is estimated by evaluating the cost of damage, such as placing a monetary value on, for example, the loss of human longevity. </a:t>
            </a:r>
          </a:p>
          <a:p>
            <a:r>
              <a:rPr lang="en-GB" dirty="0" smtClean="0">
                <a:latin typeface="+mj-lt"/>
              </a:rPr>
              <a:t>Such an assessment is fraught with moral dilemmas and is representative of the many difficulties and questions involved in measuring environmental value. </a:t>
            </a:r>
          </a:p>
          <a:p>
            <a:r>
              <a:rPr lang="en-GB" dirty="0" smtClean="0">
                <a:solidFill>
                  <a:schemeClr val="tx2">
                    <a:lumMod val="60000"/>
                    <a:lumOff val="40000"/>
                  </a:schemeClr>
                </a:solidFill>
                <a:latin typeface="+mj-lt"/>
              </a:rPr>
              <a:t>However, due to LIME's ability to integrate a variety of other tools, such as cost-benefit analysis, or environmental accounting, it is highly appraised for its use in medical and environmental economics, as well as for use in policy evaluation.</a:t>
            </a:r>
          </a:p>
          <a:p>
            <a:r>
              <a:rPr lang="en-GB" dirty="0" smtClean="0">
                <a:latin typeface="+mj-lt"/>
              </a:rPr>
              <a:t>According to the results (next slide), the economic loss from environmental impacts occurring in Japan have exceeded 15 trillion yen per year -almost 3% of Japan's GDP. </a:t>
            </a:r>
            <a:endParaRPr lang="en-GB" dirty="0">
              <a:latin typeface="+mj-lt"/>
            </a:endParaRPr>
          </a:p>
        </p:txBody>
      </p:sp>
    </p:spTree>
    <p:extLst>
      <p:ext uri="{BB962C8B-B14F-4D97-AF65-F5344CB8AC3E}">
        <p14:creationId xmlns:p14="http://schemas.microsoft.com/office/powerpoint/2010/main" val="311465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latin typeface="+mj-lt"/>
            </a:endParaRPr>
          </a:p>
        </p:txBody>
      </p:sp>
      <p:sp>
        <p:nvSpPr>
          <p:cNvPr id="3" name="Content Placeholder 2"/>
          <p:cNvSpPr>
            <a:spLocks noGrp="1"/>
          </p:cNvSpPr>
          <p:nvPr>
            <p:ph idx="1"/>
          </p:nvPr>
        </p:nvSpPr>
        <p:spPr/>
        <p:txBody>
          <a:bodyPr/>
          <a:lstStyle/>
          <a:p>
            <a:endParaRPr lang="en-GB" dirty="0"/>
          </a:p>
        </p:txBody>
      </p:sp>
      <p:pic>
        <p:nvPicPr>
          <p:cNvPr id="30722" name="Picture 2" descr="http://www.sos2006.jp/english/rsbs_summary_e/rsbs_files/25.jpg"/>
          <p:cNvPicPr>
            <a:picLocks noChangeAspect="1" noChangeArrowheads="1"/>
          </p:cNvPicPr>
          <p:nvPr/>
        </p:nvPicPr>
        <p:blipFill>
          <a:blip r:embed="rId2" cstate="print"/>
          <a:srcRect/>
          <a:stretch>
            <a:fillRect/>
          </a:stretch>
        </p:blipFill>
        <p:spPr bwMode="auto">
          <a:xfrm>
            <a:off x="428596" y="714356"/>
            <a:ext cx="7000924" cy="5974122"/>
          </a:xfrm>
          <a:prstGeom prst="rect">
            <a:avLst/>
          </a:prstGeom>
          <a:noFill/>
        </p:spPr>
      </p:pic>
    </p:spTree>
    <p:extLst>
      <p:ext uri="{BB962C8B-B14F-4D97-AF65-F5344CB8AC3E}">
        <p14:creationId xmlns:p14="http://schemas.microsoft.com/office/powerpoint/2010/main" val="1607832979"/>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428604"/>
            <a:ext cx="8229600" cy="1143000"/>
          </a:xfrm>
        </p:spPr>
        <p:txBody>
          <a:bodyPr/>
          <a:lstStyle/>
          <a:p>
            <a:r>
              <a:rPr lang="en-GB" dirty="0" smtClean="0">
                <a:latin typeface="+mj-lt"/>
              </a:rPr>
              <a:t>   Significance</a:t>
            </a:r>
            <a:endParaRPr lang="en-GB" dirty="0">
              <a:latin typeface="+mj-lt"/>
            </a:endParaRPr>
          </a:p>
        </p:txBody>
      </p:sp>
      <p:sp>
        <p:nvSpPr>
          <p:cNvPr id="3" name="Content Placeholder 2"/>
          <p:cNvSpPr>
            <a:spLocks noGrp="1"/>
          </p:cNvSpPr>
          <p:nvPr>
            <p:ph idx="1"/>
          </p:nvPr>
        </p:nvSpPr>
        <p:spPr>
          <a:xfrm>
            <a:off x="285720" y="1500174"/>
            <a:ext cx="4643470" cy="4389120"/>
          </a:xfrm>
        </p:spPr>
        <p:txBody>
          <a:bodyPr>
            <a:normAutofit fontScale="92500" lnSpcReduction="20000"/>
          </a:bodyPr>
          <a:lstStyle/>
          <a:p>
            <a:r>
              <a:rPr lang="en-GB" dirty="0" smtClean="0">
                <a:latin typeface="+mj-lt"/>
              </a:rPr>
              <a:t>Measuring environmental impacts of industrial production in accurate and, when possible, numerical terms, is important in order to develop:</a:t>
            </a:r>
          </a:p>
          <a:p>
            <a:pPr lvl="1"/>
            <a:r>
              <a:rPr lang="en-GB" dirty="0" smtClean="0">
                <a:solidFill>
                  <a:schemeClr val="tx2">
                    <a:lumMod val="60000"/>
                    <a:lumOff val="40000"/>
                  </a:schemeClr>
                </a:solidFill>
                <a:latin typeface="+mj-lt"/>
              </a:rPr>
              <a:t> substitute technologies </a:t>
            </a:r>
          </a:p>
          <a:p>
            <a:pPr lvl="1"/>
            <a:r>
              <a:rPr lang="en-GB" dirty="0" smtClean="0">
                <a:solidFill>
                  <a:schemeClr val="tx2">
                    <a:lumMod val="60000"/>
                    <a:lumOff val="40000"/>
                  </a:schemeClr>
                </a:solidFill>
                <a:latin typeface="+mj-lt"/>
              </a:rPr>
              <a:t>industrial systems</a:t>
            </a:r>
          </a:p>
          <a:p>
            <a:pPr lvl="1"/>
            <a:r>
              <a:rPr lang="en-GB" dirty="0" smtClean="0">
                <a:solidFill>
                  <a:schemeClr val="tx2">
                    <a:lumMod val="60000"/>
                    <a:lumOff val="40000"/>
                  </a:schemeClr>
                </a:solidFill>
                <a:latin typeface="+mj-lt"/>
              </a:rPr>
              <a:t>business strategies </a:t>
            </a:r>
          </a:p>
          <a:p>
            <a:pPr lvl="1"/>
            <a:r>
              <a:rPr lang="en-GB" dirty="0" smtClean="0">
                <a:solidFill>
                  <a:schemeClr val="tx2">
                    <a:lumMod val="60000"/>
                    <a:lumOff val="40000"/>
                  </a:schemeClr>
                </a:solidFill>
                <a:latin typeface="+mj-lt"/>
              </a:rPr>
              <a:t>administrative policies.</a:t>
            </a:r>
            <a:endParaRPr lang="en-GB" dirty="0">
              <a:solidFill>
                <a:schemeClr val="tx2">
                  <a:lumMod val="60000"/>
                  <a:lumOff val="40000"/>
                </a:schemeClr>
              </a:solidFill>
              <a:latin typeface="+mj-lt"/>
            </a:endParaRPr>
          </a:p>
        </p:txBody>
      </p:sp>
      <p:pic>
        <p:nvPicPr>
          <p:cNvPr id="1026" name="Picture 2" descr="http://www.cartoonstock.com/lowres/tda0057l.jpg"/>
          <p:cNvPicPr>
            <a:picLocks noChangeAspect="1" noChangeArrowheads="1"/>
          </p:cNvPicPr>
          <p:nvPr/>
        </p:nvPicPr>
        <p:blipFill>
          <a:blip r:embed="rId2" cstate="print"/>
          <a:srcRect/>
          <a:stretch>
            <a:fillRect/>
          </a:stretch>
        </p:blipFill>
        <p:spPr bwMode="auto">
          <a:xfrm>
            <a:off x="4929190" y="1643050"/>
            <a:ext cx="3959094" cy="4857784"/>
          </a:xfrm>
          <a:prstGeom prst="rect">
            <a:avLst/>
          </a:prstGeom>
          <a:noFill/>
        </p:spPr>
      </p:pic>
    </p:spTree>
    <p:extLst>
      <p:ext uri="{BB962C8B-B14F-4D97-AF65-F5344CB8AC3E}">
        <p14:creationId xmlns:p14="http://schemas.microsoft.com/office/powerpoint/2010/main" val="2298036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2000"/>
                                        <p:tgtEl>
                                          <p:spTgt spid="3">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2000"/>
                                        <p:tgtEl>
                                          <p:spTgt spid="3">
                                            <p:txEl>
                                              <p:pRg st="2" end="2"/>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2000"/>
                                        <p:tgtEl>
                                          <p:spTgt spid="3">
                                            <p:txEl>
                                              <p:pRg st="3" end="3"/>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Seminar.  Radio 4 Costing the Earth</a:t>
            </a:r>
            <a:endParaRPr lang="en-GB" dirty="0"/>
          </a:p>
        </p:txBody>
      </p:sp>
      <p:sp>
        <p:nvSpPr>
          <p:cNvPr id="3" name="Content Placeholder 2"/>
          <p:cNvSpPr>
            <a:spLocks noGrp="1"/>
          </p:cNvSpPr>
          <p:nvPr>
            <p:ph idx="1"/>
          </p:nvPr>
        </p:nvSpPr>
        <p:spPr>
          <a:xfrm>
            <a:off x="1435608" y="1447800"/>
            <a:ext cx="3779334" cy="4800600"/>
          </a:xfrm>
        </p:spPr>
        <p:txBody>
          <a:bodyPr/>
          <a:lstStyle/>
          <a:p>
            <a:r>
              <a:rPr lang="en-GB" u="sng" dirty="0" smtClean="0">
                <a:hlinkClick r:id="rId2"/>
              </a:rPr>
              <a:t>http://</a:t>
            </a:r>
            <a:r>
              <a:rPr lang="en-GB" sz="2400" u="sng" dirty="0" smtClean="0">
                <a:hlinkClick r:id="rId2"/>
              </a:rPr>
              <a:t>www.bbc.co.uk/iplayer/episode/b00kdr5c/Costing_the_Earth_Whose_Amazon_Is_It_Anyway</a:t>
            </a:r>
            <a:endParaRPr lang="en-GB" sz="2400" u="sng" dirty="0" smtClean="0"/>
          </a:p>
          <a:p>
            <a:endParaRPr lang="en-GB" sz="2400" u="sng" dirty="0" smtClean="0"/>
          </a:p>
          <a:p>
            <a:r>
              <a:rPr lang="en-GB" sz="2400" u="sng" dirty="0" smtClean="0"/>
              <a:t>Listen and assess how it supports the idea that economics is an important consideration in any conservation strategy.</a:t>
            </a:r>
            <a:endParaRPr lang="en-GB" sz="2400" dirty="0"/>
          </a:p>
        </p:txBody>
      </p:sp>
      <p:pic>
        <p:nvPicPr>
          <p:cNvPr id="1026" name="Picture 2" descr="http://www.jcu.edu.au/ees/idc/groups/public/documents/staff_publications/jcuprd_044148~1.3.png"/>
          <p:cNvPicPr>
            <a:picLocks noChangeAspect="1" noChangeArrowheads="1"/>
          </p:cNvPicPr>
          <p:nvPr/>
        </p:nvPicPr>
        <p:blipFill>
          <a:blip r:embed="rId3"/>
          <a:srcRect/>
          <a:stretch>
            <a:fillRect/>
          </a:stretch>
        </p:blipFill>
        <p:spPr bwMode="auto">
          <a:xfrm>
            <a:off x="5286381" y="1643050"/>
            <a:ext cx="3486154" cy="4511494"/>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a:t>
            </a:r>
            <a:endParaRPr lang="en-GB" dirty="0"/>
          </a:p>
        </p:txBody>
      </p:sp>
      <p:sp>
        <p:nvSpPr>
          <p:cNvPr id="3" name="Content Placeholder 2"/>
          <p:cNvSpPr>
            <a:spLocks noGrp="1"/>
          </p:cNvSpPr>
          <p:nvPr>
            <p:ph idx="1"/>
          </p:nvPr>
        </p:nvSpPr>
        <p:spPr/>
        <p:txBody>
          <a:bodyPr/>
          <a:lstStyle/>
          <a:p>
            <a:r>
              <a:rPr lang="en-GB" dirty="0" smtClean="0"/>
              <a:t>James </a:t>
            </a:r>
            <a:r>
              <a:rPr lang="en-GB" dirty="0" err="1" smtClean="0"/>
              <a:t>Leape</a:t>
            </a:r>
            <a:r>
              <a:rPr lang="en-GB" dirty="0" smtClean="0"/>
              <a:t> in the Living Planet Report (2008: 1) stipulated that </a:t>
            </a:r>
            <a:r>
              <a:rPr lang="en-GB" i="1" dirty="0" smtClean="0"/>
              <a:t> </a:t>
            </a:r>
          </a:p>
          <a:p>
            <a:r>
              <a:rPr lang="en-GB" i="1" dirty="0" smtClean="0">
                <a:solidFill>
                  <a:schemeClr val="bg2">
                    <a:lumMod val="75000"/>
                  </a:schemeClr>
                </a:solidFill>
              </a:rPr>
              <a:t>“the recent downturn in the global economy is a stark reminder of the consequences of living beyond our means, but the possibility of financial recession pales in comparison to the looming ecological credit crunch</a:t>
            </a:r>
            <a:r>
              <a:rPr lang="en-GB" dirty="0" smtClean="0">
                <a:solidFill>
                  <a:schemeClr val="bg2">
                    <a:lumMod val="75000"/>
                  </a:schemeClr>
                </a:solidFill>
              </a:rPr>
              <a:t>”</a:t>
            </a:r>
          </a:p>
          <a:p>
            <a:pPr>
              <a:buNone/>
            </a:pPr>
            <a:endParaRPr lang="en-GB" dirty="0"/>
          </a:p>
        </p:txBody>
      </p:sp>
      <p:pic>
        <p:nvPicPr>
          <p:cNvPr id="1026" name="Picture 2" descr="http://assets.panda.org/img/istock_000006089982small_1_237307.jpg"/>
          <p:cNvPicPr>
            <a:picLocks noChangeAspect="1" noChangeArrowheads="1"/>
          </p:cNvPicPr>
          <p:nvPr/>
        </p:nvPicPr>
        <p:blipFill>
          <a:blip r:embed="rId2" cstate="print"/>
          <a:srcRect/>
          <a:stretch>
            <a:fillRect/>
          </a:stretch>
        </p:blipFill>
        <p:spPr bwMode="auto">
          <a:xfrm>
            <a:off x="1571604" y="4643446"/>
            <a:ext cx="5453054" cy="2048790"/>
          </a:xfrm>
          <a:prstGeom prst="rect">
            <a:avLst/>
          </a:prstGeom>
          <a:noFill/>
        </p:spPr>
      </p:pic>
    </p:spTree>
    <p:extLst>
      <p:ext uri="{BB962C8B-B14F-4D97-AF65-F5344CB8AC3E}">
        <p14:creationId xmlns:p14="http://schemas.microsoft.com/office/powerpoint/2010/main" val="246209301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3250" name="Picture 2" descr="http://greenerloudoun.files.wordpress.com/2008/10/wwf-report-cover.jpg"/>
          <p:cNvPicPr>
            <a:picLocks noChangeAspect="1" noChangeArrowheads="1"/>
          </p:cNvPicPr>
          <p:nvPr/>
        </p:nvPicPr>
        <p:blipFill>
          <a:blip r:embed="rId2" cstate="print"/>
          <a:srcRect/>
          <a:stretch>
            <a:fillRect/>
          </a:stretch>
        </p:blipFill>
        <p:spPr bwMode="auto">
          <a:xfrm>
            <a:off x="1" y="0"/>
            <a:ext cx="9144000" cy="6858000"/>
          </a:xfrm>
          <a:prstGeom prst="rect">
            <a:avLst/>
          </a:prstGeom>
          <a:noFill/>
        </p:spPr>
      </p:pic>
    </p:spTree>
    <p:extLst>
      <p:ext uri="{BB962C8B-B14F-4D97-AF65-F5344CB8AC3E}">
        <p14:creationId xmlns:p14="http://schemas.microsoft.com/office/powerpoint/2010/main" val="8772201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1055</TotalTime>
  <Words>2505</Words>
  <Application>Microsoft Office PowerPoint</Application>
  <PresentationFormat>On-screen Show (4:3)</PresentationFormat>
  <Paragraphs>253</Paragraphs>
  <Slides>47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Calibri</vt:lpstr>
      <vt:lpstr>Gill Sans MT</vt:lpstr>
      <vt:lpstr>Verdana</vt:lpstr>
      <vt:lpstr>Wingdings 2</vt:lpstr>
      <vt:lpstr>Solstice</vt:lpstr>
      <vt:lpstr>Why it is important to know the fundamentals of economics and it’s role in conservation?</vt:lpstr>
      <vt:lpstr>Overview</vt:lpstr>
      <vt:lpstr>Introduction</vt:lpstr>
      <vt:lpstr>Introduction</vt:lpstr>
      <vt:lpstr>NewScientist, 29 Sept 2012  If this is true, what does it mean for environmental economics?   </vt:lpstr>
      <vt:lpstr>The Hamilton Project and the Stanford Institute for Economic Policy Research, 2019 </vt:lpstr>
      <vt:lpstr>In what ways can we address climate change?</vt:lpstr>
      <vt:lpstr>What does this tell you about cost and environmental policy? discuss</vt:lpstr>
      <vt:lpstr>Definition: Economics</vt:lpstr>
      <vt:lpstr>Is it psychology?</vt:lpstr>
      <vt:lpstr>Criticised </vt:lpstr>
      <vt:lpstr>PowerPoint Presentation</vt:lpstr>
      <vt:lpstr>PowerPoint Presentation</vt:lpstr>
      <vt:lpstr>    Seven Economic Principles: Mankiw   </vt:lpstr>
      <vt:lpstr>Economics and the Environment</vt:lpstr>
      <vt:lpstr>Exercise (Damon, 2008)</vt:lpstr>
      <vt:lpstr>Modern environmental economics </vt:lpstr>
      <vt:lpstr>Environmental Economics Cont’d</vt:lpstr>
      <vt:lpstr>PowerPoint Presentation</vt:lpstr>
      <vt:lpstr>PowerPoint Presentation</vt:lpstr>
      <vt:lpstr>Environmental economics </vt:lpstr>
      <vt:lpstr>Social welfare issues </vt:lpstr>
      <vt:lpstr>Environmental policy </vt:lpstr>
      <vt:lpstr>PowerPoint Presentation</vt:lpstr>
      <vt:lpstr>PowerPoint Presentation</vt:lpstr>
      <vt:lpstr>Policy Matrix Seminar</vt:lpstr>
      <vt:lpstr>A Policy Example</vt:lpstr>
      <vt:lpstr>Environmental degradation </vt:lpstr>
      <vt:lpstr>How do we assess economic value?</vt:lpstr>
      <vt:lpstr>Environmental Issues</vt:lpstr>
      <vt:lpstr>LCIA</vt:lpstr>
      <vt:lpstr>LCIA</vt:lpstr>
      <vt:lpstr>Examples of LCIA</vt:lpstr>
      <vt:lpstr>Building LCIA</vt:lpstr>
      <vt:lpstr>Response</vt:lpstr>
      <vt:lpstr>Individual LCIA</vt:lpstr>
      <vt:lpstr>Individual Response</vt:lpstr>
      <vt:lpstr>Example 2: LIME (Japan)</vt:lpstr>
      <vt:lpstr>PowerPoint Presentation</vt:lpstr>
      <vt:lpstr>Measurement: Environmental Impacts</vt:lpstr>
      <vt:lpstr>   Measurement</vt:lpstr>
      <vt:lpstr>PowerPoint Presentation</vt:lpstr>
      <vt:lpstr>PowerPoint Presentation</vt:lpstr>
      <vt:lpstr>   Significance</vt:lpstr>
      <vt:lpstr>Seminar.  Radio 4 Costing the Earth</vt:lpstr>
      <vt:lpstr>Conclusion</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it is important to know the fundamentals of economics and it’s role in conservation</dc:title>
  <dc:creator>Christopher House</dc:creator>
  <cp:lastModifiedBy>Chris House</cp:lastModifiedBy>
  <cp:revision>77</cp:revision>
  <dcterms:created xsi:type="dcterms:W3CDTF">2008-10-09T09:45:52Z</dcterms:created>
  <dcterms:modified xsi:type="dcterms:W3CDTF">2020-03-23T14:29:15Z</dcterms:modified>
</cp:coreProperties>
</file>