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52" r:id="rId4"/>
  </p:sldMasterIdLst>
  <p:notesMasterIdLst>
    <p:notesMasterId r:id="rId17"/>
  </p:notesMasterIdLst>
  <p:sldIdLst>
    <p:sldId id="268" r:id="rId5"/>
    <p:sldId id="275" r:id="rId6"/>
    <p:sldId id="276" r:id="rId7"/>
    <p:sldId id="281" r:id="rId8"/>
    <p:sldId id="282" r:id="rId9"/>
    <p:sldId id="283" r:id="rId10"/>
    <p:sldId id="284" r:id="rId11"/>
    <p:sldId id="285" r:id="rId12"/>
    <p:sldId id="286" r:id="rId13"/>
    <p:sldId id="287" r:id="rId14"/>
    <p:sldId id="272" r:id="rId15"/>
    <p:sldId id="28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72" d="100"/>
          <a:sy n="72" d="100"/>
        </p:scale>
        <p:origin x="6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64D5C6-41FD-49B2-85C1-A5B20264E89B}" type="doc">
      <dgm:prSet loTypeId="urn:microsoft.com/office/officeart/2005/8/layout/vList2" loCatId="list" qsTypeId="urn:microsoft.com/office/officeart/2005/8/quickstyle/simple2" qsCatId="simple" csTypeId="urn:microsoft.com/office/officeart/2005/8/colors/accent6_2" csCatId="accent6" phldr="1"/>
      <dgm:spPr/>
      <dgm:t>
        <a:bodyPr/>
        <a:lstStyle/>
        <a:p>
          <a:endParaRPr lang="en-US"/>
        </a:p>
      </dgm:t>
    </dgm:pt>
    <dgm:pt modelId="{303505B0-6AE1-4FD2-84EB-184D9CFDEF53}">
      <dgm:prSet/>
      <dgm:spPr/>
      <dgm:t>
        <a:bodyPr/>
        <a:lstStyle/>
        <a:p>
          <a:pPr>
            <a:lnSpc>
              <a:spcPct val="100000"/>
            </a:lnSpc>
          </a:pPr>
          <a:r>
            <a:rPr lang="en-GB" baseline="0"/>
            <a:t>The Equality and Human Rights Commission (EHRC) was established by the Equality Act 2006</a:t>
          </a:r>
          <a:endParaRPr lang="en-US"/>
        </a:p>
      </dgm:t>
    </dgm:pt>
    <dgm:pt modelId="{0B838EB4-079F-4E7A-9C4B-0089AA776D10}" type="parTrans" cxnId="{16E6C2BC-4984-4AD2-8787-31E426A10A49}">
      <dgm:prSet/>
      <dgm:spPr/>
      <dgm:t>
        <a:bodyPr/>
        <a:lstStyle/>
        <a:p>
          <a:endParaRPr lang="en-US"/>
        </a:p>
      </dgm:t>
    </dgm:pt>
    <dgm:pt modelId="{91262D0F-560A-4758-8D2A-7AE13F27AF8A}" type="sibTrans" cxnId="{16E6C2BC-4984-4AD2-8787-31E426A10A49}">
      <dgm:prSet/>
      <dgm:spPr/>
      <dgm:t>
        <a:bodyPr/>
        <a:lstStyle/>
        <a:p>
          <a:endParaRPr lang="en-US"/>
        </a:p>
      </dgm:t>
    </dgm:pt>
    <dgm:pt modelId="{3336A659-6FB8-4D3D-BDE8-5E7ABCC6C7B4}">
      <dgm:prSet/>
      <dgm:spPr/>
      <dgm:t>
        <a:bodyPr/>
        <a:lstStyle/>
        <a:p>
          <a:pPr>
            <a:lnSpc>
              <a:spcPct val="100000"/>
            </a:lnSpc>
          </a:pPr>
          <a:r>
            <a:rPr lang="en-GB" baseline="0"/>
            <a:t>Its remit as a National Human Rights Institution is to report on how the UK is fulfilling its Human Rights obligations</a:t>
          </a:r>
          <a:endParaRPr lang="en-US"/>
        </a:p>
      </dgm:t>
    </dgm:pt>
    <dgm:pt modelId="{3203499F-7B4B-4858-9C1B-F18E614F6C89}" type="parTrans" cxnId="{5FA0C859-7A9E-4734-8A03-9709E27A4BDC}">
      <dgm:prSet/>
      <dgm:spPr/>
      <dgm:t>
        <a:bodyPr/>
        <a:lstStyle/>
        <a:p>
          <a:endParaRPr lang="en-US"/>
        </a:p>
      </dgm:t>
    </dgm:pt>
    <dgm:pt modelId="{6AD281F4-806C-4575-A753-0C53B203B522}" type="sibTrans" cxnId="{5FA0C859-7A9E-4734-8A03-9709E27A4BDC}">
      <dgm:prSet/>
      <dgm:spPr/>
      <dgm:t>
        <a:bodyPr/>
        <a:lstStyle/>
        <a:p>
          <a:endParaRPr lang="en-US"/>
        </a:p>
      </dgm:t>
    </dgm:pt>
    <dgm:pt modelId="{59F8EE6A-C4BF-4528-B745-D6C9C617E37F}" type="pres">
      <dgm:prSet presAssocID="{D364D5C6-41FD-49B2-85C1-A5B20264E89B}" presName="linear" presStyleCnt="0">
        <dgm:presLayoutVars>
          <dgm:animLvl val="lvl"/>
          <dgm:resizeHandles val="exact"/>
        </dgm:presLayoutVars>
      </dgm:prSet>
      <dgm:spPr/>
    </dgm:pt>
    <dgm:pt modelId="{ECAF3E83-66FA-4867-9797-42874FCCB61F}" type="pres">
      <dgm:prSet presAssocID="{303505B0-6AE1-4FD2-84EB-184D9CFDEF53}" presName="parentText" presStyleLbl="node1" presStyleIdx="0" presStyleCnt="2">
        <dgm:presLayoutVars>
          <dgm:chMax val="0"/>
          <dgm:bulletEnabled val="1"/>
        </dgm:presLayoutVars>
      </dgm:prSet>
      <dgm:spPr/>
    </dgm:pt>
    <dgm:pt modelId="{98FD7BDD-1EF0-4A57-B3C2-C1277FD3E94B}" type="pres">
      <dgm:prSet presAssocID="{91262D0F-560A-4758-8D2A-7AE13F27AF8A}" presName="spacer" presStyleCnt="0"/>
      <dgm:spPr/>
    </dgm:pt>
    <dgm:pt modelId="{EBB9D52E-1DD0-45B8-90F7-CA52D3001761}" type="pres">
      <dgm:prSet presAssocID="{3336A659-6FB8-4D3D-BDE8-5E7ABCC6C7B4}" presName="parentText" presStyleLbl="node1" presStyleIdx="1" presStyleCnt="2">
        <dgm:presLayoutVars>
          <dgm:chMax val="0"/>
          <dgm:bulletEnabled val="1"/>
        </dgm:presLayoutVars>
      </dgm:prSet>
      <dgm:spPr/>
    </dgm:pt>
  </dgm:ptLst>
  <dgm:cxnLst>
    <dgm:cxn modelId="{55192105-D504-4CA4-BC04-8A7F1D6A3218}" type="presOf" srcId="{3336A659-6FB8-4D3D-BDE8-5E7ABCC6C7B4}" destId="{EBB9D52E-1DD0-45B8-90F7-CA52D3001761}" srcOrd="0" destOrd="0" presId="urn:microsoft.com/office/officeart/2005/8/layout/vList2"/>
    <dgm:cxn modelId="{AD9B7606-8DB4-49D6-B361-98D40304DC3E}" type="presOf" srcId="{303505B0-6AE1-4FD2-84EB-184D9CFDEF53}" destId="{ECAF3E83-66FA-4867-9797-42874FCCB61F}" srcOrd="0" destOrd="0" presId="urn:microsoft.com/office/officeart/2005/8/layout/vList2"/>
    <dgm:cxn modelId="{5FA0C859-7A9E-4734-8A03-9709E27A4BDC}" srcId="{D364D5C6-41FD-49B2-85C1-A5B20264E89B}" destId="{3336A659-6FB8-4D3D-BDE8-5E7ABCC6C7B4}" srcOrd="1" destOrd="0" parTransId="{3203499F-7B4B-4858-9C1B-F18E614F6C89}" sibTransId="{6AD281F4-806C-4575-A753-0C53B203B522}"/>
    <dgm:cxn modelId="{3182D495-615C-4539-9327-8A5BA4F63034}" type="presOf" srcId="{D364D5C6-41FD-49B2-85C1-A5B20264E89B}" destId="{59F8EE6A-C4BF-4528-B745-D6C9C617E37F}" srcOrd="0" destOrd="0" presId="urn:microsoft.com/office/officeart/2005/8/layout/vList2"/>
    <dgm:cxn modelId="{16E6C2BC-4984-4AD2-8787-31E426A10A49}" srcId="{D364D5C6-41FD-49B2-85C1-A5B20264E89B}" destId="{303505B0-6AE1-4FD2-84EB-184D9CFDEF53}" srcOrd="0" destOrd="0" parTransId="{0B838EB4-079F-4E7A-9C4B-0089AA776D10}" sibTransId="{91262D0F-560A-4758-8D2A-7AE13F27AF8A}"/>
    <dgm:cxn modelId="{DDD2D514-E605-4DBB-A7B5-FE64EDA542AF}" type="presParOf" srcId="{59F8EE6A-C4BF-4528-B745-D6C9C617E37F}" destId="{ECAF3E83-66FA-4867-9797-42874FCCB61F}" srcOrd="0" destOrd="0" presId="urn:microsoft.com/office/officeart/2005/8/layout/vList2"/>
    <dgm:cxn modelId="{D63B9F1E-3146-436E-8AD2-2C6B9C43CA27}" type="presParOf" srcId="{59F8EE6A-C4BF-4528-B745-D6C9C617E37F}" destId="{98FD7BDD-1EF0-4A57-B3C2-C1277FD3E94B}" srcOrd="1" destOrd="0" presId="urn:microsoft.com/office/officeart/2005/8/layout/vList2"/>
    <dgm:cxn modelId="{32752F64-D2AA-425D-B22E-C3E0DC6532DB}" type="presParOf" srcId="{59F8EE6A-C4BF-4528-B745-D6C9C617E37F}" destId="{EBB9D52E-1DD0-45B8-90F7-CA52D300176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64D5C6-41FD-49B2-85C1-A5B20264E89B}"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p>
      </dgm:t>
    </dgm:pt>
    <dgm:pt modelId="{46E29F78-58E5-43A1-A491-B008E45E912D}">
      <dgm:prSet/>
      <dgm:spPr/>
      <dgm:t>
        <a:bodyPr/>
        <a:lstStyle/>
        <a:p>
          <a:r>
            <a:rPr lang="en-GB" baseline="0"/>
            <a:t>To further women’s rights the EHRC has funded Engender, the Women’s Equality Network Wales and the Women’s Resource Centre who were tasked with reporting on gender equality issues in Scotland, Wales and England</a:t>
          </a:r>
        </a:p>
        <a:p>
          <a:endParaRPr lang="en-US"/>
        </a:p>
      </dgm:t>
    </dgm:pt>
    <dgm:pt modelId="{0455F69D-1B72-4366-B4DB-0D6DF54C6203}" type="parTrans" cxnId="{638FBF8C-D661-4A46-AC0E-59E2652F1BC1}">
      <dgm:prSet/>
      <dgm:spPr/>
      <dgm:t>
        <a:bodyPr/>
        <a:lstStyle/>
        <a:p>
          <a:endParaRPr lang="en-US"/>
        </a:p>
      </dgm:t>
    </dgm:pt>
    <dgm:pt modelId="{B8DEF901-D723-45B8-B456-68361A514C2F}" type="sibTrans" cxnId="{638FBF8C-D661-4A46-AC0E-59E2652F1BC1}">
      <dgm:prSet/>
      <dgm:spPr/>
      <dgm:t>
        <a:bodyPr/>
        <a:lstStyle/>
        <a:p>
          <a:endParaRPr lang="en-US"/>
        </a:p>
      </dgm:t>
    </dgm:pt>
    <dgm:pt modelId="{30515311-8033-4EB1-B24E-229F20204BD8}">
      <dgm:prSet/>
      <dgm:spPr/>
      <dgm:t>
        <a:bodyPr/>
        <a:lstStyle/>
        <a:p>
          <a:r>
            <a:rPr lang="en-GB" baseline="0"/>
            <a:t>The EHRC make recommendations for legislative changes so the UK complies with Human Rights obligations </a:t>
          </a:r>
          <a:endParaRPr lang="en-US"/>
        </a:p>
      </dgm:t>
    </dgm:pt>
    <dgm:pt modelId="{E970716A-9861-4137-A83E-D6DE5E89D08C}" type="parTrans" cxnId="{8EB13CD8-EB3F-4644-88E2-345B923E8A07}">
      <dgm:prSet/>
      <dgm:spPr/>
      <dgm:t>
        <a:bodyPr/>
        <a:lstStyle/>
        <a:p>
          <a:endParaRPr lang="en-US"/>
        </a:p>
      </dgm:t>
    </dgm:pt>
    <dgm:pt modelId="{CFD38DAE-65F7-4784-ACFD-FD0974D73328}" type="sibTrans" cxnId="{8EB13CD8-EB3F-4644-88E2-345B923E8A07}">
      <dgm:prSet/>
      <dgm:spPr/>
      <dgm:t>
        <a:bodyPr/>
        <a:lstStyle/>
        <a:p>
          <a:endParaRPr lang="en-US"/>
        </a:p>
      </dgm:t>
    </dgm:pt>
    <dgm:pt modelId="{74CD8B19-8964-48F5-8208-E9A37E0A0C98}" type="pres">
      <dgm:prSet presAssocID="{D364D5C6-41FD-49B2-85C1-A5B20264E89B}" presName="vert0" presStyleCnt="0">
        <dgm:presLayoutVars>
          <dgm:dir/>
          <dgm:animOne val="branch"/>
          <dgm:animLvl val="lvl"/>
        </dgm:presLayoutVars>
      </dgm:prSet>
      <dgm:spPr/>
    </dgm:pt>
    <dgm:pt modelId="{1A7D0EF5-484F-44F4-A326-DBBAA6C975B4}" type="pres">
      <dgm:prSet presAssocID="{46E29F78-58E5-43A1-A491-B008E45E912D}" presName="thickLine" presStyleLbl="alignNode1" presStyleIdx="0" presStyleCnt="2"/>
      <dgm:spPr/>
    </dgm:pt>
    <dgm:pt modelId="{B1F3FED7-ECB9-48C4-ABF3-9D8683DD43AE}" type="pres">
      <dgm:prSet presAssocID="{46E29F78-58E5-43A1-A491-B008E45E912D}" presName="horz1" presStyleCnt="0"/>
      <dgm:spPr/>
    </dgm:pt>
    <dgm:pt modelId="{A25FE865-530B-4BA9-919A-1371CF691CCA}" type="pres">
      <dgm:prSet presAssocID="{46E29F78-58E5-43A1-A491-B008E45E912D}" presName="tx1" presStyleLbl="revTx" presStyleIdx="0" presStyleCnt="2"/>
      <dgm:spPr/>
    </dgm:pt>
    <dgm:pt modelId="{98911BDF-9E3B-46C4-822F-27A83BCFD916}" type="pres">
      <dgm:prSet presAssocID="{46E29F78-58E5-43A1-A491-B008E45E912D}" presName="vert1" presStyleCnt="0"/>
      <dgm:spPr/>
    </dgm:pt>
    <dgm:pt modelId="{EC44460E-EA7A-4E5F-B298-C032D864A2C1}" type="pres">
      <dgm:prSet presAssocID="{30515311-8033-4EB1-B24E-229F20204BD8}" presName="thickLine" presStyleLbl="alignNode1" presStyleIdx="1" presStyleCnt="2"/>
      <dgm:spPr/>
    </dgm:pt>
    <dgm:pt modelId="{12B19AA7-3222-4A91-B996-84A2BB5208B6}" type="pres">
      <dgm:prSet presAssocID="{30515311-8033-4EB1-B24E-229F20204BD8}" presName="horz1" presStyleCnt="0"/>
      <dgm:spPr/>
    </dgm:pt>
    <dgm:pt modelId="{9373EBF7-7C20-4104-9E25-144C6C4D8513}" type="pres">
      <dgm:prSet presAssocID="{30515311-8033-4EB1-B24E-229F20204BD8}" presName="tx1" presStyleLbl="revTx" presStyleIdx="1" presStyleCnt="2"/>
      <dgm:spPr/>
    </dgm:pt>
    <dgm:pt modelId="{34E73602-69CD-426B-B585-55277499E5C7}" type="pres">
      <dgm:prSet presAssocID="{30515311-8033-4EB1-B24E-229F20204BD8}" presName="vert1" presStyleCnt="0"/>
      <dgm:spPr/>
    </dgm:pt>
  </dgm:ptLst>
  <dgm:cxnLst>
    <dgm:cxn modelId="{F660D612-E6EE-45ED-892B-5657987A6FB0}" type="presOf" srcId="{30515311-8033-4EB1-B24E-229F20204BD8}" destId="{9373EBF7-7C20-4104-9E25-144C6C4D8513}" srcOrd="0" destOrd="0" presId="urn:microsoft.com/office/officeart/2008/layout/LinedList"/>
    <dgm:cxn modelId="{638FBF8C-D661-4A46-AC0E-59E2652F1BC1}" srcId="{D364D5C6-41FD-49B2-85C1-A5B20264E89B}" destId="{46E29F78-58E5-43A1-A491-B008E45E912D}" srcOrd="0" destOrd="0" parTransId="{0455F69D-1B72-4366-B4DB-0D6DF54C6203}" sibTransId="{B8DEF901-D723-45B8-B456-68361A514C2F}"/>
    <dgm:cxn modelId="{F52DE3B1-EE45-4F00-8B9F-3D450EA696AD}" type="presOf" srcId="{D364D5C6-41FD-49B2-85C1-A5B20264E89B}" destId="{74CD8B19-8964-48F5-8208-E9A37E0A0C98}" srcOrd="0" destOrd="0" presId="urn:microsoft.com/office/officeart/2008/layout/LinedList"/>
    <dgm:cxn modelId="{8EB13CD8-EB3F-4644-88E2-345B923E8A07}" srcId="{D364D5C6-41FD-49B2-85C1-A5B20264E89B}" destId="{30515311-8033-4EB1-B24E-229F20204BD8}" srcOrd="1" destOrd="0" parTransId="{E970716A-9861-4137-A83E-D6DE5E89D08C}" sibTransId="{CFD38DAE-65F7-4784-ACFD-FD0974D73328}"/>
    <dgm:cxn modelId="{FADCE8DB-96E9-47D0-A713-BC7164782AC1}" type="presOf" srcId="{46E29F78-58E5-43A1-A491-B008E45E912D}" destId="{A25FE865-530B-4BA9-919A-1371CF691CCA}" srcOrd="0" destOrd="0" presId="urn:microsoft.com/office/officeart/2008/layout/LinedList"/>
    <dgm:cxn modelId="{6AE4E275-3FBA-4B44-A489-DF98D645A700}" type="presParOf" srcId="{74CD8B19-8964-48F5-8208-E9A37E0A0C98}" destId="{1A7D0EF5-484F-44F4-A326-DBBAA6C975B4}" srcOrd="0" destOrd="0" presId="urn:microsoft.com/office/officeart/2008/layout/LinedList"/>
    <dgm:cxn modelId="{5CFB67C6-80CD-4793-A3DD-CFD4C71A8E07}" type="presParOf" srcId="{74CD8B19-8964-48F5-8208-E9A37E0A0C98}" destId="{B1F3FED7-ECB9-48C4-ABF3-9D8683DD43AE}" srcOrd="1" destOrd="0" presId="urn:microsoft.com/office/officeart/2008/layout/LinedList"/>
    <dgm:cxn modelId="{5E75C42B-E273-4E43-8A3A-4C0E014EE3A5}" type="presParOf" srcId="{B1F3FED7-ECB9-48C4-ABF3-9D8683DD43AE}" destId="{A25FE865-530B-4BA9-919A-1371CF691CCA}" srcOrd="0" destOrd="0" presId="urn:microsoft.com/office/officeart/2008/layout/LinedList"/>
    <dgm:cxn modelId="{3EF043BB-66BB-4DD2-9BE6-37C04B3DB420}" type="presParOf" srcId="{B1F3FED7-ECB9-48C4-ABF3-9D8683DD43AE}" destId="{98911BDF-9E3B-46C4-822F-27A83BCFD916}" srcOrd="1" destOrd="0" presId="urn:microsoft.com/office/officeart/2008/layout/LinedList"/>
    <dgm:cxn modelId="{0DB644BB-F6CA-4BC6-927D-7DFAF2369A17}" type="presParOf" srcId="{74CD8B19-8964-48F5-8208-E9A37E0A0C98}" destId="{EC44460E-EA7A-4E5F-B298-C032D864A2C1}" srcOrd="2" destOrd="0" presId="urn:microsoft.com/office/officeart/2008/layout/LinedList"/>
    <dgm:cxn modelId="{D3FEC8A7-A996-4B8B-8636-3A239790DB20}" type="presParOf" srcId="{74CD8B19-8964-48F5-8208-E9A37E0A0C98}" destId="{12B19AA7-3222-4A91-B996-84A2BB5208B6}" srcOrd="3" destOrd="0" presId="urn:microsoft.com/office/officeart/2008/layout/LinedList"/>
    <dgm:cxn modelId="{824F4012-7E1A-456B-B246-E27257CBCEA5}" type="presParOf" srcId="{12B19AA7-3222-4A91-B996-84A2BB5208B6}" destId="{9373EBF7-7C20-4104-9E25-144C6C4D8513}" srcOrd="0" destOrd="0" presId="urn:microsoft.com/office/officeart/2008/layout/LinedList"/>
    <dgm:cxn modelId="{7F34E233-7FC3-472E-8FA3-AF4ACED38A49}" type="presParOf" srcId="{12B19AA7-3222-4A91-B996-84A2BB5208B6}" destId="{34E73602-69CD-426B-B585-55277499E5C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F3E83-66FA-4867-9797-42874FCCB61F}">
      <dsp:nvSpPr>
        <dsp:cNvPr id="0" name=""/>
        <dsp:cNvSpPr/>
      </dsp:nvSpPr>
      <dsp:spPr>
        <a:xfrm>
          <a:off x="0" y="36819"/>
          <a:ext cx="9225767" cy="2088450"/>
        </a:xfrm>
        <a:prstGeom prst="round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100000"/>
            </a:lnSpc>
            <a:spcBef>
              <a:spcPct val="0"/>
            </a:spcBef>
            <a:spcAft>
              <a:spcPct val="35000"/>
            </a:spcAft>
            <a:buNone/>
          </a:pPr>
          <a:r>
            <a:rPr lang="en-GB" sz="3500" kern="1200" baseline="0"/>
            <a:t>The Equality and Human Rights Commission (EHRC) was established by the Equality Act 2006</a:t>
          </a:r>
          <a:endParaRPr lang="en-US" sz="3500" kern="1200"/>
        </a:p>
      </dsp:txBody>
      <dsp:txXfrm>
        <a:off x="101950" y="138769"/>
        <a:ext cx="9021867" cy="1884550"/>
      </dsp:txXfrm>
    </dsp:sp>
    <dsp:sp modelId="{EBB9D52E-1DD0-45B8-90F7-CA52D3001761}">
      <dsp:nvSpPr>
        <dsp:cNvPr id="0" name=""/>
        <dsp:cNvSpPr/>
      </dsp:nvSpPr>
      <dsp:spPr>
        <a:xfrm>
          <a:off x="0" y="2226069"/>
          <a:ext cx="9225767" cy="2088450"/>
        </a:xfrm>
        <a:prstGeom prst="roundRect">
          <a:avLst/>
        </a:prstGeom>
        <a:solidFill>
          <a:schemeClr val="accent6">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100000"/>
            </a:lnSpc>
            <a:spcBef>
              <a:spcPct val="0"/>
            </a:spcBef>
            <a:spcAft>
              <a:spcPct val="35000"/>
            </a:spcAft>
            <a:buNone/>
          </a:pPr>
          <a:r>
            <a:rPr lang="en-GB" sz="3500" kern="1200" baseline="0"/>
            <a:t>Its remit as a National Human Rights Institution is to report on how the UK is fulfilling its Human Rights obligations</a:t>
          </a:r>
          <a:endParaRPr lang="en-US" sz="3500" kern="1200"/>
        </a:p>
      </dsp:txBody>
      <dsp:txXfrm>
        <a:off x="101950" y="2328019"/>
        <a:ext cx="9021867" cy="18845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D0EF5-484F-44F4-A326-DBBAA6C975B4}">
      <dsp:nvSpPr>
        <dsp:cNvPr id="0" name=""/>
        <dsp:cNvSpPr/>
      </dsp:nvSpPr>
      <dsp:spPr>
        <a:xfrm>
          <a:off x="0" y="0"/>
          <a:ext cx="6091428"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accent6">
              <a:hueOff val="0"/>
              <a:satOff val="0"/>
              <a:lumOff val="0"/>
              <a:alphaOff val="0"/>
              <a:shade val="35000"/>
              <a:satMod val="130000"/>
            </a:schemeClr>
          </a:contourClr>
        </a:sp3d>
      </dsp:spPr>
      <dsp:style>
        <a:lnRef idx="1">
          <a:scrgbClr r="0" g="0" b="0"/>
        </a:lnRef>
        <a:fillRef idx="3">
          <a:scrgbClr r="0" g="0" b="0"/>
        </a:fillRef>
        <a:effectRef idx="2">
          <a:scrgbClr r="0" g="0" b="0"/>
        </a:effectRef>
        <a:fontRef idx="minor">
          <a:schemeClr val="lt1"/>
        </a:fontRef>
      </dsp:style>
    </dsp:sp>
    <dsp:sp modelId="{A25FE865-530B-4BA9-919A-1371CF691CCA}">
      <dsp:nvSpPr>
        <dsp:cNvPr id="0" name=""/>
        <dsp:cNvSpPr/>
      </dsp:nvSpPr>
      <dsp:spPr>
        <a:xfrm>
          <a:off x="0" y="0"/>
          <a:ext cx="6091428" cy="2175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To further women’s rights the EHRC has funded Engender, the Women’s Equality Network Wales and the Women’s Resource Centre who were tasked with reporting on gender equality issues in Scotland, Wales and England</a:t>
          </a:r>
        </a:p>
        <a:p>
          <a:pPr marL="0" lvl="0" indent="0" algn="l" defTabSz="889000">
            <a:lnSpc>
              <a:spcPct val="90000"/>
            </a:lnSpc>
            <a:spcBef>
              <a:spcPct val="0"/>
            </a:spcBef>
            <a:spcAft>
              <a:spcPct val="35000"/>
            </a:spcAft>
            <a:buNone/>
          </a:pPr>
          <a:endParaRPr lang="en-US" sz="2000" kern="1200"/>
        </a:p>
      </dsp:txBody>
      <dsp:txXfrm>
        <a:off x="0" y="0"/>
        <a:ext cx="6091428" cy="2175668"/>
      </dsp:txXfrm>
    </dsp:sp>
    <dsp:sp modelId="{EC44460E-EA7A-4E5F-B298-C032D864A2C1}">
      <dsp:nvSpPr>
        <dsp:cNvPr id="0" name=""/>
        <dsp:cNvSpPr/>
      </dsp:nvSpPr>
      <dsp:spPr>
        <a:xfrm>
          <a:off x="0" y="2175668"/>
          <a:ext cx="6091428" cy="0"/>
        </a:xfrm>
        <a:prstGeom prst="line">
          <a:avLst/>
        </a:prstGeom>
        <a:solidFill>
          <a:schemeClr val="accent6">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accent6">
              <a:hueOff val="0"/>
              <a:satOff val="0"/>
              <a:lumOff val="0"/>
              <a:alphaOff val="0"/>
              <a:shade val="35000"/>
              <a:satMod val="130000"/>
            </a:schemeClr>
          </a:contourClr>
        </a:sp3d>
      </dsp:spPr>
      <dsp:style>
        <a:lnRef idx="1">
          <a:scrgbClr r="0" g="0" b="0"/>
        </a:lnRef>
        <a:fillRef idx="3">
          <a:scrgbClr r="0" g="0" b="0"/>
        </a:fillRef>
        <a:effectRef idx="2">
          <a:scrgbClr r="0" g="0" b="0"/>
        </a:effectRef>
        <a:fontRef idx="minor">
          <a:schemeClr val="lt1"/>
        </a:fontRef>
      </dsp:style>
    </dsp:sp>
    <dsp:sp modelId="{9373EBF7-7C20-4104-9E25-144C6C4D8513}">
      <dsp:nvSpPr>
        <dsp:cNvPr id="0" name=""/>
        <dsp:cNvSpPr/>
      </dsp:nvSpPr>
      <dsp:spPr>
        <a:xfrm>
          <a:off x="0" y="2175668"/>
          <a:ext cx="6091428" cy="2175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EHRC make recommendations for legislative changes so the UK complies with Human Rights obligations </a:t>
          </a:r>
          <a:endParaRPr lang="en-US" sz="2000" kern="1200"/>
        </a:p>
      </dsp:txBody>
      <dsp:txXfrm>
        <a:off x="0" y="2175668"/>
        <a:ext cx="6091428" cy="217566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176FF-F5B4-4D45-8779-9F0F455743E8}" type="datetimeFigureOut">
              <a:rPr lang="en-US" smtClean="0"/>
              <a:t>10/6/2019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F7FBCA-4BE8-4FB5-91BD-69C6AC6BDB5D}" type="slidenum">
              <a:rPr lang="en-US" smtClean="0"/>
              <a:t>‹#›</a:t>
            </a:fld>
            <a:endParaRPr lang="en-US" dirty="0"/>
          </a:p>
        </p:txBody>
      </p:sp>
    </p:spTree>
    <p:extLst>
      <p:ext uri="{BB962C8B-B14F-4D97-AF65-F5344CB8AC3E}">
        <p14:creationId xmlns:p14="http://schemas.microsoft.com/office/powerpoint/2010/main" val="711236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spc="3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Rectangle 6"/>
          <p:cNvSpPr/>
          <p:nvPr/>
        </p:nvSpPr>
        <p:spPr>
          <a:xfrm>
            <a:off x="0" y="0"/>
            <a:ext cx="457200" cy="685800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p>
            <a:fld id="{60ADF3C0-B1FB-42DC-B478-AF84C3CE5C3C}" type="datetime1">
              <a:rPr lang="en-US" smtClean="0"/>
              <a:t>10/6/2019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8871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EDD5F4-8AF8-46B9-B655-FECF27EF63FD}"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337702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1"/>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spc="30" baseline="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19408-9C27-42D0-A3E3-2484768A8F22}"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4320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9DC33F-8D7B-46CC-9F59-1A17976147CE}"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
        <p:nvSpPr>
          <p:cNvPr id="8" name="Rectangle 7"/>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7008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82513A-523B-4CD2-9C8B-D457F28F4ABD}" type="datetime1">
              <a:rPr lang="en-US" smtClean="0"/>
              <a:t>10/6/2019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
        <p:nvSpPr>
          <p:cNvPr id="11" name="Rectangle 10"/>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7791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5548E7-81A7-49BE-B31E-01672C55CDBE}" type="datetime1">
              <a:rPr lang="en-US" smtClean="0"/>
              <a:t>10/6/2019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8386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08A03C-BA82-4F79-A730-B582D55F1D51}" type="datetime1">
              <a:rPr lang="en-US" smtClean="0"/>
              <a:t>10/6/2019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
        <p:nvSpPr>
          <p:cNvPr id="5" name="Rectangle 4"/>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0013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2800" b="1"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417FC7-A8BD-4D51-8A8C-57C129BB2ED5}"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88254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1">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400" baseline="0">
                <a:solidFill>
                  <a:schemeClr val="bg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91B8F2-452F-47BB-A0B0-A22052EA7BBF}" type="datetime1">
              <a:rPr lang="en-US" smtClean="0"/>
              <a:t>10/6/2019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4418376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DA58D-CE36-42FB-A681-D4975774D88C}"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189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05E26B-855B-4DB6-BFA6-A35E4D51FCF3}" type="datetime1">
              <a:rPr lang="en-US" smtClean="0"/>
              <a:t>10/6/2019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
        <p:nvSpPr>
          <p:cNvPr id="7" name="Rectangle 6"/>
          <p:cNvSpPr/>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55591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294198"/>
            <a:ext cx="9692640" cy="1397124"/>
          </a:xfrm>
          <a:prstGeom prst="rect">
            <a:avLst/>
          </a:prstGeom>
        </p:spPr>
        <p:txBody>
          <a:bodyPr vert="horz" lIns="91440" tIns="27432"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accent1">
                    <a:lumMod val="40000"/>
                    <a:lumOff val="60000"/>
                  </a:schemeClr>
                </a:solidFill>
              </a:defRPr>
            </a:lvl1pPr>
          </a:lstStyle>
          <a:p>
            <a:fld id="{EA4FA73F-E3AE-4666-833E-DAC3CC7447FA}" type="datetime1">
              <a:rPr lang="en-US" smtClean="0"/>
              <a:t>10/6/2019</a:t>
            </a:fld>
            <a:endParaRPr lang="en-US" dirty="0"/>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accent1">
                    <a:lumMod val="40000"/>
                    <a:lumOff val="60000"/>
                  </a:schemeClr>
                </a:solidFill>
              </a:defRPr>
            </a:lvl1pPr>
          </a:lstStyle>
          <a:p>
            <a:endParaRPr lang="en-US" dirty="0"/>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accent1">
                    <a:lumMod val="60000"/>
                    <a:lumOff val="40000"/>
                  </a:schemeClr>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79083952"/>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b="1" kern="1200" spc="-50" baseline="0">
          <a:solidFill>
            <a:schemeClr val="accent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2000" kern="1200" spc="10" baseline="0">
          <a:solidFill>
            <a:schemeClr val="tx1">
              <a:lumMod val="65000"/>
              <a:lumOff val="35000"/>
            </a:schemeClr>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u9v2hcsL5i0"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qualityhumanrights.com/en/human-rights-act/article-14-protection-discrimination" TargetMode="External"/><Relationship Id="rId2" Type="http://schemas.openxmlformats.org/officeDocument/2006/relationships/hyperlink" Target="https://www.independent.co.uk/news/uk/home-news/women-uk-losing-billions-year-gender-pay-gap-workplace-discrimination-figures-report-a8161691.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equalityhumanrights.com/en/human-rights/what-are-human-rights" TargetMode="External"/><Relationship Id="rId2" Type="http://schemas.openxmlformats.org/officeDocument/2006/relationships/hyperlink" Target="https://www.youtube.com/watch?v=u9v2hcsL5i0" TargetMode="External"/><Relationship Id="rId1" Type="http://schemas.openxmlformats.org/officeDocument/2006/relationships/slideLayout" Target="../slideLayouts/slideLayout2.xml"/><Relationship Id="rId4" Type="http://schemas.openxmlformats.org/officeDocument/2006/relationships/hyperlink" Target="http://www.abouthumanrights.co.uk/human-rights-sexuali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pic>
        <p:nvPicPr>
          <p:cNvPr id="5" name="Picture 4" descr="close up of pages of a book">
            <a:extLst>
              <a:ext uri="{FF2B5EF4-FFF2-40B4-BE49-F238E27FC236}">
                <a16:creationId xmlns:a16="http://schemas.microsoft.com/office/drawing/2014/main" id="{E8B6E499-B9AF-4C9F-9B5A-1EFCE8B402C0}"/>
              </a:ext>
            </a:extLst>
          </p:cNvPr>
          <p:cNvPicPr>
            <a:picLocks noChangeAspect="1"/>
          </p:cNvPicPr>
          <p:nvPr/>
        </p:nvPicPr>
        <p:blipFill rotWithShape="1">
          <a:blip r:embed="rId2"/>
          <a:srcRect l="28740" r="9545"/>
          <a:stretch/>
        </p:blipFill>
        <p:spPr>
          <a:xfrm>
            <a:off x="452761" y="10"/>
            <a:ext cx="5643239" cy="6857990"/>
          </a:xfrm>
          <a:prstGeom prst="rect">
            <a:avLst/>
          </a:prstGeom>
        </p:spPr>
      </p:pic>
      <p:sp>
        <p:nvSpPr>
          <p:cNvPr id="2" name="Title 1">
            <a:extLst>
              <a:ext uri="{FF2B5EF4-FFF2-40B4-BE49-F238E27FC236}">
                <a16:creationId xmlns:a16="http://schemas.microsoft.com/office/drawing/2014/main" id="{DAE48B8D-7A59-42A4-A61B-B66E6063DD0D}"/>
              </a:ext>
            </a:extLst>
          </p:cNvPr>
          <p:cNvSpPr>
            <a:spLocks noGrp="1"/>
          </p:cNvSpPr>
          <p:nvPr>
            <p:ph type="ctrTitle"/>
          </p:nvPr>
        </p:nvSpPr>
        <p:spPr>
          <a:xfrm>
            <a:off x="6328230" y="365759"/>
            <a:ext cx="5747656" cy="4786811"/>
          </a:xfrm>
        </p:spPr>
        <p:txBody>
          <a:bodyPr>
            <a:normAutofit/>
          </a:bodyPr>
          <a:lstStyle/>
          <a:p>
            <a:r>
              <a:rPr lang="en-US" dirty="0"/>
              <a:t>Feminism &amp; </a:t>
            </a:r>
            <a:br>
              <a:rPr lang="en-US" dirty="0"/>
            </a:br>
            <a:r>
              <a:rPr lang="en-US" dirty="0"/>
              <a:t>Human Rights</a:t>
            </a:r>
          </a:p>
        </p:txBody>
      </p:sp>
      <p:sp>
        <p:nvSpPr>
          <p:cNvPr id="3" name="Subtitle 2">
            <a:extLst>
              <a:ext uri="{FF2B5EF4-FFF2-40B4-BE49-F238E27FC236}">
                <a16:creationId xmlns:a16="http://schemas.microsoft.com/office/drawing/2014/main" id="{93871044-9D2C-42D1-8B31-E3D6F11C6013}"/>
              </a:ext>
            </a:extLst>
          </p:cNvPr>
          <p:cNvSpPr>
            <a:spLocks noGrp="1"/>
          </p:cNvSpPr>
          <p:nvPr>
            <p:ph type="subTitle" idx="1"/>
          </p:nvPr>
        </p:nvSpPr>
        <p:spPr>
          <a:xfrm>
            <a:off x="6729688" y="5573486"/>
            <a:ext cx="3950503" cy="918754"/>
          </a:xfrm>
        </p:spPr>
        <p:txBody>
          <a:bodyPr>
            <a:normAutofit/>
          </a:bodyPr>
          <a:lstStyle/>
          <a:p>
            <a:endParaRPr lang="en-US" dirty="0">
              <a:solidFill>
                <a:schemeClr val="tx1">
                  <a:lumMod val="85000"/>
                </a:schemeClr>
              </a:solidFill>
            </a:endParaRPr>
          </a:p>
        </p:txBody>
      </p:sp>
    </p:spTree>
    <p:extLst>
      <p:ext uri="{BB962C8B-B14F-4D97-AF65-F5344CB8AC3E}">
        <p14:creationId xmlns:p14="http://schemas.microsoft.com/office/powerpoint/2010/main" val="322664401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2BE85-86E4-404C-A720-D21A44DD3167}"/>
              </a:ext>
            </a:extLst>
          </p:cNvPr>
          <p:cNvSpPr>
            <a:spLocks noGrp="1"/>
          </p:cNvSpPr>
          <p:nvPr>
            <p:ph type="title"/>
          </p:nvPr>
        </p:nvSpPr>
        <p:spPr>
          <a:xfrm>
            <a:off x="6420464" y="365760"/>
            <a:ext cx="4534047" cy="1325562"/>
          </a:xfrm>
        </p:spPr>
        <p:txBody>
          <a:bodyPr>
            <a:normAutofit/>
          </a:bodyPr>
          <a:lstStyle/>
          <a:p>
            <a:r>
              <a:rPr lang="en-GB" sz="2800"/>
              <a:t>Human Rights – </a:t>
            </a:r>
            <a:br>
              <a:rPr lang="en-GB" sz="2800"/>
            </a:br>
            <a:r>
              <a:rPr lang="en-GB" sz="2800"/>
              <a:t>Apply equally to everyone?</a:t>
            </a:r>
          </a:p>
        </p:txBody>
      </p:sp>
      <p:pic>
        <p:nvPicPr>
          <p:cNvPr id="5" name="Picture 4" descr="A close up of a sign&#10;&#10;Description automatically generated">
            <a:extLst>
              <a:ext uri="{FF2B5EF4-FFF2-40B4-BE49-F238E27FC236}">
                <a16:creationId xmlns:a16="http://schemas.microsoft.com/office/drawing/2014/main" id="{DF14AA1B-7C16-4A38-9097-E4DA13946CC2}"/>
              </a:ext>
            </a:extLst>
          </p:cNvPr>
          <p:cNvPicPr>
            <a:picLocks noChangeAspect="1"/>
          </p:cNvPicPr>
          <p:nvPr/>
        </p:nvPicPr>
        <p:blipFill rotWithShape="1">
          <a:blip r:embed="rId2"/>
          <a:srcRect l="26365" r="9425"/>
          <a:stretch/>
        </p:blipFill>
        <p:spPr>
          <a:xfrm>
            <a:off x="20" y="10"/>
            <a:ext cx="6094799" cy="6857990"/>
          </a:xfrm>
          <a:prstGeom prst="rect">
            <a:avLst/>
          </a:prstGeom>
        </p:spPr>
      </p:pic>
      <p:sp>
        <p:nvSpPr>
          <p:cNvPr id="83" name="Rectangle 75">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A3BE3891-AE3A-40BE-8F84-0BF4F904F3F7}"/>
              </a:ext>
            </a:extLst>
          </p:cNvPr>
          <p:cNvSpPr>
            <a:spLocks noGrp="1"/>
          </p:cNvSpPr>
          <p:nvPr>
            <p:ph idx="1"/>
          </p:nvPr>
        </p:nvSpPr>
        <p:spPr>
          <a:xfrm>
            <a:off x="6420463" y="1828800"/>
            <a:ext cx="4572002" cy="4351337"/>
          </a:xfrm>
        </p:spPr>
        <p:txBody>
          <a:bodyPr>
            <a:normAutofit/>
          </a:bodyPr>
          <a:lstStyle/>
          <a:p>
            <a:r>
              <a:rPr lang="en-GB" dirty="0"/>
              <a:t>All humans have rights simply because they are human beings (Donnelly,1999, p.79)</a:t>
            </a:r>
          </a:p>
          <a:p>
            <a:endParaRPr lang="en-GB" dirty="0"/>
          </a:p>
          <a:p>
            <a:r>
              <a:rPr lang="en-GB" dirty="0"/>
              <a:t>Problem is…some human rights </a:t>
            </a:r>
            <a:r>
              <a:rPr lang="en-GB"/>
              <a:t>are </a:t>
            </a:r>
            <a:r>
              <a:rPr lang="en-GB" b="1" u="sng"/>
              <a:t>not</a:t>
            </a:r>
            <a:r>
              <a:rPr lang="en-GB"/>
              <a:t> </a:t>
            </a:r>
            <a:r>
              <a:rPr lang="en-GB" dirty="0"/>
              <a:t>universal</a:t>
            </a:r>
          </a:p>
          <a:p>
            <a:pPr marL="0" indent="0">
              <a:buNone/>
            </a:pPr>
            <a:r>
              <a:rPr lang="en-GB" dirty="0"/>
              <a:t>For example, women are recognised as ‘vulnerable’ but do not have special rights (Freeman, 2011, p.120)</a:t>
            </a:r>
          </a:p>
        </p:txBody>
      </p:sp>
    </p:spTree>
    <p:extLst>
      <p:ext uri="{BB962C8B-B14F-4D97-AF65-F5344CB8AC3E}">
        <p14:creationId xmlns:p14="http://schemas.microsoft.com/office/powerpoint/2010/main" val="959071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8C4C-F7FB-42B7-A5E1-3217DF576A71}"/>
              </a:ext>
            </a:extLst>
          </p:cNvPr>
          <p:cNvSpPr>
            <a:spLocks noGrp="1"/>
          </p:cNvSpPr>
          <p:nvPr>
            <p:ph type="title"/>
          </p:nvPr>
        </p:nvSpPr>
        <p:spPr>
          <a:xfrm>
            <a:off x="7878675" y="640080"/>
            <a:ext cx="3075836" cy="1325562"/>
          </a:xfrm>
        </p:spPr>
        <p:txBody>
          <a:bodyPr>
            <a:normAutofit/>
          </a:bodyPr>
          <a:lstStyle/>
          <a:p>
            <a:r>
              <a:rPr lang="en-GB" sz="2700" dirty="0"/>
              <a:t>The impact of culture on Human Rights</a:t>
            </a:r>
          </a:p>
        </p:txBody>
      </p:sp>
      <p:sp>
        <p:nvSpPr>
          <p:cNvPr id="16" name="Rectangle 15">
            <a:extLst>
              <a:ext uri="{FF2B5EF4-FFF2-40B4-BE49-F238E27FC236}">
                <a16:creationId xmlns:a16="http://schemas.microsoft.com/office/drawing/2014/main" id="{B3FA7040-7C5F-4F67-9BDD-79A5ED87A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A picture containing doll, toy, drawing&#10;&#10;Description automatically generated">
            <a:extLst>
              <a:ext uri="{FF2B5EF4-FFF2-40B4-BE49-F238E27FC236}">
                <a16:creationId xmlns:a16="http://schemas.microsoft.com/office/drawing/2014/main" id="{1471EA85-20B0-4620-93C6-D00AE653D71B}"/>
              </a:ext>
            </a:extLst>
          </p:cNvPr>
          <p:cNvPicPr>
            <a:picLocks noChangeAspect="1"/>
          </p:cNvPicPr>
          <p:nvPr/>
        </p:nvPicPr>
        <p:blipFill rotWithShape="1">
          <a:blip r:embed="rId2"/>
          <a:srcRect l="32823" r="25790" b="-1"/>
          <a:stretch/>
        </p:blipFill>
        <p:spPr>
          <a:xfrm>
            <a:off x="457200" y="10"/>
            <a:ext cx="7095744" cy="6857990"/>
          </a:xfrm>
          <a:prstGeom prst="rect">
            <a:avLst/>
          </a:prstGeom>
        </p:spPr>
      </p:pic>
      <p:sp>
        <p:nvSpPr>
          <p:cNvPr id="3" name="Content Placeholder 2">
            <a:extLst>
              <a:ext uri="{FF2B5EF4-FFF2-40B4-BE49-F238E27FC236}">
                <a16:creationId xmlns:a16="http://schemas.microsoft.com/office/drawing/2014/main" id="{37FF6603-5F8D-4176-938B-0C9068617545}"/>
              </a:ext>
            </a:extLst>
          </p:cNvPr>
          <p:cNvSpPr>
            <a:spLocks noGrp="1"/>
          </p:cNvSpPr>
          <p:nvPr>
            <p:ph idx="1"/>
          </p:nvPr>
        </p:nvSpPr>
        <p:spPr>
          <a:xfrm>
            <a:off x="7878675" y="2124221"/>
            <a:ext cx="3075836" cy="4055915"/>
          </a:xfrm>
        </p:spPr>
        <p:txBody>
          <a:bodyPr>
            <a:normAutofit/>
          </a:bodyPr>
          <a:lstStyle/>
          <a:p>
            <a:pPr marL="0" indent="0">
              <a:buNone/>
            </a:pPr>
            <a:endParaRPr lang="en-GB" b="1" i="1" dirty="0"/>
          </a:p>
          <a:p>
            <a:pPr marL="0" indent="0">
              <a:buNone/>
            </a:pPr>
            <a:r>
              <a:rPr lang="en-GB" b="1" i="1" dirty="0"/>
              <a:t>‘In some cultures, to affirm the dignity of women is to challenge the dignity of men’</a:t>
            </a:r>
          </a:p>
          <a:p>
            <a:pPr marL="0" indent="0">
              <a:buNone/>
            </a:pPr>
            <a:r>
              <a:rPr lang="en-GB" b="1" i="1" dirty="0"/>
              <a:t> </a:t>
            </a:r>
            <a:r>
              <a:rPr lang="en-GB" dirty="0"/>
              <a:t>(Freeman, 2011,p.69)</a:t>
            </a:r>
          </a:p>
          <a:p>
            <a:endParaRPr lang="en-GB" b="1" i="1" dirty="0"/>
          </a:p>
          <a:p>
            <a:endParaRPr lang="en-GB" sz="1600" dirty="0"/>
          </a:p>
        </p:txBody>
      </p:sp>
    </p:spTree>
    <p:extLst>
      <p:ext uri="{BB962C8B-B14F-4D97-AF65-F5344CB8AC3E}">
        <p14:creationId xmlns:p14="http://schemas.microsoft.com/office/powerpoint/2010/main" val="1233002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9EBB507A-4CD7-4FB2-A45B-AA83624A2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27CB19DE-D478-4EF9-A63B-D47EC43BA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4C9876-A5C0-4E7A-B7B0-136C5EFA4C1E}"/>
              </a:ext>
            </a:extLst>
          </p:cNvPr>
          <p:cNvSpPr>
            <a:spLocks noGrp="1"/>
          </p:cNvSpPr>
          <p:nvPr>
            <p:ph type="title"/>
          </p:nvPr>
        </p:nvSpPr>
        <p:spPr>
          <a:xfrm>
            <a:off x="6420464" y="365760"/>
            <a:ext cx="4534047" cy="1325562"/>
          </a:xfrm>
        </p:spPr>
        <p:txBody>
          <a:bodyPr vert="horz" lIns="91440" tIns="27432" rIns="91440" bIns="45720" rtlCol="0" anchor="b">
            <a:normAutofit/>
          </a:bodyPr>
          <a:lstStyle/>
          <a:p>
            <a:r>
              <a:rPr lang="en-US"/>
              <a:t>Feminism</a:t>
            </a:r>
          </a:p>
        </p:txBody>
      </p:sp>
      <p:pic>
        <p:nvPicPr>
          <p:cNvPr id="6" name="Content Placeholder 5" descr="A group of people holding a sign posing for the camera&#10;&#10;Description automatically generated">
            <a:extLst>
              <a:ext uri="{FF2B5EF4-FFF2-40B4-BE49-F238E27FC236}">
                <a16:creationId xmlns:a16="http://schemas.microsoft.com/office/drawing/2014/main" id="{78F7EAF4-DD19-4A14-8D2E-A17897B88CD5}"/>
              </a:ext>
            </a:extLst>
          </p:cNvPr>
          <p:cNvPicPr>
            <a:picLocks noGrp="1" noChangeAspect="1"/>
          </p:cNvPicPr>
          <p:nvPr>
            <p:ph sz="half" idx="1"/>
          </p:nvPr>
        </p:nvPicPr>
        <p:blipFill rotWithShape="1">
          <a:blip r:embed="rId2"/>
          <a:srcRect l="4105" r="45905"/>
          <a:stretch/>
        </p:blipFill>
        <p:spPr>
          <a:xfrm>
            <a:off x="20" y="10"/>
            <a:ext cx="6094799" cy="6857990"/>
          </a:xfrm>
          <a:prstGeom prst="rect">
            <a:avLst/>
          </a:prstGeom>
        </p:spPr>
      </p:pic>
      <p:sp>
        <p:nvSpPr>
          <p:cNvPr id="28" name="Rectangle 27">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3">
            <a:extLst>
              <a:ext uri="{FF2B5EF4-FFF2-40B4-BE49-F238E27FC236}">
                <a16:creationId xmlns:a16="http://schemas.microsoft.com/office/drawing/2014/main" id="{4BB44478-B1E1-4639-8D84-EBCF088EB466}"/>
              </a:ext>
            </a:extLst>
          </p:cNvPr>
          <p:cNvSpPr>
            <a:spLocks noGrp="1"/>
          </p:cNvSpPr>
          <p:nvPr>
            <p:ph sz="half" idx="2"/>
          </p:nvPr>
        </p:nvSpPr>
        <p:spPr>
          <a:xfrm>
            <a:off x="6420463" y="1828800"/>
            <a:ext cx="4572002" cy="4351337"/>
          </a:xfrm>
        </p:spPr>
        <p:txBody>
          <a:bodyPr vert="horz" lIns="91440" tIns="45720" rIns="91440" bIns="45720" rtlCol="0">
            <a:normAutofit/>
          </a:bodyPr>
          <a:lstStyle/>
          <a:p>
            <a:pPr marL="0">
              <a:buNone/>
            </a:pPr>
            <a:r>
              <a:rPr lang="en-US" b="1" dirty="0"/>
              <a:t>Traditional view….</a:t>
            </a:r>
          </a:p>
          <a:p>
            <a:pPr marL="0">
              <a:buNone/>
            </a:pPr>
            <a:endParaRPr lang="en-US" dirty="0"/>
          </a:p>
          <a:p>
            <a:pPr marL="0">
              <a:spcBef>
                <a:spcPts val="0"/>
              </a:spcBef>
              <a:spcAft>
                <a:spcPts val="0"/>
              </a:spcAft>
              <a:buNone/>
            </a:pPr>
            <a:r>
              <a:rPr lang="en-US" dirty="0"/>
              <a:t>‘…women are oppressed/exploited/</a:t>
            </a:r>
          </a:p>
          <a:p>
            <a:pPr marL="0">
              <a:spcBef>
                <a:spcPts val="0"/>
              </a:spcBef>
              <a:spcAft>
                <a:spcPts val="0"/>
              </a:spcAft>
              <a:buNone/>
            </a:pPr>
            <a:r>
              <a:rPr lang="en-US" dirty="0"/>
              <a:t>discriminated/excluded by virtue of them being women’ </a:t>
            </a:r>
          </a:p>
          <a:p>
            <a:pPr marL="0">
              <a:spcBef>
                <a:spcPts val="0"/>
              </a:spcBef>
              <a:spcAft>
                <a:spcPts val="0"/>
              </a:spcAft>
              <a:buNone/>
            </a:pPr>
            <a:endParaRPr lang="en-US" dirty="0"/>
          </a:p>
          <a:p>
            <a:pPr marL="0">
              <a:spcBef>
                <a:spcPts val="0"/>
              </a:spcBef>
              <a:spcAft>
                <a:spcPts val="0"/>
              </a:spcAft>
              <a:buNone/>
            </a:pPr>
            <a:r>
              <a:rPr lang="en-US" dirty="0"/>
              <a:t>(Gunnarsson, 2011, p.24)</a:t>
            </a:r>
          </a:p>
          <a:p>
            <a:pPr marL="0">
              <a:spcBef>
                <a:spcPts val="0"/>
              </a:spcBef>
              <a:spcAft>
                <a:spcPts val="0"/>
              </a:spcAft>
              <a:buNone/>
            </a:pPr>
            <a:endParaRPr lang="en-US" dirty="0"/>
          </a:p>
        </p:txBody>
      </p:sp>
    </p:spTree>
    <p:extLst>
      <p:ext uri="{BB962C8B-B14F-4D97-AF65-F5344CB8AC3E}">
        <p14:creationId xmlns:p14="http://schemas.microsoft.com/office/powerpoint/2010/main" val="8496954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EA6C-C54E-4485-B3C8-27F3CDF51635}"/>
              </a:ext>
            </a:extLst>
          </p:cNvPr>
          <p:cNvSpPr>
            <a:spLocks noGrp="1"/>
          </p:cNvSpPr>
          <p:nvPr>
            <p:ph type="title"/>
          </p:nvPr>
        </p:nvSpPr>
        <p:spPr>
          <a:xfrm>
            <a:off x="1261872" y="294198"/>
            <a:ext cx="9692640" cy="1397124"/>
          </a:xfrm>
        </p:spPr>
        <p:txBody>
          <a:bodyPr>
            <a:normAutofit/>
          </a:bodyPr>
          <a:lstStyle/>
          <a:p>
            <a:r>
              <a:rPr lang="en-GB"/>
              <a:t>Human Rights from a feminist perspective</a:t>
            </a:r>
            <a:endParaRPr lang="en-GB" dirty="0"/>
          </a:p>
        </p:txBody>
      </p:sp>
      <p:sp>
        <p:nvSpPr>
          <p:cNvPr id="3" name="Content Placeholder 2">
            <a:extLst>
              <a:ext uri="{FF2B5EF4-FFF2-40B4-BE49-F238E27FC236}">
                <a16:creationId xmlns:a16="http://schemas.microsoft.com/office/drawing/2014/main" id="{882A34CC-D5F1-4CCA-B35F-DED951F6E7F8}"/>
              </a:ext>
            </a:extLst>
          </p:cNvPr>
          <p:cNvSpPr>
            <a:spLocks noGrp="1"/>
          </p:cNvSpPr>
          <p:nvPr>
            <p:ph idx="1"/>
          </p:nvPr>
        </p:nvSpPr>
        <p:spPr>
          <a:xfrm>
            <a:off x="1261872" y="1828800"/>
            <a:ext cx="5852160" cy="5029200"/>
          </a:xfrm>
        </p:spPr>
        <p:txBody>
          <a:bodyPr>
            <a:normAutofit/>
          </a:bodyPr>
          <a:lstStyle/>
          <a:p>
            <a:r>
              <a:rPr lang="en-GB" dirty="0"/>
              <a:t>Over time women have been taking leading roles attempting to redefine global policy on areas such as democracy and human rights as these have been neglected in the past</a:t>
            </a:r>
          </a:p>
          <a:p>
            <a:r>
              <a:rPr lang="en-GB" dirty="0"/>
              <a:t>Feminists recognise we all view societal concepts through a different lens depending on our position in society </a:t>
            </a:r>
          </a:p>
          <a:p>
            <a:pPr marL="0" indent="0">
              <a:buNone/>
            </a:pPr>
            <a:r>
              <a:rPr lang="en-GB" dirty="0"/>
              <a:t>(Bunch, 1995, p.11)</a:t>
            </a:r>
          </a:p>
          <a:p>
            <a:pPr marL="0" indent="0">
              <a:buNone/>
            </a:pPr>
            <a:endParaRPr lang="en-GB" dirty="0"/>
          </a:p>
          <a:p>
            <a:pPr marL="0" indent="0">
              <a:buNone/>
            </a:pPr>
            <a:endParaRPr lang="en-GB" dirty="0"/>
          </a:p>
        </p:txBody>
      </p:sp>
      <p:pic>
        <p:nvPicPr>
          <p:cNvPr id="5" name="Picture 4" descr="A picture containing text, book, photo, black&#10;&#10;Description automatically generated">
            <a:extLst>
              <a:ext uri="{FF2B5EF4-FFF2-40B4-BE49-F238E27FC236}">
                <a16:creationId xmlns:a16="http://schemas.microsoft.com/office/drawing/2014/main" id="{14FE5688-90F9-47FC-9978-50047E35D21D}"/>
              </a:ext>
            </a:extLst>
          </p:cNvPr>
          <p:cNvPicPr>
            <a:picLocks noChangeAspect="1"/>
          </p:cNvPicPr>
          <p:nvPr/>
        </p:nvPicPr>
        <p:blipFill>
          <a:blip r:embed="rId2"/>
          <a:stretch>
            <a:fillRect/>
          </a:stretch>
        </p:blipFill>
        <p:spPr>
          <a:xfrm>
            <a:off x="7598664" y="2180224"/>
            <a:ext cx="3304622" cy="3146574"/>
          </a:xfrm>
          <a:prstGeom prst="rect">
            <a:avLst/>
          </a:prstGeom>
        </p:spPr>
      </p:pic>
    </p:spTree>
    <p:extLst>
      <p:ext uri="{BB962C8B-B14F-4D97-AF65-F5344CB8AC3E}">
        <p14:creationId xmlns:p14="http://schemas.microsoft.com/office/powerpoint/2010/main" val="178120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1EA6C-C54E-4485-B3C8-27F3CDF51635}"/>
              </a:ext>
            </a:extLst>
          </p:cNvPr>
          <p:cNvSpPr>
            <a:spLocks noGrp="1"/>
          </p:cNvSpPr>
          <p:nvPr>
            <p:ph type="title"/>
          </p:nvPr>
        </p:nvSpPr>
        <p:spPr>
          <a:xfrm>
            <a:off x="6420464" y="365760"/>
            <a:ext cx="4534047" cy="1325562"/>
          </a:xfrm>
        </p:spPr>
        <p:txBody>
          <a:bodyPr>
            <a:normAutofit/>
          </a:bodyPr>
          <a:lstStyle/>
          <a:p>
            <a:r>
              <a:rPr lang="en-GB" sz="3100"/>
              <a:t>Human Rights from a feminist perspective</a:t>
            </a:r>
          </a:p>
        </p:txBody>
      </p:sp>
      <p:pic>
        <p:nvPicPr>
          <p:cNvPr id="5" name="Picture 4" descr="A picture containing text, book, photo, black&#10;&#10;Description automatically generated">
            <a:extLst>
              <a:ext uri="{FF2B5EF4-FFF2-40B4-BE49-F238E27FC236}">
                <a16:creationId xmlns:a16="http://schemas.microsoft.com/office/drawing/2014/main" id="{14FE5688-90F9-47FC-9978-50047E35D21D}"/>
              </a:ext>
            </a:extLst>
          </p:cNvPr>
          <p:cNvPicPr>
            <a:picLocks noChangeAspect="1"/>
          </p:cNvPicPr>
          <p:nvPr/>
        </p:nvPicPr>
        <p:blipFill rotWithShape="1">
          <a:blip r:embed="rId2"/>
          <a:srcRect l="8559" r="6820"/>
          <a:stretch/>
        </p:blipFill>
        <p:spPr>
          <a:xfrm>
            <a:off x="20" y="10"/>
            <a:ext cx="6094799" cy="6857990"/>
          </a:xfrm>
          <a:prstGeom prst="rect">
            <a:avLst/>
          </a:prstGeom>
        </p:spPr>
      </p:pic>
      <p:sp>
        <p:nvSpPr>
          <p:cNvPr id="10" name="Rectangle 9">
            <a:extLst>
              <a:ext uri="{FF2B5EF4-FFF2-40B4-BE49-F238E27FC236}">
                <a16:creationId xmlns:a16="http://schemas.microsoft.com/office/drawing/2014/main" id="{BDA3EF5D-1AA5-4BA5-B881-C9E3832EB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82A34CC-D5F1-4CCA-B35F-DED951F6E7F8}"/>
              </a:ext>
            </a:extLst>
          </p:cNvPr>
          <p:cNvSpPr>
            <a:spLocks noGrp="1"/>
          </p:cNvSpPr>
          <p:nvPr>
            <p:ph idx="1"/>
          </p:nvPr>
        </p:nvSpPr>
        <p:spPr>
          <a:xfrm>
            <a:off x="6420463" y="2438400"/>
            <a:ext cx="4572002" cy="3741737"/>
          </a:xfrm>
        </p:spPr>
        <p:txBody>
          <a:bodyPr>
            <a:normAutofit/>
          </a:bodyPr>
          <a:lstStyle/>
          <a:p>
            <a:pPr marL="0" indent="0">
              <a:buNone/>
            </a:pPr>
            <a:r>
              <a:rPr lang="en-GB" dirty="0"/>
              <a:t>Watch the following clip from a documentary on BBC 4 (2010) and </a:t>
            </a:r>
            <a:r>
              <a:rPr lang="en-GB" b="1" dirty="0">
                <a:solidFill>
                  <a:schemeClr val="accent1">
                    <a:lumMod val="75000"/>
                  </a:schemeClr>
                </a:solidFill>
              </a:rPr>
              <a:t>think about </a:t>
            </a:r>
            <a:r>
              <a:rPr lang="en-GB" dirty="0"/>
              <a:t>how the husband views feminism and gender roles;</a:t>
            </a:r>
          </a:p>
          <a:p>
            <a:pPr marL="0" indent="0">
              <a:buNone/>
            </a:pPr>
            <a:r>
              <a:rPr lang="en-GB" dirty="0"/>
              <a:t> </a:t>
            </a:r>
            <a:r>
              <a:rPr lang="en-GB" u="sng" dirty="0">
                <a:hlinkClick r:id="rId3"/>
              </a:rPr>
              <a:t>https://www.youtube.com/watch?v=u9v2hcsL5i0</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503882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19">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21">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86933" y="0"/>
            <a:ext cx="480906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3">
            <a:extLst>
              <a:ext uri="{FF2B5EF4-FFF2-40B4-BE49-F238E27FC236}">
                <a16:creationId xmlns:a16="http://schemas.microsoft.com/office/drawing/2014/main" id="{1BB06672-1A60-406F-A61F-4563851CE6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5196840" cy="6858000"/>
          </a:xfrm>
          <a:prstGeom prst="rect">
            <a:avLst/>
          </a:prstGeom>
          <a:solidFill>
            <a:schemeClr val="bg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389A4F-960B-4BAF-9064-2781D3F91B4E}"/>
              </a:ext>
            </a:extLst>
          </p:cNvPr>
          <p:cNvSpPr>
            <a:spLocks noGrp="1"/>
          </p:cNvSpPr>
          <p:nvPr>
            <p:ph type="title"/>
          </p:nvPr>
        </p:nvSpPr>
        <p:spPr>
          <a:xfrm>
            <a:off x="6485993" y="643465"/>
            <a:ext cx="4419074" cy="5560272"/>
          </a:xfrm>
        </p:spPr>
        <p:txBody>
          <a:bodyPr anchor="ctr">
            <a:normAutofit/>
          </a:bodyPr>
          <a:lstStyle/>
          <a:p>
            <a:r>
              <a:rPr lang="en-GB"/>
              <a:t>Article 14: protection from discrimination</a:t>
            </a:r>
          </a:p>
        </p:txBody>
      </p:sp>
      <p:sp>
        <p:nvSpPr>
          <p:cNvPr id="15" name="Content Placeholder 2">
            <a:extLst>
              <a:ext uri="{FF2B5EF4-FFF2-40B4-BE49-F238E27FC236}">
                <a16:creationId xmlns:a16="http://schemas.microsoft.com/office/drawing/2014/main" id="{49E020E7-E471-4318-8C28-FA5A9675EAAB}"/>
              </a:ext>
            </a:extLst>
          </p:cNvPr>
          <p:cNvSpPr>
            <a:spLocks noGrp="1"/>
          </p:cNvSpPr>
          <p:nvPr>
            <p:ph idx="1"/>
          </p:nvPr>
        </p:nvSpPr>
        <p:spPr>
          <a:xfrm>
            <a:off x="1732248" y="643465"/>
            <a:ext cx="4009730" cy="5528735"/>
          </a:xfrm>
        </p:spPr>
        <p:txBody>
          <a:bodyPr anchor="ctr">
            <a:normAutofit/>
          </a:bodyPr>
          <a:lstStyle/>
          <a:p>
            <a:r>
              <a:rPr lang="en-GB" b="1" dirty="0"/>
              <a:t>The Human Rights Act 1998 </a:t>
            </a:r>
            <a:r>
              <a:rPr lang="en-GB" dirty="0"/>
              <a:t>makes it </a:t>
            </a:r>
            <a:r>
              <a:rPr lang="en-GB" b="1" dirty="0">
                <a:solidFill>
                  <a:schemeClr val="accent1">
                    <a:lumMod val="75000"/>
                  </a:schemeClr>
                </a:solidFill>
              </a:rPr>
              <a:t>illegal</a:t>
            </a:r>
            <a:r>
              <a:rPr lang="en-GB" dirty="0"/>
              <a:t> to discriminate on a wide range of grounds including ‘sex, race, colour, language, religion, political or other opinion, national or social origin, association with a national minority, property, birth or other status’. (Equality and Human Rights Commission, 2018)</a:t>
            </a:r>
          </a:p>
        </p:txBody>
      </p:sp>
    </p:spTree>
    <p:extLst>
      <p:ext uri="{BB962C8B-B14F-4D97-AF65-F5344CB8AC3E}">
        <p14:creationId xmlns:p14="http://schemas.microsoft.com/office/powerpoint/2010/main" val="2936450579"/>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BECC3BA-A694-43D5-A273-058C61324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person, window, table&#10;&#10;Description automatically generated">
            <a:extLst>
              <a:ext uri="{FF2B5EF4-FFF2-40B4-BE49-F238E27FC236}">
                <a16:creationId xmlns:a16="http://schemas.microsoft.com/office/drawing/2014/main" id="{439986FD-5F1C-4EE4-8EEF-6EECF1BEE4D5}"/>
              </a:ext>
            </a:extLst>
          </p:cNvPr>
          <p:cNvPicPr>
            <a:picLocks noChangeAspect="1"/>
          </p:cNvPicPr>
          <p:nvPr/>
        </p:nvPicPr>
        <p:blipFill rotWithShape="1">
          <a:blip r:embed="rId2">
            <a:alphaModFix amt="35000"/>
          </a:blip>
          <a:srcRect r="1334"/>
          <a:stretch/>
        </p:blipFill>
        <p:spPr>
          <a:xfrm>
            <a:off x="20" y="10"/>
            <a:ext cx="12191980" cy="6857990"/>
          </a:xfrm>
          <a:prstGeom prst="rect">
            <a:avLst/>
          </a:prstGeom>
        </p:spPr>
      </p:pic>
      <p:sp>
        <p:nvSpPr>
          <p:cNvPr id="2" name="Title 1">
            <a:extLst>
              <a:ext uri="{FF2B5EF4-FFF2-40B4-BE49-F238E27FC236}">
                <a16:creationId xmlns:a16="http://schemas.microsoft.com/office/drawing/2014/main" id="{6E389A4F-960B-4BAF-9064-2781D3F91B4E}"/>
              </a:ext>
            </a:extLst>
          </p:cNvPr>
          <p:cNvSpPr>
            <a:spLocks noGrp="1"/>
          </p:cNvSpPr>
          <p:nvPr>
            <p:ph type="title"/>
          </p:nvPr>
        </p:nvSpPr>
        <p:spPr>
          <a:xfrm>
            <a:off x="1261872" y="294198"/>
            <a:ext cx="9692640" cy="1397124"/>
          </a:xfrm>
        </p:spPr>
        <p:txBody>
          <a:bodyPr>
            <a:normAutofit/>
          </a:bodyPr>
          <a:lstStyle/>
          <a:p>
            <a:r>
              <a:rPr lang="en-GB">
                <a:solidFill>
                  <a:schemeClr val="tx2"/>
                </a:solidFill>
              </a:rPr>
              <a:t>Article 14: protection from discrimination</a:t>
            </a:r>
          </a:p>
        </p:txBody>
      </p:sp>
      <p:sp>
        <p:nvSpPr>
          <p:cNvPr id="15" name="Content Placeholder 2">
            <a:extLst>
              <a:ext uri="{FF2B5EF4-FFF2-40B4-BE49-F238E27FC236}">
                <a16:creationId xmlns:a16="http://schemas.microsoft.com/office/drawing/2014/main" id="{49E020E7-E471-4318-8C28-FA5A9675EAAB}"/>
              </a:ext>
            </a:extLst>
          </p:cNvPr>
          <p:cNvSpPr>
            <a:spLocks noGrp="1"/>
          </p:cNvSpPr>
          <p:nvPr>
            <p:ph idx="1"/>
          </p:nvPr>
        </p:nvSpPr>
        <p:spPr>
          <a:xfrm>
            <a:off x="1261872" y="1828800"/>
            <a:ext cx="8595360" cy="4351337"/>
          </a:xfrm>
        </p:spPr>
        <p:txBody>
          <a:bodyPr>
            <a:normAutofit/>
          </a:bodyPr>
          <a:lstStyle/>
          <a:p>
            <a:r>
              <a:rPr lang="en-GB" dirty="0"/>
              <a:t>However, women are discriminated against on a daily basis – Campaigners have warned women face a 'lifetime of unequal pay’ where female employees miss out on average of £9,112 each per year compared to their male counterparts. (Bulman, 2018)</a:t>
            </a:r>
          </a:p>
          <a:p>
            <a:endParaRPr lang="en-GB" dirty="0"/>
          </a:p>
        </p:txBody>
      </p:sp>
      <p:sp>
        <p:nvSpPr>
          <p:cNvPr id="22" name="Rectangle 21">
            <a:extLst>
              <a:ext uri="{FF2B5EF4-FFF2-40B4-BE49-F238E27FC236}">
                <a16:creationId xmlns:a16="http://schemas.microsoft.com/office/drawing/2014/main" id="{5D814221-FA17-46FD-8AE3-60C5535F6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bg2">
              <a:lumMod val="7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49677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FBAF-4483-4464-8F17-9E0E1840EDFD}"/>
              </a:ext>
            </a:extLst>
          </p:cNvPr>
          <p:cNvSpPr>
            <a:spLocks noGrp="1"/>
          </p:cNvSpPr>
          <p:nvPr>
            <p:ph type="title"/>
          </p:nvPr>
        </p:nvSpPr>
        <p:spPr>
          <a:xfrm>
            <a:off x="1261872" y="5143500"/>
            <a:ext cx="9692640" cy="1325562"/>
          </a:xfrm>
        </p:spPr>
        <p:txBody>
          <a:bodyPr>
            <a:normAutofit/>
          </a:bodyPr>
          <a:lstStyle/>
          <a:p>
            <a:r>
              <a:rPr lang="en-GB"/>
              <a:t>Moving forward…</a:t>
            </a:r>
          </a:p>
        </p:txBody>
      </p:sp>
      <p:sp>
        <p:nvSpPr>
          <p:cNvPr id="17" name="Rectangle 16">
            <a:extLst>
              <a:ext uri="{FF2B5EF4-FFF2-40B4-BE49-F238E27FC236}">
                <a16:creationId xmlns:a16="http://schemas.microsoft.com/office/drawing/2014/main" id="{98631A13-5CE6-4934-956A-8EBF19C149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61B1301-C438-454D-B963-6793D10485A4}"/>
              </a:ext>
            </a:extLst>
          </p:cNvPr>
          <p:cNvGraphicFramePr>
            <a:graphicFrameLocks noGrp="1"/>
          </p:cNvGraphicFramePr>
          <p:nvPr>
            <p:ph idx="1"/>
            <p:extLst>
              <p:ext uri="{D42A27DB-BD31-4B8C-83A1-F6EECF244321}">
                <p14:modId xmlns:p14="http://schemas.microsoft.com/office/powerpoint/2010/main" val="2188262042"/>
              </p:ext>
            </p:extLst>
          </p:nvPr>
        </p:nvGraphicFramePr>
        <p:xfrm>
          <a:off x="1262063" y="462337"/>
          <a:ext cx="922576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335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FBAF-4483-4464-8F17-9E0E1840EDFD}"/>
              </a:ext>
            </a:extLst>
          </p:cNvPr>
          <p:cNvSpPr>
            <a:spLocks noGrp="1"/>
          </p:cNvSpPr>
          <p:nvPr>
            <p:ph type="title"/>
          </p:nvPr>
        </p:nvSpPr>
        <p:spPr>
          <a:xfrm>
            <a:off x="1261872" y="365760"/>
            <a:ext cx="6091428" cy="1325562"/>
          </a:xfrm>
        </p:spPr>
        <p:txBody>
          <a:bodyPr>
            <a:normAutofit/>
          </a:bodyPr>
          <a:lstStyle/>
          <a:p>
            <a:r>
              <a:rPr lang="en-GB" dirty="0"/>
              <a:t>Moving forward…</a:t>
            </a:r>
          </a:p>
        </p:txBody>
      </p:sp>
      <p:pic>
        <p:nvPicPr>
          <p:cNvPr id="4" name="Picture 3" descr="A picture containing room, cake, table, sitting&#10;&#10;Description automatically generated">
            <a:extLst>
              <a:ext uri="{FF2B5EF4-FFF2-40B4-BE49-F238E27FC236}">
                <a16:creationId xmlns:a16="http://schemas.microsoft.com/office/drawing/2014/main" id="{4B89F1D6-DED9-4162-8DFF-FE4D89C9E532}"/>
              </a:ext>
            </a:extLst>
          </p:cNvPr>
          <p:cNvPicPr>
            <a:picLocks noChangeAspect="1"/>
          </p:cNvPicPr>
          <p:nvPr/>
        </p:nvPicPr>
        <p:blipFill rotWithShape="1">
          <a:blip r:embed="rId2"/>
          <a:srcRect l="36834" r="35561"/>
          <a:stretch/>
        </p:blipFill>
        <p:spPr>
          <a:xfrm>
            <a:off x="7737169" y="10"/>
            <a:ext cx="3555205" cy="6857990"/>
          </a:xfrm>
          <a:prstGeom prst="rect">
            <a:avLst/>
          </a:prstGeom>
        </p:spPr>
      </p:pic>
      <p:graphicFrame>
        <p:nvGraphicFramePr>
          <p:cNvPr id="5" name="Content Placeholder 2">
            <a:extLst>
              <a:ext uri="{FF2B5EF4-FFF2-40B4-BE49-F238E27FC236}">
                <a16:creationId xmlns:a16="http://schemas.microsoft.com/office/drawing/2014/main" id="{B61B1301-C438-454D-B963-6793D10485A4}"/>
              </a:ext>
            </a:extLst>
          </p:cNvPr>
          <p:cNvGraphicFramePr>
            <a:graphicFrameLocks noGrp="1"/>
          </p:cNvGraphicFramePr>
          <p:nvPr>
            <p:ph idx="1"/>
            <p:extLst>
              <p:ext uri="{D42A27DB-BD31-4B8C-83A1-F6EECF244321}">
                <p14:modId xmlns:p14="http://schemas.microsoft.com/office/powerpoint/2010/main" val="2546600293"/>
              </p:ext>
            </p:extLst>
          </p:nvPr>
        </p:nvGraphicFramePr>
        <p:xfrm>
          <a:off x="1261872" y="1828800"/>
          <a:ext cx="6091428" cy="435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05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58EC8D-68D1-4138-B719-BE00C78AD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12928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4579E4-5B5F-42C9-B08F-A904C81B1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2556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985F8-6438-4590-9E78-4DE90CC79034}"/>
              </a:ext>
            </a:extLst>
          </p:cNvPr>
          <p:cNvSpPr>
            <a:spLocks noGrp="1"/>
          </p:cNvSpPr>
          <p:nvPr>
            <p:ph type="title"/>
          </p:nvPr>
        </p:nvSpPr>
        <p:spPr>
          <a:xfrm rot="16200000">
            <a:off x="-1322904" y="2514944"/>
            <a:ext cx="5054601" cy="1955108"/>
          </a:xfrm>
        </p:spPr>
        <p:txBody>
          <a:bodyPr anchor="b">
            <a:normAutofit/>
          </a:bodyPr>
          <a:lstStyle/>
          <a:p>
            <a:pPr algn="r"/>
            <a:r>
              <a:rPr lang="en-GB" sz="4000">
                <a:solidFill>
                  <a:srgbClr val="FFFFFF"/>
                </a:solidFill>
              </a:rPr>
              <a:t>Bibliography</a:t>
            </a:r>
          </a:p>
        </p:txBody>
      </p:sp>
      <p:sp>
        <p:nvSpPr>
          <p:cNvPr id="3" name="Content Placeholder 2">
            <a:extLst>
              <a:ext uri="{FF2B5EF4-FFF2-40B4-BE49-F238E27FC236}">
                <a16:creationId xmlns:a16="http://schemas.microsoft.com/office/drawing/2014/main" id="{8210176A-9551-4B20-AC6B-AEE24B31A302}"/>
              </a:ext>
            </a:extLst>
          </p:cNvPr>
          <p:cNvSpPr>
            <a:spLocks noGrp="1"/>
          </p:cNvSpPr>
          <p:nvPr>
            <p:ph idx="1"/>
          </p:nvPr>
        </p:nvSpPr>
        <p:spPr>
          <a:xfrm>
            <a:off x="3102654" y="154745"/>
            <a:ext cx="7870146" cy="6700443"/>
          </a:xfrm>
          <a:noFill/>
        </p:spPr>
        <p:txBody>
          <a:bodyPr anchor="t">
            <a:normAutofit/>
          </a:bodyPr>
          <a:lstStyle/>
          <a:p>
            <a:r>
              <a:rPr lang="en-GB" dirty="0"/>
              <a:t>Bulman, M (2018) ‘Women in UK losing out on £140bn a year due to gender pay gap’ </a:t>
            </a:r>
            <a:r>
              <a:rPr lang="en-GB" i="1" dirty="0"/>
              <a:t>Independent</a:t>
            </a:r>
            <a:r>
              <a:rPr lang="en-GB" dirty="0"/>
              <a:t>,17 January [Online]. Available at: </a:t>
            </a:r>
            <a:r>
              <a:rPr lang="en-GB" dirty="0">
                <a:hlinkClick r:id="rId2"/>
              </a:rPr>
              <a:t>https://www.independent.co.uk/news/uk/home-news/women-uk-losing-billions-year-gender-pay-gap-workplace-discrimination-figures-report-a8161691.html</a:t>
            </a:r>
            <a:r>
              <a:rPr lang="en-GB" dirty="0"/>
              <a:t> (Accessed 30 September 2019)</a:t>
            </a:r>
          </a:p>
          <a:p>
            <a:r>
              <a:rPr lang="en-GB" dirty="0"/>
              <a:t>Bunch, C (1995) ‘Transforming Human Rights from a Feminist Perspective’ in Peters J and </a:t>
            </a:r>
            <a:r>
              <a:rPr lang="en-GB" dirty="0" err="1"/>
              <a:t>Wolper</a:t>
            </a:r>
            <a:r>
              <a:rPr lang="en-GB" dirty="0"/>
              <a:t> A, </a:t>
            </a:r>
            <a:r>
              <a:rPr lang="en-GB" i="1" dirty="0"/>
              <a:t>Women’s Rights International Feminist Perspectives Human Rights’, </a:t>
            </a:r>
            <a:r>
              <a:rPr lang="en-GB" dirty="0"/>
              <a:t>New </a:t>
            </a:r>
            <a:r>
              <a:rPr lang="en-GB" dirty="0" err="1"/>
              <a:t>York:Routlege</a:t>
            </a:r>
            <a:r>
              <a:rPr lang="en-GB" dirty="0"/>
              <a:t> pp 11-17</a:t>
            </a:r>
          </a:p>
          <a:p>
            <a:r>
              <a:rPr lang="en-GB" dirty="0"/>
              <a:t>Donnelly, J. (1985) ‘</a:t>
            </a:r>
            <a:r>
              <a:rPr lang="en-GB" i="1" dirty="0"/>
              <a:t>The Concept of Human Rights</a:t>
            </a:r>
            <a:r>
              <a:rPr lang="en-GB" dirty="0"/>
              <a:t>’. London: Croom Helm</a:t>
            </a:r>
          </a:p>
          <a:p>
            <a:r>
              <a:rPr lang="en-GB" i="1" dirty="0"/>
              <a:t>Equality and Human Rights Commission </a:t>
            </a:r>
            <a:r>
              <a:rPr lang="en-GB" dirty="0"/>
              <a:t>(2018) ‘Article 14:Protection from discrimination’,15 November [Online}. Available at: </a:t>
            </a:r>
            <a:r>
              <a:rPr lang="en-GB" dirty="0">
                <a:hlinkClick r:id="rId3"/>
              </a:rPr>
              <a:t>https://www.equalityhumanrights.com/en/human-rights-act/article-14-protection-discrimination</a:t>
            </a:r>
            <a:r>
              <a:rPr lang="en-GB" dirty="0"/>
              <a:t> (Accessed: 28 September 2019)</a:t>
            </a:r>
            <a:endParaRPr lang="en-GB" i="1" dirty="0"/>
          </a:p>
          <a:p>
            <a:endParaRPr lang="en-GB" altLang="en-US" sz="1000" dirty="0"/>
          </a:p>
          <a:p>
            <a:endParaRPr lang="en-GB" sz="1000" dirty="0"/>
          </a:p>
          <a:p>
            <a:endParaRPr lang="en-GB" sz="1000" dirty="0"/>
          </a:p>
        </p:txBody>
      </p:sp>
    </p:spTree>
    <p:extLst>
      <p:ext uri="{BB962C8B-B14F-4D97-AF65-F5344CB8AC3E}">
        <p14:creationId xmlns:p14="http://schemas.microsoft.com/office/powerpoint/2010/main" val="2603418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58EC8D-68D1-4138-B719-BE00C78AD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129284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14579E4-5B5F-42C9-B08F-A904C81B1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2556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D985F8-6438-4590-9E78-4DE90CC79034}"/>
              </a:ext>
            </a:extLst>
          </p:cNvPr>
          <p:cNvSpPr>
            <a:spLocks noGrp="1"/>
          </p:cNvSpPr>
          <p:nvPr>
            <p:ph type="title"/>
          </p:nvPr>
        </p:nvSpPr>
        <p:spPr>
          <a:xfrm rot="16200000">
            <a:off x="-1322904" y="2514944"/>
            <a:ext cx="5054601" cy="1955108"/>
          </a:xfrm>
        </p:spPr>
        <p:txBody>
          <a:bodyPr anchor="b">
            <a:normAutofit/>
          </a:bodyPr>
          <a:lstStyle/>
          <a:p>
            <a:pPr algn="r"/>
            <a:r>
              <a:rPr lang="en-GB" sz="4000" dirty="0">
                <a:solidFill>
                  <a:srgbClr val="FFFFFF"/>
                </a:solidFill>
              </a:rPr>
              <a:t>Bibliography</a:t>
            </a:r>
          </a:p>
        </p:txBody>
      </p:sp>
      <p:sp>
        <p:nvSpPr>
          <p:cNvPr id="3" name="Content Placeholder 2">
            <a:extLst>
              <a:ext uri="{FF2B5EF4-FFF2-40B4-BE49-F238E27FC236}">
                <a16:creationId xmlns:a16="http://schemas.microsoft.com/office/drawing/2014/main" id="{8210176A-9551-4B20-AC6B-AEE24B31A302}"/>
              </a:ext>
            </a:extLst>
          </p:cNvPr>
          <p:cNvSpPr>
            <a:spLocks noGrp="1"/>
          </p:cNvSpPr>
          <p:nvPr>
            <p:ph idx="1"/>
          </p:nvPr>
        </p:nvSpPr>
        <p:spPr>
          <a:xfrm>
            <a:off x="3102654" y="154745"/>
            <a:ext cx="7870146" cy="6700443"/>
          </a:xfrm>
          <a:noFill/>
        </p:spPr>
        <p:txBody>
          <a:bodyPr anchor="t">
            <a:normAutofit/>
          </a:bodyPr>
          <a:lstStyle/>
          <a:p>
            <a:r>
              <a:rPr lang="en-GB" dirty="0"/>
              <a:t>Engle, V. (2010) ‘Feminism and Gender Roles’, </a:t>
            </a:r>
            <a:r>
              <a:rPr lang="en-GB" i="1" dirty="0" err="1"/>
              <a:t>BBCFour</a:t>
            </a:r>
            <a:r>
              <a:rPr lang="en-GB" i="1" dirty="0"/>
              <a:t> </a:t>
            </a:r>
            <a:r>
              <a:rPr lang="en-GB" dirty="0"/>
              <a:t>(Online). Available at: </a:t>
            </a:r>
            <a:r>
              <a:rPr lang="en-GB" u="sng" dirty="0">
                <a:hlinkClick r:id="rId2"/>
              </a:rPr>
              <a:t>https://www.youtube.com/watch?v=u9v2hcsL5i0</a:t>
            </a:r>
            <a:r>
              <a:rPr lang="en-GB" u="sng" dirty="0"/>
              <a:t> </a:t>
            </a:r>
            <a:r>
              <a:rPr lang="en-GB" dirty="0"/>
              <a:t>(Accessed:29 September 2019).</a:t>
            </a:r>
          </a:p>
          <a:p>
            <a:r>
              <a:rPr lang="en-GB" dirty="0"/>
              <a:t>Freeman, M. (2011) ‘</a:t>
            </a:r>
            <a:r>
              <a:rPr lang="en-GB" i="1" dirty="0"/>
              <a:t>Human Rights</a:t>
            </a:r>
            <a:r>
              <a:rPr lang="en-GB" dirty="0"/>
              <a:t>’. (2</a:t>
            </a:r>
            <a:r>
              <a:rPr lang="en-GB" baseline="30000" dirty="0"/>
              <a:t>nd</a:t>
            </a:r>
            <a:r>
              <a:rPr lang="en-GB" dirty="0"/>
              <a:t> Ed) Cambridge: Polity.</a:t>
            </a:r>
          </a:p>
          <a:p>
            <a:r>
              <a:rPr lang="en-GB" dirty="0"/>
              <a:t>Gunnarsson, L. (2011) ‘A defence of the category ‘women’, </a:t>
            </a:r>
            <a:r>
              <a:rPr lang="en-GB" i="1" dirty="0"/>
              <a:t>Feminist Theory</a:t>
            </a:r>
            <a:r>
              <a:rPr lang="en-GB" dirty="0"/>
              <a:t>, 12 (1),pp.23-27.</a:t>
            </a:r>
          </a:p>
          <a:p>
            <a:pPr marL="0" indent="0">
              <a:buNone/>
            </a:pPr>
            <a:r>
              <a:rPr lang="en-GB" sz="2400" b="1" dirty="0"/>
              <a:t>Further reading</a:t>
            </a:r>
          </a:p>
          <a:p>
            <a:r>
              <a:rPr lang="en-GB" dirty="0"/>
              <a:t>Equality and Human Rights Commission </a:t>
            </a:r>
            <a:r>
              <a:rPr lang="en-GB" dirty="0">
                <a:hlinkClick r:id="rId3"/>
              </a:rPr>
              <a:t>https://www.equalityhumanrights.com/en/human-rights/what-are-human-rights</a:t>
            </a:r>
            <a:endParaRPr lang="en-GB" dirty="0"/>
          </a:p>
          <a:p>
            <a:r>
              <a:rPr lang="en-GB" dirty="0"/>
              <a:t>Gender and sexuality  </a:t>
            </a:r>
            <a:r>
              <a:rPr lang="en-GB" altLang="en-US" dirty="0">
                <a:hlinkClick r:id="rId4"/>
              </a:rPr>
              <a:t>http://www.abouthumanrights.co.uk/human-rights-sexuality.html</a:t>
            </a:r>
            <a:endParaRPr lang="en-GB" altLang="en-US" dirty="0"/>
          </a:p>
          <a:p>
            <a:endParaRPr lang="en-GB" altLang="en-US" sz="1000" dirty="0"/>
          </a:p>
          <a:p>
            <a:endParaRPr lang="en-GB" sz="1000" dirty="0"/>
          </a:p>
          <a:p>
            <a:endParaRPr lang="en-GB" sz="1000" dirty="0"/>
          </a:p>
        </p:txBody>
      </p:sp>
    </p:spTree>
    <p:extLst>
      <p:ext uri="{BB962C8B-B14F-4D97-AF65-F5344CB8AC3E}">
        <p14:creationId xmlns:p14="http://schemas.microsoft.com/office/powerpoint/2010/main" val="35122308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theme/theme1.xml><?xml version="1.0" encoding="utf-8"?>
<a:theme xmlns:a="http://schemas.openxmlformats.org/drawingml/2006/main" name="View">
  <a:themeElements>
    <a:clrScheme name="View">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3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7B713C7F-58B7-4AE9-B361-B13EB9EC4C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BE274086-DBC4-4534-ADD1-A99867C702D6}">
  <ds:schemaRefs>
    <ds:schemaRef ds:uri="http://schemas.microsoft.com/sharepoint/v3/contenttype/forms"/>
  </ds:schemaRefs>
</ds:datastoreItem>
</file>

<file path=customXml/itemProps2.xml><?xml version="1.0" encoding="utf-8"?>
<ds:datastoreItem xmlns:ds="http://schemas.openxmlformats.org/officeDocument/2006/customXml" ds:itemID="{01F3672F-4ECD-442D-A450-8D0D8AE9AB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BC17B96-44E1-4D27-8275-49488FA5EBD9}">
  <ds:schemaRefs>
    <ds:schemaRef ds:uri="http://purl.org/dc/elements/1.1/"/>
    <ds:schemaRef ds:uri="http://schemas.microsoft.com/office/infopath/2007/PartnerControls"/>
    <ds:schemaRef ds:uri="http://purl.org/dc/dcmitype/"/>
    <ds:schemaRef ds:uri="http://schemas.openxmlformats.org/package/2006/metadata/core-properties"/>
    <ds:schemaRef ds:uri="http://schemas.microsoft.com/office/2006/metadata/properties"/>
    <ds:schemaRef ds:uri="http://schemas.microsoft.com/office/2006/documentManagement/types"/>
    <ds:schemaRef ds:uri="71af3243-3dd4-4a8d-8c0d-dd76da1f02a5"/>
    <ds:schemaRef ds:uri="16c05727-aa75-4e4a-9b5f-8a80a1165891"/>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687</Words>
  <Application>Microsoft Office PowerPoint</Application>
  <PresentationFormat>Widescreen</PresentationFormat>
  <Paragraphs>48</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Schoolbook</vt:lpstr>
      <vt:lpstr>Wingdings 2</vt:lpstr>
      <vt:lpstr>View</vt:lpstr>
      <vt:lpstr>Feminism &amp;  Human Rights</vt:lpstr>
      <vt:lpstr>Human Rights –  Apply equally to everyone?</vt:lpstr>
      <vt:lpstr>The impact of culture on Human Rights</vt:lpstr>
      <vt:lpstr>Feminism</vt:lpstr>
      <vt:lpstr>Human Rights from a feminist perspective</vt:lpstr>
      <vt:lpstr>Human Rights from a feminist perspective</vt:lpstr>
      <vt:lpstr>Article 14: protection from discrimination</vt:lpstr>
      <vt:lpstr>Article 14: protection from discrimination</vt:lpstr>
      <vt:lpstr>Moving forward…</vt:lpstr>
      <vt:lpstr>Moving forward…</vt:lpstr>
      <vt:lpstr>Bibliography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2019-10-03T17:59:48Z</dcterms:created>
  <dcterms:modified xsi:type="dcterms:W3CDTF">2019-10-06T15:05:08Z</dcterms:modified>
</cp:coreProperties>
</file>