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768" r:id="rId1"/>
  </p:sldMasterIdLst>
  <p:sldIdLst>
    <p:sldId id="256" r:id="rId2"/>
    <p:sldId id="257" r:id="rId3"/>
    <p:sldId id="258" r:id="rId4"/>
    <p:sldId id="260" r:id="rId5"/>
    <p:sldId id="261" r:id="rId6"/>
    <p:sldId id="262" r:id="rId7"/>
    <p:sldId id="263" r:id="rId8"/>
    <p:sldId id="264" r:id="rId9"/>
    <p:sldId id="265" r:id="rId10"/>
    <p:sldId id="266" r:id="rId11"/>
    <p:sldId id="267" r:id="rId12"/>
    <p:sldId id="268" r:id="rId13"/>
    <p:sldId id="269" r:id="rId14"/>
    <p:sldId id="259" r:id="rId15"/>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snapToGrid="0">
      <p:cViewPr varScale="1">
        <p:scale>
          <a:sx n="122" d="100"/>
          <a:sy n="122" d="100"/>
        </p:scale>
        <p:origin x="114" y="126"/>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slideLayouts/_rels/slideLayout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bg>
      <p:bgRef idx="1002">
        <a:schemeClr val="bg2"/>
      </p:bgRef>
    </p:bg>
    <p:spTree>
      <p:nvGrpSpPr>
        <p:cNvPr id="1" name=""/>
        <p:cNvGrpSpPr/>
        <p:nvPr/>
      </p:nvGrpSpPr>
      <p:grpSpPr>
        <a:xfrm>
          <a:off x="0" y="0"/>
          <a:ext cx="0" cy="0"/>
          <a:chOff x="0" y="0"/>
          <a:chExt cx="0" cy="0"/>
        </a:xfrm>
      </p:grpSpPr>
      <p:sp>
        <p:nvSpPr>
          <p:cNvPr id="16" name="Rectangle 15"/>
          <p:cNvSpPr/>
          <p:nvPr/>
        </p:nvSpPr>
        <p:spPr>
          <a:xfrm>
            <a:off x="0" y="0"/>
            <a:ext cx="12192000" cy="6858000"/>
          </a:xfrm>
          <a:prstGeom prst="rect">
            <a:avLst/>
          </a:prstGeom>
          <a:blipFill dpi="0" rotWithShape="1">
            <a:blip r:embed="rId2">
              <a:alphaModFix amt="45000"/>
              <a:duotone>
                <a:schemeClr val="accent1">
                  <a:shade val="45000"/>
                  <a:satMod val="135000"/>
                </a:schemeClr>
                <a:prstClr val="white"/>
              </a:duotone>
            </a:blip>
            <a:srcRect/>
            <a:tile tx="-44450" ty="38100" sx="85000" sy="85000" flip="none" algn="tl"/>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0" name="Rectangle 9"/>
          <p:cNvSpPr/>
          <p:nvPr/>
        </p:nvSpPr>
        <p:spPr>
          <a:xfrm>
            <a:off x="1307870" y="1267730"/>
            <a:ext cx="9576262" cy="4307950"/>
          </a:xfrm>
          <a:prstGeom prst="rect">
            <a:avLst/>
          </a:prstGeom>
          <a:solidFill>
            <a:schemeClr val="bg1"/>
          </a:solidFill>
          <a:ln w="6350" cap="flat" cmpd="sng" algn="ctr">
            <a:noFill/>
            <a:prstDash val="solid"/>
          </a:ln>
          <a:effectLst>
            <a:outerShdw blurRad="50800" algn="ctr" rotWithShape="0">
              <a:prstClr val="black">
                <a:alpha val="66000"/>
              </a:prstClr>
            </a:outerShdw>
            <a:softEdge rad="0"/>
          </a:effectLst>
        </p:spPr>
      </p:sp>
      <p:sp>
        <p:nvSpPr>
          <p:cNvPr id="11" name="Rectangle 10"/>
          <p:cNvSpPr/>
          <p:nvPr/>
        </p:nvSpPr>
        <p:spPr>
          <a:xfrm>
            <a:off x="1447801" y="1411615"/>
            <a:ext cx="9296400" cy="4034770"/>
          </a:xfrm>
          <a:prstGeom prst="rect">
            <a:avLst/>
          </a:prstGeom>
          <a:noFill/>
          <a:ln w="6350" cap="sq" cmpd="sng" algn="ctr">
            <a:solidFill>
              <a:schemeClr val="tx1">
                <a:lumMod val="75000"/>
                <a:lumOff val="25000"/>
              </a:schemeClr>
            </a:solidFill>
            <a:prstDash val="solid"/>
            <a:miter lim="800000"/>
          </a:ln>
          <a:effectLst/>
        </p:spPr>
      </p:sp>
      <p:sp>
        <p:nvSpPr>
          <p:cNvPr id="15" name="Rectangle 14"/>
          <p:cNvSpPr/>
          <p:nvPr/>
        </p:nvSpPr>
        <p:spPr>
          <a:xfrm>
            <a:off x="5135880" y="1267730"/>
            <a:ext cx="1920240" cy="73152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sp>
      <p:grpSp>
        <p:nvGrpSpPr>
          <p:cNvPr id="4" name="Group 3"/>
          <p:cNvGrpSpPr/>
          <p:nvPr/>
        </p:nvGrpSpPr>
        <p:grpSpPr>
          <a:xfrm>
            <a:off x="5250180" y="1267730"/>
            <a:ext cx="1691640" cy="645295"/>
            <a:chOff x="5318306" y="1386268"/>
            <a:chExt cx="1567331" cy="645295"/>
          </a:xfrm>
        </p:grpSpPr>
        <p:cxnSp>
          <p:nvCxnSpPr>
            <p:cNvPr id="17" name="Straight Connector 16"/>
            <p:cNvCxnSpPr/>
            <p:nvPr/>
          </p:nvCxnSpPr>
          <p:spPr>
            <a:xfrm>
              <a:off x="5318306" y="1386268"/>
              <a:ext cx="0" cy="640080"/>
            </a:xfrm>
            <a:prstGeom prst="line">
              <a:avLst/>
            </a:prstGeom>
            <a:solidFill>
              <a:schemeClr val="tx1">
                <a:lumMod val="85000"/>
                <a:lumOff val="15000"/>
              </a:schemeClr>
            </a:solidFill>
            <a:ln>
              <a:solidFill>
                <a:schemeClr val="tx1"/>
              </a:solidFill>
              <a:miter lim="800000"/>
            </a:ln>
          </p:spPr>
          <p:style>
            <a:lnRef idx="1">
              <a:schemeClr val="accent1"/>
            </a:lnRef>
            <a:fillRef idx="0">
              <a:schemeClr val="accent1"/>
            </a:fillRef>
            <a:effectRef idx="0">
              <a:schemeClr val="accent1"/>
            </a:effectRef>
            <a:fontRef idx="minor">
              <a:schemeClr val="tx1"/>
            </a:fontRef>
          </p:style>
        </p:cxnSp>
        <p:cxnSp>
          <p:nvCxnSpPr>
            <p:cNvPr id="18" name="Straight Connector 17"/>
            <p:cNvCxnSpPr/>
            <p:nvPr/>
          </p:nvCxnSpPr>
          <p:spPr>
            <a:xfrm>
              <a:off x="6885637" y="1386268"/>
              <a:ext cx="0" cy="640080"/>
            </a:xfrm>
            <a:prstGeom prst="line">
              <a:avLst/>
            </a:prstGeom>
            <a:solidFill>
              <a:schemeClr val="tx1">
                <a:lumMod val="85000"/>
                <a:lumOff val="15000"/>
              </a:schemeClr>
            </a:solidFill>
            <a:ln>
              <a:solidFill>
                <a:schemeClr val="tx1"/>
              </a:solidFill>
              <a:miter lim="800000"/>
            </a:ln>
          </p:spPr>
          <p:style>
            <a:lnRef idx="1">
              <a:schemeClr val="accent1"/>
            </a:lnRef>
            <a:fillRef idx="0">
              <a:schemeClr val="accent1"/>
            </a:fillRef>
            <a:effectRef idx="0">
              <a:schemeClr val="accent1"/>
            </a:effectRef>
            <a:fontRef idx="minor">
              <a:schemeClr val="tx1"/>
            </a:fontRef>
          </p:style>
        </p:cxnSp>
        <p:cxnSp>
          <p:nvCxnSpPr>
            <p:cNvPr id="19" name="Straight Connector 18"/>
            <p:cNvCxnSpPr/>
            <p:nvPr/>
          </p:nvCxnSpPr>
          <p:spPr>
            <a:xfrm>
              <a:off x="5318306" y="2031563"/>
              <a:ext cx="1567331" cy="0"/>
            </a:xfrm>
            <a:prstGeom prst="line">
              <a:avLst/>
            </a:prstGeom>
            <a:solidFill>
              <a:schemeClr val="tx1">
                <a:lumMod val="85000"/>
                <a:lumOff val="15000"/>
              </a:schemeClr>
            </a:solidFill>
            <a:ln>
              <a:solidFill>
                <a:schemeClr val="tx1"/>
              </a:solidFill>
              <a:miter lim="800000"/>
            </a:ln>
          </p:spPr>
          <p:style>
            <a:lnRef idx="1">
              <a:schemeClr val="accent1"/>
            </a:lnRef>
            <a:fillRef idx="0">
              <a:schemeClr val="accent1"/>
            </a:fillRef>
            <a:effectRef idx="0">
              <a:schemeClr val="accent1"/>
            </a:effectRef>
            <a:fontRef idx="minor">
              <a:schemeClr val="tx1"/>
            </a:fontRef>
          </p:style>
        </p:cxnSp>
      </p:grpSp>
      <p:sp>
        <p:nvSpPr>
          <p:cNvPr id="2" name="Title 1"/>
          <p:cNvSpPr>
            <a:spLocks noGrp="1"/>
          </p:cNvSpPr>
          <p:nvPr>
            <p:ph type="ctrTitle"/>
          </p:nvPr>
        </p:nvSpPr>
        <p:spPr>
          <a:xfrm>
            <a:off x="1561708" y="2091263"/>
            <a:ext cx="9068586" cy="2590800"/>
          </a:xfrm>
        </p:spPr>
        <p:txBody>
          <a:bodyPr tIns="45720" bIns="45720" anchor="ctr">
            <a:noAutofit/>
          </a:bodyPr>
          <a:lstStyle>
            <a:lvl1pPr algn="ctr">
              <a:lnSpc>
                <a:spcPct val="83000"/>
              </a:lnSpc>
              <a:defRPr lang="en-US" sz="7200" b="0" kern="1200" cap="all" spc="-100" baseline="0" dirty="0">
                <a:solidFill>
                  <a:schemeClr val="tx1">
                    <a:lumMod val="85000"/>
                    <a:lumOff val="15000"/>
                  </a:schemeClr>
                </a:solidFill>
                <a:effectLst/>
                <a:latin typeface="+mj-lt"/>
                <a:ea typeface="+mn-ea"/>
                <a:cs typeface="+mn-cs"/>
              </a:defRPr>
            </a:lvl1pPr>
          </a:lstStyle>
          <a:p>
            <a:r>
              <a:rPr lang="en-GB"/>
              <a:t>Click to edit Master title style</a:t>
            </a:r>
            <a:endParaRPr lang="en-US" dirty="0"/>
          </a:p>
        </p:txBody>
      </p:sp>
      <p:sp>
        <p:nvSpPr>
          <p:cNvPr id="3" name="Subtitle 2"/>
          <p:cNvSpPr>
            <a:spLocks noGrp="1"/>
          </p:cNvSpPr>
          <p:nvPr>
            <p:ph type="subTitle" idx="1"/>
          </p:nvPr>
        </p:nvSpPr>
        <p:spPr>
          <a:xfrm>
            <a:off x="1562100" y="4682062"/>
            <a:ext cx="9070848" cy="457201"/>
          </a:xfrm>
        </p:spPr>
        <p:txBody>
          <a:bodyPr>
            <a:normAutofit/>
          </a:bodyPr>
          <a:lstStyle>
            <a:lvl1pPr marL="0" indent="0" algn="ctr">
              <a:spcBef>
                <a:spcPts val="0"/>
              </a:spcBef>
              <a:buNone/>
              <a:defRPr sz="1600" spc="80" baseline="0">
                <a:solidFill>
                  <a:schemeClr val="tx1"/>
                </a:solidFill>
              </a:defRPr>
            </a:lvl1pPr>
            <a:lvl2pPr marL="457200" indent="0" algn="ctr">
              <a:buNone/>
              <a:defRPr sz="1600"/>
            </a:lvl2pPr>
            <a:lvl3pPr marL="914400" indent="0" algn="ctr">
              <a:buNone/>
              <a:defRPr sz="16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dirty="0"/>
          </a:p>
        </p:txBody>
      </p:sp>
      <p:sp>
        <p:nvSpPr>
          <p:cNvPr id="20" name="Date Placeholder 19"/>
          <p:cNvSpPr>
            <a:spLocks noGrp="1"/>
          </p:cNvSpPr>
          <p:nvPr>
            <p:ph type="dt" sz="half" idx="10"/>
          </p:nvPr>
        </p:nvSpPr>
        <p:spPr>
          <a:xfrm>
            <a:off x="5318760" y="1341255"/>
            <a:ext cx="1554480" cy="527213"/>
          </a:xfrm>
        </p:spPr>
        <p:txBody>
          <a:bodyPr/>
          <a:lstStyle>
            <a:lvl1pPr algn="ctr">
              <a:defRPr sz="1300" spc="0" baseline="0">
                <a:solidFill>
                  <a:schemeClr val="tx1"/>
                </a:solidFill>
                <a:latin typeface="+mn-lt"/>
              </a:defRPr>
            </a:lvl1pPr>
          </a:lstStyle>
          <a:p>
            <a:fld id="{DDA51639-B2D6-4652-B8C3-1B4C224A7BAF}" type="datetimeFigureOut">
              <a:rPr lang="en-US" dirty="0"/>
              <a:t>3/24/2020</a:t>
            </a:fld>
            <a:endParaRPr lang="en-US" dirty="0"/>
          </a:p>
        </p:txBody>
      </p:sp>
      <p:sp>
        <p:nvSpPr>
          <p:cNvPr id="21" name="Footer Placeholder 20"/>
          <p:cNvSpPr>
            <a:spLocks noGrp="1"/>
          </p:cNvSpPr>
          <p:nvPr>
            <p:ph type="ftr" sz="quarter" idx="11"/>
          </p:nvPr>
        </p:nvSpPr>
        <p:spPr>
          <a:xfrm>
            <a:off x="1453896" y="5211060"/>
            <a:ext cx="5905500" cy="228600"/>
          </a:xfrm>
        </p:spPr>
        <p:txBody>
          <a:bodyPr/>
          <a:lstStyle>
            <a:lvl1pPr algn="l">
              <a:defRPr>
                <a:solidFill>
                  <a:schemeClr val="tx1">
                    <a:lumMod val="75000"/>
                    <a:lumOff val="25000"/>
                  </a:schemeClr>
                </a:solidFill>
              </a:defRPr>
            </a:lvl1pPr>
          </a:lstStyle>
          <a:p>
            <a:endParaRPr lang="en-US" dirty="0"/>
          </a:p>
        </p:txBody>
      </p:sp>
      <p:sp>
        <p:nvSpPr>
          <p:cNvPr id="22" name="Slide Number Placeholder 21"/>
          <p:cNvSpPr>
            <a:spLocks noGrp="1"/>
          </p:cNvSpPr>
          <p:nvPr>
            <p:ph type="sldNum" sz="quarter" idx="12"/>
          </p:nvPr>
        </p:nvSpPr>
        <p:spPr>
          <a:xfrm>
            <a:off x="8606919" y="5212080"/>
            <a:ext cx="2111881" cy="228600"/>
          </a:xfrm>
        </p:spPr>
        <p:txBody>
          <a:bodyPr/>
          <a:lstStyle>
            <a:lvl1pPr>
              <a:defRPr>
                <a:solidFill>
                  <a:schemeClr val="tx1">
                    <a:lumMod val="75000"/>
                    <a:lumOff val="25000"/>
                  </a:schemeClr>
                </a:solidFill>
              </a:defRPr>
            </a:lvl1pPr>
          </a:lstStyle>
          <a:p>
            <a:fld id="{4FAB73BC-B049-4115-A692-8D63A059BFB8}" type="slidenum">
              <a:rPr lang="en-US" dirty="0"/>
              <a:pPr/>
              <a:t>‹#›</a:t>
            </a:fld>
            <a:endParaRPr lang="en-US" dirty="0"/>
          </a:p>
        </p:txBody>
      </p:sp>
    </p:spTree>
  </p:cSld>
  <p:clrMapOvr>
    <a:overrideClrMapping bg1="lt1" tx1="dk1" bg2="lt2" tx2="dk2" accent1="accent1" accent2="accent2" accent3="accent3" accent4="accent4" accent5="accent5" accent6="accent6" hlink="hlink" folHlink="folHlink"/>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p>
            <a:fld id="{82FF5DD9-2C52-442D-92E2-8072C0C3D7CD}" type="datetimeFigureOut">
              <a:rPr lang="en-US" dirty="0"/>
              <a:t>3/24/2020</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4FAB73BC-B049-4115-A692-8D63A059BFB8}" type="slidenum">
              <a:rPr lang="en-US" dirty="0"/>
              <a:pPr/>
              <a:t>‹#›</a:t>
            </a:fld>
            <a:endParaRPr lang="en-US" dirty="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p:bgRef idx="1002">
        <a:schemeClr val="bg2"/>
      </p:bgRef>
    </p:bg>
    <p:spTree>
      <p:nvGrpSpPr>
        <p:cNvPr id="1" name=""/>
        <p:cNvGrpSpPr/>
        <p:nvPr/>
      </p:nvGrpSpPr>
      <p:grpSpPr>
        <a:xfrm>
          <a:off x="0" y="0"/>
          <a:ext cx="0" cy="0"/>
          <a:chOff x="0" y="0"/>
          <a:chExt cx="0" cy="0"/>
        </a:xfrm>
      </p:grpSpPr>
      <p:sp>
        <p:nvSpPr>
          <p:cNvPr id="22" name="Rectangle 21"/>
          <p:cNvSpPr/>
          <p:nvPr/>
        </p:nvSpPr>
        <p:spPr>
          <a:xfrm>
            <a:off x="0" y="0"/>
            <a:ext cx="12192000" cy="6858000"/>
          </a:xfrm>
          <a:prstGeom prst="rect">
            <a:avLst/>
          </a:prstGeom>
          <a:blipFill dpi="0" rotWithShape="1">
            <a:blip r:embed="rId2">
              <a:alphaModFix amt="45000"/>
              <a:duotone>
                <a:schemeClr val="accent2">
                  <a:shade val="45000"/>
                  <a:satMod val="135000"/>
                </a:schemeClr>
                <a:prstClr val="white"/>
              </a:duotone>
            </a:blip>
            <a:srcRect/>
            <a:tile tx="-44450" ty="38100" sx="85000" sy="85000" flip="none" algn="tl"/>
          </a:blipFill>
          <a:ln>
            <a:noFill/>
          </a:ln>
        </p:spPr>
        <p:style>
          <a:lnRef idx="2">
            <a:schemeClr val="accent1">
              <a:shade val="50000"/>
            </a:schemeClr>
          </a:lnRef>
          <a:fillRef idx="1">
            <a:schemeClr val="accent1"/>
          </a:fillRef>
          <a:effectRef idx="0">
            <a:schemeClr val="accent1"/>
          </a:effectRef>
          <a:fontRef idx="minor">
            <a:schemeClr val="lt1"/>
          </a:fontRef>
        </p:style>
      </p:sp>
      <p:sp>
        <p:nvSpPr>
          <p:cNvPr id="23" name="Rectangle 22"/>
          <p:cNvSpPr/>
          <p:nvPr/>
        </p:nvSpPr>
        <p:spPr>
          <a:xfrm>
            <a:off x="1307870" y="1267730"/>
            <a:ext cx="9576262" cy="4307950"/>
          </a:xfrm>
          <a:prstGeom prst="rect">
            <a:avLst/>
          </a:prstGeom>
          <a:solidFill>
            <a:schemeClr val="bg1"/>
          </a:solidFill>
          <a:ln w="6350" cap="flat" cmpd="sng" algn="ctr">
            <a:noFill/>
            <a:prstDash val="solid"/>
          </a:ln>
          <a:effectLst>
            <a:outerShdw blurRad="50800" algn="ctr" rotWithShape="0">
              <a:prstClr val="black">
                <a:alpha val="66000"/>
              </a:prstClr>
            </a:outerShdw>
            <a:softEdge rad="0"/>
          </a:effectLst>
        </p:spPr>
      </p:sp>
      <p:sp>
        <p:nvSpPr>
          <p:cNvPr id="24" name="Rectangle 23"/>
          <p:cNvSpPr/>
          <p:nvPr/>
        </p:nvSpPr>
        <p:spPr>
          <a:xfrm>
            <a:off x="1447800" y="1411615"/>
            <a:ext cx="9296400" cy="4034770"/>
          </a:xfrm>
          <a:prstGeom prst="rect">
            <a:avLst/>
          </a:prstGeom>
          <a:noFill/>
          <a:ln w="6350" cap="sq" cmpd="sng" algn="ctr">
            <a:solidFill>
              <a:schemeClr val="tx1">
                <a:lumMod val="75000"/>
                <a:lumOff val="25000"/>
              </a:schemeClr>
            </a:solidFill>
            <a:prstDash val="solid"/>
            <a:miter lim="800000"/>
          </a:ln>
          <a:effectLst/>
        </p:spPr>
      </p:sp>
      <p:sp>
        <p:nvSpPr>
          <p:cNvPr id="30" name="Rectangle 29"/>
          <p:cNvSpPr/>
          <p:nvPr/>
        </p:nvSpPr>
        <p:spPr>
          <a:xfrm>
            <a:off x="5135880" y="1267730"/>
            <a:ext cx="1920240" cy="73152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sp>
      <p:grpSp>
        <p:nvGrpSpPr>
          <p:cNvPr id="31" name="Group 30"/>
          <p:cNvGrpSpPr/>
          <p:nvPr/>
        </p:nvGrpSpPr>
        <p:grpSpPr>
          <a:xfrm>
            <a:off x="5250180" y="1267730"/>
            <a:ext cx="1691640" cy="645295"/>
            <a:chOff x="5318306" y="1386268"/>
            <a:chExt cx="1567331" cy="645295"/>
          </a:xfrm>
        </p:grpSpPr>
        <p:cxnSp>
          <p:nvCxnSpPr>
            <p:cNvPr id="32" name="Straight Connector 31"/>
            <p:cNvCxnSpPr/>
            <p:nvPr/>
          </p:nvCxnSpPr>
          <p:spPr>
            <a:xfrm>
              <a:off x="5318306" y="1386268"/>
              <a:ext cx="0" cy="640080"/>
            </a:xfrm>
            <a:prstGeom prst="line">
              <a:avLst/>
            </a:prstGeom>
            <a:solidFill>
              <a:schemeClr val="tx1">
                <a:lumMod val="85000"/>
                <a:lumOff val="15000"/>
              </a:schemeClr>
            </a:solidFill>
            <a:ln>
              <a:solidFill>
                <a:schemeClr val="tx1"/>
              </a:solidFill>
              <a:miter lim="800000"/>
            </a:ln>
          </p:spPr>
          <p:style>
            <a:lnRef idx="1">
              <a:schemeClr val="accent1"/>
            </a:lnRef>
            <a:fillRef idx="0">
              <a:schemeClr val="accent1"/>
            </a:fillRef>
            <a:effectRef idx="0">
              <a:schemeClr val="accent1"/>
            </a:effectRef>
            <a:fontRef idx="minor">
              <a:schemeClr val="tx1"/>
            </a:fontRef>
          </p:style>
        </p:cxnSp>
        <p:cxnSp>
          <p:nvCxnSpPr>
            <p:cNvPr id="33" name="Straight Connector 32"/>
            <p:cNvCxnSpPr/>
            <p:nvPr/>
          </p:nvCxnSpPr>
          <p:spPr>
            <a:xfrm>
              <a:off x="6885637" y="1386268"/>
              <a:ext cx="0" cy="640080"/>
            </a:xfrm>
            <a:prstGeom prst="line">
              <a:avLst/>
            </a:prstGeom>
            <a:solidFill>
              <a:schemeClr val="tx1">
                <a:lumMod val="85000"/>
                <a:lumOff val="15000"/>
              </a:schemeClr>
            </a:solidFill>
            <a:ln>
              <a:solidFill>
                <a:schemeClr val="tx1"/>
              </a:solidFill>
              <a:miter lim="800000"/>
            </a:ln>
          </p:spPr>
          <p:style>
            <a:lnRef idx="1">
              <a:schemeClr val="accent1"/>
            </a:lnRef>
            <a:fillRef idx="0">
              <a:schemeClr val="accent1"/>
            </a:fillRef>
            <a:effectRef idx="0">
              <a:schemeClr val="accent1"/>
            </a:effectRef>
            <a:fontRef idx="minor">
              <a:schemeClr val="tx1"/>
            </a:fontRef>
          </p:style>
        </p:cxnSp>
        <p:cxnSp>
          <p:nvCxnSpPr>
            <p:cNvPr id="34" name="Straight Connector 33"/>
            <p:cNvCxnSpPr/>
            <p:nvPr/>
          </p:nvCxnSpPr>
          <p:spPr>
            <a:xfrm>
              <a:off x="5318306" y="2031563"/>
              <a:ext cx="1567331" cy="0"/>
            </a:xfrm>
            <a:prstGeom prst="line">
              <a:avLst/>
            </a:prstGeom>
            <a:solidFill>
              <a:schemeClr val="tx1">
                <a:lumMod val="85000"/>
                <a:lumOff val="15000"/>
              </a:schemeClr>
            </a:solidFill>
            <a:ln>
              <a:solidFill>
                <a:schemeClr val="tx1"/>
              </a:solidFill>
              <a:miter lim="800000"/>
            </a:ln>
          </p:spPr>
          <p:style>
            <a:lnRef idx="1">
              <a:schemeClr val="accent1"/>
            </a:lnRef>
            <a:fillRef idx="0">
              <a:schemeClr val="accent1"/>
            </a:fillRef>
            <a:effectRef idx="0">
              <a:schemeClr val="accent1"/>
            </a:effectRef>
            <a:fontRef idx="minor">
              <a:schemeClr val="tx1"/>
            </a:fontRef>
          </p:style>
        </p:cxnSp>
      </p:grpSp>
      <p:sp>
        <p:nvSpPr>
          <p:cNvPr id="2" name="Title 1"/>
          <p:cNvSpPr>
            <a:spLocks noGrp="1"/>
          </p:cNvSpPr>
          <p:nvPr>
            <p:ph type="title"/>
          </p:nvPr>
        </p:nvSpPr>
        <p:spPr>
          <a:xfrm>
            <a:off x="1563623" y="2094309"/>
            <a:ext cx="9070848" cy="2587752"/>
          </a:xfrm>
        </p:spPr>
        <p:txBody>
          <a:bodyPr anchor="ctr">
            <a:noAutofit/>
          </a:bodyPr>
          <a:lstStyle>
            <a:lvl1pPr algn="ctr">
              <a:lnSpc>
                <a:spcPct val="83000"/>
              </a:lnSpc>
              <a:defRPr lang="en-US" sz="7200" kern="1200" cap="all" spc="-100" baseline="0" dirty="0">
                <a:solidFill>
                  <a:schemeClr val="tx1">
                    <a:lumMod val="85000"/>
                    <a:lumOff val="15000"/>
                  </a:schemeClr>
                </a:solidFill>
                <a:effectLst/>
                <a:latin typeface="+mj-lt"/>
                <a:ea typeface="+mn-ea"/>
                <a:cs typeface="+mn-cs"/>
              </a:defRPr>
            </a:lvl1pPr>
          </a:lstStyle>
          <a:p>
            <a:r>
              <a:rPr lang="en-GB"/>
              <a:t>Click to edit Master title style</a:t>
            </a:r>
            <a:endParaRPr lang="en-US" dirty="0"/>
          </a:p>
        </p:txBody>
      </p:sp>
      <p:sp>
        <p:nvSpPr>
          <p:cNvPr id="3" name="Text Placeholder 2"/>
          <p:cNvSpPr>
            <a:spLocks noGrp="1"/>
          </p:cNvSpPr>
          <p:nvPr>
            <p:ph type="body" idx="1"/>
          </p:nvPr>
        </p:nvSpPr>
        <p:spPr>
          <a:xfrm>
            <a:off x="1563624" y="4682062"/>
            <a:ext cx="9070848" cy="457200"/>
          </a:xfrm>
        </p:spPr>
        <p:txBody>
          <a:bodyPr anchor="t">
            <a:normAutofit/>
          </a:bodyPr>
          <a:lstStyle>
            <a:lvl1pPr marL="0" indent="0" algn="ctr">
              <a:buNone/>
              <a:defRPr sz="1600">
                <a:solidFill>
                  <a:schemeClr val="tx1"/>
                </a:solidFill>
                <a:effectLst/>
              </a:defRPr>
            </a:lvl1pPr>
            <a:lvl2pPr marL="457200" indent="0">
              <a:buNone/>
              <a:defRPr sz="16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a:xfrm>
            <a:off x="5321808" y="1344502"/>
            <a:ext cx="1554480" cy="530352"/>
          </a:xfrm>
        </p:spPr>
        <p:txBody>
          <a:bodyPr/>
          <a:lstStyle>
            <a:lvl1pPr algn="ctr">
              <a:defRPr lang="en-US" sz="1300" kern="1200" spc="0" baseline="0">
                <a:solidFill>
                  <a:schemeClr val="tx1"/>
                </a:solidFill>
                <a:latin typeface="+mn-lt"/>
                <a:ea typeface="+mn-ea"/>
                <a:cs typeface="+mn-cs"/>
              </a:defRPr>
            </a:lvl1pPr>
          </a:lstStyle>
          <a:p>
            <a:fld id="{C44961B7-6B89-48AB-966F-622E2788EECC}" type="datetimeFigureOut">
              <a:rPr lang="en-US" dirty="0"/>
              <a:t>3/24/2020</a:t>
            </a:fld>
            <a:endParaRPr lang="en-US" dirty="0"/>
          </a:p>
        </p:txBody>
      </p:sp>
      <p:sp>
        <p:nvSpPr>
          <p:cNvPr id="5" name="Footer Placeholder 4"/>
          <p:cNvSpPr>
            <a:spLocks noGrp="1"/>
          </p:cNvSpPr>
          <p:nvPr>
            <p:ph type="ftr" sz="quarter" idx="11"/>
          </p:nvPr>
        </p:nvSpPr>
        <p:spPr>
          <a:xfrm>
            <a:off x="1453553" y="5211060"/>
            <a:ext cx="5907024" cy="228600"/>
          </a:xfrm>
        </p:spPr>
        <p:txBody>
          <a:bodyPr/>
          <a:lstStyle>
            <a:lvl1pPr algn="l">
              <a:defRPr/>
            </a:lvl1pPr>
          </a:lstStyle>
          <a:p>
            <a:endParaRPr lang="en-US" dirty="0"/>
          </a:p>
        </p:txBody>
      </p:sp>
      <p:sp>
        <p:nvSpPr>
          <p:cNvPr id="6" name="Slide Number Placeholder 5"/>
          <p:cNvSpPr>
            <a:spLocks noGrp="1"/>
          </p:cNvSpPr>
          <p:nvPr>
            <p:ph type="sldNum" sz="quarter" idx="12"/>
          </p:nvPr>
        </p:nvSpPr>
        <p:spPr>
          <a:xfrm>
            <a:off x="8604504" y="5211060"/>
            <a:ext cx="2112264" cy="228600"/>
          </a:xfrm>
        </p:spPr>
        <p:txBody>
          <a:bodyPr/>
          <a:lstStyle/>
          <a:p>
            <a:fld id="{4FAB73BC-B049-4115-A692-8D63A059BFB8}" type="slidenum">
              <a:rPr lang="en-US" dirty="0"/>
              <a:t>‹#›</a:t>
            </a:fld>
            <a:endParaRPr lang="en-US" dirty="0"/>
          </a:p>
        </p:txBody>
      </p:sp>
    </p:spTree>
  </p:cSld>
  <p:clrMapOvr>
    <a:overrideClrMapping bg1="lt1" tx1="dk1" bg2="lt2" tx2="dk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sz="half" idx="1"/>
          </p:nvPr>
        </p:nvSpPr>
        <p:spPr>
          <a:xfrm>
            <a:off x="1066800" y="2103120"/>
            <a:ext cx="4754880" cy="3749040"/>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Content Placeholder 3"/>
          <p:cNvSpPr>
            <a:spLocks noGrp="1"/>
          </p:cNvSpPr>
          <p:nvPr>
            <p:ph sz="half" idx="2"/>
          </p:nvPr>
        </p:nvSpPr>
        <p:spPr>
          <a:xfrm>
            <a:off x="6370320" y="2103120"/>
            <a:ext cx="4754880" cy="3749040"/>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Date Placeholder 4"/>
          <p:cNvSpPr>
            <a:spLocks noGrp="1"/>
          </p:cNvSpPr>
          <p:nvPr>
            <p:ph type="dt" sz="half" idx="10"/>
          </p:nvPr>
        </p:nvSpPr>
        <p:spPr/>
        <p:txBody>
          <a:bodyPr/>
          <a:lstStyle/>
          <a:p>
            <a:fld id="{DBD3D6FB-79CC-4683-A046-BBE785BA1BED}" type="datetimeFigureOut">
              <a:rPr lang="en-US" dirty="0"/>
              <a:t>3/24/2020</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FAB73BC-B049-4115-A692-8D63A059BFB8}" type="slidenum">
              <a:rPr lang="en-US" dirty="0"/>
              <a:t>‹#›</a:t>
            </a:fld>
            <a:endParaRPr lang="en-US" dirty="0"/>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Text Placeholder 2"/>
          <p:cNvSpPr>
            <a:spLocks noGrp="1"/>
          </p:cNvSpPr>
          <p:nvPr>
            <p:ph type="body" idx="1"/>
          </p:nvPr>
        </p:nvSpPr>
        <p:spPr>
          <a:xfrm>
            <a:off x="1069848" y="2074334"/>
            <a:ext cx="4754880" cy="640080"/>
          </a:xfrm>
        </p:spPr>
        <p:txBody>
          <a:bodyPr anchor="ctr">
            <a:normAutofit/>
          </a:bodyPr>
          <a:lstStyle>
            <a:lvl1pPr marL="0" indent="0" algn="ctr">
              <a:spcBef>
                <a:spcPts val="0"/>
              </a:spcBef>
              <a:buNone/>
              <a:defRPr sz="1900" b="0">
                <a:solidFill>
                  <a:schemeClr val="tx2"/>
                </a:solidFill>
                <a:latin typeface="+mn-lt"/>
              </a:defRPr>
            </a:lvl1pPr>
            <a:lvl2pPr marL="457200" indent="0">
              <a:buNone/>
              <a:defRPr sz="19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1069848" y="2755898"/>
            <a:ext cx="4754880" cy="3200400"/>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Text Placeholder 4"/>
          <p:cNvSpPr>
            <a:spLocks noGrp="1"/>
          </p:cNvSpPr>
          <p:nvPr>
            <p:ph type="body" sz="quarter" idx="3"/>
          </p:nvPr>
        </p:nvSpPr>
        <p:spPr>
          <a:xfrm>
            <a:off x="6373368" y="2074334"/>
            <a:ext cx="4754880" cy="640080"/>
          </a:xfrm>
        </p:spPr>
        <p:txBody>
          <a:bodyPr anchor="ctr">
            <a:normAutofit/>
          </a:bodyPr>
          <a:lstStyle>
            <a:lvl1pPr marL="0" indent="0" algn="ctr">
              <a:spcBef>
                <a:spcPts val="0"/>
              </a:spcBef>
              <a:buNone/>
              <a:defRPr sz="1900" b="0">
                <a:solidFill>
                  <a:schemeClr val="tx2"/>
                </a:solidFill>
              </a:defRPr>
            </a:lvl1pPr>
            <a:lvl2pPr marL="457200" indent="0">
              <a:buNone/>
              <a:defRPr sz="19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6373368" y="2756581"/>
            <a:ext cx="4754880" cy="3200400"/>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p>
            <a:fld id="{9512B3E8-48F1-4B23-8498-D8A04A81EC9C}" type="datetimeFigureOut">
              <a:rPr lang="en-US" dirty="0"/>
              <a:t>3/24/2020</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4FAB73BC-B049-4115-A692-8D63A059BFB8}" type="slidenum">
              <a:rPr lang="en-US" dirty="0"/>
              <a:t>‹#›</a:t>
            </a:fld>
            <a:endParaRPr lang="en-US" dirty="0"/>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Date Placeholder 2"/>
          <p:cNvSpPr>
            <a:spLocks noGrp="1"/>
          </p:cNvSpPr>
          <p:nvPr>
            <p:ph type="dt" sz="half" idx="10"/>
          </p:nvPr>
        </p:nvSpPr>
        <p:spPr/>
        <p:txBody>
          <a:bodyPr/>
          <a:lstStyle/>
          <a:p>
            <a:fld id="{10B90D90-AA62-404D-A741-635B4370F9CB}" type="datetimeFigureOut">
              <a:rPr lang="en-US" dirty="0"/>
              <a:t>3/24/2020</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4FAB73BC-B049-4115-A692-8D63A059BFB8}" type="slidenum">
              <a:rPr lang="en-US" dirty="0"/>
              <a:t>‹#›</a:t>
            </a:fld>
            <a:endParaRPr lang="en-US" dirty="0"/>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A57002E4-6836-46D1-9DBB-3C27C0DD3A89}" type="datetimeFigureOut">
              <a:rPr lang="en-US" dirty="0"/>
              <a:t>3/24/2020</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4FAB73BC-B049-4115-A692-8D63A059BFB8}" type="slidenum">
              <a:rPr lang="en-US" dirty="0"/>
              <a:t>‹#›</a:t>
            </a:fld>
            <a:endParaRPr lang="en-US"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16" name="Rectangle 15"/>
          <p:cNvSpPr/>
          <p:nvPr/>
        </p:nvSpPr>
        <p:spPr>
          <a:xfrm>
            <a:off x="245529" y="237744"/>
            <a:ext cx="8531352" cy="6382512"/>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5" name="Rectangle 14"/>
          <p:cNvSpPr/>
          <p:nvPr/>
        </p:nvSpPr>
        <p:spPr>
          <a:xfrm>
            <a:off x="9020386" y="237744"/>
            <a:ext cx="2926080" cy="6382512"/>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9296400" y="607392"/>
            <a:ext cx="2430780" cy="1645920"/>
          </a:xfrm>
        </p:spPr>
        <p:txBody>
          <a:bodyPr anchor="b">
            <a:normAutofit/>
          </a:bodyPr>
          <a:lstStyle>
            <a:lvl1pPr algn="l" defTabSz="914400" rtl="0" eaLnBrk="1" latinLnBrk="0" hangingPunct="1">
              <a:lnSpc>
                <a:spcPct val="90000"/>
              </a:lnSpc>
              <a:spcBef>
                <a:spcPct val="0"/>
              </a:spcBef>
              <a:buNone/>
              <a:defRPr lang="en-US" sz="2800" b="0" kern="1200" cap="none" spc="0" baseline="0" dirty="0">
                <a:solidFill>
                  <a:srgbClr val="FFFFFF"/>
                </a:solidFill>
                <a:effectLst/>
                <a:latin typeface="+mj-lt"/>
                <a:ea typeface="+mn-ea"/>
                <a:cs typeface="+mn-cs"/>
              </a:defRPr>
            </a:lvl1pPr>
          </a:lstStyle>
          <a:p>
            <a:r>
              <a:rPr lang="en-GB"/>
              <a:t>Click to edit Master title style</a:t>
            </a:r>
            <a:endParaRPr lang="en-US" dirty="0"/>
          </a:p>
        </p:txBody>
      </p:sp>
      <p:sp>
        <p:nvSpPr>
          <p:cNvPr id="3" name="Content Placeholder 2"/>
          <p:cNvSpPr>
            <a:spLocks noGrp="1"/>
          </p:cNvSpPr>
          <p:nvPr>
            <p:ph idx="1"/>
          </p:nvPr>
        </p:nvSpPr>
        <p:spPr>
          <a:xfrm>
            <a:off x="685800" y="609600"/>
            <a:ext cx="7772400" cy="5334000"/>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Text Placeholder 3"/>
          <p:cNvSpPr>
            <a:spLocks noGrp="1"/>
          </p:cNvSpPr>
          <p:nvPr>
            <p:ph type="body" sz="half" idx="2"/>
          </p:nvPr>
        </p:nvSpPr>
        <p:spPr>
          <a:xfrm>
            <a:off x="9296400" y="2286000"/>
            <a:ext cx="2430780" cy="3505200"/>
          </a:xfrm>
        </p:spPr>
        <p:txBody>
          <a:bodyPr>
            <a:normAutofit/>
          </a:bodyPr>
          <a:lstStyle>
            <a:lvl1pPr marL="0" indent="0">
              <a:lnSpc>
                <a:spcPct val="110000"/>
              </a:lnSpc>
              <a:spcBef>
                <a:spcPts val="800"/>
              </a:spcBef>
              <a:buNone/>
              <a:defRPr sz="14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8" name="Date Placeholder 7"/>
          <p:cNvSpPr>
            <a:spLocks noGrp="1"/>
          </p:cNvSpPr>
          <p:nvPr>
            <p:ph type="dt" sz="half" idx="10"/>
          </p:nvPr>
        </p:nvSpPr>
        <p:spPr/>
        <p:txBody>
          <a:bodyPr/>
          <a:lstStyle/>
          <a:p>
            <a:fld id="{1CF131DD-A141-4471-BCF9-C6073EDD7E20}" type="datetimeFigureOut">
              <a:rPr lang="en-US" dirty="0"/>
              <a:t>3/24/2020</a:t>
            </a:fld>
            <a:endParaRPr lang="en-US" dirty="0"/>
          </a:p>
        </p:txBody>
      </p:sp>
      <p:sp>
        <p:nvSpPr>
          <p:cNvPr id="9" name="Footer Placeholder 8"/>
          <p:cNvSpPr>
            <a:spLocks noGrp="1"/>
          </p:cNvSpPr>
          <p:nvPr>
            <p:ph type="ftr" sz="quarter" idx="11"/>
          </p:nvPr>
        </p:nvSpPr>
        <p:spPr/>
        <p:txBody>
          <a:bodyPr/>
          <a:lstStyle>
            <a:lvl1pPr algn="r">
              <a:defRPr/>
            </a:lvl1pPr>
          </a:lstStyle>
          <a:p>
            <a:endParaRPr lang="en-US" dirty="0"/>
          </a:p>
        </p:txBody>
      </p:sp>
      <p:sp>
        <p:nvSpPr>
          <p:cNvPr id="11" name="Slide Number Placeholder 10"/>
          <p:cNvSpPr>
            <a:spLocks noGrp="1"/>
          </p:cNvSpPr>
          <p:nvPr>
            <p:ph type="sldNum" sz="quarter" idx="12"/>
          </p:nvPr>
        </p:nvSpPr>
        <p:spPr>
          <a:xfrm>
            <a:off x="10393677" y="6223002"/>
            <a:ext cx="1463040" cy="274320"/>
          </a:xfrm>
        </p:spPr>
        <p:txBody>
          <a:bodyPr/>
          <a:lstStyle>
            <a:lvl1pPr>
              <a:defRPr>
                <a:solidFill>
                  <a:srgbClr val="FFFFFF"/>
                </a:solidFill>
              </a:defRPr>
            </a:lvl1pPr>
          </a:lstStyle>
          <a:p>
            <a:fld id="{4FAB73BC-B049-4115-A692-8D63A059BFB8}" type="slidenum">
              <a:rPr lang="en-US" dirty="0"/>
              <a:pPr/>
              <a:t>‹#›</a:t>
            </a:fld>
            <a:endParaRPr lang="en-US" dirty="0"/>
          </a:p>
        </p:txBody>
      </p:sp>
      <p:sp>
        <p:nvSpPr>
          <p:cNvPr id="12" name="Rectangle 11"/>
          <p:cNvSpPr/>
          <p:nvPr/>
        </p:nvSpPr>
        <p:spPr>
          <a:xfrm>
            <a:off x="9157546" y="374904"/>
            <a:ext cx="2651760" cy="6108192"/>
          </a:xfrm>
          <a:prstGeom prst="rect">
            <a:avLst/>
          </a:prstGeom>
          <a:noFill/>
          <a:ln w="6350" cap="sq">
            <a:solidFill>
              <a:srgbClr val="FFFFFF"/>
            </a:solidFill>
            <a:miter lim="800000"/>
          </a:ln>
        </p:spPr>
        <p:style>
          <a:lnRef idx="2">
            <a:schemeClr val="accent1">
              <a:shade val="50000"/>
            </a:schemeClr>
          </a:lnRef>
          <a:fillRef idx="1">
            <a:schemeClr val="accent1"/>
          </a:fillRef>
          <a:effectRef idx="0">
            <a:schemeClr val="accent1"/>
          </a:effectRef>
          <a:fontRef idx="minor">
            <a:schemeClr val="lt1"/>
          </a:fontRef>
        </p:style>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14" name="Rectangle 13"/>
          <p:cNvSpPr/>
          <p:nvPr/>
        </p:nvSpPr>
        <p:spPr>
          <a:xfrm>
            <a:off x="9020386" y="237744"/>
            <a:ext cx="2926080" cy="6382512"/>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9296400" y="603504"/>
            <a:ext cx="2432304" cy="1645920"/>
          </a:xfrm>
        </p:spPr>
        <p:txBody>
          <a:bodyPr anchor="b">
            <a:noAutofit/>
          </a:bodyPr>
          <a:lstStyle>
            <a:lvl1pPr algn="l">
              <a:defRPr sz="2800" b="0">
                <a:solidFill>
                  <a:srgbClr val="FFFFFF"/>
                </a:solidFill>
                <a:latin typeface="+mj-lt"/>
              </a:defRPr>
            </a:lvl1pPr>
          </a:lstStyle>
          <a:p>
            <a:r>
              <a:rPr lang="en-GB"/>
              <a:t>Click to edit Master title style</a:t>
            </a:r>
            <a:endParaRPr lang="en-US" dirty="0"/>
          </a:p>
        </p:txBody>
      </p:sp>
      <p:sp>
        <p:nvSpPr>
          <p:cNvPr id="3" name="Picture Placeholder 2"/>
          <p:cNvSpPr>
            <a:spLocks noGrp="1" noChangeAspect="1"/>
          </p:cNvSpPr>
          <p:nvPr>
            <p:ph type="pic" idx="1"/>
          </p:nvPr>
        </p:nvSpPr>
        <p:spPr>
          <a:xfrm>
            <a:off x="228599" y="237744"/>
            <a:ext cx="8531352" cy="6382512"/>
          </a:xfrm>
          <a:solidFill>
            <a:schemeClr val="accent1">
              <a:lumMod val="60000"/>
              <a:lumOff val="40000"/>
            </a:schemeClr>
          </a:solidFill>
          <a:ln>
            <a:noFill/>
          </a:ln>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endParaRPr lang="en-US" dirty="0"/>
          </a:p>
        </p:txBody>
      </p:sp>
      <p:sp>
        <p:nvSpPr>
          <p:cNvPr id="4" name="Text Placeholder 3"/>
          <p:cNvSpPr>
            <a:spLocks noGrp="1"/>
          </p:cNvSpPr>
          <p:nvPr>
            <p:ph type="body" sz="half" idx="2"/>
          </p:nvPr>
        </p:nvSpPr>
        <p:spPr>
          <a:xfrm>
            <a:off x="9296400" y="2286000"/>
            <a:ext cx="2432304" cy="3502152"/>
          </a:xfrm>
        </p:spPr>
        <p:txBody>
          <a:bodyPr>
            <a:normAutofit/>
          </a:bodyPr>
          <a:lstStyle>
            <a:lvl1pPr marL="0" indent="0" algn="l">
              <a:lnSpc>
                <a:spcPct val="110000"/>
              </a:lnSpc>
              <a:spcBef>
                <a:spcPts val="800"/>
              </a:spcBef>
              <a:buNone/>
              <a:defRPr sz="14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lvl1pPr>
              <a:defRPr>
                <a:solidFill>
                  <a:srgbClr val="FFFFFF"/>
                </a:solidFill>
                <a:effectLst>
                  <a:outerShdw blurRad="12700" dist="6350" dir="2700000" algn="tl" rotWithShape="0">
                    <a:prstClr val="black">
                      <a:alpha val="40000"/>
                    </a:prstClr>
                  </a:outerShdw>
                </a:effectLst>
              </a:defRPr>
            </a:lvl1pPr>
          </a:lstStyle>
          <a:p>
            <a:fld id="{AB334A90-EB03-42F3-8859-2C2B2724C058}" type="datetimeFigureOut">
              <a:rPr lang="en-US" dirty="0"/>
              <a:t>3/24/2020</a:t>
            </a:fld>
            <a:endParaRPr lang="en-US" dirty="0"/>
          </a:p>
        </p:txBody>
      </p:sp>
      <p:sp>
        <p:nvSpPr>
          <p:cNvPr id="6" name="Footer Placeholder 5"/>
          <p:cNvSpPr>
            <a:spLocks noGrp="1"/>
          </p:cNvSpPr>
          <p:nvPr>
            <p:ph type="ftr" sz="quarter" idx="11"/>
          </p:nvPr>
        </p:nvSpPr>
        <p:spPr/>
        <p:txBody>
          <a:bodyPr/>
          <a:lstStyle>
            <a:lvl1pPr marL="0" algn="r" defTabSz="914400" rtl="0" eaLnBrk="1" latinLnBrk="0" hangingPunct="1">
              <a:defRPr lang="en-US" sz="1000" kern="1200" dirty="0">
                <a:solidFill>
                  <a:srgbClr val="FFFFFF"/>
                </a:solidFill>
                <a:effectLst>
                  <a:outerShdw blurRad="12700" dist="6350" dir="2700000" algn="tl" rotWithShape="0">
                    <a:prstClr val="black">
                      <a:alpha val="40000"/>
                    </a:prstClr>
                  </a:outerShdw>
                </a:effectLst>
                <a:latin typeface="+mn-lt"/>
                <a:ea typeface="+mn-ea"/>
                <a:cs typeface="+mn-cs"/>
              </a:defRPr>
            </a:lvl1pPr>
          </a:lstStyle>
          <a:p>
            <a:endParaRPr lang="en-US" dirty="0"/>
          </a:p>
        </p:txBody>
      </p:sp>
      <p:sp>
        <p:nvSpPr>
          <p:cNvPr id="7" name="Slide Number Placeholder 6"/>
          <p:cNvSpPr>
            <a:spLocks noGrp="1"/>
          </p:cNvSpPr>
          <p:nvPr>
            <p:ph type="sldNum" sz="quarter" idx="12"/>
          </p:nvPr>
        </p:nvSpPr>
        <p:spPr>
          <a:xfrm>
            <a:off x="10396728" y="6227064"/>
            <a:ext cx="1463040" cy="274320"/>
          </a:xfrm>
        </p:spPr>
        <p:txBody>
          <a:bodyPr/>
          <a:lstStyle>
            <a:lvl1pPr>
              <a:defRPr>
                <a:solidFill>
                  <a:srgbClr val="FFFFFF"/>
                </a:solidFill>
              </a:defRPr>
            </a:lvl1pPr>
          </a:lstStyle>
          <a:p>
            <a:fld id="{4FAB73BC-B049-4115-A692-8D63A059BFB8}" type="slidenum">
              <a:rPr lang="en-US" dirty="0"/>
              <a:pPr/>
              <a:t>‹#›</a:t>
            </a:fld>
            <a:endParaRPr lang="en-US" dirty="0"/>
          </a:p>
        </p:txBody>
      </p:sp>
      <p:sp>
        <p:nvSpPr>
          <p:cNvPr id="10" name="Rectangle 9"/>
          <p:cNvSpPr/>
          <p:nvPr/>
        </p:nvSpPr>
        <p:spPr>
          <a:xfrm>
            <a:off x="9157546" y="374904"/>
            <a:ext cx="2651760" cy="6108192"/>
          </a:xfrm>
          <a:prstGeom prst="rect">
            <a:avLst/>
          </a:prstGeom>
          <a:noFill/>
          <a:ln w="6350" cap="sq">
            <a:solidFill>
              <a:srgbClr val="FFFFFF"/>
            </a:solidFill>
            <a:miter lim="800000"/>
          </a:ln>
        </p:spPr>
        <p:style>
          <a:lnRef idx="2">
            <a:schemeClr val="accent1">
              <a:shade val="50000"/>
            </a:schemeClr>
          </a:lnRef>
          <a:fillRef idx="1">
            <a:schemeClr val="accent1"/>
          </a:fillRef>
          <a:effectRef idx="0">
            <a:schemeClr val="accent1"/>
          </a:effectRef>
          <a:fontRef idx="minor">
            <a:schemeClr val="lt1"/>
          </a:fontRef>
        </p:style>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D11A6AA8-A04B-4104-9AE2-BD48D340E27F}" type="datetimeFigureOut">
              <a:rPr lang="en-US" dirty="0"/>
              <a:t>3/24/2020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FAB73BC-B049-4115-A692-8D63A059BFB8}" type="slidenum">
              <a:rPr lang="en-US" dirty="0"/>
              <a:t>‹#›</a:t>
            </a:fld>
            <a:endParaRPr lang="en-US"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991600" y="762000"/>
            <a:ext cx="2362200" cy="5257800"/>
          </a:xfrm>
        </p:spPr>
        <p:txBody>
          <a:bodyPr vert="eaVert"/>
          <a:lstStyle/>
          <a:p>
            <a:r>
              <a:rPr lang="en-GB"/>
              <a:t>Click to edit Master title style</a:t>
            </a:r>
            <a:endParaRPr lang="en-US" dirty="0"/>
          </a:p>
        </p:txBody>
      </p:sp>
      <p:sp>
        <p:nvSpPr>
          <p:cNvPr id="3" name="Vertical Text Placeholder 2"/>
          <p:cNvSpPr>
            <a:spLocks noGrp="1"/>
          </p:cNvSpPr>
          <p:nvPr>
            <p:ph type="body" orient="vert" idx="1"/>
          </p:nvPr>
        </p:nvSpPr>
        <p:spPr>
          <a:xfrm>
            <a:off x="838200" y="762000"/>
            <a:ext cx="8077200" cy="5257800"/>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B4E0BF79-FAC6-4A96-8DE1-F7B82E2E1652}" type="datetimeFigureOut">
              <a:rPr lang="en-US" dirty="0"/>
              <a:t>3/24/2020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FAB73BC-B049-4115-A692-8D63A059BFB8}" type="slidenum">
              <a:rPr lang="en-US" dirty="0"/>
              <a:t>‹#›</a:t>
            </a:fld>
            <a:endParaRPr lang="en-US" dirty="0"/>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 name="Rectangle 6"/>
          <p:cNvSpPr/>
          <p:nvPr/>
        </p:nvSpPr>
        <p:spPr>
          <a:xfrm>
            <a:off x="234696" y="237744"/>
            <a:ext cx="11722608" cy="6382512"/>
          </a:xfrm>
          <a:prstGeom prst="rect">
            <a:avLst/>
          </a:prstGeom>
          <a:solidFill>
            <a:schemeClr val="bg2"/>
          </a:solidFill>
          <a:ln w="6350" cap="flat" cmpd="sng" algn="ctr">
            <a:noFill/>
            <a:prstDash val="solid"/>
          </a:ln>
          <a:effectLst>
            <a:softEdge rad="0"/>
          </a:effectLst>
        </p:spPr>
      </p:sp>
      <p:sp>
        <p:nvSpPr>
          <p:cNvPr id="2" name="Title Placeholder 1"/>
          <p:cNvSpPr>
            <a:spLocks noGrp="1"/>
          </p:cNvSpPr>
          <p:nvPr>
            <p:ph type="title"/>
          </p:nvPr>
        </p:nvSpPr>
        <p:spPr>
          <a:xfrm>
            <a:off x="1066800" y="642594"/>
            <a:ext cx="10058400" cy="1371600"/>
          </a:xfrm>
          <a:prstGeom prst="rect">
            <a:avLst/>
          </a:prstGeom>
        </p:spPr>
        <p:txBody>
          <a:bodyPr vert="horz" lIns="91440" tIns="45720" rIns="91440" bIns="45720" rtlCol="0" anchor="ctr">
            <a:normAutofit/>
          </a:bodyPr>
          <a:lstStyle/>
          <a:p>
            <a:r>
              <a:rPr lang="en-GB"/>
              <a:t>Click to edit Master title style</a:t>
            </a:r>
            <a:endParaRPr lang="en-US" dirty="0"/>
          </a:p>
        </p:txBody>
      </p:sp>
      <p:sp>
        <p:nvSpPr>
          <p:cNvPr id="3" name="Text Placeholder 2"/>
          <p:cNvSpPr>
            <a:spLocks noGrp="1"/>
          </p:cNvSpPr>
          <p:nvPr>
            <p:ph type="body" idx="1"/>
          </p:nvPr>
        </p:nvSpPr>
        <p:spPr>
          <a:xfrm>
            <a:off x="1066800" y="2103120"/>
            <a:ext cx="10058400" cy="3931920"/>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2"/>
          </p:nvPr>
        </p:nvSpPr>
        <p:spPr>
          <a:xfrm>
            <a:off x="274320" y="6307672"/>
            <a:ext cx="2743200" cy="274320"/>
          </a:xfrm>
          <a:prstGeom prst="rect">
            <a:avLst/>
          </a:prstGeom>
        </p:spPr>
        <p:txBody>
          <a:bodyPr vert="horz" lIns="91440" tIns="45720" rIns="91440" bIns="45720" rtlCol="0" anchor="b"/>
          <a:lstStyle>
            <a:lvl1pPr algn="l">
              <a:defRPr sz="1000">
                <a:solidFill>
                  <a:schemeClr val="tx1">
                    <a:lumMod val="75000"/>
                    <a:lumOff val="25000"/>
                  </a:schemeClr>
                </a:solidFill>
              </a:defRPr>
            </a:lvl1pPr>
          </a:lstStyle>
          <a:p>
            <a:fld id="{CBC48EC7-AF6A-48D3-8284-14BACBEBDD84}" type="datetimeFigureOut">
              <a:rPr lang="en-US" dirty="0"/>
              <a:t>3/24/2020</a:t>
            </a:fld>
            <a:endParaRPr lang="en-US" dirty="0"/>
          </a:p>
        </p:txBody>
      </p:sp>
      <p:sp>
        <p:nvSpPr>
          <p:cNvPr id="5" name="Footer Placeholder 4"/>
          <p:cNvSpPr>
            <a:spLocks noGrp="1"/>
          </p:cNvSpPr>
          <p:nvPr>
            <p:ph type="ftr" sz="quarter" idx="3"/>
          </p:nvPr>
        </p:nvSpPr>
        <p:spPr>
          <a:xfrm>
            <a:off x="3489960" y="6307672"/>
            <a:ext cx="5212080" cy="274320"/>
          </a:xfrm>
          <a:prstGeom prst="rect">
            <a:avLst/>
          </a:prstGeom>
        </p:spPr>
        <p:txBody>
          <a:bodyPr vert="horz" lIns="91440" tIns="45720" rIns="91440" bIns="45720" rtlCol="0" anchor="b"/>
          <a:lstStyle>
            <a:lvl1pPr algn="ctr">
              <a:defRPr sz="1000">
                <a:solidFill>
                  <a:schemeClr val="tx1">
                    <a:lumMod val="75000"/>
                    <a:lumOff val="25000"/>
                  </a:schemeClr>
                </a:solidFill>
              </a:defRPr>
            </a:lvl1pPr>
          </a:lstStyle>
          <a:p>
            <a:endParaRPr lang="en-US" dirty="0"/>
          </a:p>
        </p:txBody>
      </p:sp>
      <p:sp>
        <p:nvSpPr>
          <p:cNvPr id="6" name="Slide Number Placeholder 5"/>
          <p:cNvSpPr>
            <a:spLocks noGrp="1"/>
          </p:cNvSpPr>
          <p:nvPr>
            <p:ph type="sldNum" sz="quarter" idx="4"/>
          </p:nvPr>
        </p:nvSpPr>
        <p:spPr>
          <a:xfrm>
            <a:off x="10469880" y="6307672"/>
            <a:ext cx="1463040" cy="274320"/>
          </a:xfrm>
          <a:prstGeom prst="rect">
            <a:avLst/>
          </a:prstGeom>
        </p:spPr>
        <p:txBody>
          <a:bodyPr vert="horz" lIns="91440" tIns="45720" rIns="91440" bIns="45720" rtlCol="0" anchor="b"/>
          <a:lstStyle>
            <a:lvl1pPr algn="r">
              <a:defRPr sz="1000">
                <a:solidFill>
                  <a:schemeClr val="tx1">
                    <a:lumMod val="75000"/>
                    <a:lumOff val="25000"/>
                  </a:schemeClr>
                </a:solidFill>
              </a:defRPr>
            </a:lvl1pPr>
          </a:lstStyle>
          <a:p>
            <a:fld id="{4FAB73BC-B049-4115-A692-8D63A059BFB8}" type="slidenum">
              <a:rPr lang="en-US" dirty="0"/>
              <a:pPr/>
              <a:t>‹#›</a:t>
            </a:fld>
            <a:endParaRPr lang="en-US" dirty="0"/>
          </a:p>
        </p:txBody>
      </p:sp>
    </p:spTree>
  </p:cSld>
  <p:clrMap bg1="lt1" tx1="dk1" bg2="lt2" tx2="dk2" accent1="accent1" accent2="accent2" accent3="accent3" accent4="accent4" accent5="accent5" accent6="accent6" hlink="hlink" folHlink="folHlink"/>
  <p:sldLayoutIdLst>
    <p:sldLayoutId id="2147483769" r:id="rId1"/>
    <p:sldLayoutId id="2147483770" r:id="rId2"/>
    <p:sldLayoutId id="2147483771" r:id="rId3"/>
    <p:sldLayoutId id="2147483772" r:id="rId4"/>
    <p:sldLayoutId id="2147483773" r:id="rId5"/>
    <p:sldLayoutId id="2147483774" r:id="rId6"/>
    <p:sldLayoutId id="2147483775" r:id="rId7"/>
    <p:sldLayoutId id="2147483776" r:id="rId8"/>
    <p:sldLayoutId id="2147483777" r:id="rId9"/>
    <p:sldLayoutId id="2147483778" r:id="rId10"/>
    <p:sldLayoutId id="2147483779" r:id="rId11"/>
  </p:sldLayoutIdLst>
  <p:hf sldNum="0" hdr="0" ftr="0" dt="0"/>
  <p:txStyles>
    <p:titleStyle>
      <a:lvl1pPr algn="l" defTabSz="914400" rtl="0" eaLnBrk="1" latinLnBrk="0" hangingPunct="1">
        <a:lnSpc>
          <a:spcPct val="90000"/>
        </a:lnSpc>
        <a:spcBef>
          <a:spcPct val="0"/>
        </a:spcBef>
        <a:buNone/>
        <a:defRPr lang="en-US" sz="4800" kern="1200" cap="none" spc="0" baseline="0" dirty="0">
          <a:solidFill>
            <a:schemeClr val="tx1">
              <a:lumMod val="85000"/>
              <a:lumOff val="15000"/>
            </a:schemeClr>
          </a:solidFill>
          <a:effectLst/>
          <a:latin typeface="+mj-lt"/>
          <a:ea typeface="+mn-ea"/>
          <a:cs typeface="+mn-cs"/>
        </a:defRPr>
      </a:lvl1pPr>
    </p:titleStyle>
    <p:bodyStyle>
      <a:lvl1pPr marL="182880" indent="-182880" algn="l" defTabSz="914400" rtl="0" eaLnBrk="1" latinLnBrk="0" hangingPunct="1">
        <a:lnSpc>
          <a:spcPct val="100000"/>
        </a:lnSpc>
        <a:spcBef>
          <a:spcPts val="900"/>
        </a:spcBef>
        <a:spcAft>
          <a:spcPts val="0"/>
        </a:spcAft>
        <a:buClr>
          <a:schemeClr val="tx1">
            <a:lumMod val="85000"/>
            <a:lumOff val="15000"/>
          </a:schemeClr>
        </a:buClr>
        <a:buFont typeface="Garamond" pitchFamily="18" charset="0"/>
        <a:buChar char="◦"/>
        <a:defRPr sz="1800" kern="1200">
          <a:solidFill>
            <a:schemeClr val="tx1"/>
          </a:solidFill>
          <a:latin typeface="+mn-lt"/>
          <a:ea typeface="+mn-ea"/>
          <a:cs typeface="+mn-cs"/>
        </a:defRPr>
      </a:lvl1pPr>
      <a:lvl2pPr marL="457200" indent="-182880" algn="l" defTabSz="914400" rtl="0" eaLnBrk="1" latinLnBrk="0" hangingPunct="1">
        <a:lnSpc>
          <a:spcPct val="100000"/>
        </a:lnSpc>
        <a:spcBef>
          <a:spcPts val="500"/>
        </a:spcBef>
        <a:buClr>
          <a:schemeClr val="tx1">
            <a:lumMod val="85000"/>
            <a:lumOff val="15000"/>
          </a:schemeClr>
        </a:buClr>
        <a:buFont typeface="Garamond" pitchFamily="18" charset="0"/>
        <a:buChar char="◦"/>
        <a:defRPr sz="1600" kern="1200">
          <a:solidFill>
            <a:schemeClr val="tx1"/>
          </a:solidFill>
          <a:latin typeface="+mn-lt"/>
          <a:ea typeface="+mn-ea"/>
          <a:cs typeface="+mn-cs"/>
        </a:defRPr>
      </a:lvl2pPr>
      <a:lvl3pPr marL="731520" indent="-18288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3pPr>
      <a:lvl4pPr marL="1005840" indent="-18288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4pPr>
      <a:lvl5pPr marL="1280160" indent="-18288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5pPr>
      <a:lvl6pPr marL="1600000" indent="-22860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6pPr>
      <a:lvl7pPr marL="1900000" indent="-22860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7pPr>
      <a:lvl8pPr marL="2200000" indent="-22860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8pPr>
      <a:lvl9pPr marL="2500000" indent="-22860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hyperlink" Target="http://www.uwtsd.ac.uk/studentambassadors" TargetMode="External"/><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hyperlink" Target="https://pmjobs.cipd.co.uk/article/what-skills-are-required-to-work-in-an-hr-or-l-and-d-role-/" TargetMode="External"/><Relationship Id="rId2" Type="http://schemas.openxmlformats.org/officeDocument/2006/relationships/hyperlink" Target="https://www.fieldbay.co.uk" TargetMode="External"/><Relationship Id="rId1" Type="http://schemas.openxmlformats.org/officeDocument/2006/relationships/slideLayout" Target="../slideLayouts/slideLayout2.xml"/><Relationship Id="rId6" Type="http://schemas.openxmlformats.org/officeDocument/2006/relationships/hyperlink" Target="https://www.slideshare.net/mobile/slideshow/embed_code/key/MuTUUIjbpBBggL" TargetMode="External"/><Relationship Id="rId5" Type="http://schemas.openxmlformats.org/officeDocument/2006/relationships/hyperlink" Target="http://www.uwtsd.ac.uk/studentambassadors" TargetMode="External"/><Relationship Id="rId4" Type="http://schemas.openxmlformats.org/officeDocument/2006/relationships/hyperlink" Target="https://www.reed.co.uk/career-advice/work-experience-placements-what-you-need-to-know/"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B179759-3B12-A147-8B9F-43F4C6CF909C}"/>
              </a:ext>
            </a:extLst>
          </p:cNvPr>
          <p:cNvSpPr>
            <a:spLocks noGrp="1"/>
          </p:cNvSpPr>
          <p:nvPr>
            <p:ph type="ctrTitle"/>
          </p:nvPr>
        </p:nvSpPr>
        <p:spPr/>
        <p:txBody>
          <a:bodyPr/>
          <a:lstStyle/>
          <a:p>
            <a:r>
              <a:rPr lang="en-GB" dirty="0"/>
              <a:t>Placement Rationale</a:t>
            </a:r>
            <a:endParaRPr lang="en-US" dirty="0"/>
          </a:p>
        </p:txBody>
      </p:sp>
      <p:sp>
        <p:nvSpPr>
          <p:cNvPr id="3" name="Subtitle 2">
            <a:extLst>
              <a:ext uri="{FF2B5EF4-FFF2-40B4-BE49-F238E27FC236}">
                <a16:creationId xmlns:a16="http://schemas.microsoft.com/office/drawing/2014/main" id="{72D15C16-7396-364C-B248-84E6162DB07F}"/>
              </a:ext>
            </a:extLst>
          </p:cNvPr>
          <p:cNvSpPr>
            <a:spLocks noGrp="1"/>
          </p:cNvSpPr>
          <p:nvPr>
            <p:ph type="subTitle" idx="1"/>
          </p:nvPr>
        </p:nvSpPr>
        <p:spPr/>
        <p:txBody>
          <a:bodyPr/>
          <a:lstStyle/>
          <a:p>
            <a:r>
              <a:rPr lang="en-GB" dirty="0"/>
              <a:t>Lucy Patterson - 1801506</a:t>
            </a:r>
            <a:endParaRPr lang="en-US" dirty="0"/>
          </a:p>
        </p:txBody>
      </p:sp>
    </p:spTree>
    <p:extLst>
      <p:ext uri="{BB962C8B-B14F-4D97-AF65-F5344CB8AC3E}">
        <p14:creationId xmlns:p14="http://schemas.microsoft.com/office/powerpoint/2010/main" val="375030324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5485ED6-EBF6-F142-A9D0-170B230ADB56}"/>
              </a:ext>
            </a:extLst>
          </p:cNvPr>
          <p:cNvSpPr>
            <a:spLocks noGrp="1"/>
          </p:cNvSpPr>
          <p:nvPr>
            <p:ph type="title"/>
          </p:nvPr>
        </p:nvSpPr>
        <p:spPr/>
        <p:txBody>
          <a:bodyPr/>
          <a:lstStyle/>
          <a:p>
            <a:pPr algn="ctr"/>
            <a:r>
              <a:rPr lang="en-GB" dirty="0"/>
              <a:t>Introduction</a:t>
            </a:r>
            <a:endParaRPr lang="en-US" dirty="0"/>
          </a:p>
        </p:txBody>
      </p:sp>
      <p:sp>
        <p:nvSpPr>
          <p:cNvPr id="3" name="Content Placeholder 2">
            <a:extLst>
              <a:ext uri="{FF2B5EF4-FFF2-40B4-BE49-F238E27FC236}">
                <a16:creationId xmlns:a16="http://schemas.microsoft.com/office/drawing/2014/main" id="{663647C9-6277-2640-A91E-B14BA6D695DA}"/>
              </a:ext>
            </a:extLst>
          </p:cNvPr>
          <p:cNvSpPr>
            <a:spLocks noGrp="1"/>
          </p:cNvSpPr>
          <p:nvPr>
            <p:ph idx="1"/>
          </p:nvPr>
        </p:nvSpPr>
        <p:spPr/>
        <p:txBody>
          <a:bodyPr vert="horz" lIns="91440" tIns="45720" rIns="91440" bIns="45720" rtlCol="0" anchor="t">
            <a:normAutofit/>
          </a:bodyPr>
          <a:lstStyle/>
          <a:p>
            <a:r>
              <a:rPr lang="en-GB" dirty="0"/>
              <a:t>The purpose of this presentation is to discuss:</a:t>
            </a:r>
          </a:p>
          <a:p>
            <a:r>
              <a:rPr lang="en-GB" dirty="0"/>
              <a:t>What professional placement is alongside the importance of undertaking one.</a:t>
            </a:r>
          </a:p>
          <a:p>
            <a:r>
              <a:rPr lang="en-GB" dirty="0"/>
              <a:t>The skills required to acquire a career within the HR sector.</a:t>
            </a:r>
          </a:p>
          <a:p>
            <a:r>
              <a:rPr lang="en-GB" dirty="0"/>
              <a:t>Three placement options and their benefits.</a:t>
            </a:r>
          </a:p>
          <a:p>
            <a:r>
              <a:rPr lang="en-GB" dirty="0"/>
              <a:t>The rationale for choosing my current placement.</a:t>
            </a:r>
          </a:p>
          <a:p>
            <a:endParaRPr lang="en-US" dirty="0"/>
          </a:p>
        </p:txBody>
      </p:sp>
    </p:spTree>
    <p:extLst>
      <p:ext uri="{BB962C8B-B14F-4D97-AF65-F5344CB8AC3E}">
        <p14:creationId xmlns:p14="http://schemas.microsoft.com/office/powerpoint/2010/main" val="307931798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4" name="Picture 4">
            <a:extLst>
              <a:ext uri="{FF2B5EF4-FFF2-40B4-BE49-F238E27FC236}">
                <a16:creationId xmlns:a16="http://schemas.microsoft.com/office/drawing/2014/main" id="{FF7C38BB-486F-D24D-9A88-B7248BD7E8DC}"/>
              </a:ext>
            </a:extLst>
          </p:cNvPr>
          <p:cNvPicPr>
            <a:picLocks noChangeAspect="1"/>
          </p:cNvPicPr>
          <p:nvPr/>
        </p:nvPicPr>
        <p:blipFill rotWithShape="1">
          <a:blip r:embed="rId2"/>
          <a:srcRect l="32791" r="23105" b="-1"/>
          <a:stretch/>
        </p:blipFill>
        <p:spPr>
          <a:xfrm>
            <a:off x="7837371" y="237744"/>
            <a:ext cx="4124416" cy="6382512"/>
          </a:xfrm>
          <a:prstGeom prst="rect">
            <a:avLst/>
          </a:prstGeom>
        </p:spPr>
      </p:pic>
      <p:sp>
        <p:nvSpPr>
          <p:cNvPr id="9" name="Rectangle 8">
            <a:extLst>
              <a:ext uri="{FF2B5EF4-FFF2-40B4-BE49-F238E27FC236}">
                <a16:creationId xmlns:a16="http://schemas.microsoft.com/office/drawing/2014/main" id="{891D1FF4-7F97-4936-9A4C-9FB71D8FB4F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37744" y="237744"/>
            <a:ext cx="7652977" cy="6382512"/>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a:extLst>
              <a:ext uri="{FF2B5EF4-FFF2-40B4-BE49-F238E27FC236}">
                <a16:creationId xmlns:a16="http://schemas.microsoft.com/office/drawing/2014/main" id="{74239639-E7D0-7C4D-8DC1-60080BEE8F96}"/>
              </a:ext>
            </a:extLst>
          </p:cNvPr>
          <p:cNvSpPr>
            <a:spLocks noGrp="1"/>
          </p:cNvSpPr>
          <p:nvPr>
            <p:ph type="title"/>
          </p:nvPr>
        </p:nvSpPr>
        <p:spPr>
          <a:xfrm>
            <a:off x="868680" y="642593"/>
            <a:ext cx="6281928" cy="1744183"/>
          </a:xfrm>
        </p:spPr>
        <p:txBody>
          <a:bodyPr>
            <a:normAutofit/>
          </a:bodyPr>
          <a:lstStyle/>
          <a:p>
            <a:r>
              <a:rPr lang="en-GB" sz="4100"/>
              <a:t>What is placement and why is it important? </a:t>
            </a:r>
            <a:endParaRPr lang="en-US" sz="4100"/>
          </a:p>
        </p:txBody>
      </p:sp>
      <p:sp>
        <p:nvSpPr>
          <p:cNvPr id="3" name="Content Placeholder 2">
            <a:extLst>
              <a:ext uri="{FF2B5EF4-FFF2-40B4-BE49-F238E27FC236}">
                <a16:creationId xmlns:a16="http://schemas.microsoft.com/office/drawing/2014/main" id="{2E0A0323-F748-AC42-B312-58F76FAE6206}"/>
              </a:ext>
            </a:extLst>
          </p:cNvPr>
          <p:cNvSpPr>
            <a:spLocks noGrp="1"/>
          </p:cNvSpPr>
          <p:nvPr>
            <p:ph idx="1"/>
          </p:nvPr>
        </p:nvSpPr>
        <p:spPr>
          <a:xfrm>
            <a:off x="868680" y="2386584"/>
            <a:ext cx="6281928" cy="3648456"/>
          </a:xfrm>
        </p:spPr>
        <p:txBody>
          <a:bodyPr>
            <a:normAutofit/>
          </a:bodyPr>
          <a:lstStyle/>
          <a:p>
            <a:pPr>
              <a:lnSpc>
                <a:spcPct val="90000"/>
              </a:lnSpc>
            </a:pPr>
            <a:r>
              <a:rPr lang="en-GB" sz="1700" dirty="0"/>
              <a:t>A work placement is a temporary role within a company designed to give an insight into a desired field by carrying out routine tasks and shadowing others to gain knowledge and experience (Rolfe, 2020). </a:t>
            </a:r>
          </a:p>
          <a:p>
            <a:pPr>
              <a:lnSpc>
                <a:spcPct val="90000"/>
              </a:lnSpc>
            </a:pPr>
            <a:r>
              <a:rPr lang="en-GB" sz="1700" dirty="0"/>
              <a:t>Placements hold many benefits for students such as:</a:t>
            </a:r>
          </a:p>
          <a:p>
            <a:pPr marL="400050" indent="-400050">
              <a:lnSpc>
                <a:spcPct val="90000"/>
              </a:lnSpc>
              <a:buFont typeface="+mj-lt"/>
              <a:buAutoNum type="romanUcPeriod"/>
            </a:pPr>
            <a:r>
              <a:rPr lang="en-GB" sz="1700" dirty="0"/>
              <a:t>Improving employability as experience is often desired from employers and it can set individuals aside from others.</a:t>
            </a:r>
          </a:p>
          <a:p>
            <a:pPr marL="400050" indent="-400050">
              <a:lnSpc>
                <a:spcPct val="90000"/>
              </a:lnSpc>
              <a:buFont typeface="+mj-lt"/>
              <a:buAutoNum type="romanUcPeriod"/>
            </a:pPr>
            <a:r>
              <a:rPr lang="en-GB" sz="1700" dirty="0"/>
              <a:t>Greater clarity into a chosen field, helping students identify future career paths.</a:t>
            </a:r>
          </a:p>
          <a:p>
            <a:pPr marL="400050" indent="-400050">
              <a:lnSpc>
                <a:spcPct val="90000"/>
              </a:lnSpc>
              <a:buFont typeface="+mj-lt"/>
              <a:buAutoNum type="romanUcPeriod"/>
            </a:pPr>
            <a:r>
              <a:rPr lang="en-GB" sz="1700" dirty="0"/>
              <a:t>An improved skill set which will set you aside from competition and increase your chances of higher paid jobs/promotions. </a:t>
            </a:r>
          </a:p>
          <a:p>
            <a:pPr marL="400050" indent="-400050">
              <a:lnSpc>
                <a:spcPct val="90000"/>
              </a:lnSpc>
              <a:buFont typeface="+mj-lt"/>
              <a:buAutoNum type="romanUcPeriod"/>
            </a:pPr>
            <a:endParaRPr lang="en-GB" sz="1700" dirty="0"/>
          </a:p>
          <a:p>
            <a:pPr>
              <a:lnSpc>
                <a:spcPct val="90000"/>
              </a:lnSpc>
            </a:pPr>
            <a:endParaRPr lang="en-GB" sz="1700" dirty="0"/>
          </a:p>
          <a:p>
            <a:pPr>
              <a:lnSpc>
                <a:spcPct val="90000"/>
              </a:lnSpc>
            </a:pPr>
            <a:endParaRPr lang="en-US" sz="1700" dirty="0"/>
          </a:p>
        </p:txBody>
      </p:sp>
    </p:spTree>
    <p:extLst>
      <p:ext uri="{BB962C8B-B14F-4D97-AF65-F5344CB8AC3E}">
        <p14:creationId xmlns:p14="http://schemas.microsoft.com/office/powerpoint/2010/main" val="357272104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565B2778-6678-45B6-9A79-C0910CFCA01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84393" y="237744"/>
            <a:ext cx="7652977" cy="6382512"/>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a:extLst>
              <a:ext uri="{FF2B5EF4-FFF2-40B4-BE49-F238E27FC236}">
                <a16:creationId xmlns:a16="http://schemas.microsoft.com/office/drawing/2014/main" id="{840B3A74-F424-4942-B84D-2687504F4926}"/>
              </a:ext>
            </a:extLst>
          </p:cNvPr>
          <p:cNvSpPr>
            <a:spLocks noGrp="1"/>
          </p:cNvSpPr>
          <p:nvPr>
            <p:ph type="title"/>
          </p:nvPr>
        </p:nvSpPr>
        <p:spPr>
          <a:xfrm>
            <a:off x="868680" y="642593"/>
            <a:ext cx="6281928" cy="1744183"/>
          </a:xfrm>
        </p:spPr>
        <p:txBody>
          <a:bodyPr>
            <a:normAutofit/>
          </a:bodyPr>
          <a:lstStyle/>
          <a:p>
            <a:r>
              <a:rPr lang="en-GB" sz="3700"/>
              <a:t>What are the desired skills and attributes within the HR sector? </a:t>
            </a:r>
            <a:endParaRPr lang="en-US" sz="3700"/>
          </a:p>
        </p:txBody>
      </p:sp>
      <p:sp>
        <p:nvSpPr>
          <p:cNvPr id="3" name="Content Placeholder 2">
            <a:extLst>
              <a:ext uri="{FF2B5EF4-FFF2-40B4-BE49-F238E27FC236}">
                <a16:creationId xmlns:a16="http://schemas.microsoft.com/office/drawing/2014/main" id="{7E7938C0-1987-2643-AD19-7C27895D6DCC}"/>
              </a:ext>
            </a:extLst>
          </p:cNvPr>
          <p:cNvSpPr>
            <a:spLocks noGrp="1"/>
          </p:cNvSpPr>
          <p:nvPr>
            <p:ph idx="1"/>
          </p:nvPr>
        </p:nvSpPr>
        <p:spPr>
          <a:xfrm>
            <a:off x="868680" y="2386776"/>
            <a:ext cx="6281928" cy="3648264"/>
          </a:xfrm>
        </p:spPr>
        <p:txBody>
          <a:bodyPr>
            <a:normAutofit lnSpcReduction="10000"/>
          </a:bodyPr>
          <a:lstStyle/>
          <a:p>
            <a:pPr marL="0" indent="0">
              <a:buNone/>
            </a:pPr>
            <a:r>
              <a:rPr lang="en-GB" dirty="0"/>
              <a:t>I am looking to obtain a career within HR and so understanding their desired skills is important. </a:t>
            </a:r>
          </a:p>
          <a:p>
            <a:pPr marL="342900" indent="-342900">
              <a:buFont typeface="+mj-lt"/>
              <a:buAutoNum type="arabicPeriod"/>
            </a:pPr>
            <a:r>
              <a:rPr lang="en-GB" dirty="0"/>
              <a:t>Communication – to build rapport with employees and clients. </a:t>
            </a:r>
          </a:p>
          <a:p>
            <a:pPr marL="342900" indent="-342900">
              <a:buFont typeface="+mj-lt"/>
              <a:buAutoNum type="arabicPeriod"/>
            </a:pPr>
            <a:r>
              <a:rPr lang="en-GB" dirty="0"/>
              <a:t>Knowledge and understanding of employment law.</a:t>
            </a:r>
          </a:p>
          <a:p>
            <a:pPr marL="342900" indent="-342900">
              <a:buFont typeface="+mj-lt"/>
              <a:buAutoNum type="arabicPeriod"/>
            </a:pPr>
            <a:r>
              <a:rPr lang="en-GB" dirty="0"/>
              <a:t>IT skills – to analyse HR data, use Excel and payroll. </a:t>
            </a:r>
          </a:p>
          <a:p>
            <a:pPr marL="342900" indent="-342900">
              <a:buFont typeface="+mj-lt"/>
              <a:buAutoNum type="arabicPeriod"/>
            </a:pPr>
            <a:r>
              <a:rPr lang="en-GB" dirty="0"/>
              <a:t> Analytical thinking- to aid decision making and problem solving. </a:t>
            </a:r>
          </a:p>
          <a:p>
            <a:pPr marL="342900" indent="-342900">
              <a:buFont typeface="+mj-lt"/>
              <a:buAutoNum type="arabicPeriod"/>
            </a:pPr>
            <a:r>
              <a:rPr lang="en-GB" dirty="0"/>
              <a:t>Maintaining Professional Practice.</a:t>
            </a:r>
          </a:p>
          <a:p>
            <a:pPr marL="342900" indent="-342900">
              <a:buFont typeface="+mj-lt"/>
              <a:buAutoNum type="arabicPeriod"/>
            </a:pPr>
            <a:endParaRPr lang="en-GB" dirty="0"/>
          </a:p>
          <a:p>
            <a:pPr marL="0" indent="0">
              <a:buNone/>
            </a:pPr>
            <a:r>
              <a:rPr lang="en-GB" dirty="0"/>
              <a:t>(Mason, 2019)</a:t>
            </a:r>
          </a:p>
        </p:txBody>
      </p:sp>
      <p:sp useBgFill="1">
        <p:nvSpPr>
          <p:cNvPr id="11" name="Rectangle 10">
            <a:extLst>
              <a:ext uri="{FF2B5EF4-FFF2-40B4-BE49-F238E27FC236}">
                <a16:creationId xmlns:a16="http://schemas.microsoft.com/office/drawing/2014/main" id="{82C57F61-3F6E-4BE5-B964-003AA9B3550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837370" y="0"/>
            <a:ext cx="435463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4">
            <a:extLst>
              <a:ext uri="{FF2B5EF4-FFF2-40B4-BE49-F238E27FC236}">
                <a16:creationId xmlns:a16="http://schemas.microsoft.com/office/drawing/2014/main" id="{ACD67C93-860F-5C46-8704-22030F58E0FF}"/>
              </a:ext>
            </a:extLst>
          </p:cNvPr>
          <p:cNvPicPr>
            <a:picLocks noChangeAspect="1"/>
          </p:cNvPicPr>
          <p:nvPr/>
        </p:nvPicPr>
        <p:blipFill>
          <a:blip r:embed="rId2"/>
          <a:stretch>
            <a:fillRect/>
          </a:stretch>
        </p:blipFill>
        <p:spPr>
          <a:xfrm>
            <a:off x="8319528" y="1840703"/>
            <a:ext cx="3318836" cy="3177784"/>
          </a:xfrm>
          <a:prstGeom prst="rect">
            <a:avLst/>
          </a:prstGeom>
        </p:spPr>
      </p:pic>
    </p:spTree>
    <p:extLst>
      <p:ext uri="{BB962C8B-B14F-4D97-AF65-F5344CB8AC3E}">
        <p14:creationId xmlns:p14="http://schemas.microsoft.com/office/powerpoint/2010/main" val="116581566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9E53243-9C9F-B64E-8874-ABF13ADDE806}"/>
              </a:ext>
            </a:extLst>
          </p:cNvPr>
          <p:cNvSpPr>
            <a:spLocks noGrp="1"/>
          </p:cNvSpPr>
          <p:nvPr>
            <p:ph type="title"/>
          </p:nvPr>
        </p:nvSpPr>
        <p:spPr/>
        <p:txBody>
          <a:bodyPr>
            <a:normAutofit fontScale="90000"/>
          </a:bodyPr>
          <a:lstStyle/>
          <a:p>
            <a:r>
              <a:rPr lang="en-GB" dirty="0"/>
              <a:t>How can placement help to develop these attributes and skills? </a:t>
            </a:r>
            <a:endParaRPr lang="en-US" dirty="0"/>
          </a:p>
        </p:txBody>
      </p:sp>
      <p:sp>
        <p:nvSpPr>
          <p:cNvPr id="3" name="Content Placeholder 2">
            <a:extLst>
              <a:ext uri="{FF2B5EF4-FFF2-40B4-BE49-F238E27FC236}">
                <a16:creationId xmlns:a16="http://schemas.microsoft.com/office/drawing/2014/main" id="{26ADCDAD-14B2-874B-8B6F-F69257131E9B}"/>
              </a:ext>
            </a:extLst>
          </p:cNvPr>
          <p:cNvSpPr>
            <a:spLocks noGrp="1"/>
          </p:cNvSpPr>
          <p:nvPr>
            <p:ph idx="1"/>
          </p:nvPr>
        </p:nvSpPr>
        <p:spPr/>
        <p:txBody>
          <a:bodyPr/>
          <a:lstStyle/>
          <a:p>
            <a:r>
              <a:rPr lang="en-GB" dirty="0"/>
              <a:t>Shadowing professionals can help understanding of how to develop professional practice and how they perform this, which can be used in the future. </a:t>
            </a:r>
          </a:p>
          <a:p>
            <a:r>
              <a:rPr lang="en-GB" dirty="0"/>
              <a:t>Exposure to using spreadsheets and understanding the basics of payroll can improve IT skills. </a:t>
            </a:r>
          </a:p>
          <a:p>
            <a:r>
              <a:rPr lang="en-GB" dirty="0"/>
              <a:t>Composing emails and making telephone calls can improve my confidence and skills to communicate with others. </a:t>
            </a:r>
          </a:p>
          <a:p>
            <a:r>
              <a:rPr lang="en-GB" dirty="0"/>
              <a:t>Access to company handbooks allows for a greater understanding of employment laws and policies. </a:t>
            </a:r>
          </a:p>
          <a:p>
            <a:endParaRPr lang="en-US" dirty="0"/>
          </a:p>
        </p:txBody>
      </p:sp>
    </p:spTree>
    <p:extLst>
      <p:ext uri="{BB962C8B-B14F-4D97-AF65-F5344CB8AC3E}">
        <p14:creationId xmlns:p14="http://schemas.microsoft.com/office/powerpoint/2010/main" val="377072180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2EE1424-0362-4A4C-ABBA-9B4DA7520928}"/>
              </a:ext>
            </a:extLst>
          </p:cNvPr>
          <p:cNvSpPr>
            <a:spLocks noGrp="1"/>
          </p:cNvSpPr>
          <p:nvPr>
            <p:ph type="title"/>
          </p:nvPr>
        </p:nvSpPr>
        <p:spPr>
          <a:xfrm>
            <a:off x="6579450" y="727627"/>
            <a:ext cx="4957553" cy="1645920"/>
          </a:xfrm>
        </p:spPr>
        <p:txBody>
          <a:bodyPr>
            <a:normAutofit/>
          </a:bodyPr>
          <a:lstStyle/>
          <a:p>
            <a:r>
              <a:rPr lang="en-GB" sz="4400"/>
              <a:t>Placement option 1 - UWTSD</a:t>
            </a:r>
            <a:endParaRPr lang="en-US" sz="4400"/>
          </a:p>
        </p:txBody>
      </p:sp>
      <p:sp>
        <p:nvSpPr>
          <p:cNvPr id="11" name="Rectangle 10">
            <a:extLst>
              <a:ext uri="{FF2B5EF4-FFF2-40B4-BE49-F238E27FC236}">
                <a16:creationId xmlns:a16="http://schemas.microsoft.com/office/drawing/2014/main" id="{CD000060-D06D-4A48-BD8E-978966CCA79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27654" y="727628"/>
            <a:ext cx="5367164" cy="5415552"/>
          </a:xfrm>
          <a:prstGeom prst="rect">
            <a:avLst/>
          </a:prstGeom>
          <a:solidFill>
            <a:schemeClr val="bg1"/>
          </a:solidFill>
          <a:ln w="6350" cap="flat" cmpd="sng" algn="ctr">
            <a:noFill/>
            <a:prstDash val="solid"/>
          </a:ln>
          <a:effectLst>
            <a:outerShdw blurRad="50800" algn="ctr" rotWithShape="0">
              <a:prstClr val="black">
                <a:alpha val="66000"/>
              </a:prstClr>
            </a:outerShdw>
            <a:softEdge rad="0"/>
          </a:effectLst>
        </p:spPr>
      </p:sp>
      <p:sp>
        <p:nvSpPr>
          <p:cNvPr id="13" name="Rectangle 12">
            <a:extLst>
              <a:ext uri="{FF2B5EF4-FFF2-40B4-BE49-F238E27FC236}">
                <a16:creationId xmlns:a16="http://schemas.microsoft.com/office/drawing/2014/main" id="{DE4E5113-B3D0-40F8-9F39-B2C2BF92AE3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83978" y="886862"/>
            <a:ext cx="5054517" cy="5097085"/>
          </a:xfrm>
          <a:prstGeom prst="rect">
            <a:avLst/>
          </a:prstGeom>
          <a:noFill/>
          <a:ln w="6350" cap="sq" cmpd="sng" algn="ctr">
            <a:solidFill>
              <a:schemeClr val="tx1">
                <a:lumMod val="75000"/>
                <a:lumOff val="25000"/>
              </a:schemeClr>
            </a:solidFill>
            <a:prstDash val="solid"/>
            <a:miter lim="800000"/>
          </a:ln>
          <a:effectLst/>
        </p:spPr>
      </p:sp>
      <p:pic>
        <p:nvPicPr>
          <p:cNvPr id="6" name="Picture 6">
            <a:extLst>
              <a:ext uri="{FF2B5EF4-FFF2-40B4-BE49-F238E27FC236}">
                <a16:creationId xmlns:a16="http://schemas.microsoft.com/office/drawing/2014/main" id="{6D2033D8-BBC7-A44B-A5EA-EF72FBB4E02B}"/>
              </a:ext>
            </a:extLst>
          </p:cNvPr>
          <p:cNvPicPr>
            <a:picLocks noChangeAspect="1"/>
          </p:cNvPicPr>
          <p:nvPr/>
        </p:nvPicPr>
        <p:blipFill>
          <a:blip r:embed="rId2"/>
          <a:stretch>
            <a:fillRect/>
          </a:stretch>
        </p:blipFill>
        <p:spPr>
          <a:xfrm>
            <a:off x="1204017" y="2656782"/>
            <a:ext cx="4153775" cy="1661510"/>
          </a:xfrm>
          <a:prstGeom prst="rect">
            <a:avLst/>
          </a:prstGeom>
        </p:spPr>
      </p:pic>
      <p:sp>
        <p:nvSpPr>
          <p:cNvPr id="3" name="Content Placeholder 2">
            <a:extLst>
              <a:ext uri="{FF2B5EF4-FFF2-40B4-BE49-F238E27FC236}">
                <a16:creationId xmlns:a16="http://schemas.microsoft.com/office/drawing/2014/main" id="{2173C563-474E-4944-9DB7-1A18F090E9AA}"/>
              </a:ext>
            </a:extLst>
          </p:cNvPr>
          <p:cNvSpPr>
            <a:spLocks noGrp="1"/>
          </p:cNvSpPr>
          <p:nvPr>
            <p:ph idx="1"/>
          </p:nvPr>
        </p:nvSpPr>
        <p:spPr>
          <a:xfrm>
            <a:off x="6579450" y="2157634"/>
            <a:ext cx="4957554" cy="3877405"/>
          </a:xfrm>
        </p:spPr>
        <p:txBody>
          <a:bodyPr>
            <a:normAutofit/>
          </a:bodyPr>
          <a:lstStyle/>
          <a:p>
            <a:pPr>
              <a:lnSpc>
                <a:spcPct val="90000"/>
              </a:lnSpc>
            </a:pPr>
            <a:r>
              <a:rPr lang="en-GB" sz="1700" dirty="0"/>
              <a:t>My first placement option was to undertake a role within the UWTSD student ambassador programme.</a:t>
            </a:r>
          </a:p>
          <a:p>
            <a:pPr>
              <a:lnSpc>
                <a:spcPct val="90000"/>
              </a:lnSpc>
            </a:pPr>
            <a:r>
              <a:rPr lang="en-GB" sz="1700" dirty="0"/>
              <a:t>This role included: </a:t>
            </a:r>
          </a:p>
          <a:p>
            <a:pPr marL="400050" indent="-400050">
              <a:lnSpc>
                <a:spcPct val="90000"/>
              </a:lnSpc>
              <a:buFont typeface="+mj-lt"/>
              <a:buAutoNum type="romanUcPeriod"/>
            </a:pPr>
            <a:r>
              <a:rPr lang="en-GB" sz="1700" dirty="0"/>
              <a:t>Looking through application forms to understand what is required from students to undertake the role. </a:t>
            </a:r>
          </a:p>
          <a:p>
            <a:pPr marL="400050" indent="-400050">
              <a:lnSpc>
                <a:spcPct val="90000"/>
              </a:lnSpc>
              <a:buFont typeface="+mj-lt"/>
              <a:buAutoNum type="romanUcPeriod"/>
            </a:pPr>
            <a:r>
              <a:rPr lang="en-GB" sz="1700" dirty="0"/>
              <a:t>Helping to arrange and conduct training days.</a:t>
            </a:r>
          </a:p>
          <a:p>
            <a:pPr marL="400050" indent="-400050">
              <a:lnSpc>
                <a:spcPct val="90000"/>
              </a:lnSpc>
              <a:buFont typeface="+mj-lt"/>
              <a:buAutoNum type="romanUcPeriod"/>
            </a:pPr>
            <a:r>
              <a:rPr lang="en-GB" sz="1700" dirty="0"/>
              <a:t>A project to compare UWTSD to other University ambassador programmes to suggest improvements.</a:t>
            </a:r>
          </a:p>
          <a:p>
            <a:pPr marL="0" indent="0">
              <a:lnSpc>
                <a:spcPct val="90000"/>
              </a:lnSpc>
              <a:buNone/>
            </a:pPr>
            <a:r>
              <a:rPr lang="en-GB" sz="1700" dirty="0" err="1">
                <a:hlinkClick r:id="rId3"/>
              </a:rPr>
              <a:t>www.uwtsd.ac.uk</a:t>
            </a:r>
            <a:r>
              <a:rPr lang="en-GB" sz="1700" dirty="0">
                <a:hlinkClick r:id="rId3"/>
              </a:rPr>
              <a:t>/</a:t>
            </a:r>
            <a:r>
              <a:rPr lang="en-GB" sz="1700" dirty="0" err="1">
                <a:hlinkClick r:id="rId3"/>
              </a:rPr>
              <a:t>studentambassadors</a:t>
            </a:r>
            <a:endParaRPr lang="en-GB" sz="1700" dirty="0"/>
          </a:p>
          <a:p>
            <a:pPr marL="0" indent="0">
              <a:lnSpc>
                <a:spcPct val="90000"/>
              </a:lnSpc>
              <a:buNone/>
            </a:pPr>
            <a:endParaRPr lang="en-GB" sz="1700" dirty="0"/>
          </a:p>
          <a:p>
            <a:pPr marL="0" indent="0">
              <a:lnSpc>
                <a:spcPct val="90000"/>
              </a:lnSpc>
              <a:buNone/>
            </a:pPr>
            <a:endParaRPr lang="en-GB" sz="1700" dirty="0"/>
          </a:p>
          <a:p>
            <a:pPr marL="0" indent="0">
              <a:lnSpc>
                <a:spcPct val="90000"/>
              </a:lnSpc>
              <a:buNone/>
            </a:pPr>
            <a:endParaRPr lang="en-GB" sz="1700" dirty="0"/>
          </a:p>
          <a:p>
            <a:pPr marL="400050" indent="-400050">
              <a:lnSpc>
                <a:spcPct val="90000"/>
              </a:lnSpc>
              <a:buFont typeface="+mj-lt"/>
              <a:buAutoNum type="romanUcPeriod"/>
            </a:pPr>
            <a:endParaRPr lang="en-US" sz="1700" dirty="0"/>
          </a:p>
        </p:txBody>
      </p:sp>
    </p:spTree>
    <p:extLst>
      <p:ext uri="{BB962C8B-B14F-4D97-AF65-F5344CB8AC3E}">
        <p14:creationId xmlns:p14="http://schemas.microsoft.com/office/powerpoint/2010/main" val="340742042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B8FC0B2-D21D-EE47-9FF9-FB6FA549A489}"/>
              </a:ext>
            </a:extLst>
          </p:cNvPr>
          <p:cNvSpPr>
            <a:spLocks noGrp="1"/>
          </p:cNvSpPr>
          <p:nvPr>
            <p:ph type="title"/>
          </p:nvPr>
        </p:nvSpPr>
        <p:spPr>
          <a:xfrm>
            <a:off x="6579450" y="727627"/>
            <a:ext cx="4957553" cy="1645920"/>
          </a:xfrm>
        </p:spPr>
        <p:txBody>
          <a:bodyPr>
            <a:normAutofit/>
          </a:bodyPr>
          <a:lstStyle/>
          <a:p>
            <a:r>
              <a:rPr lang="en-GB" sz="4400"/>
              <a:t>Why did I consider UWTSD?</a:t>
            </a:r>
            <a:endParaRPr lang="en-US" sz="4400"/>
          </a:p>
        </p:txBody>
      </p:sp>
      <p:sp>
        <p:nvSpPr>
          <p:cNvPr id="9" name="Rectangle 8">
            <a:extLst>
              <a:ext uri="{FF2B5EF4-FFF2-40B4-BE49-F238E27FC236}">
                <a16:creationId xmlns:a16="http://schemas.microsoft.com/office/drawing/2014/main" id="{CD000060-D06D-4A48-BD8E-978966CCA79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27654" y="727628"/>
            <a:ext cx="5367164" cy="5415552"/>
          </a:xfrm>
          <a:prstGeom prst="rect">
            <a:avLst/>
          </a:prstGeom>
          <a:solidFill>
            <a:schemeClr val="bg1"/>
          </a:solidFill>
          <a:ln w="6350" cap="flat" cmpd="sng" algn="ctr">
            <a:noFill/>
            <a:prstDash val="solid"/>
          </a:ln>
          <a:effectLst>
            <a:outerShdw blurRad="50800" algn="ctr" rotWithShape="0">
              <a:prstClr val="black">
                <a:alpha val="66000"/>
              </a:prstClr>
            </a:outerShdw>
            <a:softEdge rad="0"/>
          </a:effectLst>
        </p:spPr>
      </p:sp>
      <p:sp>
        <p:nvSpPr>
          <p:cNvPr id="11" name="Rectangle 10">
            <a:extLst>
              <a:ext uri="{FF2B5EF4-FFF2-40B4-BE49-F238E27FC236}">
                <a16:creationId xmlns:a16="http://schemas.microsoft.com/office/drawing/2014/main" id="{DE4E5113-B3D0-40F8-9F39-B2C2BF92AE3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83978" y="886862"/>
            <a:ext cx="5054517" cy="5097085"/>
          </a:xfrm>
          <a:prstGeom prst="rect">
            <a:avLst/>
          </a:prstGeom>
          <a:noFill/>
          <a:ln w="6350" cap="sq" cmpd="sng" algn="ctr">
            <a:solidFill>
              <a:schemeClr val="tx1">
                <a:lumMod val="75000"/>
                <a:lumOff val="25000"/>
              </a:schemeClr>
            </a:solidFill>
            <a:prstDash val="solid"/>
            <a:miter lim="800000"/>
          </a:ln>
          <a:effectLst/>
        </p:spPr>
      </p:sp>
      <p:pic>
        <p:nvPicPr>
          <p:cNvPr id="4" name="Picture 4">
            <a:extLst>
              <a:ext uri="{FF2B5EF4-FFF2-40B4-BE49-F238E27FC236}">
                <a16:creationId xmlns:a16="http://schemas.microsoft.com/office/drawing/2014/main" id="{F755DD3B-04F0-A14E-8F47-9CE649D866A5}"/>
              </a:ext>
            </a:extLst>
          </p:cNvPr>
          <p:cNvPicPr>
            <a:picLocks noChangeAspect="1"/>
          </p:cNvPicPr>
          <p:nvPr/>
        </p:nvPicPr>
        <p:blipFill>
          <a:blip r:embed="rId2"/>
          <a:stretch>
            <a:fillRect/>
          </a:stretch>
        </p:blipFill>
        <p:spPr>
          <a:xfrm>
            <a:off x="1204017" y="2552517"/>
            <a:ext cx="4414438" cy="1765775"/>
          </a:xfrm>
          <a:prstGeom prst="rect">
            <a:avLst/>
          </a:prstGeom>
        </p:spPr>
      </p:pic>
      <p:sp>
        <p:nvSpPr>
          <p:cNvPr id="3" name="Content Placeholder 2">
            <a:extLst>
              <a:ext uri="{FF2B5EF4-FFF2-40B4-BE49-F238E27FC236}">
                <a16:creationId xmlns:a16="http://schemas.microsoft.com/office/drawing/2014/main" id="{F6127118-481D-6342-BE99-D048CD18B2B8}"/>
              </a:ext>
            </a:extLst>
          </p:cNvPr>
          <p:cNvSpPr>
            <a:spLocks noGrp="1"/>
          </p:cNvSpPr>
          <p:nvPr>
            <p:ph idx="1"/>
          </p:nvPr>
        </p:nvSpPr>
        <p:spPr>
          <a:xfrm>
            <a:off x="6579450" y="2538919"/>
            <a:ext cx="4957554" cy="3496120"/>
          </a:xfrm>
        </p:spPr>
        <p:txBody>
          <a:bodyPr>
            <a:normAutofit/>
          </a:bodyPr>
          <a:lstStyle/>
          <a:p>
            <a:pPr>
              <a:lnSpc>
                <a:spcPct val="90000"/>
              </a:lnSpc>
            </a:pPr>
            <a:r>
              <a:rPr lang="en-GB" sz="1500" dirty="0"/>
              <a:t>Exposure to application forms, improves knowledge of what employers look for from candidates, which is beneficial when applying for future roles, but also as I am looking to go down a recruitment pathway. </a:t>
            </a:r>
          </a:p>
          <a:p>
            <a:pPr>
              <a:lnSpc>
                <a:spcPct val="90000"/>
              </a:lnSpc>
            </a:pPr>
            <a:r>
              <a:rPr lang="en-GB" sz="1500" dirty="0"/>
              <a:t>Conducting training days will build my confidence for public speaking. Additionally, the chance to witness the impact training can have on employees from a business perspective is beneficial.</a:t>
            </a:r>
          </a:p>
          <a:p>
            <a:pPr>
              <a:lnSpc>
                <a:spcPct val="90000"/>
              </a:lnSpc>
            </a:pPr>
            <a:r>
              <a:rPr lang="en-GB" sz="1500" dirty="0"/>
              <a:t>The aspect of a project allows for individual work and creates responsibility, rather than shadowing a professional at all times. </a:t>
            </a:r>
          </a:p>
        </p:txBody>
      </p:sp>
    </p:spTree>
    <p:extLst>
      <p:ext uri="{BB962C8B-B14F-4D97-AF65-F5344CB8AC3E}">
        <p14:creationId xmlns:p14="http://schemas.microsoft.com/office/powerpoint/2010/main" val="246953589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6" name="Rectangle 15">
            <a:extLst>
              <a:ext uri="{FF2B5EF4-FFF2-40B4-BE49-F238E27FC236}">
                <a16:creationId xmlns:a16="http://schemas.microsoft.com/office/drawing/2014/main" id="{565B2778-6678-45B6-9A79-C0910CFCA01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84393" y="237744"/>
            <a:ext cx="7652977" cy="6382512"/>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a:extLst>
              <a:ext uri="{FF2B5EF4-FFF2-40B4-BE49-F238E27FC236}">
                <a16:creationId xmlns:a16="http://schemas.microsoft.com/office/drawing/2014/main" id="{B8C712E6-31D0-A841-99B0-0EC49BC9A3AB}"/>
              </a:ext>
            </a:extLst>
          </p:cNvPr>
          <p:cNvSpPr>
            <a:spLocks noGrp="1"/>
          </p:cNvSpPr>
          <p:nvPr>
            <p:ph type="title"/>
          </p:nvPr>
        </p:nvSpPr>
        <p:spPr>
          <a:xfrm>
            <a:off x="868680" y="642593"/>
            <a:ext cx="6281928" cy="1744183"/>
          </a:xfrm>
        </p:spPr>
        <p:txBody>
          <a:bodyPr>
            <a:normAutofit/>
          </a:bodyPr>
          <a:lstStyle/>
          <a:p>
            <a:r>
              <a:rPr lang="en-GB" dirty="0"/>
              <a:t>Placement option 2 – Fieldbay</a:t>
            </a:r>
            <a:endParaRPr lang="en-US" dirty="0"/>
          </a:p>
        </p:txBody>
      </p:sp>
      <p:sp>
        <p:nvSpPr>
          <p:cNvPr id="3" name="Content Placeholder 2">
            <a:extLst>
              <a:ext uri="{FF2B5EF4-FFF2-40B4-BE49-F238E27FC236}">
                <a16:creationId xmlns:a16="http://schemas.microsoft.com/office/drawing/2014/main" id="{B4C7E3ED-429C-0D4F-A0DC-C755F4F706D0}"/>
              </a:ext>
            </a:extLst>
          </p:cNvPr>
          <p:cNvSpPr>
            <a:spLocks noGrp="1"/>
          </p:cNvSpPr>
          <p:nvPr>
            <p:ph idx="1"/>
          </p:nvPr>
        </p:nvSpPr>
        <p:spPr>
          <a:xfrm>
            <a:off x="868680" y="2386584"/>
            <a:ext cx="6281928" cy="3648456"/>
          </a:xfrm>
        </p:spPr>
        <p:txBody>
          <a:bodyPr>
            <a:normAutofit lnSpcReduction="10000"/>
          </a:bodyPr>
          <a:lstStyle/>
          <a:p>
            <a:pPr>
              <a:lnSpc>
                <a:spcPct val="90000"/>
              </a:lnSpc>
            </a:pPr>
            <a:r>
              <a:rPr lang="en-GB" sz="1500" dirty="0"/>
              <a:t>Fieldbay is a care service for those with mental illness, learning disabilities and dementia. Fieldbay offers nursing, residential and domiciliary care (Fieldbay, 2020). My placement, however would be undertaken at the Fieldbay head quarters with the HR team. </a:t>
            </a:r>
          </a:p>
          <a:p>
            <a:pPr>
              <a:lnSpc>
                <a:spcPct val="90000"/>
              </a:lnSpc>
            </a:pPr>
            <a:r>
              <a:rPr lang="en-GB" sz="1500" dirty="0"/>
              <a:t>This role included: </a:t>
            </a:r>
          </a:p>
          <a:p>
            <a:pPr marL="400050" indent="-400050">
              <a:lnSpc>
                <a:spcPct val="90000"/>
              </a:lnSpc>
              <a:buFont typeface="+mj-lt"/>
              <a:buAutoNum type="romanUcPeriod"/>
            </a:pPr>
            <a:r>
              <a:rPr lang="en-GB" sz="1500" dirty="0"/>
              <a:t>Attending recruitment open days held across South Wales for the homes. </a:t>
            </a:r>
          </a:p>
          <a:p>
            <a:pPr marL="400050" indent="-400050">
              <a:lnSpc>
                <a:spcPct val="90000"/>
              </a:lnSpc>
              <a:buFont typeface="+mj-lt"/>
              <a:buAutoNum type="romanUcPeriod"/>
            </a:pPr>
            <a:r>
              <a:rPr lang="en-GB" sz="1500" dirty="0"/>
              <a:t>Sitting in during interviews and taking notes. </a:t>
            </a:r>
          </a:p>
          <a:p>
            <a:pPr marL="400050" indent="-400050">
              <a:lnSpc>
                <a:spcPct val="90000"/>
              </a:lnSpc>
              <a:buFont typeface="+mj-lt"/>
              <a:buAutoNum type="romanUcPeriod"/>
            </a:pPr>
            <a:r>
              <a:rPr lang="en-GB" sz="1500" dirty="0"/>
              <a:t>Completing a project which analyses recruitment data to discover trends such as reasons people leave, what are the attribute in those who work there long term. </a:t>
            </a:r>
          </a:p>
          <a:p>
            <a:pPr marL="400050" indent="-400050">
              <a:lnSpc>
                <a:spcPct val="90000"/>
              </a:lnSpc>
              <a:buFont typeface="+mj-lt"/>
              <a:buAutoNum type="romanUcPeriod"/>
            </a:pPr>
            <a:r>
              <a:rPr lang="en-GB" sz="1500" dirty="0"/>
              <a:t>Contacting potential employee’s references and recording these as necessary. </a:t>
            </a:r>
          </a:p>
          <a:p>
            <a:pPr marL="0" indent="0" algn="ctr">
              <a:lnSpc>
                <a:spcPct val="90000"/>
              </a:lnSpc>
              <a:buNone/>
            </a:pPr>
            <a:r>
              <a:rPr lang="en-GB" sz="1500" dirty="0"/>
              <a:t>https://www.fieldbay.co.uk</a:t>
            </a:r>
          </a:p>
          <a:p>
            <a:pPr>
              <a:lnSpc>
                <a:spcPct val="90000"/>
              </a:lnSpc>
            </a:pPr>
            <a:endParaRPr lang="en-US" sz="1500" dirty="0"/>
          </a:p>
        </p:txBody>
      </p:sp>
      <p:sp useBgFill="1">
        <p:nvSpPr>
          <p:cNvPr id="18" name="Rectangle 17">
            <a:extLst>
              <a:ext uri="{FF2B5EF4-FFF2-40B4-BE49-F238E27FC236}">
                <a16:creationId xmlns:a16="http://schemas.microsoft.com/office/drawing/2014/main" id="{82C57F61-3F6E-4BE5-B964-003AA9B3550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837370" y="0"/>
            <a:ext cx="435463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 name="Picture 6">
            <a:extLst>
              <a:ext uri="{FF2B5EF4-FFF2-40B4-BE49-F238E27FC236}">
                <a16:creationId xmlns:a16="http://schemas.microsoft.com/office/drawing/2014/main" id="{24CBEC29-1381-9F4D-9823-7B0FD2624781}"/>
              </a:ext>
            </a:extLst>
          </p:cNvPr>
          <p:cNvPicPr>
            <a:picLocks noChangeAspect="1"/>
          </p:cNvPicPr>
          <p:nvPr/>
        </p:nvPicPr>
        <p:blipFill>
          <a:blip r:embed="rId2"/>
          <a:stretch>
            <a:fillRect/>
          </a:stretch>
        </p:blipFill>
        <p:spPr>
          <a:xfrm>
            <a:off x="8319528" y="1770177"/>
            <a:ext cx="3318836" cy="3318836"/>
          </a:xfrm>
          <a:prstGeom prst="rect">
            <a:avLst/>
          </a:prstGeom>
        </p:spPr>
      </p:pic>
    </p:spTree>
    <p:extLst>
      <p:ext uri="{BB962C8B-B14F-4D97-AF65-F5344CB8AC3E}">
        <p14:creationId xmlns:p14="http://schemas.microsoft.com/office/powerpoint/2010/main" val="299928205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565B2778-6678-45B6-9A79-C0910CFCA01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84393" y="237744"/>
            <a:ext cx="7652977" cy="6382512"/>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a:extLst>
              <a:ext uri="{FF2B5EF4-FFF2-40B4-BE49-F238E27FC236}">
                <a16:creationId xmlns:a16="http://schemas.microsoft.com/office/drawing/2014/main" id="{7915AE9F-3215-1740-A158-6781AA1F3AFD}"/>
              </a:ext>
            </a:extLst>
          </p:cNvPr>
          <p:cNvSpPr>
            <a:spLocks noGrp="1"/>
          </p:cNvSpPr>
          <p:nvPr>
            <p:ph type="title"/>
          </p:nvPr>
        </p:nvSpPr>
        <p:spPr>
          <a:xfrm>
            <a:off x="868680" y="642593"/>
            <a:ext cx="6281928" cy="1744183"/>
          </a:xfrm>
        </p:spPr>
        <p:txBody>
          <a:bodyPr>
            <a:normAutofit/>
          </a:bodyPr>
          <a:lstStyle/>
          <a:p>
            <a:r>
              <a:rPr lang="en-GB" dirty="0"/>
              <a:t>Why did I consider Fieldbay? </a:t>
            </a:r>
            <a:endParaRPr lang="en-US" dirty="0"/>
          </a:p>
        </p:txBody>
      </p:sp>
      <p:sp>
        <p:nvSpPr>
          <p:cNvPr id="3" name="Content Placeholder 2">
            <a:extLst>
              <a:ext uri="{FF2B5EF4-FFF2-40B4-BE49-F238E27FC236}">
                <a16:creationId xmlns:a16="http://schemas.microsoft.com/office/drawing/2014/main" id="{DE320426-DD9A-184D-AC3D-161EFC399C16}"/>
              </a:ext>
            </a:extLst>
          </p:cNvPr>
          <p:cNvSpPr>
            <a:spLocks noGrp="1"/>
          </p:cNvSpPr>
          <p:nvPr>
            <p:ph idx="1"/>
          </p:nvPr>
        </p:nvSpPr>
        <p:spPr>
          <a:xfrm>
            <a:off x="868680" y="2386584"/>
            <a:ext cx="6281928" cy="3648456"/>
          </a:xfrm>
        </p:spPr>
        <p:txBody>
          <a:bodyPr>
            <a:normAutofit/>
          </a:bodyPr>
          <a:lstStyle/>
          <a:p>
            <a:pPr>
              <a:lnSpc>
                <a:spcPct val="90000"/>
              </a:lnSpc>
            </a:pPr>
            <a:r>
              <a:rPr lang="en-GB" sz="1500" dirty="0"/>
              <a:t>Fieldbay currently has 10 homes and so is a recognised and well-established business to obtain a placement. </a:t>
            </a:r>
          </a:p>
          <a:p>
            <a:pPr>
              <a:lnSpc>
                <a:spcPct val="90000"/>
              </a:lnSpc>
            </a:pPr>
            <a:r>
              <a:rPr lang="en-GB" sz="1500" dirty="0"/>
              <a:t>When discussing a prospect of completing a placement here, emphasis was put on the need for additional assistance with the recruitment employee, making it ideal as that is the pathway I would like to take in the future. </a:t>
            </a:r>
          </a:p>
          <a:p>
            <a:pPr>
              <a:lnSpc>
                <a:spcPct val="90000"/>
              </a:lnSpc>
            </a:pPr>
            <a:r>
              <a:rPr lang="en-GB" sz="1500" dirty="0"/>
              <a:t>The opportunity to attend recruitment days would be beneficial as the qualities they are looking for in employees can be discovered and it allows for interaction with potential employees. </a:t>
            </a:r>
          </a:p>
          <a:p>
            <a:pPr>
              <a:lnSpc>
                <a:spcPct val="90000"/>
              </a:lnSpc>
            </a:pPr>
            <a:r>
              <a:rPr lang="en-GB" sz="1500" dirty="0"/>
              <a:t>Helping to conduct interviews allows for a better understanding of what employers want from employees. Additionally, witnessing others during an interview can improve my own interview skills. </a:t>
            </a:r>
          </a:p>
          <a:p>
            <a:pPr>
              <a:lnSpc>
                <a:spcPct val="90000"/>
              </a:lnSpc>
            </a:pPr>
            <a:endParaRPr lang="en-US" sz="1500" dirty="0"/>
          </a:p>
        </p:txBody>
      </p:sp>
      <p:sp useBgFill="1">
        <p:nvSpPr>
          <p:cNvPr id="11" name="Rectangle 10">
            <a:extLst>
              <a:ext uri="{FF2B5EF4-FFF2-40B4-BE49-F238E27FC236}">
                <a16:creationId xmlns:a16="http://schemas.microsoft.com/office/drawing/2014/main" id="{82C57F61-3F6E-4BE5-B964-003AA9B3550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837370" y="0"/>
            <a:ext cx="435463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4">
            <a:extLst>
              <a:ext uri="{FF2B5EF4-FFF2-40B4-BE49-F238E27FC236}">
                <a16:creationId xmlns:a16="http://schemas.microsoft.com/office/drawing/2014/main" id="{7F615788-40B3-6641-ACAC-0ED77EE6096E}"/>
              </a:ext>
            </a:extLst>
          </p:cNvPr>
          <p:cNvPicPr>
            <a:picLocks noChangeAspect="1"/>
          </p:cNvPicPr>
          <p:nvPr/>
        </p:nvPicPr>
        <p:blipFill>
          <a:blip r:embed="rId2"/>
          <a:stretch>
            <a:fillRect/>
          </a:stretch>
        </p:blipFill>
        <p:spPr>
          <a:xfrm>
            <a:off x="8319528" y="1770177"/>
            <a:ext cx="3318836" cy="3318836"/>
          </a:xfrm>
          <a:prstGeom prst="rect">
            <a:avLst/>
          </a:prstGeom>
        </p:spPr>
      </p:pic>
    </p:spTree>
    <p:extLst>
      <p:ext uri="{BB962C8B-B14F-4D97-AF65-F5344CB8AC3E}">
        <p14:creationId xmlns:p14="http://schemas.microsoft.com/office/powerpoint/2010/main" val="13847987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91D11A7-49B1-CB4A-90EF-A1A1872E4578}"/>
              </a:ext>
            </a:extLst>
          </p:cNvPr>
          <p:cNvSpPr>
            <a:spLocks noGrp="1"/>
          </p:cNvSpPr>
          <p:nvPr>
            <p:ph type="title"/>
          </p:nvPr>
        </p:nvSpPr>
        <p:spPr>
          <a:xfrm>
            <a:off x="6579450" y="727627"/>
            <a:ext cx="4957553" cy="1645920"/>
          </a:xfrm>
        </p:spPr>
        <p:txBody>
          <a:bodyPr>
            <a:normAutofit/>
          </a:bodyPr>
          <a:lstStyle/>
          <a:p>
            <a:r>
              <a:rPr lang="en-GB" sz="3700"/>
              <a:t>Placement option 3 – Ellipsis Process Analysers LTD</a:t>
            </a:r>
            <a:endParaRPr lang="en-US" sz="3700"/>
          </a:p>
        </p:txBody>
      </p:sp>
      <p:sp>
        <p:nvSpPr>
          <p:cNvPr id="9" name="Rectangle 8">
            <a:extLst>
              <a:ext uri="{FF2B5EF4-FFF2-40B4-BE49-F238E27FC236}">
                <a16:creationId xmlns:a16="http://schemas.microsoft.com/office/drawing/2014/main" id="{CD000060-D06D-4A48-BD8E-978966CCA79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27654" y="727628"/>
            <a:ext cx="5367164" cy="5415552"/>
          </a:xfrm>
          <a:prstGeom prst="rect">
            <a:avLst/>
          </a:prstGeom>
          <a:solidFill>
            <a:schemeClr val="bg1"/>
          </a:solidFill>
          <a:ln w="6350" cap="flat" cmpd="sng" algn="ctr">
            <a:noFill/>
            <a:prstDash val="solid"/>
          </a:ln>
          <a:effectLst>
            <a:outerShdw blurRad="50800" algn="ctr" rotWithShape="0">
              <a:prstClr val="black">
                <a:alpha val="66000"/>
              </a:prstClr>
            </a:outerShdw>
            <a:softEdge rad="0"/>
          </a:effectLst>
        </p:spPr>
      </p:sp>
      <p:sp>
        <p:nvSpPr>
          <p:cNvPr id="11" name="Rectangle 10">
            <a:extLst>
              <a:ext uri="{FF2B5EF4-FFF2-40B4-BE49-F238E27FC236}">
                <a16:creationId xmlns:a16="http://schemas.microsoft.com/office/drawing/2014/main" id="{DE4E5113-B3D0-40F8-9F39-B2C2BF92AE3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83978" y="886862"/>
            <a:ext cx="5054517" cy="5097085"/>
          </a:xfrm>
          <a:prstGeom prst="rect">
            <a:avLst/>
          </a:prstGeom>
          <a:noFill/>
          <a:ln w="6350" cap="sq" cmpd="sng" algn="ctr">
            <a:solidFill>
              <a:schemeClr val="tx1">
                <a:lumMod val="75000"/>
                <a:lumOff val="25000"/>
              </a:schemeClr>
            </a:solidFill>
            <a:prstDash val="solid"/>
            <a:miter lim="800000"/>
          </a:ln>
          <a:effectLst/>
        </p:spPr>
      </p:sp>
      <p:pic>
        <p:nvPicPr>
          <p:cNvPr id="4" name="Picture 4">
            <a:extLst>
              <a:ext uri="{FF2B5EF4-FFF2-40B4-BE49-F238E27FC236}">
                <a16:creationId xmlns:a16="http://schemas.microsoft.com/office/drawing/2014/main" id="{191497A9-8B56-644B-9EC5-DD039B757373}"/>
              </a:ext>
            </a:extLst>
          </p:cNvPr>
          <p:cNvPicPr>
            <a:picLocks noChangeAspect="1"/>
          </p:cNvPicPr>
          <p:nvPr/>
        </p:nvPicPr>
        <p:blipFill>
          <a:blip r:embed="rId2"/>
          <a:stretch>
            <a:fillRect/>
          </a:stretch>
        </p:blipFill>
        <p:spPr>
          <a:xfrm>
            <a:off x="1204017" y="2944298"/>
            <a:ext cx="4414438" cy="982212"/>
          </a:xfrm>
          <a:prstGeom prst="rect">
            <a:avLst/>
          </a:prstGeom>
        </p:spPr>
      </p:pic>
      <p:sp>
        <p:nvSpPr>
          <p:cNvPr id="3" name="Content Placeholder 2">
            <a:extLst>
              <a:ext uri="{FF2B5EF4-FFF2-40B4-BE49-F238E27FC236}">
                <a16:creationId xmlns:a16="http://schemas.microsoft.com/office/drawing/2014/main" id="{01A7B493-534B-9C4D-9258-388DF7130633}"/>
              </a:ext>
            </a:extLst>
          </p:cNvPr>
          <p:cNvSpPr>
            <a:spLocks noGrp="1"/>
          </p:cNvSpPr>
          <p:nvPr>
            <p:ph idx="1"/>
          </p:nvPr>
        </p:nvSpPr>
        <p:spPr>
          <a:xfrm>
            <a:off x="6258534" y="2373547"/>
            <a:ext cx="5485552" cy="4167636"/>
          </a:xfrm>
        </p:spPr>
        <p:txBody>
          <a:bodyPr>
            <a:noAutofit/>
          </a:bodyPr>
          <a:lstStyle/>
          <a:p>
            <a:pPr>
              <a:lnSpc>
                <a:spcPct val="90000"/>
              </a:lnSpc>
            </a:pPr>
            <a:r>
              <a:rPr lang="en-GB" sz="1400" dirty="0"/>
              <a:t>Ellipsis Process Analysers is a chemical engineering company which offers analytical services such as online testing to complete client’s projects. I would be working to establish an HR department within the company.  </a:t>
            </a:r>
          </a:p>
          <a:p>
            <a:pPr>
              <a:lnSpc>
                <a:spcPct val="90000"/>
              </a:lnSpc>
            </a:pPr>
            <a:endParaRPr lang="en-GB" sz="1400" dirty="0"/>
          </a:p>
          <a:p>
            <a:pPr>
              <a:lnSpc>
                <a:spcPct val="90000"/>
              </a:lnSpc>
            </a:pPr>
            <a:r>
              <a:rPr lang="en-GB" sz="1400" dirty="0"/>
              <a:t>This role included: </a:t>
            </a:r>
          </a:p>
          <a:p>
            <a:pPr marL="400050" indent="-400050">
              <a:lnSpc>
                <a:spcPct val="90000"/>
              </a:lnSpc>
              <a:buFont typeface="+mj-lt"/>
              <a:buAutoNum type="romanUcPeriod"/>
            </a:pPr>
            <a:r>
              <a:rPr lang="en-GB" sz="1400" dirty="0"/>
              <a:t>Numerous recruitment-based tasks such as helping to create job descriptions, application forms, researching competitor's salaries and contracts. </a:t>
            </a:r>
          </a:p>
          <a:p>
            <a:pPr marL="400050" indent="-400050">
              <a:lnSpc>
                <a:spcPct val="90000"/>
              </a:lnSpc>
              <a:buFont typeface="+mj-lt"/>
              <a:buAutoNum type="romanUcPeriod"/>
            </a:pPr>
            <a:r>
              <a:rPr lang="en-GB" sz="1400" dirty="0"/>
              <a:t>Contacting clients for business appointments. </a:t>
            </a:r>
          </a:p>
          <a:p>
            <a:pPr marL="0" indent="0">
              <a:lnSpc>
                <a:spcPct val="90000"/>
              </a:lnSpc>
              <a:buNone/>
            </a:pPr>
            <a:endParaRPr lang="en-GB" sz="1400" dirty="0"/>
          </a:p>
          <a:p>
            <a:pPr marL="0" indent="0">
              <a:lnSpc>
                <a:spcPct val="90000"/>
              </a:lnSpc>
              <a:buNone/>
            </a:pPr>
            <a:r>
              <a:rPr lang="en-GB" sz="1400" dirty="0"/>
              <a:t>Ellipsis Process Analysers LTD currently does not have a website, however, a PDF of the company profile is linked below.</a:t>
            </a:r>
          </a:p>
          <a:p>
            <a:pPr>
              <a:lnSpc>
                <a:spcPct val="90000"/>
              </a:lnSpc>
            </a:pPr>
            <a:r>
              <a:rPr lang="en-US" sz="1400" dirty="0"/>
              <a:t>https://www.slideshare.net/mobile/slideshow/embed_code/key/MuTUUIjbpBBggL</a:t>
            </a:r>
          </a:p>
        </p:txBody>
      </p:sp>
    </p:spTree>
    <p:extLst>
      <p:ext uri="{BB962C8B-B14F-4D97-AF65-F5344CB8AC3E}">
        <p14:creationId xmlns:p14="http://schemas.microsoft.com/office/powerpoint/2010/main" val="1617271017"/>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142E283-CDD1-CF4D-B427-F97C97639F39}"/>
              </a:ext>
            </a:extLst>
          </p:cNvPr>
          <p:cNvSpPr>
            <a:spLocks noGrp="1"/>
          </p:cNvSpPr>
          <p:nvPr>
            <p:ph type="title"/>
          </p:nvPr>
        </p:nvSpPr>
        <p:spPr>
          <a:xfrm>
            <a:off x="6579450" y="727627"/>
            <a:ext cx="4957553" cy="1645920"/>
          </a:xfrm>
        </p:spPr>
        <p:txBody>
          <a:bodyPr>
            <a:normAutofit/>
          </a:bodyPr>
          <a:lstStyle/>
          <a:p>
            <a:r>
              <a:rPr lang="en-GB" sz="3700"/>
              <a:t>Why did I consider Ellipsis Process Analysers LTD? </a:t>
            </a:r>
            <a:endParaRPr lang="en-US" sz="3700"/>
          </a:p>
        </p:txBody>
      </p:sp>
      <p:sp>
        <p:nvSpPr>
          <p:cNvPr id="9" name="Rectangle 8">
            <a:extLst>
              <a:ext uri="{FF2B5EF4-FFF2-40B4-BE49-F238E27FC236}">
                <a16:creationId xmlns:a16="http://schemas.microsoft.com/office/drawing/2014/main" id="{CD000060-D06D-4A48-BD8E-978966CCA79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27654" y="727628"/>
            <a:ext cx="5367164" cy="5415552"/>
          </a:xfrm>
          <a:prstGeom prst="rect">
            <a:avLst/>
          </a:prstGeom>
          <a:solidFill>
            <a:schemeClr val="bg1"/>
          </a:solidFill>
          <a:ln w="6350" cap="flat" cmpd="sng" algn="ctr">
            <a:noFill/>
            <a:prstDash val="solid"/>
          </a:ln>
          <a:effectLst>
            <a:outerShdw blurRad="50800" algn="ctr" rotWithShape="0">
              <a:prstClr val="black">
                <a:alpha val="66000"/>
              </a:prstClr>
            </a:outerShdw>
            <a:softEdge rad="0"/>
          </a:effectLst>
        </p:spPr>
      </p:sp>
      <p:sp>
        <p:nvSpPr>
          <p:cNvPr id="11" name="Rectangle 10">
            <a:extLst>
              <a:ext uri="{FF2B5EF4-FFF2-40B4-BE49-F238E27FC236}">
                <a16:creationId xmlns:a16="http://schemas.microsoft.com/office/drawing/2014/main" id="{DE4E5113-B3D0-40F8-9F39-B2C2BF92AE3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83978" y="886862"/>
            <a:ext cx="5054517" cy="5097085"/>
          </a:xfrm>
          <a:prstGeom prst="rect">
            <a:avLst/>
          </a:prstGeom>
          <a:noFill/>
          <a:ln w="6350" cap="sq" cmpd="sng" algn="ctr">
            <a:solidFill>
              <a:schemeClr val="tx1">
                <a:lumMod val="75000"/>
                <a:lumOff val="25000"/>
              </a:schemeClr>
            </a:solidFill>
            <a:prstDash val="solid"/>
            <a:miter lim="800000"/>
          </a:ln>
          <a:effectLst/>
        </p:spPr>
      </p:sp>
      <p:pic>
        <p:nvPicPr>
          <p:cNvPr id="4" name="Picture 4">
            <a:extLst>
              <a:ext uri="{FF2B5EF4-FFF2-40B4-BE49-F238E27FC236}">
                <a16:creationId xmlns:a16="http://schemas.microsoft.com/office/drawing/2014/main" id="{9710BB7C-37F2-3D43-9F69-BEF5ED397B58}"/>
              </a:ext>
            </a:extLst>
          </p:cNvPr>
          <p:cNvPicPr>
            <a:picLocks noChangeAspect="1"/>
          </p:cNvPicPr>
          <p:nvPr/>
        </p:nvPicPr>
        <p:blipFill>
          <a:blip r:embed="rId2"/>
          <a:stretch>
            <a:fillRect/>
          </a:stretch>
        </p:blipFill>
        <p:spPr>
          <a:xfrm>
            <a:off x="1204017" y="2944298"/>
            <a:ext cx="4414438" cy="982212"/>
          </a:xfrm>
          <a:prstGeom prst="rect">
            <a:avLst/>
          </a:prstGeom>
        </p:spPr>
      </p:pic>
      <p:sp>
        <p:nvSpPr>
          <p:cNvPr id="3" name="Content Placeholder 2">
            <a:extLst>
              <a:ext uri="{FF2B5EF4-FFF2-40B4-BE49-F238E27FC236}">
                <a16:creationId xmlns:a16="http://schemas.microsoft.com/office/drawing/2014/main" id="{2F4F3D52-D067-3C4C-B4A6-AE5555771C57}"/>
              </a:ext>
            </a:extLst>
          </p:cNvPr>
          <p:cNvSpPr>
            <a:spLocks noGrp="1"/>
          </p:cNvSpPr>
          <p:nvPr>
            <p:ph idx="1"/>
          </p:nvPr>
        </p:nvSpPr>
        <p:spPr>
          <a:xfrm>
            <a:off x="6506792" y="2178449"/>
            <a:ext cx="4957554" cy="4349077"/>
          </a:xfrm>
        </p:spPr>
        <p:txBody>
          <a:bodyPr vert="horz" lIns="91440" tIns="45720" rIns="91440" bIns="45720" rtlCol="0" anchor="t">
            <a:noAutofit/>
          </a:bodyPr>
          <a:lstStyle/>
          <a:p>
            <a:pPr marL="0" indent="0">
              <a:lnSpc>
                <a:spcPct val="90000"/>
              </a:lnSpc>
              <a:buNone/>
            </a:pPr>
            <a:endParaRPr lang="en-GB" dirty="0"/>
          </a:p>
          <a:p>
            <a:pPr>
              <a:lnSpc>
                <a:spcPct val="90000"/>
              </a:lnSpc>
            </a:pPr>
            <a:r>
              <a:rPr lang="en-GB" dirty="0"/>
              <a:t>The company is new with only one employee (the founder), therefore,  experience would be gained in how a start-up grows, which is useful if I decide to create my own business in the future. </a:t>
            </a:r>
          </a:p>
          <a:p>
            <a:pPr>
              <a:lnSpc>
                <a:spcPct val="90000"/>
              </a:lnSpc>
            </a:pPr>
            <a:r>
              <a:rPr lang="en-GB" dirty="0"/>
              <a:t>As the business is expanding they are heavily focussed on recruitment tasks, which is where I aim to gain most experience. </a:t>
            </a:r>
          </a:p>
          <a:p>
            <a:pPr>
              <a:lnSpc>
                <a:spcPct val="90000"/>
              </a:lnSpc>
            </a:pPr>
            <a:r>
              <a:rPr lang="en-GB" dirty="0"/>
              <a:t>With only one employee, I would hold a lot of responsibility, making it a hands on experience, increasing the learning potential. </a:t>
            </a:r>
          </a:p>
          <a:p>
            <a:pPr>
              <a:lnSpc>
                <a:spcPct val="90000"/>
              </a:lnSpc>
            </a:pPr>
            <a:endParaRPr lang="en-GB" dirty="0"/>
          </a:p>
        </p:txBody>
      </p:sp>
    </p:spTree>
    <p:extLst>
      <p:ext uri="{BB962C8B-B14F-4D97-AF65-F5344CB8AC3E}">
        <p14:creationId xmlns:p14="http://schemas.microsoft.com/office/powerpoint/2010/main" val="2142417314"/>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18" name="Picture 21">
            <a:extLst>
              <a:ext uri="{FF2B5EF4-FFF2-40B4-BE49-F238E27FC236}">
                <a16:creationId xmlns:a16="http://schemas.microsoft.com/office/drawing/2014/main" id="{C8FE4B44-E9F3-C54C-B291-5CE3359C117E}"/>
              </a:ext>
            </a:extLst>
          </p:cNvPr>
          <p:cNvPicPr>
            <a:picLocks noChangeAspect="1"/>
          </p:cNvPicPr>
          <p:nvPr/>
        </p:nvPicPr>
        <p:blipFill rotWithShape="1">
          <a:blip r:embed="rId2"/>
          <a:srcRect t="3817" r="-2" b="1783"/>
          <a:stretch/>
        </p:blipFill>
        <p:spPr>
          <a:xfrm>
            <a:off x="8283956" y="589115"/>
            <a:ext cx="3670300" cy="5679770"/>
          </a:xfrm>
          <a:prstGeom prst="rect">
            <a:avLst/>
          </a:prstGeom>
        </p:spPr>
      </p:pic>
      <p:sp>
        <p:nvSpPr>
          <p:cNvPr id="22" name="Rectangle 22">
            <a:extLst>
              <a:ext uri="{FF2B5EF4-FFF2-40B4-BE49-F238E27FC236}">
                <a16:creationId xmlns:a16="http://schemas.microsoft.com/office/drawing/2014/main" id="{891D1FF4-7F97-4936-9A4C-9FB71D8FB4F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37744" y="237744"/>
            <a:ext cx="7652977" cy="6382512"/>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a:extLst>
              <a:ext uri="{FF2B5EF4-FFF2-40B4-BE49-F238E27FC236}">
                <a16:creationId xmlns:a16="http://schemas.microsoft.com/office/drawing/2014/main" id="{EE8A5456-3A22-2D49-9309-C0C6B491291E}"/>
              </a:ext>
            </a:extLst>
          </p:cNvPr>
          <p:cNvSpPr>
            <a:spLocks noGrp="1"/>
          </p:cNvSpPr>
          <p:nvPr>
            <p:ph type="title"/>
          </p:nvPr>
        </p:nvSpPr>
        <p:spPr>
          <a:xfrm>
            <a:off x="868679" y="237744"/>
            <a:ext cx="6281928" cy="1744183"/>
          </a:xfrm>
        </p:spPr>
        <p:txBody>
          <a:bodyPr>
            <a:normAutofit/>
          </a:bodyPr>
          <a:lstStyle/>
          <a:p>
            <a:r>
              <a:rPr lang="en-GB"/>
              <a:t>My chosen placement rationale</a:t>
            </a:r>
            <a:endParaRPr lang="en-US" dirty="0"/>
          </a:p>
        </p:txBody>
      </p:sp>
      <p:sp>
        <p:nvSpPr>
          <p:cNvPr id="3" name="Content Placeholder 2">
            <a:extLst>
              <a:ext uri="{FF2B5EF4-FFF2-40B4-BE49-F238E27FC236}">
                <a16:creationId xmlns:a16="http://schemas.microsoft.com/office/drawing/2014/main" id="{C2D474CC-6805-2E42-B39D-CA53AEE47BF6}"/>
              </a:ext>
            </a:extLst>
          </p:cNvPr>
          <p:cNvSpPr>
            <a:spLocks noGrp="1"/>
          </p:cNvSpPr>
          <p:nvPr>
            <p:ph idx="1"/>
          </p:nvPr>
        </p:nvSpPr>
        <p:spPr>
          <a:xfrm>
            <a:off x="667659" y="1836000"/>
            <a:ext cx="7419680" cy="4611372"/>
          </a:xfrm>
        </p:spPr>
        <p:txBody>
          <a:bodyPr vert="horz" lIns="91440" tIns="45720" rIns="91440" bIns="45720" rtlCol="0" anchor="t">
            <a:noAutofit/>
          </a:bodyPr>
          <a:lstStyle/>
          <a:p>
            <a:pPr>
              <a:lnSpc>
                <a:spcPct val="90000"/>
              </a:lnSpc>
            </a:pPr>
            <a:r>
              <a:rPr lang="en-GB" sz="1600" dirty="0"/>
              <a:t>After consideration, I decided to take on a placement at Fieldbay. </a:t>
            </a:r>
          </a:p>
          <a:p>
            <a:pPr>
              <a:lnSpc>
                <a:spcPct val="90000"/>
              </a:lnSpc>
            </a:pPr>
            <a:r>
              <a:rPr lang="en-GB" sz="1600" dirty="0"/>
              <a:t>Of the three options, the best recruitment exposure is at </a:t>
            </a:r>
            <a:r>
              <a:rPr lang="en-GB" sz="1600" dirty="0" err="1"/>
              <a:t>Fieldbay</a:t>
            </a:r>
            <a:r>
              <a:rPr lang="en-GB" sz="1600" dirty="0"/>
              <a:t>. Opportunities such as sitting in during interviews and attending recruitment open days were only offered at Fieldbay and so this was a major deciding factor.</a:t>
            </a:r>
          </a:p>
          <a:p>
            <a:pPr>
              <a:lnSpc>
                <a:spcPct val="90000"/>
              </a:lnSpc>
            </a:pPr>
            <a:r>
              <a:rPr lang="en-GB" sz="1600" dirty="0"/>
              <a:t>My communication skills will grow better at </a:t>
            </a:r>
            <a:r>
              <a:rPr lang="en-GB" sz="1600" dirty="0" err="1"/>
              <a:t>Fieldbay</a:t>
            </a:r>
            <a:r>
              <a:rPr lang="en-GB" sz="1600" dirty="0"/>
              <a:t> as I will be working alongside numerous people and interacting with potential employees meaning I can be on hand to answer any questions. </a:t>
            </a:r>
          </a:p>
          <a:p>
            <a:pPr>
              <a:lnSpc>
                <a:spcPct val="90000"/>
              </a:lnSpc>
            </a:pPr>
            <a:r>
              <a:rPr lang="en-GB" sz="1600" dirty="0"/>
              <a:t>Individual responsibility was important and so completing my own project allows this. </a:t>
            </a:r>
          </a:p>
          <a:p>
            <a:pPr>
              <a:lnSpc>
                <a:spcPct val="90000"/>
              </a:lnSpc>
            </a:pPr>
            <a:r>
              <a:rPr lang="en-GB" sz="1600" dirty="0"/>
              <a:t>Fieldbay is the type of business setting I could see myself working at in the future, and so experience and contacts within this, could help my future career.</a:t>
            </a:r>
          </a:p>
          <a:p>
            <a:pPr>
              <a:lnSpc>
                <a:spcPct val="90000"/>
              </a:lnSpc>
            </a:pPr>
            <a:r>
              <a:rPr lang="en-GB" sz="1600" dirty="0"/>
              <a:t>The chance to work alongside CIPD professionals means that learning opportunities are plentiful and a better understanding of developing Professional Practice will be gained. </a:t>
            </a:r>
          </a:p>
          <a:p>
            <a:pPr>
              <a:lnSpc>
                <a:spcPct val="90000"/>
              </a:lnSpc>
            </a:pPr>
            <a:endParaRPr lang="en-US" sz="1600" dirty="0"/>
          </a:p>
        </p:txBody>
      </p:sp>
    </p:spTree>
    <p:extLst>
      <p:ext uri="{BB962C8B-B14F-4D97-AF65-F5344CB8AC3E}">
        <p14:creationId xmlns:p14="http://schemas.microsoft.com/office/powerpoint/2010/main" val="1412500099"/>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EE6F111-E0F7-5C43-A5AF-513AC02242BF}"/>
              </a:ext>
            </a:extLst>
          </p:cNvPr>
          <p:cNvSpPr>
            <a:spLocks noGrp="1"/>
          </p:cNvSpPr>
          <p:nvPr>
            <p:ph type="title"/>
          </p:nvPr>
        </p:nvSpPr>
        <p:spPr/>
        <p:txBody>
          <a:bodyPr/>
          <a:lstStyle/>
          <a:p>
            <a:pPr algn="ctr"/>
            <a:r>
              <a:rPr lang="en-GB" dirty="0"/>
              <a:t>Conclusion </a:t>
            </a:r>
            <a:endParaRPr lang="en-US" dirty="0"/>
          </a:p>
        </p:txBody>
      </p:sp>
      <p:sp>
        <p:nvSpPr>
          <p:cNvPr id="3" name="Content Placeholder 2">
            <a:extLst>
              <a:ext uri="{FF2B5EF4-FFF2-40B4-BE49-F238E27FC236}">
                <a16:creationId xmlns:a16="http://schemas.microsoft.com/office/drawing/2014/main" id="{02592624-2EC1-2941-8BC9-3690EC579D1C}"/>
              </a:ext>
            </a:extLst>
          </p:cNvPr>
          <p:cNvSpPr>
            <a:spLocks noGrp="1"/>
          </p:cNvSpPr>
          <p:nvPr>
            <p:ph idx="1"/>
          </p:nvPr>
        </p:nvSpPr>
        <p:spPr/>
        <p:txBody>
          <a:bodyPr/>
          <a:lstStyle/>
          <a:p>
            <a:r>
              <a:rPr lang="en-GB" dirty="0"/>
              <a:t>Placements are a useful learning opportunity for those with little experience in their desired future field. </a:t>
            </a:r>
          </a:p>
          <a:p>
            <a:r>
              <a:rPr lang="en-GB" dirty="0"/>
              <a:t>Researching the key skills required in your field should be considered prior to placement.</a:t>
            </a:r>
          </a:p>
          <a:p>
            <a:r>
              <a:rPr lang="en-GB" dirty="0"/>
              <a:t>It is important to understand the roles in each placement to chose the one most beneficial for yourself. </a:t>
            </a:r>
          </a:p>
          <a:p>
            <a:endParaRPr lang="en-GB" dirty="0"/>
          </a:p>
          <a:p>
            <a:pPr marL="0" indent="0" algn="ctr">
              <a:buNone/>
            </a:pPr>
            <a:r>
              <a:rPr lang="en-GB" dirty="0"/>
              <a:t>Thank you for listening and I will be happy to answer any questions. </a:t>
            </a:r>
          </a:p>
          <a:p>
            <a:endParaRPr lang="en-US" dirty="0"/>
          </a:p>
        </p:txBody>
      </p:sp>
    </p:spTree>
    <p:extLst>
      <p:ext uri="{BB962C8B-B14F-4D97-AF65-F5344CB8AC3E}">
        <p14:creationId xmlns:p14="http://schemas.microsoft.com/office/powerpoint/2010/main" val="4215835322"/>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4638D9B-B7DE-3B45-BBF1-C8477DE20DA1}"/>
              </a:ext>
            </a:extLst>
          </p:cNvPr>
          <p:cNvSpPr>
            <a:spLocks noGrp="1"/>
          </p:cNvSpPr>
          <p:nvPr>
            <p:ph type="title"/>
          </p:nvPr>
        </p:nvSpPr>
        <p:spPr/>
        <p:txBody>
          <a:bodyPr/>
          <a:lstStyle/>
          <a:p>
            <a:pPr algn="ctr"/>
            <a:r>
              <a:rPr lang="en-GB" dirty="0"/>
              <a:t>References and Sources</a:t>
            </a:r>
            <a:endParaRPr lang="en-US" dirty="0"/>
          </a:p>
        </p:txBody>
      </p:sp>
      <p:sp>
        <p:nvSpPr>
          <p:cNvPr id="3" name="Content Placeholder 2">
            <a:extLst>
              <a:ext uri="{FF2B5EF4-FFF2-40B4-BE49-F238E27FC236}">
                <a16:creationId xmlns:a16="http://schemas.microsoft.com/office/drawing/2014/main" id="{0BE6AB98-3629-1A42-AA09-EACC2BE6B8E9}"/>
              </a:ext>
            </a:extLst>
          </p:cNvPr>
          <p:cNvSpPr>
            <a:spLocks noGrp="1"/>
          </p:cNvSpPr>
          <p:nvPr>
            <p:ph idx="1"/>
          </p:nvPr>
        </p:nvSpPr>
        <p:spPr/>
        <p:txBody>
          <a:bodyPr/>
          <a:lstStyle/>
          <a:p>
            <a:r>
              <a:rPr lang="en-GB" dirty="0"/>
              <a:t>Fieldbay (2020)</a:t>
            </a:r>
            <a:r>
              <a:rPr lang="en-GB" i="1" dirty="0"/>
              <a:t> About Fieldbay. </a:t>
            </a:r>
            <a:r>
              <a:rPr lang="en-GB" dirty="0"/>
              <a:t>Available at: </a:t>
            </a:r>
            <a:r>
              <a:rPr lang="en-GB" dirty="0">
                <a:hlinkClick r:id="rId2"/>
              </a:rPr>
              <a:t>https://www.fieldbay.co.uk</a:t>
            </a:r>
            <a:r>
              <a:rPr lang="en-GB" dirty="0"/>
              <a:t> (Accessed: 22</a:t>
            </a:r>
            <a:r>
              <a:rPr lang="en-GB" baseline="30000" dirty="0"/>
              <a:t>nd</a:t>
            </a:r>
            <a:r>
              <a:rPr lang="en-GB" dirty="0"/>
              <a:t> March 2020).</a:t>
            </a:r>
          </a:p>
          <a:p>
            <a:r>
              <a:rPr lang="en-GB" dirty="0"/>
              <a:t>Mason, H. (2019) </a:t>
            </a:r>
            <a:r>
              <a:rPr lang="en-GB" i="1" dirty="0"/>
              <a:t>What skills are required to work in an HR or L&amp;D role? </a:t>
            </a:r>
            <a:r>
              <a:rPr lang="en-GB" dirty="0"/>
              <a:t>Available at: </a:t>
            </a:r>
            <a:r>
              <a:rPr lang="en-GB" dirty="0">
                <a:hlinkClick r:id="rId3"/>
              </a:rPr>
              <a:t>https://</a:t>
            </a:r>
            <a:r>
              <a:rPr lang="en-GB" dirty="0" err="1">
                <a:hlinkClick r:id="rId3"/>
              </a:rPr>
              <a:t>pmjobs.cipd.co.uk</a:t>
            </a:r>
            <a:r>
              <a:rPr lang="en-GB" dirty="0">
                <a:hlinkClick r:id="rId3"/>
              </a:rPr>
              <a:t>/article/what-skills-are-required-to-work-in-an-hr-or-l-and-d-role-/</a:t>
            </a:r>
            <a:r>
              <a:rPr lang="en-GB" dirty="0"/>
              <a:t> (Accessed: 22</a:t>
            </a:r>
            <a:r>
              <a:rPr lang="en-GB" baseline="30000" dirty="0"/>
              <a:t>nd</a:t>
            </a:r>
            <a:r>
              <a:rPr lang="en-GB" dirty="0"/>
              <a:t> March 2020). </a:t>
            </a:r>
          </a:p>
          <a:p>
            <a:r>
              <a:rPr lang="en-GB" dirty="0"/>
              <a:t>Rolfe, A. (2020) </a:t>
            </a:r>
            <a:r>
              <a:rPr lang="en-GB" i="1" dirty="0"/>
              <a:t>Work Experience Placements: What you need to know. </a:t>
            </a:r>
            <a:r>
              <a:rPr lang="en-GB" dirty="0"/>
              <a:t>Available at: </a:t>
            </a:r>
            <a:r>
              <a:rPr lang="en-GB" dirty="0">
                <a:hlinkClick r:id="rId4"/>
              </a:rPr>
              <a:t>https://www.reed.co.uk/career-advice/work-experience-placements-what-you-need-to-know/</a:t>
            </a:r>
            <a:r>
              <a:rPr lang="en-GB" dirty="0"/>
              <a:t> (Accessed: 22</a:t>
            </a:r>
            <a:r>
              <a:rPr lang="en-GB" baseline="30000" dirty="0"/>
              <a:t>nd</a:t>
            </a:r>
            <a:r>
              <a:rPr lang="en-GB" dirty="0"/>
              <a:t> March 2020). </a:t>
            </a:r>
          </a:p>
          <a:p>
            <a:r>
              <a:rPr lang="en-GB" sz="1800" dirty="0" err="1">
                <a:hlinkClick r:id="rId5"/>
              </a:rPr>
              <a:t>www.uwtsd.ac.uk</a:t>
            </a:r>
            <a:r>
              <a:rPr lang="en-GB" sz="1800" dirty="0">
                <a:hlinkClick r:id="rId5"/>
              </a:rPr>
              <a:t>/</a:t>
            </a:r>
            <a:r>
              <a:rPr lang="en-GB" sz="1800" dirty="0" err="1">
                <a:hlinkClick r:id="rId5"/>
              </a:rPr>
              <a:t>studentambassadors</a:t>
            </a:r>
            <a:endParaRPr lang="en-GB" sz="1800" dirty="0"/>
          </a:p>
          <a:p>
            <a:r>
              <a:rPr lang="en-GB" dirty="0"/>
              <a:t>Evans, A. (2018) </a:t>
            </a:r>
            <a:r>
              <a:rPr lang="en-GB" i="1" dirty="0"/>
              <a:t>Ellipsis Process Analyser LTD. </a:t>
            </a:r>
            <a:r>
              <a:rPr lang="en-GB" dirty="0"/>
              <a:t>Available at: </a:t>
            </a:r>
            <a:r>
              <a:rPr lang="en-US" dirty="0">
                <a:hlinkClick r:id="rId6"/>
              </a:rPr>
              <a:t>https://</a:t>
            </a:r>
            <a:r>
              <a:rPr lang="en-US" dirty="0" err="1">
                <a:hlinkClick r:id="rId6"/>
              </a:rPr>
              <a:t>www.slideshare.net</a:t>
            </a:r>
            <a:r>
              <a:rPr lang="en-US" dirty="0">
                <a:hlinkClick r:id="rId6"/>
              </a:rPr>
              <a:t>/mobile/slideshow/embed_code/key/</a:t>
            </a:r>
            <a:r>
              <a:rPr lang="en-US" dirty="0" err="1">
                <a:hlinkClick r:id="rId6"/>
              </a:rPr>
              <a:t>MuTUUIjbpBBggL</a:t>
            </a:r>
            <a:r>
              <a:rPr lang="en-GB" dirty="0"/>
              <a:t> (Accessed: 22</a:t>
            </a:r>
            <a:r>
              <a:rPr lang="en-GB" baseline="30000" dirty="0"/>
              <a:t>nd</a:t>
            </a:r>
            <a:r>
              <a:rPr lang="en-GB" dirty="0"/>
              <a:t> March 2020). </a:t>
            </a:r>
            <a:endParaRPr lang="en-US" dirty="0"/>
          </a:p>
        </p:txBody>
      </p:sp>
    </p:spTree>
    <p:extLst>
      <p:ext uri="{BB962C8B-B14F-4D97-AF65-F5344CB8AC3E}">
        <p14:creationId xmlns:p14="http://schemas.microsoft.com/office/powerpoint/2010/main" val="783688760"/>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Savon">
  <a:themeElements>
    <a:clrScheme name="Savon">
      <a:dk1>
        <a:sysClr val="windowText" lastClr="000000"/>
      </a:dk1>
      <a:lt1>
        <a:sysClr val="window" lastClr="FFFFFF"/>
      </a:lt1>
      <a:dk2>
        <a:srgbClr val="1485A4"/>
      </a:dk2>
      <a:lt2>
        <a:srgbClr val="E3DED1"/>
      </a:lt2>
      <a:accent1>
        <a:srgbClr val="1CADE4"/>
      </a:accent1>
      <a:accent2>
        <a:srgbClr val="2683C6"/>
      </a:accent2>
      <a:accent3>
        <a:srgbClr val="27CED7"/>
      </a:accent3>
      <a:accent4>
        <a:srgbClr val="42BA97"/>
      </a:accent4>
      <a:accent5>
        <a:srgbClr val="3E8853"/>
      </a:accent5>
      <a:accent6>
        <a:srgbClr val="62A39F"/>
      </a:accent6>
      <a:hlink>
        <a:srgbClr val="F49100"/>
      </a:hlink>
      <a:folHlink>
        <a:srgbClr val="739D9B"/>
      </a:folHlink>
    </a:clrScheme>
    <a:fontScheme name="Savon">
      <a:majorFont>
        <a:latin typeface="Century Gothic" panose="020B050202020202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panose="020B050202020202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Savon">
      <a:fillStyleLst>
        <a:solidFill>
          <a:schemeClr val="phClr"/>
        </a:solidFill>
        <a:gradFill rotWithShape="1">
          <a:gsLst>
            <a:gs pos="0">
              <a:schemeClr val="phClr">
                <a:tint val="60000"/>
                <a:satMod val="105000"/>
                <a:lumMod val="105000"/>
              </a:schemeClr>
            </a:gs>
            <a:gs pos="100000">
              <a:schemeClr val="phClr">
                <a:tint val="65000"/>
                <a:satMod val="100000"/>
                <a:lumMod val="100000"/>
              </a:schemeClr>
            </a:gs>
            <a:gs pos="100000">
              <a:schemeClr val="phClr">
                <a:tint val="70000"/>
                <a:satMod val="100000"/>
                <a:lumMod val="100000"/>
              </a:schemeClr>
            </a:gs>
          </a:gsLst>
          <a:lin ang="5400000" scaled="0"/>
        </a:gradFill>
        <a:gradFill rotWithShape="1">
          <a:gsLst>
            <a:gs pos="0">
              <a:schemeClr val="phClr">
                <a:satMod val="100000"/>
                <a:lumMod val="100000"/>
              </a:schemeClr>
            </a:gs>
            <a:gs pos="50000">
              <a:schemeClr val="phClr">
                <a:shade val="99000"/>
                <a:satMod val="105000"/>
                <a:lumMod val="100000"/>
              </a:schemeClr>
            </a:gs>
            <a:gs pos="100000">
              <a:schemeClr val="phClr">
                <a:shade val="98000"/>
                <a:satMod val="105000"/>
                <a:lumMod val="100000"/>
              </a:schemeClr>
            </a:gs>
          </a:gsLst>
          <a:lin ang="5400000" scaled="0"/>
        </a:gradFill>
      </a:fillStyleLst>
      <a:lnStyleLst>
        <a:ln w="6350" cap="flat" cmpd="sng" algn="ctr">
          <a:solidFill>
            <a:schemeClr val="phClr"/>
          </a:solidFill>
          <a:prstDash val="solid"/>
        </a:ln>
        <a:ln w="12700" cap="flat" cmpd="sng" algn="ctr">
          <a:solidFill>
            <a:schemeClr val="phClr"/>
          </a:solidFill>
          <a:prstDash val="solid"/>
        </a:ln>
        <a:ln w="19050" cap="flat" cmpd="sng" algn="ctr">
          <a:solidFill>
            <a:schemeClr val="phClr"/>
          </a:solidFill>
          <a:prstDash val="solid"/>
        </a:ln>
      </a:lnStyleLst>
      <a:effectStyleLst>
        <a:effectStyle>
          <a:effectLst/>
        </a:effectStyle>
        <a:effectStyle>
          <a:effectLst>
            <a:outerShdw blurRad="38100" dist="12700" dir="5400000" algn="ctr" rotWithShape="0">
              <a:srgbClr val="000000">
                <a:alpha val="63000"/>
              </a:srgbClr>
            </a:outerShdw>
          </a:effectLst>
        </a:effectStyle>
        <a:effectStyle>
          <a:effectLst>
            <a:outerShdw blurRad="57150" dist="19050" dir="5400000" algn="ctr" rotWithShape="0">
              <a:srgbClr val="000000">
                <a:alpha val="63000"/>
              </a:srgbClr>
            </a:outerShdw>
          </a:effectLst>
          <a:scene3d>
            <a:camera prst="orthographicFront">
              <a:rot lat="0" lon="0" rev="0"/>
            </a:camera>
            <a:lightRig rig="flat" dir="tl">
              <a:rot lat="0" lon="0" rev="4200000"/>
            </a:lightRig>
          </a:scene3d>
          <a:sp3d prstMaterial="flat">
            <a:bevelT w="50800" h="63500" prst="riblet"/>
          </a:sp3d>
        </a:effectStyle>
      </a:effectStyleLst>
      <a:bgFillStyleLst>
        <a:solidFill>
          <a:schemeClr val="phClr"/>
        </a:solidFill>
        <a:gradFill rotWithShape="1">
          <a:gsLst>
            <a:gs pos="0">
              <a:schemeClr val="phClr">
                <a:tint val="90000"/>
                <a:shade val="92000"/>
                <a:satMod val="160000"/>
              </a:schemeClr>
            </a:gs>
            <a:gs pos="77000">
              <a:schemeClr val="phClr">
                <a:tint val="100000"/>
                <a:shade val="73000"/>
                <a:satMod val="155000"/>
              </a:schemeClr>
            </a:gs>
            <a:gs pos="100000">
              <a:schemeClr val="phClr">
                <a:tint val="100000"/>
                <a:shade val="67000"/>
                <a:satMod val="145000"/>
              </a:schemeClr>
            </a:gs>
          </a:gsLst>
          <a:lin ang="5400000" scaled="0"/>
        </a:gradFill>
        <a:blipFill rotWithShape="1">
          <a:blip xmlns:r="http://schemas.openxmlformats.org/officeDocument/2006/relationships" r:embed="rId1">
            <a:duotone>
              <a:schemeClr val="phClr">
                <a:tint val="95000"/>
              </a:schemeClr>
              <a:schemeClr val="phClr">
                <a:shade val="92000"/>
                <a:satMod val="115000"/>
              </a:schemeClr>
            </a:duotone>
          </a:blip>
          <a:tile tx="0" ty="0" sx="60000" sy="60000" flip="none" algn="tl"/>
        </a:blipFill>
      </a:bgFillStyleLst>
    </a:fmtScheme>
  </a:themeElements>
  <a:objectDefaults/>
  <a:extraClrSchemeLst/>
  <a:extLst>
    <a:ext uri="{05A4C25C-085E-4340-85A3-A5531E510DB2}">
      <thm15:themeFamily xmlns:thm15="http://schemas.microsoft.com/office/thememl/2012/main" name="Savon" id="{1306E473-ED32-493B-A2D0-240A757EDD34}" vid="{C20BADFE-D095-436F-9677-9264042809F0}"/>
    </a:ext>
  </a:extLst>
</a:theme>
</file>

<file path=docProps/app.xml><?xml version="1.0" encoding="utf-8"?>
<Properties xmlns="http://schemas.openxmlformats.org/officeDocument/2006/extended-properties" xmlns:vt="http://schemas.openxmlformats.org/officeDocument/2006/docPropsVTypes">
  <TotalTime>5</TotalTime>
  <Words>1340</Words>
  <Application>Microsoft Office PowerPoint</Application>
  <PresentationFormat>Widescreen</PresentationFormat>
  <Paragraphs>88</Paragraphs>
  <Slides>14</Slides>
  <Notes>0</Notes>
  <HiddenSlides>0</HiddenSlides>
  <MMClips>0</MMClips>
  <ScaleCrop>false</ScaleCrop>
  <HeadingPairs>
    <vt:vector size="6" baseType="variant">
      <vt:variant>
        <vt:lpstr>Fonts Used</vt:lpstr>
      </vt:variant>
      <vt:variant>
        <vt:i4>2</vt:i4>
      </vt:variant>
      <vt:variant>
        <vt:lpstr>Theme</vt:lpstr>
      </vt:variant>
      <vt:variant>
        <vt:i4>1</vt:i4>
      </vt:variant>
      <vt:variant>
        <vt:lpstr>Slide Titles</vt:lpstr>
      </vt:variant>
      <vt:variant>
        <vt:i4>14</vt:i4>
      </vt:variant>
    </vt:vector>
  </HeadingPairs>
  <TitlesOfParts>
    <vt:vector size="17" baseType="lpstr">
      <vt:lpstr>Century Gothic</vt:lpstr>
      <vt:lpstr>Garamond</vt:lpstr>
      <vt:lpstr>Savon</vt:lpstr>
      <vt:lpstr>Placement Rationale</vt:lpstr>
      <vt:lpstr>Introduction</vt:lpstr>
      <vt:lpstr>What is placement and why is it important? </vt:lpstr>
      <vt:lpstr>What are the desired skills and attributes within the HR sector? </vt:lpstr>
      <vt:lpstr>How can placement help to develop these attributes and skills? </vt:lpstr>
      <vt:lpstr>Placement option 1 - UWTSD</vt:lpstr>
      <vt:lpstr>Why did I consider UWTSD?</vt:lpstr>
      <vt:lpstr>Placement option 2 – Fieldbay</vt:lpstr>
      <vt:lpstr>Why did I consider Fieldbay? </vt:lpstr>
      <vt:lpstr>Placement option 3 – Ellipsis Process Analysers LTD</vt:lpstr>
      <vt:lpstr>Why did I consider Ellipsis Process Analysers LTD? </vt:lpstr>
      <vt:lpstr>My chosen placement rationale</vt:lpstr>
      <vt:lpstr>Conclusion </vt:lpstr>
      <vt:lpstr>References and Sources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Placement Rationale</dc:title>
  <dc:creator>Lucy Patterson (1801506)</dc:creator>
  <cp:lastModifiedBy>Dan</cp:lastModifiedBy>
  <cp:revision>27</cp:revision>
  <dcterms:created xsi:type="dcterms:W3CDTF">2020-03-22T12:11:44Z</dcterms:created>
  <dcterms:modified xsi:type="dcterms:W3CDTF">2020-03-24T17:36:09Z</dcterms:modified>
</cp:coreProperties>
</file>