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9" r:id="rId6"/>
    <p:sldId id="270" r:id="rId7"/>
    <p:sldId id="271" r:id="rId8"/>
    <p:sldId id="260" r:id="rId9"/>
    <p:sldId id="261" r:id="rId10"/>
    <p:sldId id="262" r:id="rId11"/>
    <p:sldId id="264" r:id="rId12"/>
    <p:sldId id="265" r:id="rId13"/>
    <p:sldId id="266" r:id="rId14"/>
    <p:sldId id="267" r:id="rId15"/>
    <p:sldId id="268" r:id="rId16"/>
    <p:sldId id="263"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london/about/" TargetMode="External"/><Relationship Id="rId3" Type="http://schemas.openxmlformats.org/officeDocument/2006/relationships/hyperlink" Target="https://www.england.nhs.uk/ournhspeople/" TargetMode="External"/><Relationship Id="rId7" Type="http://schemas.openxmlformats.org/officeDocument/2006/relationships/hyperlink" Target="https://cpdonline.co.uk/knowledge-base/care/effective-communication/" TargetMode="External"/><Relationship Id="rId2" Type="http://schemas.openxmlformats.org/officeDocument/2006/relationships/hyperlink" Target="https://www.nursingtimes.net/clinical-archive/assessment-skills/communication-skills-2-overcoming-the-barriers-to-effective-communication-18-12-2017/" TargetMode="External"/><Relationship Id="rId1" Type="http://schemas.openxmlformats.org/officeDocument/2006/relationships/slideLayout" Target="../slideLayouts/slideLayout2.xml"/><Relationship Id="rId6" Type="http://schemas.openxmlformats.org/officeDocument/2006/relationships/hyperlink" Target="https://www.toolshero.com/communication-methods/schramm-communication-model/" TargetMode="External"/><Relationship Id="rId5" Type="http://schemas.openxmlformats.org/officeDocument/2006/relationships/hyperlink" Target="https://www.england.nhs.uk/nhsidentity/faq/internal-communications/" TargetMode="External"/><Relationship Id="rId4" Type="http://schemas.openxmlformats.org/officeDocument/2006/relationships/hyperlink" Target="https://www.england.nhs.uk/wp-content/uploads/2016/11/nhse-access-info-comms-policy.pdf" TargetMode="External"/><Relationship Id="rId9" Type="http://schemas.openxmlformats.org/officeDocument/2006/relationships/hyperlink" Target="https://www.slideshare.net/PHEScreening/aaa-london-network-event-27-nov-2015-patrick-rankin-education-and-training-update-abridged-present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0CF0D-E93D-D0F4-268D-ED2BBC197F58}"/>
              </a:ext>
            </a:extLst>
          </p:cNvPr>
          <p:cNvSpPr>
            <a:spLocks noGrp="1"/>
          </p:cNvSpPr>
          <p:nvPr>
            <p:ph type="ctrTitle"/>
          </p:nvPr>
        </p:nvSpPr>
        <p:spPr/>
        <p:txBody>
          <a:bodyPr/>
          <a:lstStyle/>
          <a:p>
            <a:pPr algn="ctr"/>
            <a:r>
              <a:rPr lang="en-GB" sz="3000" b="1" dirty="0">
                <a:solidFill>
                  <a:schemeClr val="tx1"/>
                </a:solidFill>
                <a:latin typeface="Arial" panose="020B0604020202020204" pitchFamily="34" charset="0"/>
                <a:cs typeface="Arial" panose="020B0604020202020204" pitchFamily="34" charset="0"/>
              </a:rPr>
              <a:t>Effective team working and communication</a:t>
            </a:r>
            <a:br>
              <a:rPr lang="en-GB" sz="3000" b="1" dirty="0">
                <a:solidFill>
                  <a:schemeClr val="tx1"/>
                </a:solidFill>
                <a:latin typeface="Arial" panose="020B0604020202020204" pitchFamily="34" charset="0"/>
                <a:cs typeface="Arial" panose="020B0604020202020204" pitchFamily="34" charset="0"/>
              </a:rPr>
            </a:br>
            <a:br>
              <a:rPr lang="en-GB" sz="3000" b="1" dirty="0">
                <a:solidFill>
                  <a:schemeClr val="tx1"/>
                </a:solidFill>
                <a:latin typeface="Arial" panose="020B0604020202020204" pitchFamily="34" charset="0"/>
                <a:cs typeface="Arial" panose="020B0604020202020204" pitchFamily="34" charset="0"/>
              </a:rPr>
            </a:br>
            <a:r>
              <a:rPr lang="en-GB" sz="3000" b="1" dirty="0">
                <a:solidFill>
                  <a:schemeClr val="tx1"/>
                </a:solidFill>
                <a:latin typeface="Arial" panose="020B0604020202020204" pitchFamily="34" charset="0"/>
                <a:cs typeface="Arial" panose="020B0604020202020204" pitchFamily="34" charset="0"/>
              </a:rPr>
              <a:t>Strategies for effective communication in a business setting </a:t>
            </a:r>
            <a:endParaRPr lang="en-US" sz="3000" b="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0CCE291-4352-B376-3A82-8F589C48E3E6}"/>
              </a:ext>
            </a:extLst>
          </p:cNvPr>
          <p:cNvSpPr>
            <a:spLocks noGrp="1"/>
          </p:cNvSpPr>
          <p:nvPr>
            <p:ph type="subTitle" idx="1"/>
          </p:nvPr>
        </p:nvSpPr>
        <p:spPr>
          <a:xfrm>
            <a:off x="1507067" y="4292737"/>
            <a:ext cx="7766936" cy="424405"/>
          </a:xfrm>
        </p:spPr>
        <p:txBody>
          <a:bodyPr>
            <a:noAutofit/>
          </a:bodyPr>
          <a:lstStyle/>
          <a:p>
            <a:pPr algn="ctr"/>
            <a:r>
              <a:rPr lang="en-GB" sz="2600" b="1" dirty="0">
                <a:solidFill>
                  <a:schemeClr val="tx1"/>
                </a:solidFill>
                <a:latin typeface="Arial" panose="020B0604020202020204" pitchFamily="34" charset="0"/>
                <a:cs typeface="Arial" panose="020B0604020202020204" pitchFamily="34" charset="0"/>
              </a:rPr>
              <a:t>BMSW4002</a:t>
            </a:r>
          </a:p>
          <a:p>
            <a:pPr algn="ctr"/>
            <a:endParaRPr lang="en-US" sz="2600" b="1"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FCB7CC2-79F8-3255-5040-19FFF8470ABF}"/>
              </a:ext>
            </a:extLst>
          </p:cNvPr>
          <p:cNvSpPr txBox="1"/>
          <p:nvPr/>
        </p:nvSpPr>
        <p:spPr>
          <a:xfrm>
            <a:off x="6802362" y="4861075"/>
            <a:ext cx="5752495" cy="175432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Akash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Puranik</a:t>
            </a:r>
            <a:endParaRPr lang="en-GB" b="1" dirty="0">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Students:</a:t>
            </a:r>
          </a:p>
          <a:p>
            <a:r>
              <a:rPr lang="en-GB" b="1">
                <a:latin typeface="Arial" panose="020B0604020202020204" pitchFamily="34" charset="0"/>
                <a:cs typeface="Arial" panose="020B0604020202020204" pitchFamily="34" charset="0"/>
              </a:rPr>
              <a:t>Nicoleta Damian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2120244</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Alexandru- Dumitru Otvos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2117470</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Melitsa Ahmed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2111603</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Georg</a:t>
            </a:r>
            <a:r>
              <a:rPr lang="ro-RO" b="1">
                <a:latin typeface="Arial" panose="020B0604020202020204" pitchFamily="34" charset="0"/>
                <a:cs typeface="Arial" panose="020B0604020202020204" pitchFamily="34" charset="0"/>
              </a:rPr>
              <a:t>ian Ionut Pavel (2030935)</a:t>
            </a:r>
            <a:endParaRPr lang="en-US" b="1"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A45D20F0-6E78-2750-8273-C52DCAD5AC2E}"/>
              </a:ext>
            </a:extLst>
          </p:cNvPr>
          <p:cNvPicPr>
            <a:picLocks noChangeAspect="1"/>
          </p:cNvPicPr>
          <p:nvPr/>
        </p:nvPicPr>
        <p:blipFill>
          <a:blip r:embed="rId2"/>
          <a:stretch>
            <a:fillRect/>
          </a:stretch>
        </p:blipFill>
        <p:spPr>
          <a:xfrm>
            <a:off x="3636040" y="817635"/>
            <a:ext cx="3508990" cy="876505"/>
          </a:xfrm>
          <a:prstGeom prst="rect">
            <a:avLst/>
          </a:prstGeom>
        </p:spPr>
      </p:pic>
    </p:spTree>
    <p:extLst>
      <p:ext uri="{BB962C8B-B14F-4D97-AF65-F5344CB8AC3E}">
        <p14:creationId xmlns:p14="http://schemas.microsoft.com/office/powerpoint/2010/main" val="1072025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F4F5C-9407-4B28-8EE6-5C9C0E452898}"/>
              </a:ext>
            </a:extLst>
          </p:cNvPr>
          <p:cNvSpPr>
            <a:spLocks noGrp="1"/>
          </p:cNvSpPr>
          <p:nvPr>
            <p:ph type="title"/>
          </p:nvPr>
        </p:nvSpPr>
        <p:spPr>
          <a:xfrm>
            <a:off x="677334" y="609600"/>
            <a:ext cx="8596668" cy="1320800"/>
          </a:xfrm>
        </p:spPr>
        <p:txBody>
          <a:bodyPr anchor="t">
            <a:normAutofit/>
          </a:bodyPr>
          <a:lstStyle/>
          <a:p>
            <a:r>
              <a:rPr lang="en-GB" dirty="0"/>
              <a:t>NHS England London </a:t>
            </a:r>
            <a:endParaRPr lang="en-US" dirty="0"/>
          </a:p>
        </p:txBody>
      </p:sp>
      <p:sp>
        <p:nvSpPr>
          <p:cNvPr id="3" name="Content Placeholder 2">
            <a:extLst>
              <a:ext uri="{FF2B5EF4-FFF2-40B4-BE49-F238E27FC236}">
                <a16:creationId xmlns:a16="http://schemas.microsoft.com/office/drawing/2014/main" id="{DC1541E4-B839-6C55-F073-225A9D462F08}"/>
              </a:ext>
            </a:extLst>
          </p:cNvPr>
          <p:cNvSpPr>
            <a:spLocks noGrp="1"/>
          </p:cNvSpPr>
          <p:nvPr>
            <p:ph idx="1"/>
          </p:nvPr>
        </p:nvSpPr>
        <p:spPr>
          <a:xfrm>
            <a:off x="677334" y="2160589"/>
            <a:ext cx="3957349" cy="3749323"/>
          </a:xfrm>
        </p:spPr>
        <p:txBody>
          <a:bodyPr>
            <a:normAutofit/>
          </a:bodyPr>
          <a:lstStyle/>
          <a:p>
            <a:pPr>
              <a:lnSpc>
                <a:spcPct val="90000"/>
              </a:lnSpc>
            </a:pPr>
            <a:r>
              <a:rPr lang="en-US" sz="1500" dirty="0"/>
              <a:t>The NHS in London provides over than £15 billion in services to the capital's 8.17 million residents. General </a:t>
            </a:r>
            <a:r>
              <a:rPr lang="en-US" sz="1500" dirty="0" err="1"/>
              <a:t>proffesionals</a:t>
            </a:r>
            <a:r>
              <a:rPr lang="en-US" sz="1500" dirty="0"/>
              <a:t> (GPs) and over 140 </a:t>
            </a:r>
            <a:r>
              <a:rPr lang="en-US" sz="1500" dirty="0" err="1"/>
              <a:t>specialised</a:t>
            </a:r>
            <a:r>
              <a:rPr lang="en-US" sz="1500" dirty="0"/>
              <a:t> service industries, including such: </a:t>
            </a:r>
            <a:endParaRPr lang="en-GB" sz="1500" dirty="0"/>
          </a:p>
          <a:p>
            <a:pPr>
              <a:lnSpc>
                <a:spcPct val="90000"/>
              </a:lnSpc>
            </a:pPr>
            <a:r>
              <a:rPr lang="en-US" sz="1500" dirty="0"/>
              <a:t>HIV Treatment </a:t>
            </a:r>
            <a:endParaRPr lang="en-GB" sz="1500" dirty="0"/>
          </a:p>
          <a:p>
            <a:pPr>
              <a:lnSpc>
                <a:spcPct val="90000"/>
              </a:lnSpc>
            </a:pPr>
            <a:r>
              <a:rPr lang="en-US" sz="1500" dirty="0"/>
              <a:t>Mental Illness </a:t>
            </a:r>
            <a:endParaRPr lang="en-GB" sz="1500" dirty="0"/>
          </a:p>
          <a:p>
            <a:pPr>
              <a:lnSpc>
                <a:spcPct val="90000"/>
              </a:lnSpc>
            </a:pPr>
            <a:r>
              <a:rPr lang="en-US" sz="1500" dirty="0"/>
              <a:t>Congenital heart disease treatment for children </a:t>
            </a:r>
            <a:endParaRPr lang="en-GB" sz="1500" dirty="0"/>
          </a:p>
          <a:p>
            <a:pPr>
              <a:lnSpc>
                <a:spcPct val="90000"/>
              </a:lnSpc>
            </a:pPr>
            <a:r>
              <a:rPr lang="en-US" sz="1500" dirty="0"/>
              <a:t>Therapies for genetic disorders </a:t>
            </a:r>
            <a:endParaRPr lang="en-GB" sz="1500" dirty="0"/>
          </a:p>
          <a:p>
            <a:pPr>
              <a:lnSpc>
                <a:spcPct val="90000"/>
              </a:lnSpc>
            </a:pPr>
            <a:r>
              <a:rPr lang="en-US" sz="1500" dirty="0"/>
              <a:t>Complex spinal surgery </a:t>
            </a:r>
            <a:endParaRPr lang="en-GB" sz="1500" dirty="0"/>
          </a:p>
          <a:p>
            <a:pPr>
              <a:lnSpc>
                <a:spcPct val="90000"/>
              </a:lnSpc>
            </a:pPr>
            <a:r>
              <a:rPr lang="en-US" sz="1500" dirty="0"/>
              <a:t>Healthcare for people involved in the lawbreaker judicial scheme</a:t>
            </a:r>
            <a:endParaRPr lang="en-GB" sz="1500" dirty="0"/>
          </a:p>
        </p:txBody>
      </p:sp>
      <p:pic>
        <p:nvPicPr>
          <p:cNvPr id="6" name="Picture 5">
            <a:extLst>
              <a:ext uri="{FF2B5EF4-FFF2-40B4-BE49-F238E27FC236}">
                <a16:creationId xmlns:a16="http://schemas.microsoft.com/office/drawing/2014/main" id="{074FA5BB-46CC-C2C5-E4C4-87F941C5D803}"/>
              </a:ext>
            </a:extLst>
          </p:cNvPr>
          <p:cNvPicPr>
            <a:picLocks noChangeAspect="1"/>
          </p:cNvPicPr>
          <p:nvPr/>
        </p:nvPicPr>
        <p:blipFill>
          <a:blip r:embed="rId2"/>
          <a:stretch>
            <a:fillRect/>
          </a:stretch>
        </p:blipFill>
        <p:spPr>
          <a:xfrm>
            <a:off x="4987137" y="2159331"/>
            <a:ext cx="4204989" cy="2675902"/>
          </a:xfrm>
          <a:prstGeom prst="rect">
            <a:avLst/>
          </a:prstGeom>
        </p:spPr>
      </p:pic>
      <p:sp>
        <p:nvSpPr>
          <p:cNvPr id="7" name="TextBox 6">
            <a:extLst>
              <a:ext uri="{FF2B5EF4-FFF2-40B4-BE49-F238E27FC236}">
                <a16:creationId xmlns:a16="http://schemas.microsoft.com/office/drawing/2014/main" id="{8147ABA9-89A1-299A-4D05-A60817B9293B}"/>
              </a:ext>
            </a:extLst>
          </p:cNvPr>
          <p:cNvSpPr txBox="1"/>
          <p:nvPr/>
        </p:nvSpPr>
        <p:spPr>
          <a:xfrm>
            <a:off x="2349529" y="5932994"/>
            <a:ext cx="2461381" cy="323165"/>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rtlCol="0" anchor="ctr">
            <a:spAutoFit/>
          </a:bodyPr>
          <a:lstStyle/>
          <a:p>
            <a:pPr algn="l"/>
            <a:r>
              <a:rPr lang="en-GB" sz="1500" dirty="0">
                <a:solidFill>
                  <a:schemeClr val="tx1">
                    <a:lumMod val="75000"/>
                    <a:lumOff val="25000"/>
                  </a:schemeClr>
                </a:solidFill>
              </a:rPr>
              <a:t>(NHS England 2022)</a:t>
            </a:r>
            <a:endParaRPr lang="en-US" sz="1500" dirty="0">
              <a:solidFill>
                <a:schemeClr val="tx1">
                  <a:lumMod val="75000"/>
                  <a:lumOff val="25000"/>
                </a:schemeClr>
              </a:solidFill>
            </a:endParaRPr>
          </a:p>
        </p:txBody>
      </p:sp>
    </p:spTree>
    <p:extLst>
      <p:ext uri="{BB962C8B-B14F-4D97-AF65-F5344CB8AC3E}">
        <p14:creationId xmlns:p14="http://schemas.microsoft.com/office/powerpoint/2010/main" val="3358892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A40F295-147C-25C2-091F-A2D989A78EC3}"/>
              </a:ext>
            </a:extLst>
          </p:cNvPr>
          <p:cNvSpPr>
            <a:spLocks noGrp="1"/>
          </p:cNvSpPr>
          <p:nvPr>
            <p:ph idx="1"/>
          </p:nvPr>
        </p:nvSpPr>
        <p:spPr>
          <a:xfrm>
            <a:off x="673754" y="2160590"/>
            <a:ext cx="3973943" cy="3440110"/>
          </a:xfrm>
        </p:spPr>
        <p:txBody>
          <a:bodyPr>
            <a:normAutofit/>
          </a:bodyPr>
          <a:lstStyle/>
          <a:p>
            <a:r>
              <a:rPr lang="en-US" dirty="0">
                <a:solidFill>
                  <a:schemeClr val="bg1"/>
                </a:solidFill>
              </a:rPr>
              <a:t>Significant challenges for the London NHS include:</a:t>
            </a:r>
            <a:endParaRPr lang="en-GB" dirty="0">
              <a:solidFill>
                <a:schemeClr val="bg1"/>
              </a:solidFill>
            </a:endParaRPr>
          </a:p>
          <a:p>
            <a:r>
              <a:rPr lang="en-US" dirty="0">
                <a:solidFill>
                  <a:schemeClr val="bg1"/>
                </a:solidFill>
              </a:rPr>
              <a:t> An increasing </a:t>
            </a:r>
            <a:r>
              <a:rPr lang="en-US" dirty="0" err="1">
                <a:solidFill>
                  <a:schemeClr val="bg1"/>
                </a:solidFill>
              </a:rPr>
              <a:t>ageing</a:t>
            </a:r>
            <a:r>
              <a:rPr lang="en-US" dirty="0">
                <a:solidFill>
                  <a:schemeClr val="bg1"/>
                </a:solidFill>
              </a:rPr>
              <a:t> and rising service demand </a:t>
            </a:r>
            <a:endParaRPr lang="en-GB" dirty="0">
              <a:solidFill>
                <a:schemeClr val="bg1"/>
              </a:solidFill>
            </a:endParaRPr>
          </a:p>
          <a:p>
            <a:r>
              <a:rPr lang="en-US" dirty="0">
                <a:solidFill>
                  <a:schemeClr val="bg1"/>
                </a:solidFill>
              </a:rPr>
              <a:t>More of us are living with long-term diseases</a:t>
            </a:r>
            <a:endParaRPr lang="en-GB" dirty="0">
              <a:solidFill>
                <a:schemeClr val="bg1"/>
              </a:solidFill>
            </a:endParaRPr>
          </a:p>
          <a:p>
            <a:r>
              <a:rPr lang="en-US" dirty="0">
                <a:solidFill>
                  <a:schemeClr val="bg1"/>
                </a:solidFill>
              </a:rPr>
              <a:t>Significant differences through quality and health consequences</a:t>
            </a:r>
            <a:r>
              <a:rPr lang="en-GB" dirty="0">
                <a:solidFill>
                  <a:schemeClr val="bg1"/>
                </a:solidFill>
              </a:rPr>
              <a:t>. (NHS </a:t>
            </a:r>
            <a:r>
              <a:rPr lang="en-GB">
                <a:solidFill>
                  <a:schemeClr val="bg1"/>
                </a:solidFill>
              </a:rPr>
              <a:t>People Plan 2020/2021)</a:t>
            </a:r>
            <a:endParaRPr lang="en-US" dirty="0">
              <a:solidFill>
                <a:schemeClr val="bg1"/>
              </a:solidFill>
            </a:endParaRPr>
          </a:p>
        </p:txBody>
      </p:sp>
      <p:pic>
        <p:nvPicPr>
          <p:cNvPr id="9" name="Picture 8">
            <a:extLst>
              <a:ext uri="{FF2B5EF4-FFF2-40B4-BE49-F238E27FC236}">
                <a16:creationId xmlns:a16="http://schemas.microsoft.com/office/drawing/2014/main" id="{E3626F30-E9B8-6821-F1A2-2BFC9EB04AC2}"/>
              </a:ext>
            </a:extLst>
          </p:cNvPr>
          <p:cNvPicPr>
            <a:picLocks noChangeAspect="1"/>
          </p:cNvPicPr>
          <p:nvPr/>
        </p:nvPicPr>
        <p:blipFill>
          <a:blip r:embed="rId2"/>
          <a:stretch>
            <a:fillRect/>
          </a:stretch>
        </p:blipFill>
        <p:spPr>
          <a:xfrm>
            <a:off x="6096001" y="1711360"/>
            <a:ext cx="5143500" cy="3422765"/>
          </a:xfrm>
          <a:prstGeom prst="rect">
            <a:avLst/>
          </a:prstGeom>
        </p:spPr>
      </p:pic>
      <p:sp>
        <p:nvSpPr>
          <p:cNvPr id="20" name="Isosceles Triangle 1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8057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E29DBF-612A-9DC8-144F-6B9BE3899D8E}"/>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US" sz="1500"/>
              <a:t>There are two kinds of communications in health and social care settings:</a:t>
            </a:r>
            <a:endParaRPr lang="ro-RO" sz="1500"/>
          </a:p>
          <a:p>
            <a:pPr>
              <a:lnSpc>
                <a:spcPct val="90000"/>
              </a:lnSpc>
            </a:pPr>
            <a:r>
              <a:rPr lang="en-US" sz="1500"/>
              <a:t>Communication among healthcare staff. </a:t>
            </a:r>
            <a:endParaRPr lang="ro-RO" sz="1500"/>
          </a:p>
          <a:p>
            <a:pPr>
              <a:lnSpc>
                <a:spcPct val="90000"/>
              </a:lnSpc>
            </a:pPr>
            <a:r>
              <a:rPr lang="en-US" sz="1500"/>
              <a:t>Customer (and/or family representative) interaction with healthcare team members. </a:t>
            </a:r>
            <a:endParaRPr lang="ro-RO" sz="1500"/>
          </a:p>
          <a:p>
            <a:pPr>
              <a:lnSpc>
                <a:spcPct val="90000"/>
              </a:lnSpc>
            </a:pPr>
            <a:r>
              <a:rPr lang="en-US" sz="1500"/>
              <a:t>Communication is described effective in </a:t>
            </a:r>
            <a:r>
              <a:rPr lang="ro-RO" sz="1500"/>
              <a:t>NHS </a:t>
            </a:r>
            <a:r>
              <a:rPr lang="en-GB" sz="1500"/>
              <a:t>settings </a:t>
            </a:r>
            <a:r>
              <a:rPr lang="en-US" sz="1500"/>
              <a:t>whenever the receiver, either the client, a close relative, or a health and social care employee, fully knows the message given by the sender. To accomplish this, the information sharing should be evident, coherent, transparent, available, but also inclusive.</a:t>
            </a:r>
          </a:p>
        </p:txBody>
      </p:sp>
      <p:pic>
        <p:nvPicPr>
          <p:cNvPr id="6" name="Picture 5">
            <a:extLst>
              <a:ext uri="{FF2B5EF4-FFF2-40B4-BE49-F238E27FC236}">
                <a16:creationId xmlns:a16="http://schemas.microsoft.com/office/drawing/2014/main" id="{5CA7DA4F-863F-D3B7-6A8C-1319D552EFAA}"/>
              </a:ext>
            </a:extLst>
          </p:cNvPr>
          <p:cNvPicPr>
            <a:picLocks noChangeAspect="1"/>
          </p:cNvPicPr>
          <p:nvPr/>
        </p:nvPicPr>
        <p:blipFill rotWithShape="1">
          <a:blip r:embed="rId2"/>
          <a:srcRect l="10745" r="3674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47180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B0AB7E8-F2D8-4718-42B8-7986BE1490BB}"/>
              </a:ext>
            </a:extLst>
          </p:cNvPr>
          <p:cNvSpPr>
            <a:spLocks noGrp="1"/>
          </p:cNvSpPr>
          <p:nvPr>
            <p:ph type="title"/>
          </p:nvPr>
        </p:nvSpPr>
        <p:spPr>
          <a:xfrm>
            <a:off x="673754" y="643467"/>
            <a:ext cx="4203045" cy="1375608"/>
          </a:xfrm>
        </p:spPr>
        <p:txBody>
          <a:bodyPr anchor="ctr">
            <a:normAutofit/>
          </a:bodyPr>
          <a:lstStyle/>
          <a:p>
            <a:pPr>
              <a:lnSpc>
                <a:spcPct val="90000"/>
              </a:lnSpc>
            </a:pPr>
            <a:r>
              <a:rPr lang="en-GB" sz="2300">
                <a:solidFill>
                  <a:schemeClr val="bg1"/>
                </a:solidFill>
              </a:rPr>
              <a:t>Poor communication in communication between the NHS and healthcare users: </a:t>
            </a:r>
            <a:endParaRPr lang="en-US" sz="2300">
              <a:solidFill>
                <a:schemeClr val="bg1"/>
              </a:solidFill>
            </a:endParaRPr>
          </a:p>
        </p:txBody>
      </p:sp>
      <p:sp>
        <p:nvSpPr>
          <p:cNvPr id="3" name="Content Placeholder 2">
            <a:extLst>
              <a:ext uri="{FF2B5EF4-FFF2-40B4-BE49-F238E27FC236}">
                <a16:creationId xmlns:a16="http://schemas.microsoft.com/office/drawing/2014/main" id="{0BEAABEC-2C0E-CD33-0790-92B9588E9B28}"/>
              </a:ext>
            </a:extLst>
          </p:cNvPr>
          <p:cNvSpPr>
            <a:spLocks noGrp="1"/>
          </p:cNvSpPr>
          <p:nvPr>
            <p:ph idx="1"/>
          </p:nvPr>
        </p:nvSpPr>
        <p:spPr>
          <a:xfrm>
            <a:off x="673754" y="2160590"/>
            <a:ext cx="3973943" cy="3440110"/>
          </a:xfrm>
        </p:spPr>
        <p:txBody>
          <a:bodyPr>
            <a:normAutofit/>
          </a:bodyPr>
          <a:lstStyle/>
          <a:p>
            <a:pPr marL="0" indent="0">
              <a:buNone/>
            </a:pPr>
            <a:r>
              <a:rPr lang="en-US">
                <a:solidFill>
                  <a:schemeClr val="bg1"/>
                </a:solidFill>
              </a:rPr>
              <a:t>Poor communication - the inverse of communicating effectively. </a:t>
            </a:r>
            <a:endParaRPr lang="en-GB">
              <a:solidFill>
                <a:schemeClr val="bg1"/>
              </a:solidFill>
            </a:endParaRPr>
          </a:p>
          <a:p>
            <a:pPr marL="0" indent="0">
              <a:buNone/>
            </a:pPr>
            <a:r>
              <a:rPr lang="en-US">
                <a:solidFill>
                  <a:schemeClr val="bg1"/>
                </a:solidFill>
              </a:rPr>
              <a:t>Poor communication takes place whenever the receiver allocates a mixed message to the one intended by the sender. </a:t>
            </a:r>
            <a:endParaRPr lang="en-GB">
              <a:solidFill>
                <a:schemeClr val="bg1"/>
              </a:solidFill>
            </a:endParaRPr>
          </a:p>
          <a:p>
            <a:pPr marL="0" indent="0">
              <a:buNone/>
            </a:pPr>
            <a:r>
              <a:rPr lang="en-US">
                <a:solidFill>
                  <a:schemeClr val="bg1"/>
                </a:solidFill>
              </a:rPr>
              <a:t>It occurs when the message is inaccurate, unclear, opaque, or inaccessible. Inconsistency can lead to confusion and the loss of important information.</a:t>
            </a:r>
            <a:endParaRPr lang="en-GB">
              <a:solidFill>
                <a:schemeClr val="bg1"/>
              </a:solidFill>
            </a:endParaRPr>
          </a:p>
          <a:p>
            <a:pPr marL="0" indent="0">
              <a:buNone/>
            </a:pPr>
            <a:endParaRPr lang="en-GB">
              <a:solidFill>
                <a:schemeClr val="bg1"/>
              </a:solidFill>
            </a:endParaRPr>
          </a:p>
        </p:txBody>
      </p:sp>
      <p:pic>
        <p:nvPicPr>
          <p:cNvPr id="7" name="Picture 6">
            <a:extLst>
              <a:ext uri="{FF2B5EF4-FFF2-40B4-BE49-F238E27FC236}">
                <a16:creationId xmlns:a16="http://schemas.microsoft.com/office/drawing/2014/main" id="{6CDF391B-B03D-233E-04E8-FE38ABB3E925}"/>
              </a:ext>
            </a:extLst>
          </p:cNvPr>
          <p:cNvPicPr>
            <a:picLocks noChangeAspect="1"/>
          </p:cNvPicPr>
          <p:nvPr/>
        </p:nvPicPr>
        <p:blipFill>
          <a:blip r:embed="rId2"/>
          <a:stretch>
            <a:fillRect/>
          </a:stretch>
        </p:blipFill>
        <p:spPr>
          <a:xfrm>
            <a:off x="6096001" y="1982562"/>
            <a:ext cx="5143500" cy="2880360"/>
          </a:xfrm>
          <a:prstGeom prst="rect">
            <a:avLst/>
          </a:prstGeom>
        </p:spPr>
      </p:pic>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350071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98C1F-F0BD-18BC-C134-95FD6BDFFD99}"/>
              </a:ext>
            </a:extLst>
          </p:cNvPr>
          <p:cNvSpPr>
            <a:spLocks noGrp="1"/>
          </p:cNvSpPr>
          <p:nvPr>
            <p:ph type="title"/>
          </p:nvPr>
        </p:nvSpPr>
        <p:spPr/>
        <p:txBody>
          <a:bodyPr>
            <a:normAutofit fontScale="90000"/>
          </a:bodyPr>
          <a:lstStyle/>
          <a:p>
            <a:r>
              <a:rPr lang="en-GB"/>
              <a:t>Barriers existing in communication that impede it to be effective for NHS London:</a:t>
            </a:r>
            <a:endParaRPr lang="en-US"/>
          </a:p>
        </p:txBody>
      </p:sp>
      <p:sp>
        <p:nvSpPr>
          <p:cNvPr id="3" name="Content Placeholder 2">
            <a:extLst>
              <a:ext uri="{FF2B5EF4-FFF2-40B4-BE49-F238E27FC236}">
                <a16:creationId xmlns:a16="http://schemas.microsoft.com/office/drawing/2014/main" id="{51003D0F-DF00-1338-B6E2-A7403C021478}"/>
              </a:ext>
            </a:extLst>
          </p:cNvPr>
          <p:cNvSpPr>
            <a:spLocks noGrp="1"/>
          </p:cNvSpPr>
          <p:nvPr>
            <p:ph idx="1"/>
          </p:nvPr>
        </p:nvSpPr>
        <p:spPr/>
        <p:txBody>
          <a:bodyPr>
            <a:normAutofit lnSpcReduction="10000"/>
          </a:bodyPr>
          <a:lstStyle/>
          <a:p>
            <a:pPr marL="0" indent="0">
              <a:buNone/>
            </a:pPr>
            <a:r>
              <a:rPr lang="en-GB"/>
              <a:t>Main barriers between nurses and patients: </a:t>
            </a:r>
          </a:p>
          <a:p>
            <a:r>
              <a:rPr lang="en-GB"/>
              <a:t>Competitive requirements </a:t>
            </a:r>
          </a:p>
          <a:p>
            <a:r>
              <a:rPr lang="en-GB"/>
              <a:t>Lack of privacy </a:t>
            </a:r>
          </a:p>
          <a:p>
            <a:r>
              <a:rPr lang="en-GB"/>
              <a:t>Noise level </a:t>
            </a:r>
          </a:p>
          <a:p>
            <a:r>
              <a:rPr lang="en-GB"/>
              <a:t>Use of jargon </a:t>
            </a:r>
          </a:p>
          <a:p>
            <a:r>
              <a:rPr lang="en-GB"/>
              <a:t>Information overload </a:t>
            </a:r>
          </a:p>
          <a:p>
            <a:r>
              <a:rPr lang="en-GB"/>
              <a:t>Patients’ diagnosis, medicines, pain or even anxiety</a:t>
            </a:r>
          </a:p>
          <a:p>
            <a:r>
              <a:rPr lang="en-GB"/>
              <a:t>NHS workers’ and patients’ cultural and religious values and beliefs </a:t>
            </a:r>
          </a:p>
          <a:p>
            <a:pPr marL="0" indent="0">
              <a:buNone/>
            </a:pPr>
            <a:r>
              <a:rPr lang="en-GB"/>
              <a:t>                              </a:t>
            </a:r>
            <a:r>
              <a:rPr lang="en-GB" i="1"/>
              <a:t> (</a:t>
            </a:r>
            <a:r>
              <a:rPr lang="en-US" b="1" i="1" u="none" strike="noStrike">
                <a:solidFill>
                  <a:srgbClr val="444444"/>
                </a:solidFill>
                <a:effectLst/>
                <a:latin typeface="KlavikaWebBasicRegular"/>
              </a:rPr>
              <a:t>Ali M</a:t>
            </a:r>
            <a:r>
              <a:rPr lang="en-US" b="0" i="1" u="none" strike="noStrike">
                <a:solidFill>
                  <a:srgbClr val="444444"/>
                </a:solidFill>
                <a:effectLst/>
                <a:latin typeface="KlavikaWebBasicRegular"/>
              </a:rPr>
              <a:t> (2017) Communication skills 2: overcoming barriers to </a:t>
            </a:r>
            <a:r>
              <a:rPr lang="en-GB" b="0" i="1" u="none" strike="noStrike">
                <a:solidFill>
                  <a:srgbClr val="444444"/>
                </a:solidFill>
                <a:effectLst/>
                <a:latin typeface="KlavikaWebBasicRegular"/>
              </a:rPr>
              <a:t>             </a:t>
            </a:r>
          </a:p>
          <a:p>
            <a:pPr marL="0" indent="0">
              <a:buNone/>
            </a:pPr>
            <a:r>
              <a:rPr lang="en-GB" i="1">
                <a:solidFill>
                  <a:srgbClr val="444444"/>
                </a:solidFill>
                <a:latin typeface="KlavikaWebBasicRegular"/>
              </a:rPr>
              <a:t>                                                                 </a:t>
            </a:r>
            <a:r>
              <a:rPr lang="en-US" b="0" i="1" u="none" strike="noStrike">
                <a:solidFill>
                  <a:srgbClr val="444444"/>
                </a:solidFill>
                <a:effectLst/>
                <a:latin typeface="KlavikaWebBasicRegular"/>
              </a:rPr>
              <a:t>effective communication Nursing Times</a:t>
            </a:r>
            <a:r>
              <a:rPr lang="en-GB" i="1">
                <a:solidFill>
                  <a:srgbClr val="444444"/>
                </a:solidFill>
                <a:latin typeface="KlavikaWebBasicRegular"/>
              </a:rPr>
              <a:t>)</a:t>
            </a:r>
            <a:endParaRPr lang="en-US" i="1"/>
          </a:p>
        </p:txBody>
      </p:sp>
    </p:spTree>
    <p:extLst>
      <p:ext uri="{BB962C8B-B14F-4D97-AF65-F5344CB8AC3E}">
        <p14:creationId xmlns:p14="http://schemas.microsoft.com/office/powerpoint/2010/main" val="3211370191"/>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seq concurrent="1" nextAc="seek">
              <p:cTn id="3"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E0D7D-C12C-982F-14FC-0C1DBD366F42}"/>
              </a:ext>
            </a:extLst>
          </p:cNvPr>
          <p:cNvSpPr>
            <a:spLocks noGrp="1"/>
          </p:cNvSpPr>
          <p:nvPr>
            <p:ph type="title"/>
          </p:nvPr>
        </p:nvSpPr>
        <p:spPr/>
        <p:txBody>
          <a:bodyPr>
            <a:normAutofit fontScale="90000"/>
          </a:bodyPr>
          <a:lstStyle/>
          <a:p>
            <a:r>
              <a:rPr lang="en-GB"/>
              <a:t>How should NHS London use The Shannon-Weaver Model of communication and The Schramm’s Model of communication?</a:t>
            </a:r>
            <a:endParaRPr lang="en-US"/>
          </a:p>
        </p:txBody>
      </p:sp>
      <p:sp>
        <p:nvSpPr>
          <p:cNvPr id="3" name="Content Placeholder 2">
            <a:extLst>
              <a:ext uri="{FF2B5EF4-FFF2-40B4-BE49-F238E27FC236}">
                <a16:creationId xmlns:a16="http://schemas.microsoft.com/office/drawing/2014/main" id="{F401A429-B5B6-3EC3-37D5-35C9C0601753}"/>
              </a:ext>
            </a:extLst>
          </p:cNvPr>
          <p:cNvSpPr>
            <a:spLocks noGrp="1"/>
          </p:cNvSpPr>
          <p:nvPr>
            <p:ph idx="1"/>
          </p:nvPr>
        </p:nvSpPr>
        <p:spPr>
          <a:xfrm>
            <a:off x="677334" y="2367627"/>
            <a:ext cx="8596668" cy="3880773"/>
          </a:xfrm>
        </p:spPr>
        <p:txBody>
          <a:bodyPr>
            <a:normAutofit lnSpcReduction="10000"/>
          </a:bodyPr>
          <a:lstStyle/>
          <a:p>
            <a:r>
              <a:rPr lang="en-GB"/>
              <a:t>The Shannon- Weaver Model of communication is the solution for one important barrier in effective communication – </a:t>
            </a:r>
            <a:r>
              <a:rPr lang="en-GB" b="1"/>
              <a:t>Noise </a:t>
            </a:r>
            <a:r>
              <a:rPr lang="en-GB"/>
              <a:t>(external and internal)</a:t>
            </a:r>
          </a:p>
          <a:p>
            <a:pPr marL="0" indent="0">
              <a:buNone/>
            </a:pPr>
            <a:r>
              <a:rPr lang="en-GB"/>
              <a:t>This model clearly explains that is important for NHS London to minimise or stop the noise to eliminate the barrier and create effective verbal communication.</a:t>
            </a:r>
          </a:p>
          <a:p>
            <a:pPr marL="0" indent="0">
              <a:buNone/>
            </a:pPr>
            <a:r>
              <a:rPr lang="en-GB"/>
              <a:t>(Shannon-Weaver,1948)</a:t>
            </a:r>
          </a:p>
          <a:p>
            <a:r>
              <a:rPr lang="en-GB"/>
              <a:t>The Schramm’s Model - another helpful solution for verbal and written barriers by getting feedback. </a:t>
            </a:r>
          </a:p>
          <a:p>
            <a:pPr marL="0" indent="0">
              <a:buNone/>
            </a:pPr>
            <a:r>
              <a:rPr lang="en-US"/>
              <a:t>When a communicator transmits data to a receiver, the recipient must perceive this in the shape that the communicator desires and provide valuable feedback or react appropriately. Any information sharing in which the communicator does not receive feedback is incomplete and therefore inefficient.</a:t>
            </a:r>
            <a:endParaRPr lang="en-GB"/>
          </a:p>
          <a:p>
            <a:pPr marL="0" indent="0">
              <a:buNone/>
            </a:pPr>
            <a:r>
              <a:rPr lang="en-GB"/>
              <a:t>(Schramm,1954)</a:t>
            </a:r>
            <a:endParaRPr lang="en-US"/>
          </a:p>
        </p:txBody>
      </p:sp>
    </p:spTree>
    <p:extLst>
      <p:ext uri="{BB962C8B-B14F-4D97-AF65-F5344CB8AC3E}">
        <p14:creationId xmlns:p14="http://schemas.microsoft.com/office/powerpoint/2010/main" val="338861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8E9365-BF22-7E94-F7CC-E4B96609A9DA}"/>
              </a:ext>
            </a:extLst>
          </p:cNvPr>
          <p:cNvSpPr>
            <a:spLocks noGrp="1"/>
          </p:cNvSpPr>
          <p:nvPr>
            <p:ph idx="1"/>
          </p:nvPr>
        </p:nvSpPr>
        <p:spPr/>
        <p:txBody>
          <a:bodyPr/>
          <a:lstStyle/>
          <a:p>
            <a:pPr marL="0" indent="0">
              <a:buNone/>
            </a:pPr>
            <a:r>
              <a:rPr lang="en-US"/>
              <a:t>Effective communication enables a person to participate in constructive discussion with NHS London . </a:t>
            </a:r>
            <a:endParaRPr lang="en-GB"/>
          </a:p>
          <a:p>
            <a:r>
              <a:rPr lang="en-US"/>
              <a:t>Employees may need to change their tone and content to satisfy the needs of an individual, or they may want to use special methods or communication facilitates. </a:t>
            </a:r>
            <a:endParaRPr lang="en-GB"/>
          </a:p>
          <a:p>
            <a:r>
              <a:rPr lang="en-US"/>
              <a:t>Employees must encourage using all necessary communication aids and sustain whenever applicable.</a:t>
            </a:r>
            <a:endParaRPr lang="en-GB"/>
          </a:p>
          <a:p>
            <a:pPr marL="0" indent="0">
              <a:buNone/>
            </a:pPr>
            <a:r>
              <a:rPr lang="en-US"/>
              <a:t>Effective communication in NHS</a:t>
            </a:r>
            <a:r>
              <a:rPr lang="en-GB"/>
              <a:t> London </a:t>
            </a:r>
            <a:r>
              <a:rPr lang="en-US"/>
              <a:t>healthcare institutions is critical as it can have a direct or indirect effect on the patient and social care provided, the patient's wellbeing, and communication with patients, relatives, or coworkers.</a:t>
            </a:r>
          </a:p>
        </p:txBody>
      </p:sp>
    </p:spTree>
    <p:extLst>
      <p:ext uri="{BB962C8B-B14F-4D97-AF65-F5344CB8AC3E}">
        <p14:creationId xmlns:p14="http://schemas.microsoft.com/office/powerpoint/2010/main" val="687359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2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Shape 3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a:extLst>
              <a:ext uri="{FF2B5EF4-FFF2-40B4-BE49-F238E27FC236}">
                <a16:creationId xmlns:a16="http://schemas.microsoft.com/office/drawing/2014/main" id="{ADA1DB3D-5AE9-37E8-C555-005A654A0756}"/>
              </a:ext>
            </a:extLst>
          </p:cNvPr>
          <p:cNvPicPr>
            <a:picLocks noChangeAspect="1"/>
          </p:cNvPicPr>
          <p:nvPr/>
        </p:nvPicPr>
        <p:blipFill>
          <a:blip r:embed="rId2"/>
          <a:stretch>
            <a:fillRect/>
          </a:stretch>
        </p:blipFill>
        <p:spPr>
          <a:xfrm>
            <a:off x="757251" y="2369659"/>
            <a:ext cx="3856774" cy="2207581"/>
          </a:xfrm>
          <a:prstGeom prst="rect">
            <a:avLst/>
          </a:prstGeom>
        </p:spPr>
      </p:pic>
      <p:sp>
        <p:nvSpPr>
          <p:cNvPr id="11" name="Title 1">
            <a:extLst>
              <a:ext uri="{FF2B5EF4-FFF2-40B4-BE49-F238E27FC236}">
                <a16:creationId xmlns:a16="http://schemas.microsoft.com/office/drawing/2014/main" id="{EFAE1A6D-6F44-A6C6-E16C-E782D7A1E8A0}"/>
              </a:ext>
            </a:extLst>
          </p:cNvPr>
          <p:cNvSpPr txBox="1">
            <a:spLocks noGrp="1"/>
          </p:cNvSpPr>
          <p:nvPr>
            <p:ph idx="1"/>
          </p:nvPr>
        </p:nvSpPr>
        <p:spPr>
          <a:xfrm>
            <a:off x="7181725" y="2837329"/>
            <a:ext cx="4512988" cy="3317938"/>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ct val="0"/>
              </a:spcBef>
              <a:spcAft>
                <a:spcPts val="0"/>
              </a:spcAft>
              <a:buClr>
                <a:schemeClr val="accent1"/>
              </a:buClr>
              <a:buSzPct val="80000"/>
              <a:buFont typeface="Wingdings 3" charset="2"/>
              <a:buNone/>
              <a:defRPr sz="3600" kern="1200">
                <a:solidFill>
                  <a:schemeClr val="accent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2"/>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2"/>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9pPr>
          </a:lstStyle>
          <a:p>
            <a:pPr marL="0" indent="0">
              <a:lnSpc>
                <a:spcPct val="90000"/>
              </a:lnSpc>
              <a:spcAft>
                <a:spcPts val="600"/>
              </a:spcAft>
            </a:pPr>
            <a:r>
              <a:rPr lang="en-US" sz="2300">
                <a:solidFill>
                  <a:srgbClr val="FFFFFF"/>
                </a:solidFill>
              </a:rPr>
              <a:t>Effective communication enables</a:t>
            </a:r>
            <a:r>
              <a:rPr lang="en-GB" sz="2300">
                <a:solidFill>
                  <a:srgbClr val="FFFFFF"/>
                </a:solidFill>
              </a:rPr>
              <a:t>:</a:t>
            </a:r>
            <a:r>
              <a:rPr lang="en-US" sz="2300">
                <a:solidFill>
                  <a:srgbClr val="FFFFFF"/>
                </a:solidFill>
              </a:rPr>
              <a:t> </a:t>
            </a:r>
            <a:endParaRPr lang="en-GB" sz="2300">
              <a:solidFill>
                <a:srgbClr val="FFFFFF"/>
              </a:solidFill>
            </a:endParaRPr>
          </a:p>
          <a:p>
            <a:pPr>
              <a:lnSpc>
                <a:spcPct val="90000"/>
              </a:lnSpc>
              <a:spcAft>
                <a:spcPts val="600"/>
              </a:spcAft>
              <a:buFont typeface="Arial" panose="020B0604020202020204" pitchFamily="34" charset="0"/>
              <a:buChar char="•"/>
            </a:pPr>
            <a:r>
              <a:rPr lang="en-GB" sz="2300">
                <a:solidFill>
                  <a:srgbClr val="FFFFFF"/>
                </a:solidFill>
              </a:rPr>
              <a:t>The</a:t>
            </a:r>
            <a:r>
              <a:rPr lang="en-US" sz="2300">
                <a:solidFill>
                  <a:srgbClr val="FFFFFF"/>
                </a:solidFill>
              </a:rPr>
              <a:t> sharing of precise information and guidance on care requirements.</a:t>
            </a:r>
            <a:endParaRPr lang="en-GB" sz="2300">
              <a:solidFill>
                <a:srgbClr val="FFFFFF"/>
              </a:solidFill>
            </a:endParaRPr>
          </a:p>
          <a:p>
            <a:pPr>
              <a:lnSpc>
                <a:spcPct val="90000"/>
              </a:lnSpc>
              <a:spcAft>
                <a:spcPts val="600"/>
              </a:spcAft>
              <a:buFont typeface="Arial" panose="020B0604020202020204" pitchFamily="34" charset="0"/>
              <a:buChar char="•"/>
            </a:pPr>
            <a:r>
              <a:rPr lang="en-US" sz="2300">
                <a:solidFill>
                  <a:srgbClr val="FFFFFF"/>
                </a:solidFill>
              </a:rPr>
              <a:t>Giving the service user (or relatives) or workmates direct (or indirect) moral support. </a:t>
            </a:r>
            <a:endParaRPr lang="en-GB" sz="2300">
              <a:solidFill>
                <a:srgbClr val="FFFFFF"/>
              </a:solidFill>
            </a:endParaRPr>
          </a:p>
          <a:p>
            <a:pPr>
              <a:lnSpc>
                <a:spcPct val="90000"/>
              </a:lnSpc>
              <a:spcAft>
                <a:spcPts val="600"/>
              </a:spcAft>
              <a:buFont typeface="Arial" panose="020B0604020202020204" pitchFamily="34" charset="0"/>
              <a:buChar char="•"/>
            </a:pPr>
            <a:r>
              <a:rPr lang="en-US" sz="2300">
                <a:solidFill>
                  <a:srgbClr val="FFFFFF"/>
                </a:solidFill>
              </a:rPr>
              <a:t>The formation of healthy relations.</a:t>
            </a:r>
          </a:p>
        </p:txBody>
      </p:sp>
    </p:spTree>
    <p:extLst>
      <p:ext uri="{BB962C8B-B14F-4D97-AF65-F5344CB8AC3E}">
        <p14:creationId xmlns:p14="http://schemas.microsoft.com/office/powerpoint/2010/main" val="845331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1968C6A-1C50-B9EB-F7E0-21B5151B8E6C}"/>
              </a:ext>
            </a:extLst>
          </p:cNvPr>
          <p:cNvPicPr>
            <a:picLocks noChangeAspect="1"/>
          </p:cNvPicPr>
          <p:nvPr/>
        </p:nvPicPr>
        <p:blipFill>
          <a:blip r:embed="rId2"/>
          <a:stretch>
            <a:fillRect/>
          </a:stretch>
        </p:blipFill>
        <p:spPr>
          <a:xfrm>
            <a:off x="757251" y="2393553"/>
            <a:ext cx="3856774" cy="2159793"/>
          </a:xfrm>
          <a:prstGeom prst="rect">
            <a:avLst/>
          </a:prstGeom>
        </p:spPr>
      </p:pic>
      <p:sp>
        <p:nvSpPr>
          <p:cNvPr id="3" name="Content Placeholder 2">
            <a:extLst>
              <a:ext uri="{FF2B5EF4-FFF2-40B4-BE49-F238E27FC236}">
                <a16:creationId xmlns:a16="http://schemas.microsoft.com/office/drawing/2014/main" id="{C16C73AB-9326-782A-FB07-7A5A5BFFBAED}"/>
              </a:ext>
            </a:extLst>
          </p:cNvPr>
          <p:cNvSpPr>
            <a:spLocks noGrp="1"/>
          </p:cNvSpPr>
          <p:nvPr>
            <p:ph idx="1"/>
          </p:nvPr>
        </p:nvSpPr>
        <p:spPr>
          <a:xfrm>
            <a:off x="7181725" y="2837329"/>
            <a:ext cx="4512988" cy="3317938"/>
          </a:xfrm>
        </p:spPr>
        <p:txBody>
          <a:bodyPr anchor="t">
            <a:normAutofit fontScale="92500" lnSpcReduction="10000"/>
          </a:bodyPr>
          <a:lstStyle/>
          <a:p>
            <a:pPr marL="0" indent="0">
              <a:lnSpc>
                <a:spcPct val="90000"/>
              </a:lnSpc>
              <a:buNone/>
            </a:pPr>
            <a:r>
              <a:rPr lang="en-US" sz="1400">
                <a:solidFill>
                  <a:srgbClr val="FFFFFF"/>
                </a:solidFill>
              </a:rPr>
              <a:t>In NHS London, effective communication is used to:</a:t>
            </a:r>
            <a:endParaRPr lang="en-GB" sz="1400">
              <a:solidFill>
                <a:srgbClr val="FFFFFF"/>
              </a:solidFill>
            </a:endParaRPr>
          </a:p>
          <a:p>
            <a:pPr>
              <a:lnSpc>
                <a:spcPct val="90000"/>
              </a:lnSpc>
              <a:buFont typeface="+mj-lt"/>
              <a:buAutoNum type="arabicPeriod"/>
            </a:pPr>
            <a:r>
              <a:rPr lang="en-US" sz="1400">
                <a:solidFill>
                  <a:srgbClr val="FFFFFF"/>
                </a:solidFill>
              </a:rPr>
              <a:t> Optimize care facilities. </a:t>
            </a:r>
            <a:endParaRPr lang="en-GB" sz="1400">
              <a:solidFill>
                <a:srgbClr val="FFFFFF"/>
              </a:solidFill>
            </a:endParaRPr>
          </a:p>
          <a:p>
            <a:pPr>
              <a:lnSpc>
                <a:spcPct val="90000"/>
              </a:lnSpc>
              <a:buFont typeface="+mj-lt"/>
              <a:buAutoNum type="arabicPeriod"/>
            </a:pPr>
            <a:r>
              <a:rPr lang="en-US" sz="1400">
                <a:solidFill>
                  <a:srgbClr val="FFFFFF"/>
                </a:solidFill>
              </a:rPr>
              <a:t>Benefit the health experience. </a:t>
            </a:r>
            <a:endParaRPr lang="en-GB" sz="1400">
              <a:solidFill>
                <a:srgbClr val="FFFFFF"/>
              </a:solidFill>
            </a:endParaRPr>
          </a:p>
          <a:p>
            <a:pPr>
              <a:lnSpc>
                <a:spcPct val="90000"/>
              </a:lnSpc>
              <a:buFont typeface="+mj-lt"/>
              <a:buAutoNum type="arabicPeriod"/>
            </a:pPr>
            <a:r>
              <a:rPr lang="en-US" sz="1400">
                <a:solidFill>
                  <a:srgbClr val="FFFFFF"/>
                </a:solidFill>
              </a:rPr>
              <a:t>Increase accountability and inclusiveness. </a:t>
            </a:r>
            <a:endParaRPr lang="en-GB" sz="1400">
              <a:solidFill>
                <a:srgbClr val="FFFFFF"/>
              </a:solidFill>
            </a:endParaRPr>
          </a:p>
          <a:p>
            <a:pPr>
              <a:lnSpc>
                <a:spcPct val="90000"/>
              </a:lnSpc>
              <a:buFont typeface="+mj-lt"/>
              <a:buAutoNum type="arabicPeriod"/>
            </a:pPr>
            <a:r>
              <a:rPr lang="en-US" sz="1400">
                <a:solidFill>
                  <a:srgbClr val="FFFFFF"/>
                </a:solidFill>
              </a:rPr>
              <a:t>Minimize the complaints. </a:t>
            </a:r>
            <a:endParaRPr lang="en-GB" sz="1400">
              <a:solidFill>
                <a:srgbClr val="FFFFFF"/>
              </a:solidFill>
            </a:endParaRPr>
          </a:p>
          <a:p>
            <a:pPr>
              <a:lnSpc>
                <a:spcPct val="90000"/>
              </a:lnSpc>
              <a:buFont typeface="+mj-lt"/>
              <a:buAutoNum type="arabicPeriod"/>
            </a:pPr>
            <a:r>
              <a:rPr lang="en-US" sz="1400">
                <a:solidFill>
                  <a:srgbClr val="FFFFFF"/>
                </a:solidFill>
              </a:rPr>
              <a:t>Increase trust in the health-care system. </a:t>
            </a:r>
            <a:endParaRPr lang="en-GB" sz="1400">
              <a:solidFill>
                <a:srgbClr val="FFFFFF"/>
              </a:solidFill>
            </a:endParaRPr>
          </a:p>
          <a:p>
            <a:pPr>
              <a:lnSpc>
                <a:spcPct val="90000"/>
              </a:lnSpc>
              <a:buFont typeface="+mj-lt"/>
              <a:buAutoNum type="arabicPeriod"/>
            </a:pPr>
            <a:r>
              <a:rPr lang="en-US" sz="1400">
                <a:solidFill>
                  <a:srgbClr val="FFFFFF"/>
                </a:solidFill>
              </a:rPr>
              <a:t>Help reduce stress. </a:t>
            </a:r>
            <a:endParaRPr lang="en-GB" sz="1400">
              <a:solidFill>
                <a:srgbClr val="FFFFFF"/>
              </a:solidFill>
            </a:endParaRPr>
          </a:p>
          <a:p>
            <a:pPr>
              <a:lnSpc>
                <a:spcPct val="90000"/>
              </a:lnSpc>
              <a:buFont typeface="+mj-lt"/>
              <a:buAutoNum type="arabicPeriod"/>
            </a:pPr>
            <a:r>
              <a:rPr lang="en-US" sz="1400">
                <a:solidFill>
                  <a:srgbClr val="FFFFFF"/>
                </a:solidFill>
              </a:rPr>
              <a:t>Improve the working conditions for caregivers. </a:t>
            </a:r>
            <a:endParaRPr lang="en-GB" sz="1400">
              <a:solidFill>
                <a:srgbClr val="FFFFFF"/>
              </a:solidFill>
            </a:endParaRPr>
          </a:p>
          <a:p>
            <a:pPr>
              <a:lnSpc>
                <a:spcPct val="90000"/>
              </a:lnSpc>
              <a:buFont typeface="+mj-lt"/>
              <a:buAutoNum type="arabicPeriod"/>
            </a:pPr>
            <a:r>
              <a:rPr lang="en-US" sz="1400">
                <a:solidFill>
                  <a:srgbClr val="FFFFFF"/>
                </a:solidFill>
              </a:rPr>
              <a:t>Improve your self-esteem, professional reputation, job opportunities, as well as work satisfaction.</a:t>
            </a:r>
            <a:endParaRPr lang="en-GB" sz="1400">
              <a:solidFill>
                <a:srgbClr val="FFFFFF"/>
              </a:solidFill>
            </a:endParaRPr>
          </a:p>
          <a:p>
            <a:pPr marL="0" indent="0">
              <a:lnSpc>
                <a:spcPct val="90000"/>
              </a:lnSpc>
              <a:buNone/>
            </a:pPr>
            <a:r>
              <a:rPr lang="en-GB" sz="1400">
                <a:solidFill>
                  <a:srgbClr val="FFFFFF"/>
                </a:solidFill>
              </a:rPr>
              <a:t>Source:</a:t>
            </a:r>
          </a:p>
          <a:p>
            <a:pPr marL="0" indent="0">
              <a:lnSpc>
                <a:spcPct val="90000"/>
              </a:lnSpc>
              <a:buNone/>
            </a:pPr>
            <a:r>
              <a:rPr lang="en-GB" sz="1400">
                <a:solidFill>
                  <a:srgbClr val="FFFFFF"/>
                </a:solidFill>
              </a:rPr>
              <a:t>(Effective communication in health and social care 2021)</a:t>
            </a:r>
            <a:endParaRPr lang="en-US" sz="1400">
              <a:solidFill>
                <a:srgbClr val="FFFFFF"/>
              </a:solidFill>
            </a:endParaRPr>
          </a:p>
        </p:txBody>
      </p:sp>
      <p:sp>
        <p:nvSpPr>
          <p:cNvPr id="4" name="TextBox 3">
            <a:extLst>
              <a:ext uri="{FF2B5EF4-FFF2-40B4-BE49-F238E27FC236}">
                <a16:creationId xmlns:a16="http://schemas.microsoft.com/office/drawing/2014/main" id="{F48C4100-3166-4AE2-2455-DAF0FC0F516A}"/>
              </a:ext>
            </a:extLst>
          </p:cNvPr>
          <p:cNvSpPr txBox="1"/>
          <p:nvPr/>
        </p:nvSpPr>
        <p:spPr>
          <a:xfrm>
            <a:off x="677334" y="1791257"/>
            <a:ext cx="5933924" cy="369332"/>
          </a:xfrm>
          <a:prstGeom prst="rect">
            <a:avLst/>
          </a:prstGeom>
          <a:noFill/>
        </p:spPr>
        <p:txBody>
          <a:bodyPr wrap="square" rtlCol="0">
            <a:spAutoFit/>
          </a:bodyPr>
          <a:lstStyle/>
          <a:p>
            <a:pPr algn="l">
              <a:spcAft>
                <a:spcPts val="600"/>
              </a:spcAft>
            </a:pPr>
            <a:r>
              <a:rPr lang="en-GB" b="1" i="1"/>
              <a:t>Benefits of effective communication in NHS London:</a:t>
            </a:r>
            <a:endParaRPr lang="en-US" b="1" i="1"/>
          </a:p>
        </p:txBody>
      </p:sp>
    </p:spTree>
    <p:extLst>
      <p:ext uri="{BB962C8B-B14F-4D97-AF65-F5344CB8AC3E}">
        <p14:creationId xmlns:p14="http://schemas.microsoft.com/office/powerpoint/2010/main" val="2592044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64C62AF-C49A-A1A2-8872-810678214396}"/>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a:solidFill>
                  <a:schemeClr val="bg1"/>
                </a:solidFill>
              </a:rPr>
              <a:t>Channels of communication used by NHS London: </a:t>
            </a:r>
            <a:endParaRPr lang="en-US" sz="3100">
              <a:solidFill>
                <a:schemeClr val="bg1"/>
              </a:solidFill>
            </a:endParaRPr>
          </a:p>
        </p:txBody>
      </p:sp>
      <p:sp>
        <p:nvSpPr>
          <p:cNvPr id="3" name="Content Placeholder 2">
            <a:extLst>
              <a:ext uri="{FF2B5EF4-FFF2-40B4-BE49-F238E27FC236}">
                <a16:creationId xmlns:a16="http://schemas.microsoft.com/office/drawing/2014/main" id="{62B3023C-9D48-5BC2-5E78-A717EF804383}"/>
              </a:ext>
            </a:extLst>
          </p:cNvPr>
          <p:cNvSpPr>
            <a:spLocks noGrp="1"/>
          </p:cNvSpPr>
          <p:nvPr>
            <p:ph idx="1"/>
          </p:nvPr>
        </p:nvSpPr>
        <p:spPr>
          <a:xfrm>
            <a:off x="673754" y="2160590"/>
            <a:ext cx="3973943" cy="3440110"/>
          </a:xfrm>
        </p:spPr>
        <p:txBody>
          <a:bodyPr>
            <a:normAutofit/>
          </a:bodyPr>
          <a:lstStyle/>
          <a:p>
            <a:r>
              <a:rPr lang="en-US">
                <a:solidFill>
                  <a:schemeClr val="bg1"/>
                </a:solidFill>
              </a:rPr>
              <a:t>Verbal communication</a:t>
            </a:r>
            <a:r>
              <a:rPr lang="en-GB">
                <a:solidFill>
                  <a:schemeClr val="bg1"/>
                </a:solidFill>
              </a:rPr>
              <a:t> ( phone calls, appointments)</a:t>
            </a:r>
          </a:p>
          <a:p>
            <a:r>
              <a:rPr lang="en-US">
                <a:solidFill>
                  <a:schemeClr val="bg1"/>
                </a:solidFill>
              </a:rPr>
              <a:t>Non-verbal communication (or body language)</a:t>
            </a:r>
            <a:endParaRPr lang="en-GB">
              <a:solidFill>
                <a:schemeClr val="bg1"/>
              </a:solidFill>
            </a:endParaRPr>
          </a:p>
          <a:p>
            <a:r>
              <a:rPr lang="en-US">
                <a:solidFill>
                  <a:schemeClr val="bg1"/>
                </a:solidFill>
              </a:rPr>
              <a:t>Written communication</a:t>
            </a:r>
            <a:r>
              <a:rPr lang="en-GB">
                <a:solidFill>
                  <a:schemeClr val="bg1"/>
                </a:solidFill>
              </a:rPr>
              <a:t> (letters, text messages and emails)</a:t>
            </a:r>
          </a:p>
          <a:p>
            <a:r>
              <a:rPr lang="en-US">
                <a:solidFill>
                  <a:schemeClr val="bg1"/>
                </a:solidFill>
              </a:rPr>
              <a:t>Formal communication</a:t>
            </a:r>
            <a:r>
              <a:rPr lang="en-GB">
                <a:solidFill>
                  <a:schemeClr val="bg1"/>
                </a:solidFill>
              </a:rPr>
              <a:t> </a:t>
            </a:r>
          </a:p>
          <a:p>
            <a:pPr marL="0" indent="0">
              <a:buNone/>
            </a:pPr>
            <a:r>
              <a:rPr lang="en-GB" i="1">
                <a:solidFill>
                  <a:schemeClr val="bg1"/>
                </a:solidFill>
              </a:rPr>
              <a:t>(Department of health and social care 2010)</a:t>
            </a:r>
            <a:endParaRPr lang="en-US" i="1">
              <a:solidFill>
                <a:schemeClr val="bg1"/>
              </a:solidFill>
            </a:endParaRPr>
          </a:p>
        </p:txBody>
      </p:sp>
      <p:pic>
        <p:nvPicPr>
          <p:cNvPr id="6" name="Picture 5">
            <a:extLst>
              <a:ext uri="{FF2B5EF4-FFF2-40B4-BE49-F238E27FC236}">
                <a16:creationId xmlns:a16="http://schemas.microsoft.com/office/drawing/2014/main" id="{69A09AFB-B88B-BC2B-00DD-A03F57086335}"/>
              </a:ext>
            </a:extLst>
          </p:cNvPr>
          <p:cNvPicPr>
            <a:picLocks noChangeAspect="1"/>
          </p:cNvPicPr>
          <p:nvPr/>
        </p:nvPicPr>
        <p:blipFill>
          <a:blip r:embed="rId2"/>
          <a:stretch>
            <a:fillRect/>
          </a:stretch>
        </p:blipFill>
        <p:spPr>
          <a:xfrm>
            <a:off x="6096001" y="1805175"/>
            <a:ext cx="5143500" cy="3235134"/>
          </a:xfrm>
          <a:prstGeom prst="rect">
            <a:avLst/>
          </a:prstGeom>
        </p:spPr>
      </p:pic>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004626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A63A3-3F06-48C0-BCCC-88F22754928B}"/>
              </a:ext>
            </a:extLst>
          </p:cNvPr>
          <p:cNvSpPr>
            <a:spLocks noGrp="1"/>
          </p:cNvSpPr>
          <p:nvPr>
            <p:ph idx="1"/>
          </p:nvPr>
        </p:nvSpPr>
        <p:spPr/>
        <p:txBody>
          <a:bodyPr/>
          <a:lstStyle/>
          <a:p>
            <a:pPr marL="0" indent="0">
              <a:buNone/>
            </a:pPr>
            <a:r>
              <a:rPr lang="en-US" b="1"/>
              <a:t>To encourage effective communication</a:t>
            </a:r>
            <a:r>
              <a:rPr lang="en-US"/>
              <a:t> in the NHS, it is critical to recognise that this atmosphere can be a cause of anxiety but also worry for service users. Because of the reasons listed: </a:t>
            </a:r>
            <a:endParaRPr lang="en-GB"/>
          </a:p>
          <a:p>
            <a:r>
              <a:rPr lang="en-US"/>
              <a:t>Concerns regarding health and wellbeing. </a:t>
            </a:r>
            <a:endParaRPr lang="en-GB"/>
          </a:p>
          <a:p>
            <a:r>
              <a:rPr lang="en-US"/>
              <a:t>Distancing from relatives and everyday routines</a:t>
            </a:r>
            <a:r>
              <a:rPr lang="en-GB"/>
              <a:t>.</a:t>
            </a:r>
          </a:p>
          <a:p>
            <a:r>
              <a:rPr lang="en-US"/>
              <a:t>Noises. </a:t>
            </a:r>
            <a:endParaRPr lang="en-GB"/>
          </a:p>
          <a:p>
            <a:r>
              <a:rPr lang="en-US"/>
              <a:t>Safe privacy and individual space are severely restricted. </a:t>
            </a:r>
            <a:endParaRPr lang="en-GB"/>
          </a:p>
          <a:p>
            <a:r>
              <a:rPr lang="en-US"/>
              <a:t>Emotionless or cold surroundings</a:t>
            </a:r>
            <a:r>
              <a:rPr lang="en-GB"/>
              <a:t>.</a:t>
            </a:r>
          </a:p>
          <a:p>
            <a:pPr marL="0" indent="0">
              <a:buNone/>
            </a:pPr>
            <a:r>
              <a:rPr lang="en-GB" i="1"/>
              <a:t>(NHS Trust 2021)</a:t>
            </a:r>
          </a:p>
        </p:txBody>
      </p:sp>
    </p:spTree>
    <p:extLst>
      <p:ext uri="{BB962C8B-B14F-4D97-AF65-F5344CB8AC3E}">
        <p14:creationId xmlns:p14="http://schemas.microsoft.com/office/powerpoint/2010/main" val="907849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9042DE-1FC1-55DC-9E22-3DB57F9DED0C}"/>
              </a:ext>
            </a:extLst>
          </p:cNvPr>
          <p:cNvSpPr>
            <a:spLocks noGrp="1"/>
          </p:cNvSpPr>
          <p:nvPr>
            <p:ph idx="1"/>
          </p:nvPr>
        </p:nvSpPr>
        <p:spPr>
          <a:xfrm>
            <a:off x="6336287" y="2160589"/>
            <a:ext cx="2934714" cy="3880773"/>
          </a:xfrm>
        </p:spPr>
        <p:txBody>
          <a:bodyPr>
            <a:normAutofit/>
          </a:bodyPr>
          <a:lstStyle/>
          <a:p>
            <a:pPr marL="0" indent="0">
              <a:lnSpc>
                <a:spcPct val="90000"/>
              </a:lnSpc>
              <a:buNone/>
            </a:pPr>
            <a:r>
              <a:rPr lang="en-US" sz="1300"/>
              <a:t>To ensure effective interaction, care workers must know the challenges that patients experience when adjusting to their new environment and help individuals with various tactics, including such</a:t>
            </a:r>
            <a:r>
              <a:rPr lang="en-GB" sz="1300"/>
              <a:t>:</a:t>
            </a:r>
          </a:p>
          <a:p>
            <a:pPr>
              <a:lnSpc>
                <a:spcPct val="90000"/>
              </a:lnSpc>
            </a:pPr>
            <a:r>
              <a:rPr lang="en-US" sz="1300"/>
              <a:t>actively listening and providing a safe space for them to express their feelings. </a:t>
            </a:r>
            <a:endParaRPr lang="en-GB" sz="1300"/>
          </a:p>
          <a:p>
            <a:pPr>
              <a:lnSpc>
                <a:spcPct val="90000"/>
              </a:lnSpc>
            </a:pPr>
            <a:r>
              <a:rPr lang="en-GB" sz="1300"/>
              <a:t>In</a:t>
            </a:r>
            <a:r>
              <a:rPr lang="en-US" sz="1300"/>
              <a:t> times of danger, comforting and comforting clients.</a:t>
            </a:r>
            <a:endParaRPr lang="en-GB" sz="1300"/>
          </a:p>
          <a:p>
            <a:pPr>
              <a:lnSpc>
                <a:spcPct val="90000"/>
              </a:lnSpc>
            </a:pPr>
            <a:r>
              <a:rPr lang="en-GB" sz="1300"/>
              <a:t>To</a:t>
            </a:r>
            <a:r>
              <a:rPr lang="en-US" sz="1300"/>
              <a:t> avoid exclusion, assist patients in remaining active and facilitating connections with others.</a:t>
            </a:r>
            <a:endParaRPr lang="en-GB" sz="1300"/>
          </a:p>
          <a:p>
            <a:pPr marL="0" indent="0">
              <a:lnSpc>
                <a:spcPct val="90000"/>
              </a:lnSpc>
              <a:buNone/>
            </a:pPr>
            <a:r>
              <a:rPr lang="en-GB" sz="1300"/>
              <a:t>(AAA London Network event  2015)</a:t>
            </a:r>
            <a:endParaRPr lang="en-US" sz="1300"/>
          </a:p>
        </p:txBody>
      </p:sp>
      <p:pic>
        <p:nvPicPr>
          <p:cNvPr id="4" name="Picture 4">
            <a:extLst>
              <a:ext uri="{FF2B5EF4-FFF2-40B4-BE49-F238E27FC236}">
                <a16:creationId xmlns:a16="http://schemas.microsoft.com/office/drawing/2014/main" id="{BC7324D4-51C0-11A4-4232-8BFCA254654A}"/>
              </a:ext>
            </a:extLst>
          </p:cNvPr>
          <p:cNvPicPr>
            <a:picLocks noChangeAspect="1"/>
          </p:cNvPicPr>
          <p:nvPr/>
        </p:nvPicPr>
        <p:blipFill rotWithShape="1">
          <a:blip r:embed="rId2"/>
          <a:srcRect r="3264" b="2"/>
          <a:stretch/>
        </p:blipFill>
        <p:spPr>
          <a:xfrm>
            <a:off x="677334" y="2159331"/>
            <a:ext cx="5423429" cy="3882362"/>
          </a:xfrm>
          <a:prstGeom prst="rect">
            <a:avLst/>
          </a:prstGeom>
        </p:spPr>
      </p:pic>
    </p:spTree>
    <p:extLst>
      <p:ext uri="{BB962C8B-B14F-4D97-AF65-F5344CB8AC3E}">
        <p14:creationId xmlns:p14="http://schemas.microsoft.com/office/powerpoint/2010/main" val="638468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E87E-19FC-C3D8-70D5-542FADC74D81}"/>
              </a:ext>
            </a:extLst>
          </p:cNvPr>
          <p:cNvSpPr>
            <a:spLocks noGrp="1"/>
          </p:cNvSpPr>
          <p:nvPr>
            <p:ph type="title"/>
          </p:nvPr>
        </p:nvSpPr>
        <p:spPr>
          <a:xfrm>
            <a:off x="5536734" y="609600"/>
            <a:ext cx="3737268" cy="1320800"/>
          </a:xfrm>
        </p:spPr>
        <p:txBody>
          <a:bodyPr>
            <a:normAutofit/>
          </a:bodyPr>
          <a:lstStyle/>
          <a:p>
            <a:pPr>
              <a:lnSpc>
                <a:spcPct val="90000"/>
              </a:lnSpc>
            </a:pPr>
            <a:r>
              <a:rPr lang="en-GB" sz="2800"/>
              <a:t>Why verbal communication is more effective? </a:t>
            </a:r>
            <a:endParaRPr lang="en-US" sz="2800"/>
          </a:p>
        </p:txBody>
      </p:sp>
      <p:sp>
        <p:nvSpPr>
          <p:cNvPr id="3" name="Content Placeholder 2">
            <a:extLst>
              <a:ext uri="{FF2B5EF4-FFF2-40B4-BE49-F238E27FC236}">
                <a16:creationId xmlns:a16="http://schemas.microsoft.com/office/drawing/2014/main" id="{30F80D99-3AF8-C9E3-5A96-B5867339A2F2}"/>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GB" sz="1400"/>
              <a:t>When using verbal communication by NHS London care providers:</a:t>
            </a:r>
          </a:p>
          <a:p>
            <a:pPr marL="0" indent="0">
              <a:lnSpc>
                <a:spcPct val="90000"/>
              </a:lnSpc>
              <a:buNone/>
            </a:pPr>
            <a:r>
              <a:rPr lang="en-GB" sz="1400"/>
              <a:t>•Make direct eye contact. </a:t>
            </a:r>
          </a:p>
          <a:p>
            <a:pPr marL="0" indent="0">
              <a:lnSpc>
                <a:spcPct val="90000"/>
              </a:lnSpc>
              <a:buNone/>
            </a:pPr>
            <a:r>
              <a:rPr lang="en-GB" sz="1400"/>
              <a:t>•Make room for questions and double-check that the message was comprehended. </a:t>
            </a:r>
          </a:p>
          <a:p>
            <a:pPr marL="0" indent="0">
              <a:lnSpc>
                <a:spcPct val="90000"/>
              </a:lnSpc>
              <a:buNone/>
            </a:pPr>
            <a:r>
              <a:rPr lang="en-GB" sz="1400"/>
              <a:t>•Complement verbal communication with coherent nonverbal cues. </a:t>
            </a:r>
          </a:p>
          <a:p>
            <a:pPr marL="0" indent="0">
              <a:lnSpc>
                <a:spcPct val="90000"/>
              </a:lnSpc>
              <a:buNone/>
            </a:pPr>
            <a:r>
              <a:rPr lang="en-GB" sz="1400"/>
              <a:t>•Confront the receiver at the same height as him, rather than through a dominant role. </a:t>
            </a:r>
          </a:p>
          <a:p>
            <a:pPr marL="0" indent="0">
              <a:lnSpc>
                <a:spcPct val="90000"/>
              </a:lnSpc>
              <a:buNone/>
            </a:pPr>
            <a:r>
              <a:rPr lang="en-GB" sz="1400"/>
              <a:t>•Maintain a good attitude. </a:t>
            </a:r>
          </a:p>
          <a:p>
            <a:pPr marL="0" indent="0">
              <a:lnSpc>
                <a:spcPct val="90000"/>
              </a:lnSpc>
              <a:buNone/>
            </a:pPr>
            <a:r>
              <a:rPr lang="en-GB" sz="1400"/>
              <a:t>•Show concern while remaining friendly and polite at all points of time. </a:t>
            </a:r>
          </a:p>
          <a:p>
            <a:pPr marL="0" indent="0">
              <a:lnSpc>
                <a:spcPct val="90000"/>
              </a:lnSpc>
              <a:buNone/>
            </a:pPr>
            <a:r>
              <a:rPr lang="en-GB" sz="1400"/>
              <a:t>•Contact out the receiver's identity. </a:t>
            </a:r>
          </a:p>
          <a:p>
            <a:pPr marL="0" indent="0">
              <a:lnSpc>
                <a:spcPct val="90000"/>
              </a:lnSpc>
              <a:buNone/>
            </a:pPr>
            <a:r>
              <a:rPr lang="en-GB" sz="1400" i="1"/>
              <a:t>(National health services England)</a:t>
            </a:r>
          </a:p>
          <a:p>
            <a:pPr marL="0" indent="0">
              <a:lnSpc>
                <a:spcPct val="90000"/>
              </a:lnSpc>
              <a:buNone/>
            </a:pPr>
            <a:endParaRPr lang="en-GB" sz="1400" i="1"/>
          </a:p>
          <a:p>
            <a:pPr marL="0" indent="0">
              <a:lnSpc>
                <a:spcPct val="90000"/>
              </a:lnSpc>
              <a:buNone/>
            </a:pPr>
            <a:endParaRPr lang="en-US" sz="1400"/>
          </a:p>
        </p:txBody>
      </p:sp>
      <p:pic>
        <p:nvPicPr>
          <p:cNvPr id="6" name="Picture 5">
            <a:extLst>
              <a:ext uri="{FF2B5EF4-FFF2-40B4-BE49-F238E27FC236}">
                <a16:creationId xmlns:a16="http://schemas.microsoft.com/office/drawing/2014/main" id="{63080BC9-AB23-5B06-90D4-03EA5BF3D0CA}"/>
              </a:ext>
            </a:extLst>
          </p:cNvPr>
          <p:cNvPicPr>
            <a:picLocks noChangeAspect="1"/>
          </p:cNvPicPr>
          <p:nvPr/>
        </p:nvPicPr>
        <p:blipFill rotWithShape="1">
          <a:blip r:embed="rId2"/>
          <a:srcRect l="20569" r="23774"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8618664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739A4-D186-3AD9-2A4F-761E780242C8}"/>
              </a:ext>
            </a:extLst>
          </p:cNvPr>
          <p:cNvSpPr>
            <a:spLocks noGrp="1"/>
          </p:cNvSpPr>
          <p:nvPr>
            <p:ph type="title"/>
          </p:nvPr>
        </p:nvSpPr>
        <p:spPr/>
        <p:txBody>
          <a:bodyPr/>
          <a:lstStyle/>
          <a:p>
            <a:r>
              <a:rPr lang="en-GB"/>
              <a:t>Importance of written communication </a:t>
            </a:r>
            <a:endParaRPr lang="en-US"/>
          </a:p>
        </p:txBody>
      </p:sp>
      <p:sp>
        <p:nvSpPr>
          <p:cNvPr id="3" name="Content Placeholder 2">
            <a:extLst>
              <a:ext uri="{FF2B5EF4-FFF2-40B4-BE49-F238E27FC236}">
                <a16:creationId xmlns:a16="http://schemas.microsoft.com/office/drawing/2014/main" id="{3C25C444-3C12-83ED-D54C-B4D4572D223C}"/>
              </a:ext>
            </a:extLst>
          </p:cNvPr>
          <p:cNvSpPr>
            <a:spLocks noGrp="1"/>
          </p:cNvSpPr>
          <p:nvPr>
            <p:ph idx="1"/>
          </p:nvPr>
        </p:nvSpPr>
        <p:spPr>
          <a:xfrm>
            <a:off x="677334" y="2367627"/>
            <a:ext cx="8596668" cy="3880773"/>
          </a:xfrm>
        </p:spPr>
        <p:txBody>
          <a:bodyPr/>
          <a:lstStyle/>
          <a:p>
            <a:pPr marL="0" indent="0">
              <a:buNone/>
            </a:pPr>
            <a:r>
              <a:rPr lang="en-US"/>
              <a:t>Written communication is essential in NHS London because it serves several functions: </a:t>
            </a:r>
            <a:endParaRPr lang="en-GB"/>
          </a:p>
          <a:p>
            <a:pPr marL="0" indent="0">
              <a:buNone/>
            </a:pPr>
            <a:r>
              <a:rPr lang="en-US"/>
              <a:t>To keep track of private information. </a:t>
            </a:r>
            <a:endParaRPr lang="en-GB"/>
          </a:p>
          <a:p>
            <a:pPr marL="0" indent="0">
              <a:buNone/>
            </a:pPr>
            <a:r>
              <a:rPr lang="en-US"/>
              <a:t>Keeping health history</a:t>
            </a:r>
            <a:r>
              <a:rPr lang="en-GB"/>
              <a:t>.</a:t>
            </a:r>
            <a:r>
              <a:rPr lang="en-US"/>
              <a:t> </a:t>
            </a:r>
            <a:endParaRPr lang="en-GB"/>
          </a:p>
          <a:p>
            <a:pPr marL="0" indent="0">
              <a:buNone/>
            </a:pPr>
            <a:r>
              <a:rPr lang="en-US"/>
              <a:t>To prescribe medication or make appropriate referrals for medical treatment. </a:t>
            </a:r>
            <a:endParaRPr lang="en-GB"/>
          </a:p>
          <a:p>
            <a:pPr marL="0" indent="0">
              <a:buNone/>
            </a:pPr>
            <a:r>
              <a:rPr lang="en-US"/>
              <a:t>To write letters, email messages, and text messages informing but also reminding recipients of clinic, gp, and doctor appointment scheduling, among other things. To create wellness programs. </a:t>
            </a:r>
            <a:endParaRPr lang="en-GB"/>
          </a:p>
          <a:p>
            <a:pPr marL="0" indent="0">
              <a:buNone/>
            </a:pPr>
            <a:r>
              <a:rPr lang="en-US"/>
              <a:t>To distribute mailings as well as update notice boards. </a:t>
            </a:r>
            <a:endParaRPr lang="en-GB"/>
          </a:p>
          <a:p>
            <a:pPr marL="0" indent="0">
              <a:buNone/>
            </a:pPr>
            <a:r>
              <a:rPr lang="en-US"/>
              <a:t>To delegate responsibilities.</a:t>
            </a:r>
          </a:p>
        </p:txBody>
      </p:sp>
    </p:spTree>
    <p:extLst>
      <p:ext uri="{BB962C8B-B14F-4D97-AF65-F5344CB8AC3E}">
        <p14:creationId xmlns:p14="http://schemas.microsoft.com/office/powerpoint/2010/main" val="571161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61E3-09D6-3D93-51CC-E7999118B277}"/>
              </a:ext>
            </a:extLst>
          </p:cNvPr>
          <p:cNvSpPr>
            <a:spLocks noGrp="1"/>
          </p:cNvSpPr>
          <p:nvPr>
            <p:ph type="title"/>
          </p:nvPr>
        </p:nvSpPr>
        <p:spPr/>
        <p:txBody>
          <a:bodyPr/>
          <a:lstStyle/>
          <a:p>
            <a:r>
              <a:rPr lang="en-GB">
                <a:solidFill>
                  <a:schemeClr val="tx1"/>
                </a:solidFill>
              </a:rPr>
              <a:t>Reference list </a:t>
            </a:r>
            <a:endParaRPr lang="en-US">
              <a:solidFill>
                <a:schemeClr val="tx1"/>
              </a:solidFill>
            </a:endParaRPr>
          </a:p>
        </p:txBody>
      </p:sp>
      <p:sp>
        <p:nvSpPr>
          <p:cNvPr id="3" name="Content Placeholder 2">
            <a:extLst>
              <a:ext uri="{FF2B5EF4-FFF2-40B4-BE49-F238E27FC236}">
                <a16:creationId xmlns:a16="http://schemas.microsoft.com/office/drawing/2014/main" id="{DCD3F508-F49D-4B30-A1FD-5893AAB58703}"/>
              </a:ext>
            </a:extLst>
          </p:cNvPr>
          <p:cNvSpPr>
            <a:spLocks noGrp="1"/>
          </p:cNvSpPr>
          <p:nvPr>
            <p:ph idx="1"/>
          </p:nvPr>
        </p:nvSpPr>
        <p:spPr>
          <a:xfrm>
            <a:off x="167421" y="1270000"/>
            <a:ext cx="10393122" cy="4691742"/>
          </a:xfrm>
        </p:spPr>
        <p:txBody>
          <a:bodyPr>
            <a:noAutofit/>
          </a:bodyPr>
          <a:lstStyle/>
          <a:p>
            <a:r>
              <a:rPr lang="en-GB" sz="1300"/>
              <a:t>Contributor, N., 2017. Communication skills 2: overcoming the barriers to effective communication | Nursing Times. [online] Nursing Times. Available at: </a:t>
            </a:r>
            <a:r>
              <a:rPr lang="en-GB" sz="1300">
                <a:hlinkClick r:id="rId2"/>
              </a:rPr>
              <a:t>https://www.nursingtimes.net/clinical-archive/assessment-skills/communication-skills-2-overcoming-the-barriers-to-effective-communication-18-12-2017/</a:t>
            </a:r>
            <a:r>
              <a:rPr lang="en-GB" sz="1300"/>
              <a:t>  [Accessed 19 July 2022].</a:t>
            </a:r>
          </a:p>
          <a:p>
            <a:r>
              <a:rPr lang="en-GB" sz="1300"/>
              <a:t>Drew, C., 2022. [online] Monoskop.org. Available at: &lt;https://monoskop.org/images/b/be/Shannon_Claude_E_Weaver_Warren_The_Mathematical_Theory_of_Communication_1963.pdf&gt; [Accessed 20 July 2022].</a:t>
            </a:r>
          </a:p>
          <a:p>
            <a:r>
              <a:rPr lang="en-US" sz="1300"/>
              <a:t>England, N., 2022. NHS England » NHS People Plan. [online] England.nhs.uk. Available at: </a:t>
            </a:r>
            <a:r>
              <a:rPr lang="en-US" sz="1300">
                <a:hlinkClick r:id="rId3"/>
              </a:rPr>
              <a:t>https://www.england.nhs.uk/ournhspeople/</a:t>
            </a:r>
            <a:r>
              <a:rPr lang="en-US" sz="1300"/>
              <a:t> [Accessed 17 July 2022].</a:t>
            </a:r>
            <a:endParaRPr lang="en-GB" sz="1300"/>
          </a:p>
          <a:p>
            <a:r>
              <a:rPr lang="en-US" sz="1300"/>
              <a:t>England.nhs.uk. 2016. [online] Available at: </a:t>
            </a:r>
            <a:r>
              <a:rPr lang="en-US" sz="1300">
                <a:hlinkClick r:id="rId4"/>
              </a:rPr>
              <a:t>https://www.england.nhs.uk/wp-content/uploads/2016/11/nhse-access-info-comms-policy.pdf</a:t>
            </a:r>
            <a:r>
              <a:rPr lang="en-GB" sz="1300"/>
              <a:t> </a:t>
            </a:r>
            <a:r>
              <a:rPr lang="en-US" sz="1300"/>
              <a:t> [Accessed 15 July 2022].</a:t>
            </a:r>
            <a:endParaRPr lang="en-GB" sz="1300"/>
          </a:p>
          <a:p>
            <a:r>
              <a:rPr lang="en-US" sz="1300"/>
              <a:t>England.nhs.uk. 2022. NHS Identity Guidelines | Do the NHS Identity guidelines apply to internal communications?. [online] Available at: </a:t>
            </a:r>
            <a:r>
              <a:rPr lang="en-US" sz="1300">
                <a:hlinkClick r:id="rId5"/>
              </a:rPr>
              <a:t>https://www.england.nhs.uk/nhsidentity/faq/internal-communications/</a:t>
            </a:r>
            <a:r>
              <a:rPr lang="en-GB" sz="1300"/>
              <a:t> </a:t>
            </a:r>
            <a:r>
              <a:rPr lang="en-US" sz="1300"/>
              <a:t> [Accessed 21 July 2022].</a:t>
            </a:r>
            <a:endParaRPr lang="en-GB" sz="1300"/>
          </a:p>
          <a:p>
            <a:r>
              <a:rPr lang="en-GB" sz="1300"/>
              <a:t>Janse, B., 2021. Schramm Communication Model. [online] toolshero. Available at: </a:t>
            </a:r>
            <a:r>
              <a:rPr lang="en-GB" sz="1300">
                <a:hlinkClick r:id="rId6"/>
              </a:rPr>
              <a:t>https://www.toolshero.com/communication-methods/schramm-communication-model/</a:t>
            </a:r>
            <a:r>
              <a:rPr lang="en-GB" sz="1300"/>
              <a:t>  [Accessed 20 July 2022].</a:t>
            </a:r>
          </a:p>
          <a:p>
            <a:r>
              <a:rPr lang="en-US" sz="1300"/>
              <a:t>Lee, E., 2021. Effective Communication in Health and Social Care. [online] CPD Online College. Available at: </a:t>
            </a:r>
            <a:r>
              <a:rPr lang="en-US" sz="1300">
                <a:hlinkClick r:id="rId7"/>
              </a:rPr>
              <a:t>https://cpdonline.co.uk/knowledge-base/care/effective-communication/</a:t>
            </a:r>
            <a:r>
              <a:rPr lang="en-GB" sz="1300"/>
              <a:t> </a:t>
            </a:r>
            <a:r>
              <a:rPr lang="en-US" sz="1300"/>
              <a:t> [Accessed 24 July 2022].</a:t>
            </a:r>
            <a:endParaRPr lang="en-GB" sz="1300"/>
          </a:p>
          <a:p>
            <a:r>
              <a:rPr lang="en-US" sz="1300"/>
              <a:t>London, N., 2022. NHS England — London » About NHS England London. [online] England.nhs.uk. Available at: </a:t>
            </a:r>
            <a:r>
              <a:rPr lang="en-US" sz="1300">
                <a:hlinkClick r:id="rId8"/>
              </a:rPr>
              <a:t>https://www.england.nhs.uk/london/about/</a:t>
            </a:r>
            <a:r>
              <a:rPr lang="en-GB" sz="1300"/>
              <a:t> </a:t>
            </a:r>
            <a:r>
              <a:rPr lang="en-US" sz="1300"/>
              <a:t> [Accessed 15 July 2022]</a:t>
            </a:r>
            <a:endParaRPr lang="en-GB" sz="1300"/>
          </a:p>
          <a:p>
            <a:r>
              <a:rPr lang="en-US" sz="1300"/>
              <a:t>Slideshare.net. 2015. AAA London Network Event 27 Nov 2015 Patrick Rankin education and t…. [online] Available at: </a:t>
            </a:r>
            <a:r>
              <a:rPr lang="en-US" sz="1300">
                <a:hlinkClick r:id="rId9"/>
              </a:rPr>
              <a:t>https://www.slideshare.net/PHEScreening/aaa-london-network-event-27-nov-2015-patrick-rankin-education-and-training-update-abridged-presentation</a:t>
            </a:r>
            <a:r>
              <a:rPr lang="en-GB" sz="1300"/>
              <a:t> </a:t>
            </a:r>
            <a:r>
              <a:rPr lang="en-US" sz="1300"/>
              <a:t> [Accessed 19 July 2022].</a:t>
            </a:r>
            <a:endParaRPr lang="en-GB" sz="1300"/>
          </a:p>
          <a:p>
            <a:endParaRPr lang="en-US" sz="1300"/>
          </a:p>
        </p:txBody>
      </p:sp>
    </p:spTree>
    <p:extLst>
      <p:ext uri="{BB962C8B-B14F-4D97-AF65-F5344CB8AC3E}">
        <p14:creationId xmlns:p14="http://schemas.microsoft.com/office/powerpoint/2010/main" val="3710166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04662E3-4CFD-9802-91E2-B596B0FF3740}"/>
              </a:ext>
            </a:extLst>
          </p:cNvPr>
          <p:cNvGraphicFramePr>
            <a:graphicFrameLocks noGrp="1"/>
          </p:cNvGraphicFramePr>
          <p:nvPr>
            <p:extLst>
              <p:ext uri="{D42A27DB-BD31-4B8C-83A1-F6EECF244321}">
                <p14:modId xmlns:p14="http://schemas.microsoft.com/office/powerpoint/2010/main" val="1629362774"/>
              </p:ext>
            </p:extLst>
          </p:nvPr>
        </p:nvGraphicFramePr>
        <p:xfrm>
          <a:off x="682511" y="331411"/>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ro-RO" dirty="0"/>
                        <a:t> Nicoleta Damian, Georgian Ionuț Pavel, </a:t>
                      </a:r>
                      <a:r>
                        <a:rPr lang="ro-RO" dirty="0" err="1"/>
                        <a:t>Melitsa</a:t>
                      </a:r>
                      <a:r>
                        <a:rPr lang="ro-RO" dirty="0"/>
                        <a:t> Ahmed and Alexandru Dumitru </a:t>
                      </a:r>
                      <a:r>
                        <a:rPr lang="ro-RO" dirty="0" err="1"/>
                        <a:t>Otvos</a:t>
                      </a:r>
                      <a:r>
                        <a:rPr lang="ro-RO" dirty="0"/>
                        <a:t> </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We was working like a really good team ,we had really good communication between us .All the time we agreed about what we whole.</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Alex, wasn’t have so much to answer to our message ,but he do his slides proper and good ,and he give to us ideas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More communication between us and we will spend more time for presentation.</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9428000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0</TotalTime>
  <Words>1660</Words>
  <Application>Microsoft Office PowerPoint</Application>
  <PresentationFormat>Widescreen</PresentationFormat>
  <Paragraphs>125</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KlavikaWebBasicRegular</vt:lpstr>
      <vt:lpstr>Trebuchet MS</vt:lpstr>
      <vt:lpstr>Wingdings 3</vt:lpstr>
      <vt:lpstr>Facet</vt:lpstr>
      <vt:lpstr>Effective team working and communication  Strategies for effective communication in a business setting </vt:lpstr>
      <vt:lpstr>NHS England London </vt:lpstr>
      <vt:lpstr>PowerPoint Presentation</vt:lpstr>
      <vt:lpstr>PowerPoint Presentation</vt:lpstr>
      <vt:lpstr>Poor communication in communication between the NHS and healthcare users: </vt:lpstr>
      <vt:lpstr>Barriers existing in communication that impede it to be effective for NHS London:</vt:lpstr>
      <vt:lpstr>How should NHS London use The Shannon-Weaver Model of communication and The Schramm’s Model of communication?</vt:lpstr>
      <vt:lpstr>PowerPoint Presentation</vt:lpstr>
      <vt:lpstr>PowerPoint Presentation</vt:lpstr>
      <vt:lpstr>PowerPoint Presentation</vt:lpstr>
      <vt:lpstr>Channels of communication used by NHS London: </vt:lpstr>
      <vt:lpstr>PowerPoint Presentation</vt:lpstr>
      <vt:lpstr>PowerPoint Presentation</vt:lpstr>
      <vt:lpstr>Why verbal communication is more effective? </vt:lpstr>
      <vt:lpstr>Importance of written communication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Strategies for effective communication in a business setting</dc:title>
  <dc:creator>damian nicoleta</dc:creator>
  <cp:lastModifiedBy>Melitsa Beyhan</cp:lastModifiedBy>
  <cp:revision>9</cp:revision>
  <dcterms:created xsi:type="dcterms:W3CDTF">2022-07-18T21:47:27Z</dcterms:created>
  <dcterms:modified xsi:type="dcterms:W3CDTF">2022-07-24T11:36:47Z</dcterms:modified>
</cp:coreProperties>
</file>