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39"/>
  </p:notesMasterIdLst>
  <p:sldIdLst>
    <p:sldId id="256" r:id="rId3"/>
    <p:sldId id="258" r:id="rId4"/>
    <p:sldId id="259" r:id="rId5"/>
    <p:sldId id="295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301" r:id="rId23"/>
    <p:sldId id="303" r:id="rId24"/>
    <p:sldId id="276" r:id="rId25"/>
    <p:sldId id="277" r:id="rId26"/>
    <p:sldId id="278" r:id="rId27"/>
    <p:sldId id="297" r:id="rId28"/>
    <p:sldId id="279" r:id="rId29"/>
    <p:sldId id="299" r:id="rId30"/>
    <p:sldId id="298" r:id="rId31"/>
    <p:sldId id="288" r:id="rId32"/>
    <p:sldId id="289" r:id="rId33"/>
    <p:sldId id="292" r:id="rId34"/>
    <p:sldId id="304" r:id="rId35"/>
    <p:sldId id="305" r:id="rId36"/>
    <p:sldId id="306" r:id="rId37"/>
    <p:sldId id="29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Click to move the slide</a:t>
            </a: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84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85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86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87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0BF6400A-38B0-4C63-B7AD-5FAA179D5B20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252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5680" cy="35996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en-US" sz="2000" b="0" strike="noStrike" spc="-1">
              <a:latin typeface="Arial"/>
            </a:endParaRPr>
          </a:p>
        </p:txBody>
      </p:sp>
      <p:sp>
        <p:nvSpPr>
          <p:cNvPr id="253" name="CustomShape 3"/>
          <p:cNvSpPr/>
          <p:nvPr/>
        </p:nvSpPr>
        <p:spPr>
          <a:xfrm>
            <a:off x="3884760" y="8685360"/>
            <a:ext cx="2971080" cy="457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r">
              <a:lnSpc>
                <a:spcPct val="100000"/>
              </a:lnSpc>
            </a:pPr>
            <a:fld id="{859C4F56-614B-4B62-9ECC-288F24909445}" type="slidenum">
              <a:rPr lang="en-GB" sz="1200" b="0" strike="noStrike" spc="-1">
                <a:solidFill>
                  <a:srgbClr val="000000"/>
                </a:solidFill>
                <a:latin typeface="Times New Roman"/>
                <a:ea typeface="+mn-ea"/>
              </a:rPr>
              <a:t>15</a:t>
            </a:fld>
            <a:endParaRPr lang="en-US" sz="12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/>
          <p:cNvPicPr/>
          <p:nvPr/>
        </p:nvPicPr>
        <p:blipFill>
          <a:blip r:embed="rId14"/>
          <a:stretch/>
        </p:blipFill>
        <p:spPr>
          <a:xfrm>
            <a:off x="0" y="0"/>
            <a:ext cx="12191400" cy="1370880"/>
          </a:xfrm>
          <a:prstGeom prst="rect">
            <a:avLst/>
          </a:prstGeom>
          <a:ln w="0">
            <a:noFill/>
          </a:ln>
        </p:spPr>
      </p:pic>
      <p:pic>
        <p:nvPicPr>
          <p:cNvPr id="6" name="Picture 3"/>
          <p:cNvPicPr/>
          <p:nvPr/>
        </p:nvPicPr>
        <p:blipFill>
          <a:blip r:embed="rId15"/>
          <a:stretch/>
        </p:blipFill>
        <p:spPr>
          <a:xfrm>
            <a:off x="144360" y="-95400"/>
            <a:ext cx="2904480" cy="1005840"/>
          </a:xfrm>
          <a:prstGeom prst="rect">
            <a:avLst/>
          </a:prstGeom>
          <a:ln w="0">
            <a:noFill/>
          </a:ln>
        </p:spPr>
      </p:pic>
      <p:pic>
        <p:nvPicPr>
          <p:cNvPr id="2" name="Picture 5"/>
          <p:cNvPicPr/>
          <p:nvPr/>
        </p:nvPicPr>
        <p:blipFill>
          <a:blip r:embed="rId16"/>
          <a:stretch/>
        </p:blipFill>
        <p:spPr>
          <a:xfrm>
            <a:off x="10907640" y="44280"/>
            <a:ext cx="948600" cy="791280"/>
          </a:xfrm>
          <a:prstGeom prst="rect">
            <a:avLst/>
          </a:prstGeom>
          <a:ln w="0">
            <a:noFill/>
          </a:ln>
        </p:spPr>
      </p:pic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</p:spPr>
        <p:txBody>
          <a:bodyPr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000" b="0" strike="noStrike" spc="-1">
                <a:solidFill>
                  <a:srgbClr val="000000"/>
                </a:solidFill>
                <a:latin typeface="Calibri Light"/>
              </a:rPr>
              <a:t>Click to edit Master title style</a:t>
            </a:r>
            <a:endParaRPr lang="en-US" sz="6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dt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>
              <a:lnSpc>
                <a:spcPct val="100000"/>
              </a:lnSpc>
            </a:pPr>
            <a:fld id="{9132B9D6-B217-4986-8E59-AC99DEEDE25D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29/02/2024</a:t>
            </a:fld>
            <a:endParaRPr lang="en-US" sz="1200" b="0" strike="noStrike" spc="-1"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ftr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endParaRPr lang="en-US" sz="240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sldNum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456C8868-4DF1-4FFE-867D-5EA67F5A4051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US" sz="12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o.com/article/3298580/what-is-the-balanced-scorecard-a-framework-for-organizational-success.html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IPcT92E18w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1993/09/putting-the-balanced-scorecard-to-work" TargetMode="External"/><Relationship Id="rId2" Type="http://schemas.openxmlformats.org/officeDocument/2006/relationships/hyperlink" Target="https://balancedscorecard.org/bsc-basics-overview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br.org/1992/01/the-balanced-scorecard-measures-that-drive-performance-2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flo.com/blog/balanced-scorecard/balanced-scorecard-examples/" TargetMode="Externa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extShape 1"/>
          <p:cNvSpPr txBox="1"/>
          <p:nvPr/>
        </p:nvSpPr>
        <p:spPr>
          <a:xfrm>
            <a:off x="741960" y="1122480"/>
            <a:ext cx="10877400" cy="238716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800" b="1" strike="noStrike" spc="-1">
                <a:solidFill>
                  <a:srgbClr val="000000"/>
                </a:solidFill>
                <a:latin typeface="Arial"/>
              </a:rPr>
              <a:t>Strategic Management for SMEs</a:t>
            </a:r>
            <a:br/>
            <a:r>
              <a:rPr lang="en-GB" sz="4800" b="1" strike="noStrike" spc="-1">
                <a:solidFill>
                  <a:srgbClr val="000000"/>
                </a:solidFill>
                <a:latin typeface="Arial"/>
              </a:rPr>
              <a:t>BMSW6104</a:t>
            </a:r>
            <a:endParaRPr lang="en-US" sz="4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90" name="Picture 4_1"/>
          <p:cNvPicPr/>
          <p:nvPr/>
        </p:nvPicPr>
        <p:blipFill>
          <a:blip r:embed="rId2"/>
          <a:stretch/>
        </p:blipFill>
        <p:spPr>
          <a:xfrm>
            <a:off x="3878640" y="4986720"/>
            <a:ext cx="5004000" cy="10418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Recap – Last Time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95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Strategy Selection, Justification and </a:t>
            </a:r>
            <a:r>
              <a:rPr lang="en-US" sz="2200" b="1" strike="noStrike" spc="-1" dirty="0" err="1">
                <a:solidFill>
                  <a:srgbClr val="000000"/>
                </a:solidFill>
                <a:latin typeface="Arial"/>
                <a:ea typeface="DejaVu Sans"/>
              </a:rPr>
              <a:t>SAFe</a:t>
            </a:r>
            <a:r>
              <a:rPr lang="en-US" sz="22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…</a:t>
            </a:r>
            <a:endParaRPr lang="en-US" sz="22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200" b="0" strike="noStrike" spc="-1" dirty="0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2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Explain the application of of </a:t>
            </a:r>
            <a:r>
              <a:rPr lang="en-US" sz="2200" b="0" strike="noStrike" spc="-1" dirty="0" err="1">
                <a:solidFill>
                  <a:srgbClr val="000000"/>
                </a:solidFill>
                <a:latin typeface="Arial"/>
                <a:ea typeface="DejaVu Sans"/>
              </a:rPr>
              <a:t>SAFe</a:t>
            </a:r>
            <a:endParaRPr lang="en-US" sz="2200" b="0" strike="noStrike" spc="-1" dirty="0">
              <a:solidFill>
                <a:srgbClr val="C00000"/>
              </a:solidFill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200" spc="-1" dirty="0">
                <a:solidFill>
                  <a:srgbClr val="000000"/>
                </a:solidFill>
                <a:latin typeface="Arial"/>
                <a:ea typeface="DejaVu Sans"/>
              </a:rPr>
              <a:t>Study </a:t>
            </a:r>
            <a:r>
              <a:rPr lang="en-US" sz="22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Change Management concepts </a:t>
            </a:r>
            <a:endParaRPr lang="en-US" sz="22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2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2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Learning Objectives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97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By the end of this session, you will be able to…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Explain the use of the </a:t>
            </a:r>
            <a:r>
              <a:rPr lang="en-US" sz="2000" b="1" strike="noStrike" spc="-1" dirty="0">
                <a:solidFill>
                  <a:srgbClr val="C00000"/>
                </a:solidFill>
                <a:latin typeface="Arial"/>
                <a:ea typeface="DejaVu Sans"/>
              </a:rPr>
              <a:t>Balanced Scorecard </a:t>
            </a: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(BSC) technique</a:t>
            </a:r>
            <a:endParaRPr lang="en-US" sz="2000" b="0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Be able to carry out and present a BSC analysis</a:t>
            </a:r>
            <a:endParaRPr lang="en-US" sz="2000" b="0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Explain the use of the </a:t>
            </a:r>
            <a:r>
              <a:rPr lang="en-US" sz="2000" b="1" strike="noStrike" spc="-1" dirty="0">
                <a:solidFill>
                  <a:srgbClr val="C00000"/>
                </a:solidFill>
                <a:latin typeface="Arial"/>
                <a:ea typeface="DejaVu Sans"/>
              </a:rPr>
              <a:t>VMOST</a:t>
            </a: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 technique</a:t>
            </a:r>
            <a:endParaRPr lang="en-US" sz="2000" b="0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Be able to relate the VMOST technique to common concepts used in strategic management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Caveat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97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228600" lvl="1" indent="-342360"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200" spc="-1" dirty="0">
                <a:solidFill>
                  <a:srgbClr val="000000"/>
                </a:solidFill>
                <a:latin typeface="Arial"/>
              </a:rPr>
              <a:t>We are going to look at a number of different techniques</a:t>
            </a: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spc="-1" dirty="0">
                <a:solidFill>
                  <a:srgbClr val="000000"/>
                </a:solidFill>
                <a:latin typeface="Arial"/>
              </a:rPr>
              <a:t>All of these techniques can be used to assess the organization’s </a:t>
            </a:r>
            <a:r>
              <a:rPr lang="en-US" sz="2000" i="1" spc="-1" dirty="0">
                <a:solidFill>
                  <a:srgbClr val="000000"/>
                </a:solidFill>
                <a:latin typeface="Arial"/>
              </a:rPr>
              <a:t>current</a:t>
            </a:r>
            <a:r>
              <a:rPr lang="en-US" sz="2000" spc="-1" dirty="0">
                <a:solidFill>
                  <a:srgbClr val="000000"/>
                </a:solidFill>
                <a:latin typeface="Arial"/>
              </a:rPr>
              <a:t> position and its current strategy </a:t>
            </a:r>
            <a:r>
              <a:rPr lang="en-US" sz="2000" b="1" spc="-1" dirty="0">
                <a:solidFill>
                  <a:srgbClr val="000000"/>
                </a:solidFill>
                <a:latin typeface="Arial"/>
              </a:rPr>
              <a:t>BUT</a:t>
            </a: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spc="-1" dirty="0">
                <a:solidFill>
                  <a:srgbClr val="000000"/>
                </a:solidFill>
                <a:latin typeface="Arial"/>
              </a:rPr>
              <a:t>They can also be used to plan </a:t>
            </a:r>
            <a:r>
              <a:rPr lang="en-US" sz="2000" i="1" spc="-1" dirty="0">
                <a:solidFill>
                  <a:srgbClr val="000000"/>
                </a:solidFill>
                <a:latin typeface="Arial"/>
              </a:rPr>
              <a:t>future</a:t>
            </a:r>
            <a:r>
              <a:rPr lang="en-US" sz="2000" spc="-1" dirty="0">
                <a:solidFill>
                  <a:srgbClr val="000000"/>
                </a:solidFill>
                <a:latin typeface="Arial"/>
              </a:rPr>
              <a:t> strategy</a:t>
            </a: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spc="-1" dirty="0">
                <a:solidFill>
                  <a:srgbClr val="000000"/>
                </a:solidFill>
                <a:latin typeface="Arial"/>
              </a:rPr>
              <a:t>They can also be used to </a:t>
            </a:r>
            <a:r>
              <a:rPr lang="en-US" sz="2000" i="1" spc="-1" dirty="0">
                <a:solidFill>
                  <a:srgbClr val="000000"/>
                </a:solidFill>
                <a:latin typeface="Arial"/>
              </a:rPr>
              <a:t>assess progress </a:t>
            </a:r>
            <a:r>
              <a:rPr lang="en-US" sz="2000" spc="-1" dirty="0">
                <a:solidFill>
                  <a:srgbClr val="000000"/>
                </a:solidFill>
                <a:latin typeface="Arial"/>
              </a:rPr>
              <a:t>towards future strategy</a:t>
            </a: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200" spc="-1" dirty="0">
                <a:solidFill>
                  <a:srgbClr val="000000"/>
                </a:solidFill>
                <a:latin typeface="Arial"/>
              </a:rPr>
              <a:t>For all of these techniques, note:</a:t>
            </a:r>
          </a:p>
          <a:p>
            <a:pPr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spc="-1" dirty="0">
                <a:solidFill>
                  <a:srgbClr val="000000"/>
                </a:solidFill>
                <a:latin typeface="Arial"/>
              </a:rPr>
              <a:t>There are many variations e.g. VMOST has MOST, PESTEL has PESTLE, PEST, etc.</a:t>
            </a:r>
          </a:p>
          <a:p>
            <a:pPr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spc="-1" dirty="0">
                <a:solidFill>
                  <a:srgbClr val="000000"/>
                </a:solidFill>
                <a:latin typeface="Arial"/>
              </a:rPr>
              <a:t>They are meant to be used in combination with other tools</a:t>
            </a:r>
          </a:p>
          <a:p>
            <a:pPr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000" spc="-1" dirty="0">
                <a:solidFill>
                  <a:srgbClr val="000000"/>
                </a:solidFill>
                <a:latin typeface="Arial"/>
              </a:rPr>
              <a:t>They can often be used as part of environmental scanning i.e. looking for opportunities or problems that might exist in the environment or might arise soon</a:t>
            </a: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9867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CA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The Balanced Scorecard (BSC)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99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Developed by </a:t>
            </a: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Robert Kaplan &amp; David Norton of Harvard University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First appeared in a 1992 paper, then republished in a more detailed 1996 book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Sometimes credited to Art Schneiderman from 1987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Popular in UK, USA and some parts of Europe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Sometimes connected to QFD and “House of Quality” concept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800"/>
              </a:spcAft>
            </a:pPr>
            <a:endParaRPr lang="en-US" sz="2000" b="0" strike="noStrike" spc="-1">
              <a:latin typeface="Arial"/>
            </a:endParaRPr>
          </a:p>
        </p:txBody>
      </p:sp>
      <p:pic>
        <p:nvPicPr>
          <p:cNvPr id="100" name="Picture 2"/>
          <p:cNvPicPr/>
          <p:nvPr/>
        </p:nvPicPr>
        <p:blipFill>
          <a:blip r:embed="rId2"/>
          <a:stretch/>
        </p:blipFill>
        <p:spPr>
          <a:xfrm>
            <a:off x="4867200" y="3501360"/>
            <a:ext cx="1980000" cy="30031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Defined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02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endParaRPr lang="en-US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The balanced scorecard is defined as a strategic planning and management system to be used in business and industry as well as in government and non-profit  </a:t>
            </a:r>
            <a:r>
              <a:rPr lang="en-US" sz="2000" b="0" strike="noStrike" spc="-1" dirty="0" err="1">
                <a:solidFill>
                  <a:srgbClr val="0D0D0D"/>
                </a:solidFill>
                <a:latin typeface="Arial"/>
                <a:ea typeface="ヒラギノ角ゴ Pro W3"/>
              </a:rPr>
              <a:t>organisations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to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align business activities 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to the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vision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and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strategy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of the </a:t>
            </a:r>
            <a:r>
              <a:rPr lang="en-US" sz="2000" b="0" strike="noStrike" spc="-1" dirty="0" err="1">
                <a:solidFill>
                  <a:srgbClr val="0D0D0D"/>
                </a:solidFill>
                <a:latin typeface="Arial"/>
                <a:ea typeface="ヒラギノ角ゴ Pro W3"/>
              </a:rPr>
              <a:t>organisation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, improve internal and external communications, and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monitor organization performance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against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strategic goals 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(Kaplan and Norton, 1996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).</a:t>
            </a:r>
            <a:endParaRPr lang="en-US" sz="21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Defined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04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endParaRPr lang="en-US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The balanced scorecard is a strategic planning and performance management framework that tracks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financial and non-financial measures 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to determine an organization’s effectiveness and when </a:t>
            </a:r>
            <a:r>
              <a:rPr lang="en-US" sz="2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corrective action 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is necessary (CIO, August 2018*).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2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(*See </a:t>
            </a:r>
            <a:r>
              <a:rPr lang="en-US" sz="1200" b="0" u="sng" strike="noStrike" spc="-1" dirty="0">
                <a:solidFill>
                  <a:srgbClr val="009999"/>
                </a:solidFill>
                <a:uFillTx/>
                <a:latin typeface="Arial"/>
                <a:ea typeface="ヒラギノ角ゴ Pro W3"/>
                <a:hlinkClick r:id="rId2"/>
              </a:rPr>
              <a:t>https://www.cio.com/article/3298580/what-is-the-balanced-scorecard-a-framework-for-organizational-success.html</a:t>
            </a:r>
            <a:r>
              <a:rPr lang="en-US" sz="12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  <a:endParaRPr lang="en-US" sz="12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Perspectives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06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BSC looks at the organization from four </a:t>
            </a:r>
            <a:r>
              <a:rPr lang="en-US" sz="2000" b="1" strike="noStrike" spc="-1">
                <a:solidFill>
                  <a:srgbClr val="C00000"/>
                </a:solidFill>
                <a:latin typeface="Arial"/>
                <a:ea typeface="ヒラギノ角ゴ Pro W3"/>
              </a:rPr>
              <a:t>perspectives</a:t>
            </a:r>
            <a:endParaRPr lang="en-US" sz="2000" b="0" strike="noStrike" spc="-1">
              <a:solidFill>
                <a:srgbClr val="C00000"/>
              </a:solidFill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Sometimes described as “legs” or “lenses”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</a:t>
            </a:r>
            <a:endParaRPr lang="en-US" sz="2100" b="0" strike="noStrike" spc="-1">
              <a:latin typeface="Arial"/>
            </a:endParaRPr>
          </a:p>
        </p:txBody>
      </p:sp>
      <p:pic>
        <p:nvPicPr>
          <p:cNvPr id="107" name="Picture 2"/>
          <p:cNvPicPr/>
          <p:nvPr/>
        </p:nvPicPr>
        <p:blipFill>
          <a:blip r:embed="rId2"/>
          <a:srcRect l="2525" t="2451" r="2389" b="1430"/>
          <a:stretch/>
        </p:blipFill>
        <p:spPr>
          <a:xfrm>
            <a:off x="2952360" y="2484000"/>
            <a:ext cx="5572800" cy="4168800"/>
          </a:xfrm>
          <a:prstGeom prst="rect">
            <a:avLst/>
          </a:prstGeom>
          <a:ln w="0">
            <a:noFill/>
          </a:ln>
        </p:spPr>
      </p:pic>
      <p:sp>
        <p:nvSpPr>
          <p:cNvPr id="108" name="CustomShape 3"/>
          <p:cNvSpPr/>
          <p:nvPr/>
        </p:nvSpPr>
        <p:spPr>
          <a:xfrm>
            <a:off x="6619680" y="6514560"/>
            <a:ext cx="571032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200" b="1" strike="noStrike" spc="-1">
                <a:solidFill>
                  <a:srgbClr val="000000"/>
                </a:solidFill>
                <a:latin typeface="Arial MT Bd"/>
                <a:ea typeface="DejaVu Sans"/>
              </a:rPr>
              <a:t>Source:</a:t>
            </a:r>
            <a:r>
              <a:rPr lang="en-US" sz="1200" b="0" strike="noStrike" spc="-1">
                <a:solidFill>
                  <a:srgbClr val="000000"/>
                </a:solidFill>
                <a:latin typeface="Arial MT Bd"/>
                <a:ea typeface="DejaVu Sans"/>
              </a:rPr>
              <a:t> https://kfknowledgebank.kaplan.co.uk/the-balanced-scorecard-</a:t>
            </a:r>
            <a:endParaRPr lang="en-US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Perspectives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10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Financial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Reflects the financial health of the company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Importance of being attractive to shareholders and investors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Customer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Compares the organization products/services with competitors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Focuses on what customers want (not what the organization offers)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Internal Processes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Looks at efficiency and effectiveness of internal business processes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Learning &amp; Growth (“People”)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Looks at how the organization can evolve and grow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Focuses on personnel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0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Perspectives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12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Typically, each perspective has several </a:t>
            </a:r>
            <a:r>
              <a:rPr lang="en-CA" sz="2000" b="1" strike="noStrike" spc="-1">
                <a:solidFill>
                  <a:srgbClr val="C00000"/>
                </a:solidFill>
                <a:latin typeface="Arial"/>
                <a:ea typeface="ヒラギノ角ゴ Pro W3"/>
              </a:rPr>
              <a:t>objectives</a:t>
            </a:r>
            <a:endParaRPr lang="en-US" sz="2000" b="0" strike="noStrike" spc="-1">
              <a:solidFill>
                <a:srgbClr val="C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Each objective has one or more </a:t>
            </a:r>
            <a:r>
              <a:rPr lang="en-CA" sz="2000" b="1" strike="noStrike" spc="-1">
                <a:solidFill>
                  <a:srgbClr val="C00000"/>
                </a:solidFill>
                <a:latin typeface="Arial"/>
                <a:ea typeface="ヒラギノ角ゴ Pro W3"/>
              </a:rPr>
              <a:t>measures</a:t>
            </a: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 (</a:t>
            </a:r>
            <a:r>
              <a:rPr lang="en-CA" sz="2000" b="1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metrics</a:t>
            </a: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)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Each measure has one or more </a:t>
            </a:r>
            <a:r>
              <a:rPr lang="en-CA" sz="2000" b="1" strike="noStrike" spc="-1">
                <a:solidFill>
                  <a:srgbClr val="C00000"/>
                </a:solidFill>
                <a:latin typeface="Arial"/>
                <a:ea typeface="ヒラギノ角ゴ Pro W3"/>
              </a:rPr>
              <a:t>targets</a:t>
            </a:r>
            <a:endParaRPr lang="en-US" sz="2000" b="0" strike="noStrike" spc="-1">
              <a:solidFill>
                <a:srgbClr val="C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Each objective also has one or more </a:t>
            </a:r>
            <a:r>
              <a:rPr lang="en-CA" sz="2000" b="1" strike="noStrike" spc="-1">
                <a:solidFill>
                  <a:srgbClr val="C00000"/>
                </a:solidFill>
                <a:latin typeface="Arial"/>
                <a:ea typeface="ヒラギノ角ゴ Pro W3"/>
              </a:rPr>
              <a:t>initiatives</a:t>
            </a: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 intended to help reach the target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800"/>
              </a:spcAft>
            </a:pPr>
            <a:endParaRPr lang="en-US" sz="2000" b="0" strike="noStrike" spc="-1">
              <a:latin typeface="Arial"/>
            </a:endParaRPr>
          </a:p>
        </p:txBody>
      </p:sp>
      <p:grpSp>
        <p:nvGrpSpPr>
          <p:cNvPr id="113" name="Group 3"/>
          <p:cNvGrpSpPr/>
          <p:nvPr/>
        </p:nvGrpSpPr>
        <p:grpSpPr>
          <a:xfrm>
            <a:off x="2367720" y="3987360"/>
            <a:ext cx="6541920" cy="2714040"/>
            <a:chOff x="2367720" y="3987360"/>
            <a:chExt cx="6541920" cy="2714040"/>
          </a:xfrm>
        </p:grpSpPr>
        <p:sp>
          <p:nvSpPr>
            <p:cNvPr id="114" name="CustomShape 4"/>
            <p:cNvSpPr/>
            <p:nvPr/>
          </p:nvSpPr>
          <p:spPr>
            <a:xfrm>
              <a:off x="2367720" y="5236920"/>
              <a:ext cx="1171800" cy="318960"/>
            </a:xfrm>
            <a:prstGeom prst="rect">
              <a:avLst/>
            </a:prstGeom>
            <a:solidFill>
              <a:srgbClr val="8BCDFF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Objective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15" name="CustomShape 5"/>
            <p:cNvSpPr/>
            <p:nvPr/>
          </p:nvSpPr>
          <p:spPr>
            <a:xfrm>
              <a:off x="4119120" y="5397120"/>
              <a:ext cx="1171800" cy="318960"/>
            </a:xfrm>
            <a:prstGeom prst="rect">
              <a:avLst/>
            </a:prstGeom>
            <a:solidFill>
              <a:srgbClr val="FFF8E5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Measure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16" name="CustomShape 6"/>
            <p:cNvSpPr/>
            <p:nvPr/>
          </p:nvSpPr>
          <p:spPr>
            <a:xfrm>
              <a:off x="5870160" y="4917240"/>
              <a:ext cx="1171800" cy="318960"/>
            </a:xfrm>
            <a:prstGeom prst="rect">
              <a:avLst/>
            </a:prstGeom>
            <a:solidFill>
              <a:srgbClr val="C7FFC3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Target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17" name="CustomShape 7"/>
            <p:cNvSpPr/>
            <p:nvPr/>
          </p:nvSpPr>
          <p:spPr>
            <a:xfrm>
              <a:off x="7737840" y="3987360"/>
              <a:ext cx="1171800" cy="318960"/>
            </a:xfrm>
            <a:prstGeom prst="rect">
              <a:avLst/>
            </a:prstGeom>
            <a:solidFill>
              <a:srgbClr val="C7FFC3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Initiative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18" name="CustomShape 8"/>
            <p:cNvSpPr/>
            <p:nvPr/>
          </p:nvSpPr>
          <p:spPr>
            <a:xfrm>
              <a:off x="4119120" y="4917240"/>
              <a:ext cx="1171800" cy="318960"/>
            </a:xfrm>
            <a:prstGeom prst="rect">
              <a:avLst/>
            </a:prstGeom>
            <a:solidFill>
              <a:srgbClr val="C7FFC3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Measure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19" name="CustomShape 9"/>
            <p:cNvSpPr/>
            <p:nvPr/>
          </p:nvSpPr>
          <p:spPr>
            <a:xfrm>
              <a:off x="5870160" y="5399640"/>
              <a:ext cx="1171800" cy="318960"/>
            </a:xfrm>
            <a:prstGeom prst="rect">
              <a:avLst/>
            </a:prstGeom>
            <a:solidFill>
              <a:srgbClr val="FFF8E5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Target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20" name="CustomShape 10"/>
            <p:cNvSpPr/>
            <p:nvPr/>
          </p:nvSpPr>
          <p:spPr>
            <a:xfrm>
              <a:off x="7737840" y="4469400"/>
              <a:ext cx="1171800" cy="318960"/>
            </a:xfrm>
            <a:prstGeom prst="rect">
              <a:avLst/>
            </a:prstGeom>
            <a:solidFill>
              <a:srgbClr val="C7FFC3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Initiative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21" name="CustomShape 11"/>
            <p:cNvSpPr/>
            <p:nvPr/>
          </p:nvSpPr>
          <p:spPr>
            <a:xfrm>
              <a:off x="7737840" y="4927680"/>
              <a:ext cx="1171800" cy="318960"/>
            </a:xfrm>
            <a:prstGeom prst="rect">
              <a:avLst/>
            </a:prstGeom>
            <a:solidFill>
              <a:srgbClr val="C7FFC3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Initiative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22" name="CustomShape 12"/>
            <p:cNvSpPr/>
            <p:nvPr/>
          </p:nvSpPr>
          <p:spPr>
            <a:xfrm>
              <a:off x="7737840" y="5889600"/>
              <a:ext cx="1171800" cy="318960"/>
            </a:xfrm>
            <a:prstGeom prst="rect">
              <a:avLst/>
            </a:prstGeom>
            <a:solidFill>
              <a:srgbClr val="FFF8E5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Initiative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23" name="CustomShape 13"/>
            <p:cNvSpPr/>
            <p:nvPr/>
          </p:nvSpPr>
          <p:spPr>
            <a:xfrm>
              <a:off x="7737840" y="5397120"/>
              <a:ext cx="1171800" cy="318960"/>
            </a:xfrm>
            <a:prstGeom prst="rect">
              <a:avLst/>
            </a:prstGeom>
            <a:solidFill>
              <a:srgbClr val="FFF8E5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Initiative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24" name="CustomShape 14"/>
            <p:cNvSpPr/>
            <p:nvPr/>
          </p:nvSpPr>
          <p:spPr>
            <a:xfrm>
              <a:off x="7737840" y="6382440"/>
              <a:ext cx="1171800" cy="318960"/>
            </a:xfrm>
            <a:prstGeom prst="rect">
              <a:avLst/>
            </a:prstGeom>
            <a:solidFill>
              <a:srgbClr val="FFF8E5"/>
            </a:solidFill>
            <a:ln w="9525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>
              <a:noAutofit/>
            </a:bodyPr>
            <a:lstStyle/>
            <a:p>
              <a:pPr algn="ctr">
                <a:lnSpc>
                  <a:spcPct val="100000"/>
                </a:lnSpc>
                <a:tabLst>
                  <a:tab pos="0" algn="l"/>
                </a:tabLst>
              </a:pPr>
              <a:r>
                <a:rPr lang="en-US" sz="1600" b="0" strike="noStrike" spc="-1">
                  <a:solidFill>
                    <a:srgbClr val="000000"/>
                  </a:solidFill>
                  <a:latin typeface="Arial"/>
                  <a:ea typeface="DejaVu Sans"/>
                </a:rPr>
                <a:t>Initiative</a:t>
              </a:r>
              <a:endParaRPr lang="en-US" sz="1600" b="0" strike="noStrike" spc="-1">
                <a:latin typeface="Arial"/>
              </a:endParaRPr>
            </a:p>
          </p:txBody>
        </p:sp>
        <p:sp>
          <p:nvSpPr>
            <p:cNvPr id="125" name="CustomShape 15"/>
            <p:cNvSpPr/>
            <p:nvPr/>
          </p:nvSpPr>
          <p:spPr>
            <a:xfrm flipV="1">
              <a:off x="3540240" y="5076360"/>
              <a:ext cx="577800" cy="31896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6" name="CustomShape 16"/>
            <p:cNvSpPr/>
            <p:nvPr/>
          </p:nvSpPr>
          <p:spPr>
            <a:xfrm>
              <a:off x="3540240" y="5397120"/>
              <a:ext cx="577800" cy="15912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7" name="CustomShape 17"/>
            <p:cNvSpPr/>
            <p:nvPr/>
          </p:nvSpPr>
          <p:spPr>
            <a:xfrm>
              <a:off x="5291640" y="5077080"/>
              <a:ext cx="577800" cy="36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8" name="CustomShape 18"/>
            <p:cNvSpPr/>
            <p:nvPr/>
          </p:nvSpPr>
          <p:spPr>
            <a:xfrm flipV="1">
              <a:off x="5291640" y="5558760"/>
              <a:ext cx="577800" cy="720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9" name="CustomShape 19"/>
            <p:cNvSpPr/>
            <p:nvPr/>
          </p:nvSpPr>
          <p:spPr>
            <a:xfrm>
              <a:off x="7042680" y="5077080"/>
              <a:ext cx="694800" cy="972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0" name="CustomShape 20"/>
            <p:cNvSpPr/>
            <p:nvPr/>
          </p:nvSpPr>
          <p:spPr>
            <a:xfrm flipV="1">
              <a:off x="7042680" y="4628880"/>
              <a:ext cx="694800" cy="44712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1" name="CustomShape 21"/>
            <p:cNvSpPr/>
            <p:nvPr/>
          </p:nvSpPr>
          <p:spPr>
            <a:xfrm flipV="1">
              <a:off x="7038000" y="4146840"/>
              <a:ext cx="699120" cy="92628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2" name="CustomShape 22"/>
            <p:cNvSpPr/>
            <p:nvPr/>
          </p:nvSpPr>
          <p:spPr>
            <a:xfrm>
              <a:off x="7042680" y="5559480"/>
              <a:ext cx="694800" cy="48960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3" name="CustomShape 23"/>
            <p:cNvSpPr/>
            <p:nvPr/>
          </p:nvSpPr>
          <p:spPr>
            <a:xfrm>
              <a:off x="7042680" y="5559480"/>
              <a:ext cx="723600" cy="324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4" name="CustomShape 24"/>
            <p:cNvSpPr/>
            <p:nvPr/>
          </p:nvSpPr>
          <p:spPr>
            <a:xfrm>
              <a:off x="7042680" y="5559480"/>
              <a:ext cx="694800" cy="98208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lnTo>
                    <a:pt x="21600" y="21600"/>
                  </a:lnTo>
                </a:path>
              </a:pathLst>
            </a:custGeom>
            <a:solidFill>
              <a:schemeClr val="accent1"/>
            </a:solidFill>
            <a:ln w="19050">
              <a:solidFill>
                <a:schemeClr val="tx1"/>
              </a:solidFill>
              <a:round/>
              <a:tailEnd type="triangl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CustomShape 1"/>
          <p:cNvSpPr/>
          <p:nvPr/>
        </p:nvSpPr>
        <p:spPr>
          <a:xfrm>
            <a:off x="613800" y="1558800"/>
            <a:ext cx="10764720" cy="30942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6" name="CustomShape 2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Activity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37" name="CustomShape 3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Activity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Thinking of the </a:t>
            </a: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Financial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perspective of the BSC, what would be some suitable </a:t>
            </a: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Objectives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for: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The government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A small car dealer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A family?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613800" y="1558800"/>
            <a:ext cx="10764720" cy="30942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9" name="CustomShape 2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Activity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40" name="CustomShape 3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Activity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For the </a:t>
            </a:r>
            <a:r>
              <a:rPr lang="en-US" sz="21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Objectives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below, what would be some suitable </a:t>
            </a:r>
            <a:r>
              <a:rPr lang="en-US" sz="21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Measures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?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100" b="0" strike="noStrike" spc="-1" dirty="0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Making the best quality cars in the UK</a:t>
            </a:r>
            <a:endParaRPr lang="en-US" sz="2100" b="0" strike="noStrike" spc="-1" dirty="0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Having very high staff satisfaction</a:t>
            </a:r>
            <a:endParaRPr lang="en-US" sz="2100" b="0" strike="noStrike" spc="-1" dirty="0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Providing the best healthcare in the West Midlands</a:t>
            </a:r>
            <a:endParaRPr lang="en-US" sz="2100" b="0" strike="noStrike" spc="-1" dirty="0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Improving the efficiency of production in a factory</a:t>
            </a:r>
            <a:endParaRPr lang="en-US" sz="2100" b="0" strike="noStrike" spc="-1" dirty="0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Offering customers the most attractive mobile phone in the world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CustomShape 1"/>
          <p:cNvSpPr/>
          <p:nvPr/>
        </p:nvSpPr>
        <p:spPr>
          <a:xfrm>
            <a:off x="613800" y="1558800"/>
            <a:ext cx="10764720" cy="353772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2" name="CustomShape 2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Activity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43" name="CustomShape 3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Activity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Thinking of a car manufacturer… For the </a:t>
            </a: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Measures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below, what would be some </a:t>
            </a: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reasonable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</a:t>
            </a: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Targets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?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Customer warranty claims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Sales increase in a year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Complaints regarding customer service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Time to refresh a product or create a new one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Environmental impact e.g. reducing emissions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ustomShape 1"/>
          <p:cNvSpPr/>
          <p:nvPr/>
        </p:nvSpPr>
        <p:spPr>
          <a:xfrm>
            <a:off x="613800" y="1558800"/>
            <a:ext cx="10764720" cy="353772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5" name="CustomShape 2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Activity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46" name="CustomShape 3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Activity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Thinking of a car manufacturer… For the </a:t>
            </a: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Targets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below, what would be some possible </a:t>
            </a:r>
            <a:r>
              <a:rPr lang="en-US" sz="21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Initiatives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? Name at least 3 per target.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Reducing carbon emissions by 10% over 3 years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Reducing warranty claims by 5% annually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Increasing market share by 5% over 3 years</a:t>
            </a:r>
            <a:endParaRPr lang="en-US" sz="21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buClr>
                <a:srgbClr val="0D0D0D"/>
              </a:buClr>
              <a:buFont typeface="Arial"/>
              <a:buChar char="•"/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Increasing production by 3% each year 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icture 3"/>
          <p:cNvPicPr/>
          <p:nvPr/>
        </p:nvPicPr>
        <p:blipFill>
          <a:blip r:embed="rId3"/>
          <a:stretch/>
        </p:blipFill>
        <p:spPr>
          <a:xfrm>
            <a:off x="2049480" y="2124000"/>
            <a:ext cx="6021720" cy="4654080"/>
          </a:xfrm>
          <a:prstGeom prst="rect">
            <a:avLst/>
          </a:prstGeom>
          <a:ln w="0">
            <a:noFill/>
          </a:ln>
        </p:spPr>
      </p:pic>
      <p:sp>
        <p:nvSpPr>
          <p:cNvPr id="148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Drawing The BSC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49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The BSC can be shown as a diagram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50" name="CustomShape 3"/>
          <p:cNvSpPr/>
          <p:nvPr/>
        </p:nvSpPr>
        <p:spPr>
          <a:xfrm flipH="1">
            <a:off x="7569720" y="6206400"/>
            <a:ext cx="4620600" cy="637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GB" sz="1200" b="1" strike="noStrike" spc="-1">
                <a:solidFill>
                  <a:srgbClr val="000000"/>
                </a:solidFill>
                <a:latin typeface="Arial MT Bd"/>
                <a:ea typeface="DejaVu Sans"/>
              </a:rPr>
              <a:t>Source:</a:t>
            </a:r>
            <a:r>
              <a:rPr lang="en-GB" sz="1200" b="0" strike="noStrike" spc="-1">
                <a:solidFill>
                  <a:srgbClr val="000000"/>
                </a:solidFill>
                <a:latin typeface="Arial MT Bd"/>
                <a:ea typeface="DejaVu Sans"/>
              </a:rPr>
              <a:t> http://searcherp.techtarget.com/feature/Use-balanced-scorecards-to-follow-through-on-business-strategy</a:t>
            </a:r>
            <a:endParaRPr lang="en-US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Drawing The BSC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52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Or as a table…</a:t>
            </a:r>
            <a:endParaRPr lang="en-US" sz="2000" b="0" strike="noStrike" spc="-1">
              <a:latin typeface="Arial"/>
            </a:endParaRPr>
          </a:p>
        </p:txBody>
      </p:sp>
      <p:pic>
        <p:nvPicPr>
          <p:cNvPr id="153" name="Picture 3"/>
          <p:cNvPicPr/>
          <p:nvPr/>
        </p:nvPicPr>
        <p:blipFill>
          <a:blip r:embed="rId2"/>
          <a:stretch/>
        </p:blipFill>
        <p:spPr>
          <a:xfrm>
            <a:off x="3708360" y="1593360"/>
            <a:ext cx="4774320" cy="48844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CA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Sample Metrics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55" name="CustomShape 2"/>
          <p:cNvSpPr/>
          <p:nvPr/>
        </p:nvSpPr>
        <p:spPr>
          <a:xfrm>
            <a:off x="6136200" y="1825560"/>
            <a:ext cx="3902400" cy="4350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Time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Quality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Performance and service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Cost 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56" name="CustomShape 3"/>
          <p:cNvSpPr/>
          <p:nvPr/>
        </p:nvSpPr>
        <p:spPr>
          <a:xfrm>
            <a:off x="2306520" y="190908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7" name="CustomShape 4"/>
          <p:cNvSpPr/>
          <p:nvPr/>
        </p:nvSpPr>
        <p:spPr>
          <a:xfrm>
            <a:off x="2382480" y="1971720"/>
            <a:ext cx="3012480" cy="836640"/>
          </a:xfrm>
          <a:prstGeom prst="rect">
            <a:avLst/>
          </a:prstGeom>
          <a:solidFill>
            <a:srgbClr val="FFFF9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Customer Perspective</a:t>
            </a:r>
            <a:endParaRPr lang="en-US" sz="24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CA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Sample Metrics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59" name="CustomShape 2"/>
          <p:cNvSpPr/>
          <p:nvPr/>
        </p:nvSpPr>
        <p:spPr>
          <a:xfrm>
            <a:off x="6136200" y="1825560"/>
            <a:ext cx="3902400" cy="4350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Processes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Cycle time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Quality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Employee skills</a:t>
            </a:r>
            <a:endParaRPr lang="en-US" sz="20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Productivity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Decisions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Actions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Coordination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Resources and capabilities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60" name="CustomShape 3"/>
          <p:cNvSpPr/>
          <p:nvPr/>
        </p:nvSpPr>
        <p:spPr>
          <a:xfrm>
            <a:off x="2306520" y="190908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1" name="CustomShape 4"/>
          <p:cNvSpPr/>
          <p:nvPr/>
        </p:nvSpPr>
        <p:spPr>
          <a:xfrm>
            <a:off x="2382480" y="1971720"/>
            <a:ext cx="3012480" cy="836640"/>
          </a:xfrm>
          <a:prstGeom prst="rect">
            <a:avLst/>
          </a:prstGeom>
          <a:solidFill>
            <a:schemeClr val="accent3">
              <a:lumMod val="95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>
                <a:solidFill>
                  <a:srgbClr val="808080"/>
                </a:solidFill>
                <a:latin typeface="Arial"/>
                <a:ea typeface="DejaVu Sans"/>
              </a:rPr>
              <a:t>Customer Perspective</a:t>
            </a:r>
            <a:endParaRPr lang="en-US" sz="2400" b="0" strike="noStrike" spc="-1">
              <a:latin typeface="Arial"/>
            </a:endParaRPr>
          </a:p>
        </p:txBody>
      </p:sp>
      <p:sp>
        <p:nvSpPr>
          <p:cNvPr id="162" name="CustomShape 5"/>
          <p:cNvSpPr/>
          <p:nvPr/>
        </p:nvSpPr>
        <p:spPr>
          <a:xfrm>
            <a:off x="2306520" y="287136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3" name="CustomShape 6"/>
          <p:cNvSpPr/>
          <p:nvPr/>
        </p:nvSpPr>
        <p:spPr>
          <a:xfrm>
            <a:off x="2382480" y="2934000"/>
            <a:ext cx="3012480" cy="836640"/>
          </a:xfrm>
          <a:prstGeom prst="rect">
            <a:avLst/>
          </a:prstGeom>
          <a:solidFill>
            <a:srgbClr val="FFFF9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Internal Business Perspective</a:t>
            </a:r>
            <a:endParaRPr lang="en-US" sz="24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CA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Sample Metrics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65" name="CustomShape 2"/>
          <p:cNvSpPr/>
          <p:nvPr/>
        </p:nvSpPr>
        <p:spPr>
          <a:xfrm>
            <a:off x="6136200" y="1825560"/>
            <a:ext cx="5324760" cy="4350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Introduction of new products and services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Greater value for customers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Increased operating efficiencies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66" name="CustomShape 3"/>
          <p:cNvSpPr/>
          <p:nvPr/>
        </p:nvSpPr>
        <p:spPr>
          <a:xfrm>
            <a:off x="2306520" y="190908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7" name="CustomShape 4"/>
          <p:cNvSpPr/>
          <p:nvPr/>
        </p:nvSpPr>
        <p:spPr>
          <a:xfrm>
            <a:off x="2382480" y="1971720"/>
            <a:ext cx="3012480" cy="836640"/>
          </a:xfrm>
          <a:prstGeom prst="rect">
            <a:avLst/>
          </a:prstGeom>
          <a:solidFill>
            <a:schemeClr val="bg1">
              <a:lumMod val="85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>
                <a:solidFill>
                  <a:srgbClr val="808080"/>
                </a:solidFill>
                <a:latin typeface="Arial"/>
                <a:ea typeface="DejaVu Sans"/>
              </a:rPr>
              <a:t>Customer Perspective</a:t>
            </a:r>
            <a:endParaRPr lang="en-US" sz="2400" b="0" strike="noStrike" spc="-1">
              <a:latin typeface="Arial"/>
            </a:endParaRPr>
          </a:p>
        </p:txBody>
      </p:sp>
      <p:sp>
        <p:nvSpPr>
          <p:cNvPr id="168" name="CustomShape 5"/>
          <p:cNvSpPr/>
          <p:nvPr/>
        </p:nvSpPr>
        <p:spPr>
          <a:xfrm>
            <a:off x="2306520" y="287136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9" name="CustomShape 6"/>
          <p:cNvSpPr/>
          <p:nvPr/>
        </p:nvSpPr>
        <p:spPr>
          <a:xfrm>
            <a:off x="2382480" y="2934000"/>
            <a:ext cx="3012480" cy="836640"/>
          </a:xfrm>
          <a:prstGeom prst="rect">
            <a:avLst/>
          </a:prstGeom>
          <a:solidFill>
            <a:schemeClr val="bg1">
              <a:lumMod val="85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 dirty="0">
                <a:solidFill>
                  <a:srgbClr val="808080"/>
                </a:solidFill>
                <a:latin typeface="Arial"/>
                <a:ea typeface="DejaVu Sans"/>
              </a:rPr>
              <a:t>Internal Business Perspective</a:t>
            </a:r>
            <a:endParaRPr lang="en-US" sz="2400" b="0" strike="noStrike" spc="-1" dirty="0">
              <a:latin typeface="Arial"/>
            </a:endParaRPr>
          </a:p>
        </p:txBody>
      </p:sp>
      <p:sp>
        <p:nvSpPr>
          <p:cNvPr id="170" name="CustomShape 7"/>
          <p:cNvSpPr/>
          <p:nvPr/>
        </p:nvSpPr>
        <p:spPr>
          <a:xfrm>
            <a:off x="2306520" y="383400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1" name="CustomShape 8"/>
          <p:cNvSpPr/>
          <p:nvPr/>
        </p:nvSpPr>
        <p:spPr>
          <a:xfrm>
            <a:off x="2382480" y="3896280"/>
            <a:ext cx="3012480" cy="836640"/>
          </a:xfrm>
          <a:prstGeom prst="rect">
            <a:avLst/>
          </a:prstGeom>
          <a:solidFill>
            <a:srgbClr val="FFFF9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Innovation &amp; </a:t>
            </a:r>
            <a:endParaRPr lang="en-US" sz="20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Learning Perspective</a:t>
            </a:r>
            <a:endParaRPr lang="en-US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CA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BSC Sample Metrics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73" name="CustomShape 2"/>
          <p:cNvSpPr/>
          <p:nvPr/>
        </p:nvSpPr>
        <p:spPr>
          <a:xfrm>
            <a:off x="6136200" y="1825560"/>
            <a:ext cx="3902400" cy="4350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Profitability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Growth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Shareholder value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Increased market share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Reduced operating expenses</a:t>
            </a:r>
            <a:endParaRPr lang="en-US" sz="20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CA" sz="20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Higher asset turnover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74" name="CustomShape 3"/>
          <p:cNvSpPr/>
          <p:nvPr/>
        </p:nvSpPr>
        <p:spPr>
          <a:xfrm>
            <a:off x="2306520" y="190908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5" name="CustomShape 4"/>
          <p:cNvSpPr/>
          <p:nvPr/>
        </p:nvSpPr>
        <p:spPr>
          <a:xfrm>
            <a:off x="2382480" y="1971720"/>
            <a:ext cx="3012480" cy="836640"/>
          </a:xfrm>
          <a:prstGeom prst="rect">
            <a:avLst/>
          </a:prstGeom>
          <a:solidFill>
            <a:schemeClr val="bg1">
              <a:lumMod val="85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>
                <a:solidFill>
                  <a:srgbClr val="808080"/>
                </a:solidFill>
                <a:latin typeface="Arial"/>
                <a:ea typeface="DejaVu Sans"/>
              </a:rPr>
              <a:t>Customer Perspective</a:t>
            </a:r>
            <a:endParaRPr lang="en-US" sz="2400" b="0" strike="noStrike" spc="-1">
              <a:latin typeface="Arial"/>
            </a:endParaRPr>
          </a:p>
        </p:txBody>
      </p:sp>
      <p:sp>
        <p:nvSpPr>
          <p:cNvPr id="176" name="CustomShape 5"/>
          <p:cNvSpPr/>
          <p:nvPr/>
        </p:nvSpPr>
        <p:spPr>
          <a:xfrm>
            <a:off x="2306520" y="287136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7" name="CustomShape 6"/>
          <p:cNvSpPr/>
          <p:nvPr/>
        </p:nvSpPr>
        <p:spPr>
          <a:xfrm>
            <a:off x="2382480" y="2934000"/>
            <a:ext cx="3012480" cy="836640"/>
          </a:xfrm>
          <a:prstGeom prst="rect">
            <a:avLst/>
          </a:prstGeom>
          <a:solidFill>
            <a:schemeClr val="bg1">
              <a:lumMod val="85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 dirty="0">
                <a:solidFill>
                  <a:srgbClr val="808080"/>
                </a:solidFill>
                <a:latin typeface="Arial"/>
                <a:ea typeface="DejaVu Sans"/>
              </a:rPr>
              <a:t>Internal Business Perspective</a:t>
            </a:r>
            <a:endParaRPr lang="en-US" sz="2400" b="0" strike="noStrike" spc="-1" dirty="0">
              <a:latin typeface="Arial"/>
            </a:endParaRPr>
          </a:p>
        </p:txBody>
      </p:sp>
      <p:sp>
        <p:nvSpPr>
          <p:cNvPr id="178" name="CustomShape 7"/>
          <p:cNvSpPr/>
          <p:nvPr/>
        </p:nvSpPr>
        <p:spPr>
          <a:xfrm>
            <a:off x="2306520" y="383400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9" name="CustomShape 8"/>
          <p:cNvSpPr/>
          <p:nvPr/>
        </p:nvSpPr>
        <p:spPr>
          <a:xfrm>
            <a:off x="2382480" y="3896280"/>
            <a:ext cx="3012480" cy="836640"/>
          </a:xfrm>
          <a:prstGeom prst="rect">
            <a:avLst/>
          </a:prstGeom>
          <a:solidFill>
            <a:schemeClr val="bg1">
              <a:lumMod val="85000"/>
            </a:schemeClr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000" b="1" strike="noStrike" spc="-1">
                <a:solidFill>
                  <a:srgbClr val="808080"/>
                </a:solidFill>
                <a:latin typeface="Arial"/>
                <a:ea typeface="DejaVu Sans"/>
              </a:rPr>
              <a:t>Innovation &amp; </a:t>
            </a:r>
            <a:endParaRPr lang="en-US" sz="2000" b="0" strike="noStrike" spc="-1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lang="en-US" sz="2000" b="1" strike="noStrike" spc="-1">
                <a:solidFill>
                  <a:srgbClr val="808080"/>
                </a:solidFill>
                <a:latin typeface="Arial"/>
                <a:ea typeface="DejaVu Sans"/>
              </a:rPr>
              <a:t>Learning Perspective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80" name="CustomShape 9"/>
          <p:cNvSpPr/>
          <p:nvPr/>
        </p:nvSpPr>
        <p:spPr>
          <a:xfrm>
            <a:off x="2306520" y="4796280"/>
            <a:ext cx="3166560" cy="96156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1" name="CustomShape 10"/>
          <p:cNvSpPr/>
          <p:nvPr/>
        </p:nvSpPr>
        <p:spPr>
          <a:xfrm>
            <a:off x="2382480" y="4858560"/>
            <a:ext cx="3012480" cy="836640"/>
          </a:xfrm>
          <a:prstGeom prst="rect">
            <a:avLst/>
          </a:prstGeom>
          <a:solidFill>
            <a:srgbClr val="FFFF9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strike="noStrike" spc="-1">
                <a:solidFill>
                  <a:srgbClr val="000000"/>
                </a:solidFill>
                <a:latin typeface="Arial"/>
                <a:ea typeface="DejaVu Sans"/>
              </a:rPr>
              <a:t>Financial Perspective</a:t>
            </a:r>
            <a:endParaRPr lang="en-US" sz="24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C1996-D9E8-224D-5FF1-7E34446B3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0" y="801278"/>
            <a:ext cx="10972440" cy="617122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Balanced Score Card -BSC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93C7BD-22E2-BDBF-1716-B415892FE6D8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295835" y="1595718"/>
            <a:ext cx="11286085" cy="4363153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US" sz="4000" dirty="0"/>
          </a:p>
          <a:p>
            <a:r>
              <a:rPr lang="en-US" sz="4000" dirty="0"/>
              <a:t>Watch this video on BSC for further explanation: </a:t>
            </a:r>
          </a:p>
          <a:p>
            <a:endParaRPr lang="en-US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0F0F0F"/>
                </a:solidFill>
                <a:effectLst/>
              </a:rPr>
              <a:t>What is a Balanced Scorecard - A Simple Explanation For Anyone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hlinkClick r:id="rId2"/>
              </a:rPr>
              <a:t>https://www.youtube.com/watch?v=SIPcT92E18w</a:t>
            </a:r>
            <a:endParaRPr lang="en-US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dirty="0"/>
          </a:p>
          <a:p>
            <a:pPr marL="0" indent="0">
              <a:buNone/>
            </a:pPr>
            <a:endParaRPr lang="en-US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562715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AA440-1419-ABCC-89F5-A8D80995B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F7FA8-8209-2568-3D58-169FDA8C9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0" y="801278"/>
            <a:ext cx="10972440" cy="617122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Group Activity (4 – 5 Students)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E5299-6CC0-AC1B-B9AA-4DF1B49276B1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9047" y="2498102"/>
            <a:ext cx="11072873" cy="3460769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Select any company and identify its core strategy. </a:t>
            </a:r>
          </a:p>
          <a:p>
            <a:pPr marL="0" indent="0">
              <a:buNone/>
            </a:pPr>
            <a:endParaRPr lang="en-US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Then apply the balance scorecard perspectives (Financial, Customer, internal business processes,  Innovation and Learning processes) to monitor performance strategy</a:t>
            </a:r>
          </a:p>
          <a:p>
            <a:pPr marL="0" indent="0">
              <a:buNone/>
            </a:pPr>
            <a:endParaRPr lang="en-US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Discuss your answer at the classroom.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185972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VMOST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83" name="CustomShape 2"/>
          <p:cNvSpPr/>
          <p:nvPr/>
        </p:nvSpPr>
        <p:spPr>
          <a:xfrm>
            <a:off x="812880" y="1676520"/>
            <a:ext cx="651024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2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Proposed by Rakesh Sondhi in 1999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2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Used for evaluating strategy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2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Can also be used for planning e.g. before – after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2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Provides succinct overview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200" b="0" strike="noStrike" spc="-1">
                <a:solidFill>
                  <a:srgbClr val="000000"/>
                </a:solidFill>
                <a:latin typeface="Arial"/>
                <a:ea typeface="ヒラギノ角ゴ Pro W3"/>
              </a:rPr>
              <a:t>Uses familiar ideas e.g. mission</a:t>
            </a:r>
            <a:endParaRPr lang="en-US" sz="2200" b="0" strike="noStrike" spc="-1">
              <a:latin typeface="Arial"/>
            </a:endParaRPr>
          </a:p>
        </p:txBody>
      </p:sp>
      <p:sp>
        <p:nvSpPr>
          <p:cNvPr id="184" name="CustomShape 3"/>
          <p:cNvSpPr/>
          <p:nvPr/>
        </p:nvSpPr>
        <p:spPr>
          <a:xfrm>
            <a:off x="996120" y="6446160"/>
            <a:ext cx="526752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200" b="1" strike="noStrike" spc="-1">
                <a:solidFill>
                  <a:srgbClr val="000000"/>
                </a:solidFill>
                <a:latin typeface="Arial"/>
                <a:ea typeface="DejaVu Sans"/>
              </a:rPr>
              <a:t>See:</a:t>
            </a:r>
            <a:r>
              <a:rPr lang="en-US" sz="1200" b="0" strike="noStrike" spc="-1">
                <a:solidFill>
                  <a:srgbClr val="000000"/>
                </a:solidFill>
                <a:latin typeface="Arial"/>
                <a:ea typeface="DejaVu Sans"/>
              </a:rPr>
              <a:t> Sondhi, R. (1999). </a:t>
            </a:r>
            <a:r>
              <a:rPr lang="en-US" sz="1200" b="0" i="1" strike="noStrike" spc="-1">
                <a:solidFill>
                  <a:srgbClr val="000000"/>
                </a:solidFill>
                <a:latin typeface="Arial"/>
                <a:ea typeface="DejaVu Sans"/>
              </a:rPr>
              <a:t>Total Strategy</a:t>
            </a:r>
            <a:r>
              <a:rPr lang="en-US" sz="1200" b="0" strike="noStrike" spc="-1">
                <a:solidFill>
                  <a:srgbClr val="000000"/>
                </a:solidFill>
                <a:latin typeface="Arial"/>
                <a:ea typeface="DejaVu Sans"/>
              </a:rPr>
              <a:t>.  Lancashire: Airworthy Publications.</a:t>
            </a:r>
            <a:endParaRPr lang="en-US" sz="1200" b="0" strike="noStrike" spc="-1">
              <a:latin typeface="Arial"/>
            </a:endParaRPr>
          </a:p>
        </p:txBody>
      </p:sp>
      <p:pic>
        <p:nvPicPr>
          <p:cNvPr id="185" name="Picture 2" descr="vmost-analysis"/>
          <p:cNvPicPr/>
          <p:nvPr/>
        </p:nvPicPr>
        <p:blipFill>
          <a:blip r:embed="rId2"/>
          <a:srcRect l="29282" t="23120" r="28357" b="11109"/>
          <a:stretch/>
        </p:blipFill>
        <p:spPr>
          <a:xfrm>
            <a:off x="7323840" y="1585440"/>
            <a:ext cx="3851280" cy="4509720"/>
          </a:xfrm>
          <a:prstGeom prst="rect">
            <a:avLst/>
          </a:prstGeom>
          <a:ln w="0">
            <a:solidFill>
              <a:schemeClr val="tx1"/>
            </a:solidFill>
          </a:ln>
        </p:spPr>
      </p:pic>
      <p:sp>
        <p:nvSpPr>
          <p:cNvPr id="186" name="CustomShape 4"/>
          <p:cNvSpPr/>
          <p:nvPr/>
        </p:nvSpPr>
        <p:spPr>
          <a:xfrm>
            <a:off x="7569360" y="6267600"/>
            <a:ext cx="3594600" cy="27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200" b="1" strike="noStrike" spc="-1">
                <a:solidFill>
                  <a:srgbClr val="000000"/>
                </a:solidFill>
                <a:latin typeface="Arial"/>
                <a:ea typeface="DejaVu Sans"/>
              </a:rPr>
              <a:t>Source:</a:t>
            </a:r>
            <a:r>
              <a:rPr lang="en-US" sz="1200" b="0" strike="noStrike" spc="-1">
                <a:solidFill>
                  <a:srgbClr val="000000"/>
                </a:solidFill>
                <a:latin typeface="Arial"/>
                <a:ea typeface="DejaVu Sans"/>
              </a:rPr>
              <a:t> https://fourweekmba.com/vmost-analysis/</a:t>
            </a:r>
            <a:endParaRPr lang="en-US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VMOST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88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VMOST &amp; MOST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Quick and simple to apply</a:t>
            </a:r>
            <a:endParaRPr lang="en-US" sz="2200" b="0" strike="noStrike" spc="-1">
              <a:latin typeface="Arial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US" sz="2200" b="0" strike="noStrike" spc="-1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Breakdown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Vision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Mission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Objectives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Strategy</a:t>
            </a:r>
            <a:endParaRPr lang="en-US" sz="2200" b="0" strike="noStrike" spc="-1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</a:pPr>
            <a:r>
              <a:rPr lang="en-US" sz="22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Tactics</a:t>
            </a:r>
            <a:endParaRPr lang="en-US" sz="22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  <a:spcAft>
                <a:spcPts val="1400"/>
              </a:spcAft>
              <a:tabLst>
                <a:tab pos="0" algn="l"/>
              </a:tabLst>
            </a:pPr>
            <a:endParaRPr lang="en-US" sz="2200" b="0" strike="noStrike" spc="-1">
              <a:latin typeface="Arial"/>
            </a:endParaRPr>
          </a:p>
        </p:txBody>
      </p:sp>
      <p:pic>
        <p:nvPicPr>
          <p:cNvPr id="189" name="Picture 23"/>
          <p:cNvPicPr/>
          <p:nvPr/>
        </p:nvPicPr>
        <p:blipFill>
          <a:blip r:embed="rId2"/>
          <a:stretch/>
        </p:blipFill>
        <p:spPr>
          <a:xfrm>
            <a:off x="6588720" y="1589400"/>
            <a:ext cx="5248080" cy="51015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VMOST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91" name="CustomShape 2"/>
          <p:cNvSpPr/>
          <p:nvPr/>
        </p:nvSpPr>
        <p:spPr>
          <a:xfrm>
            <a:off x="812880" y="1676520"/>
            <a:ext cx="11200320" cy="4941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Vision</a:t>
            </a:r>
            <a:endParaRPr lang="en-US" sz="2000" b="1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i="1" u="sng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WHAT</a:t>
            </a: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 or where the company wants to be in the future i.e. what it aspires to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Mission</a:t>
            </a:r>
            <a:endParaRPr lang="en-US" sz="2000" b="1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i="1" u="sng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HOW</a:t>
            </a: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 the company will achieve its vision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Objectives</a:t>
            </a:r>
            <a:endParaRPr lang="en-US" sz="2000" b="1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 dirty="0">
                <a:solidFill>
                  <a:srgbClr val="000000"/>
                </a:solidFill>
                <a:latin typeface="Arial"/>
                <a:ea typeface="ヒラギノ角ゴ Pro W3"/>
              </a:rPr>
              <a:t>The goals, targets or stepping stones needed to achieve the mission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 dirty="0">
                <a:solidFill>
                  <a:srgbClr val="585555"/>
                </a:solidFill>
                <a:latin typeface="Arial"/>
                <a:ea typeface="ヒラギノ角ゴ Pro W3"/>
              </a:rPr>
              <a:t>Strategy</a:t>
            </a:r>
            <a:endParaRPr lang="en-US" sz="2000" b="1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 dirty="0">
                <a:solidFill>
                  <a:srgbClr val="585555"/>
                </a:solidFill>
                <a:latin typeface="Arial"/>
                <a:ea typeface="ヒラギノ角ゴ Pro W3"/>
              </a:rPr>
              <a:t>The plan of how to reach an objective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 marL="228600" lvl="1" indent="-34236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1" strike="noStrike" spc="-1" dirty="0">
                <a:solidFill>
                  <a:srgbClr val="585555"/>
                </a:solidFill>
                <a:latin typeface="Arial"/>
                <a:ea typeface="ヒラギノ角ゴ Pro W3"/>
              </a:rPr>
              <a:t>Tactics</a:t>
            </a:r>
            <a:endParaRPr lang="en-US" sz="2000" b="1" strike="noStrike" spc="-1" dirty="0">
              <a:latin typeface="Arial"/>
            </a:endParaRPr>
          </a:p>
          <a:p>
            <a:pPr marL="914400" lvl="2" indent="-456480">
              <a:lnSpc>
                <a:spcPct val="100000"/>
              </a:lnSpc>
              <a:buClr>
                <a:srgbClr val="0D0D0D"/>
              </a:buClr>
              <a:buFont typeface="Wingdings" charset="2"/>
              <a:buChar char=""/>
            </a:pPr>
            <a:r>
              <a:rPr lang="en-US" sz="2000" b="0" strike="noStrike" spc="-1" dirty="0">
                <a:solidFill>
                  <a:srgbClr val="585555"/>
                </a:solidFill>
                <a:latin typeface="Arial"/>
                <a:ea typeface="ヒラギノ角ゴ Pro W3"/>
              </a:rPr>
              <a:t>The shorter-term plans and methods needed to accomplish the strategy</a:t>
            </a: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  <a:spcAft>
                <a:spcPts val="1001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VMOST Example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191" name="CustomShape 2"/>
          <p:cNvSpPr/>
          <p:nvPr/>
        </p:nvSpPr>
        <p:spPr>
          <a:xfrm>
            <a:off x="812880" y="1676520"/>
            <a:ext cx="11200320" cy="4941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  <a:spcAft>
                <a:spcPts val="1001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961659F-C535-4528-852D-1D0225A133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7" t="2473" r="1538"/>
          <a:stretch/>
        </p:blipFill>
        <p:spPr bwMode="auto">
          <a:xfrm>
            <a:off x="1946148" y="1481435"/>
            <a:ext cx="9229332" cy="506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DB7CB8-26CF-4E9C-B990-69856143119F}"/>
              </a:ext>
            </a:extLst>
          </p:cNvPr>
          <p:cNvSpPr txBox="1"/>
          <p:nvPr/>
        </p:nvSpPr>
        <p:spPr>
          <a:xfrm>
            <a:off x="0" y="6550994"/>
            <a:ext cx="313579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b="1" dirty="0">
                <a:latin typeface="+mj-lt"/>
              </a:rPr>
              <a:t>Source: </a:t>
            </a:r>
            <a:r>
              <a:rPr lang="en-US" sz="1100" dirty="0">
                <a:latin typeface="+mj-lt"/>
              </a:rPr>
              <a:t>http://www.lincscricket.co.uk/about-us/</a:t>
            </a:r>
            <a:endParaRPr lang="en-GB" sz="11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652611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Reading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93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Lynch (</a:t>
            </a:r>
            <a:r>
              <a:rPr lang="en-US" sz="2100" b="0" i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Strategic Management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BSC - Section 13.5</a:t>
            </a:r>
          </a:p>
          <a:p>
            <a:pPr marL="565560" lvl="1">
              <a:buClr>
                <a:srgbClr val="0D0D0D"/>
              </a:buClr>
            </a:pPr>
            <a:r>
              <a:rPr lang="en-US" sz="2100" spc="-1" dirty="0">
                <a:solidFill>
                  <a:srgbClr val="0D0D0D"/>
                </a:solidFill>
                <a:latin typeface="Arial"/>
                <a:ea typeface="ヒラギノ角ゴ Pro W3"/>
              </a:rPr>
              <a:t>PESTEL – Chapter 3</a:t>
            </a:r>
            <a:endParaRPr lang="en-US" sz="2100" b="0" strike="noStrike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endParaRPr lang="en-US" sz="2100" b="0" strike="noStrike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Barney &amp; </a:t>
            </a:r>
            <a:r>
              <a:rPr lang="en-US" sz="2100" b="0" strike="noStrike" spc="-1" dirty="0" err="1">
                <a:solidFill>
                  <a:srgbClr val="0D0D0D"/>
                </a:solidFill>
                <a:latin typeface="Arial"/>
                <a:ea typeface="ヒラギノ角ゴ Pro W3"/>
              </a:rPr>
              <a:t>Hesterly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(</a:t>
            </a:r>
            <a:r>
              <a:rPr lang="en-US" sz="2100" b="0" i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Strategic Management &amp; Competitive Advantage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N/A</a:t>
            </a: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endParaRPr lang="en-US" sz="2100" b="0" strike="noStrike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Johnson, et al (</a:t>
            </a:r>
            <a:r>
              <a:rPr lang="en-US" sz="2100" b="0" i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Exploring Strategy: Text and Cases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100" spc="-1" dirty="0">
                <a:solidFill>
                  <a:srgbClr val="0D0D0D"/>
                </a:solidFill>
                <a:latin typeface="Arial"/>
              </a:rPr>
              <a:t>BSC – Sections 12, 14</a:t>
            </a:r>
            <a:endParaRPr lang="en-US" sz="21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VMOST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17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Simple guide to VMOST</a:t>
            </a: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http://bad.tools/library/toolkits/vmost/</a:t>
            </a: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100" spc="-1" dirty="0">
              <a:latin typeface="Arial"/>
            </a:endParaRPr>
          </a:p>
          <a:p>
            <a:pPr marL="432000" indent="-323640"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Short and simple guide to VMOST</a:t>
            </a:r>
          </a:p>
          <a:p>
            <a:pPr marL="457200"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http://www.bawiki.com/wiki/vmost-analysis.html </a:t>
            </a: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1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100" spc="-1" dirty="0">
              <a:latin typeface="Arial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1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15314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PESTLE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17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lnSpcReduction="10000"/>
          </a:bodyPr>
          <a:lstStyle/>
          <a:p>
            <a:pPr marL="432000" indent="-323640">
              <a:lnSpc>
                <a:spcPct val="12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Free e-books with detailed information on PESTLE and SWOT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http://www.free-management-ebooks.com/title-list.htm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432000" indent="-323640">
              <a:lnSpc>
                <a:spcPct val="12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Quite detailed guide to PESTLE with examples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https://getlucidity.com/strategy-resources/ultimate-guide-to-pestle/ 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432000" indent="-323640">
              <a:lnSpc>
                <a:spcPct val="12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Guide and downloadable fact sheet from CIPD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https://www.cipd.co.uk/knowledge/strategy/organisational-development/pestle-analysis-factsheet 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endParaRPr lang="en-US" sz="2000" u="sng" spc="-1" dirty="0">
              <a:solidFill>
                <a:srgbClr val="009999"/>
              </a:solidFill>
              <a:latin typeface="Arial"/>
            </a:endParaRPr>
          </a:p>
          <a:p>
            <a:pPr marL="432000" indent="-323640">
              <a:lnSpc>
                <a:spcPct val="12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Guide with example (Coca Cola) 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https://conceptboard.com/blog/pestel-analysis-guide-template/ </a:t>
            </a: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endParaRPr lang="en-US" sz="2000" spc="-1" dirty="0">
              <a:latin typeface="Arial"/>
            </a:endParaRP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20000"/>
              </a:lnSpc>
              <a:tabLst>
                <a:tab pos="0" algn="l"/>
              </a:tabLst>
            </a:pPr>
            <a:endParaRPr lang="en-US" sz="2000" spc="-1" dirty="0">
              <a:latin typeface="Arial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1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9273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Balanced Scorecard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17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Balanced Scorecard Institute – official home of BSC</a:t>
            </a:r>
            <a:endParaRPr lang="en-US" sz="20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b="0" u="sng" strike="noStrike" spc="-1">
                <a:solidFill>
                  <a:srgbClr val="009999"/>
                </a:solidFill>
                <a:uFillTx/>
                <a:latin typeface="Arial"/>
                <a:ea typeface="ヒラギノ角ゴ Pro W3"/>
                <a:hlinkClick r:id="rId2"/>
              </a:rPr>
              <a:t>https://balancedscorecard.org/bsc-basics-overview/</a:t>
            </a:r>
            <a:r>
              <a:rPr lang="en-US" sz="20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 </a:t>
            </a:r>
            <a:endParaRPr lang="en-US" sz="20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>
              <a:latin typeface="Arial"/>
            </a:endParaRPr>
          </a:p>
          <a:p>
            <a:pPr marL="4572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Kaplan R.S. and Norton D.P. (1996). The Balanced Scorecard: Translating Strategy into Action. Harvard Business Review Press.</a:t>
            </a:r>
            <a:endParaRPr lang="en-US" sz="20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>
              <a:latin typeface="Arial"/>
            </a:endParaRPr>
          </a:p>
          <a:p>
            <a:pPr marL="4572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Kaplan R.S. and Norton D.P. (1993). Putting the Balanced Scorecard to Work. Harvard Business Review, Sep – Oct pp2–16.</a:t>
            </a:r>
            <a:endParaRPr lang="en-US" sz="20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100" b="0" u="sng" strike="noStrike" spc="-1">
                <a:solidFill>
                  <a:srgbClr val="009999"/>
                </a:solidFill>
                <a:uFillTx/>
                <a:latin typeface="Arial"/>
                <a:ea typeface="ヒラギノ角ゴ Pro W3"/>
                <a:hlinkClick r:id="rId3"/>
              </a:rPr>
              <a:t>https://hbr.org/1993/09/putting-the-balanced-scorecard-to-work</a:t>
            </a:r>
            <a:r>
              <a:rPr lang="en-US" sz="21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 </a:t>
            </a:r>
            <a:endParaRPr lang="en-US" sz="21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100" b="0" strike="noStrike" spc="-1">
              <a:latin typeface="Arial"/>
            </a:endParaRPr>
          </a:p>
          <a:p>
            <a:pPr marL="4572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r>
              <a:rPr lang="en-US" sz="20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Kaplan R.S. and Norton D.P. (1992). The Balanced Scorecard: measures that drive performance. Harvard Business Review, Jan – Feb pp. 71–80.</a:t>
            </a:r>
            <a:endParaRPr lang="en-US" sz="20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100" b="0" u="sng" strike="noStrike" spc="-1">
                <a:solidFill>
                  <a:srgbClr val="009999"/>
                </a:solidFill>
                <a:uFillTx/>
                <a:latin typeface="Arial"/>
                <a:ea typeface="ヒラギノ角ゴ Pro W3"/>
                <a:hlinkClick r:id="rId4"/>
              </a:rPr>
              <a:t>https://hbr.org/1992/01/the-balanced-scorecard-measures-that-drive-performance-2</a:t>
            </a:r>
            <a:r>
              <a:rPr lang="en-US" sz="2100" b="0" strike="noStrike" spc="-1">
                <a:solidFill>
                  <a:srgbClr val="585555"/>
                </a:solidFill>
                <a:latin typeface="Arial"/>
                <a:ea typeface="ヒラギノ角ゴ Pro W3"/>
              </a:rPr>
              <a:t> </a:t>
            </a:r>
            <a:endParaRPr lang="en-US" sz="21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100" b="0" strike="noStrike" spc="-1">
              <a:latin typeface="Arial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1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Balanced Scorecard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19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Some practical BSC examples</a:t>
            </a: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 dirty="0">
                <a:solidFill>
                  <a:srgbClr val="585555"/>
                </a:solidFill>
                <a:latin typeface="Arial"/>
                <a:ea typeface="ヒラギノ角ゴ Pro W3"/>
                <a:hlinkClick r:id="rId2"/>
              </a:rPr>
              <a:t>https://www.heflo.com/blog/balanced-scorecard/balanced-scorecard-examples/</a:t>
            </a:r>
            <a:r>
              <a:rPr lang="en-US" sz="2000" b="0" strike="noStrike" spc="-1" dirty="0">
                <a:solidFill>
                  <a:srgbClr val="585555"/>
                </a:solidFill>
                <a:latin typeface="Arial"/>
                <a:ea typeface="ヒラギノ角ゴ Pro W3"/>
              </a:rPr>
              <a:t>  </a:t>
            </a: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Open Educational Resources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225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fontScale="91000" lnSpcReduction="10000"/>
          </a:bodyPr>
          <a:lstStyle/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Some of the materials used in this module are OER, made freely available under a Creative Commons or similar licence.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Strategic Management Evaluation and Execution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v. 1.0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Genesis Of Strategic Management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by Elitsa Petrova (Bookboon)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Mastering Strategic Management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by J. Edwards, et al</a:t>
            </a:r>
            <a:endParaRPr lang="en-US" sz="2100" b="0" strike="noStrike" spc="-1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Principles of Management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via OpenStax</a:t>
            </a:r>
            <a:endParaRPr lang="en-US" sz="2100" b="0" strike="noStrike" spc="-1">
              <a:latin typeface="Arial"/>
            </a:endParaRPr>
          </a:p>
        </p:txBody>
      </p:sp>
      <p:pic>
        <p:nvPicPr>
          <p:cNvPr id="226" name="Picture 3"/>
          <p:cNvPicPr/>
          <p:nvPr/>
        </p:nvPicPr>
        <p:blipFill>
          <a:blip r:embed="rId2"/>
          <a:stretch/>
        </p:blipFill>
        <p:spPr>
          <a:xfrm>
            <a:off x="4201200" y="2363760"/>
            <a:ext cx="2914920" cy="1245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343352-504A-423B-DAAA-6BA90F39C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CustomShape 1">
            <a:extLst>
              <a:ext uri="{FF2B5EF4-FFF2-40B4-BE49-F238E27FC236}">
                <a16:creationId xmlns:a16="http://schemas.microsoft.com/office/drawing/2014/main" id="{0E1607CC-8DE6-EA7C-4805-99F98990C6F3}"/>
              </a:ext>
            </a:extLst>
          </p:cNvPr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600" b="1" strike="noStrike" spc="-1" dirty="0">
                <a:solidFill>
                  <a:srgbClr val="FF0000"/>
                </a:solidFill>
                <a:latin typeface="Arial"/>
                <a:ea typeface="ヒラギノ角ゴ Pro W3"/>
              </a:rPr>
              <a:t>Assignment Workshop</a:t>
            </a:r>
            <a:endParaRPr lang="en-US" sz="3600" b="0" strike="noStrike" spc="-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219" name="CustomShape 2">
            <a:extLst>
              <a:ext uri="{FF2B5EF4-FFF2-40B4-BE49-F238E27FC236}">
                <a16:creationId xmlns:a16="http://schemas.microsoft.com/office/drawing/2014/main" id="{B33B0715-BE30-0619-4904-7B226CD9E642}"/>
              </a:ext>
            </a:extLst>
          </p:cNvPr>
          <p:cNvSpPr/>
          <p:nvPr/>
        </p:nvSpPr>
        <p:spPr>
          <a:xfrm>
            <a:off x="390419" y="1676519"/>
            <a:ext cx="11281024" cy="468318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800" b="1" dirty="0">
                <a:effectLst/>
                <a:ea typeface="Arial MT"/>
                <a:cs typeface="Arial MT"/>
              </a:rPr>
              <a:t>Task 01 – Strategic Plan –    75% </a:t>
            </a: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800" b="1" dirty="0">
                <a:effectLst/>
                <a:ea typeface="Arial MT"/>
                <a:cs typeface="Arial MT"/>
              </a:rPr>
              <a:t>Task 02 – Individual Academic/Oral Presentation 25%</a:t>
            </a:r>
            <a:endParaRPr lang="en-GB" sz="2800" dirty="0">
              <a:effectLst/>
              <a:ea typeface="Arial MT"/>
              <a:cs typeface="Arial MT"/>
            </a:endParaRPr>
          </a:p>
          <a:p>
            <a:pPr marL="4445" marR="342900" algn="ctr">
              <a:spcBef>
                <a:spcPts val="600"/>
              </a:spcBef>
              <a:spcAft>
                <a:spcPts val="0"/>
              </a:spcAft>
            </a:pPr>
            <a:r>
              <a:rPr lang="en-US" sz="2600" b="1" dirty="0">
                <a:solidFill>
                  <a:srgbClr val="FF0000"/>
                </a:solidFill>
                <a:effectLst/>
                <a:ea typeface="Arial MT"/>
                <a:cs typeface="Arial MT"/>
              </a:rPr>
              <a:t>Submit both tasks in one document by 8</a:t>
            </a:r>
            <a:r>
              <a:rPr lang="en-US" sz="2600" b="1" baseline="30000" dirty="0">
                <a:solidFill>
                  <a:srgbClr val="FF0000"/>
                </a:solidFill>
                <a:effectLst/>
                <a:ea typeface="Arial MT"/>
                <a:cs typeface="Arial MT"/>
              </a:rPr>
              <a:t>th</a:t>
            </a:r>
            <a:r>
              <a:rPr lang="en-US" sz="2600" b="1" dirty="0">
                <a:solidFill>
                  <a:srgbClr val="FF0000"/>
                </a:solidFill>
                <a:effectLst/>
                <a:ea typeface="Arial MT"/>
                <a:cs typeface="Arial MT"/>
              </a:rPr>
              <a:t> March 2024  at 3.00 pm.</a:t>
            </a:r>
            <a:endParaRPr lang="en-GB" sz="2600" dirty="0">
              <a:effectLst/>
              <a:ea typeface="Arial MT"/>
              <a:cs typeface="Arial MT"/>
            </a:endParaRPr>
          </a:p>
          <a:p>
            <a:pPr marL="4445" marR="342900">
              <a:spcBef>
                <a:spcPts val="600"/>
              </a:spcBef>
              <a:spcAft>
                <a:spcPts val="0"/>
              </a:spcAft>
            </a:pPr>
            <a:r>
              <a:rPr lang="en-US" sz="2800" b="1" dirty="0">
                <a:effectLst/>
                <a:ea typeface="Arial MT"/>
                <a:cs typeface="Arial MT"/>
              </a:rPr>
              <a:t> </a:t>
            </a:r>
            <a:endParaRPr lang="en-GB" sz="2800" dirty="0">
              <a:effectLst/>
              <a:ea typeface="Arial MT"/>
              <a:cs typeface="Arial MT"/>
            </a:endParaRPr>
          </a:p>
          <a:p>
            <a:r>
              <a:rPr lang="en-US" sz="2800" b="1" dirty="0">
                <a:effectLst/>
                <a:ea typeface="Arial MT"/>
                <a:cs typeface="Arial MT"/>
              </a:rPr>
              <a:t>Oral Presentation in class will take place on w/c 11</a:t>
            </a:r>
            <a:r>
              <a:rPr lang="en-US" sz="2800" b="1" baseline="30000" dirty="0">
                <a:effectLst/>
                <a:ea typeface="Arial MT"/>
                <a:cs typeface="Arial MT"/>
              </a:rPr>
              <a:t>th</a:t>
            </a:r>
            <a:r>
              <a:rPr lang="en-US" sz="2800" b="1" dirty="0">
                <a:effectLst/>
                <a:ea typeface="Arial MT"/>
                <a:cs typeface="Arial MT"/>
              </a:rPr>
              <a:t> March 2024.</a:t>
            </a:r>
          </a:p>
          <a:p>
            <a:r>
              <a:rPr lang="en-US" sz="2800" b="1" strike="noStrike" spc="-1" dirty="0"/>
              <a:t>For </a:t>
            </a:r>
            <a:r>
              <a:rPr lang="en-US" sz="2800" b="1" spc="-1" dirty="0"/>
              <a:t>further details about the tasks see the assignment brief on the BMSW 6104 Moodle page.</a:t>
            </a:r>
            <a:endParaRPr lang="en-US" sz="2800" b="0" strike="noStrike" spc="-1" dirty="0"/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82640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408C95-1CBE-0AC4-44CF-C586F469B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CustomShape 1">
            <a:extLst>
              <a:ext uri="{FF2B5EF4-FFF2-40B4-BE49-F238E27FC236}">
                <a16:creationId xmlns:a16="http://schemas.microsoft.com/office/drawing/2014/main" id="{D052E21F-F00D-9734-2F05-F2221D40AF9B}"/>
              </a:ext>
            </a:extLst>
          </p:cNvPr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600" b="1" strike="noStrike" spc="-1" dirty="0">
                <a:solidFill>
                  <a:srgbClr val="FF0000"/>
                </a:solidFill>
                <a:latin typeface="Arial"/>
                <a:ea typeface="ヒラギノ角ゴ Pro W3"/>
              </a:rPr>
              <a:t>Assignment Workshop</a:t>
            </a:r>
            <a:endParaRPr lang="en-US" sz="3600" b="0" strike="noStrike" spc="-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219" name="CustomShape 2">
            <a:extLst>
              <a:ext uri="{FF2B5EF4-FFF2-40B4-BE49-F238E27FC236}">
                <a16:creationId xmlns:a16="http://schemas.microsoft.com/office/drawing/2014/main" id="{B7847E79-8806-A466-BB39-B3D8AE3EAAAD}"/>
              </a:ext>
            </a:extLst>
          </p:cNvPr>
          <p:cNvSpPr/>
          <p:nvPr/>
        </p:nvSpPr>
        <p:spPr>
          <a:xfrm>
            <a:off x="174662" y="1676519"/>
            <a:ext cx="11722812" cy="468318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fontScale="92500"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800" b="1" dirty="0">
                <a:effectLst/>
                <a:ea typeface="Arial MT"/>
                <a:cs typeface="Arial MT"/>
              </a:rPr>
              <a:t>Students are required to carefully read the task description on page and use the task breakdown structure on page 3 of the assignment brief to complete task 01 </a:t>
            </a:r>
            <a:r>
              <a:rPr lang="en-US" sz="2800" b="1" dirty="0">
                <a:ea typeface="Arial MT"/>
                <a:cs typeface="Arial MT"/>
              </a:rPr>
              <a:t>(</a:t>
            </a:r>
            <a:r>
              <a:rPr lang="en-US" sz="2800" b="1" dirty="0">
                <a:effectLst/>
                <a:ea typeface="Arial MT"/>
                <a:cs typeface="Arial MT"/>
              </a:rPr>
              <a:t>Strategic Plan –    75%)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a typeface="Arial MT"/>
                <a:cs typeface="Arial MT"/>
              </a:rPr>
              <a:t>   of the assignment.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ffectLst/>
                <a:ea typeface="Arial MT"/>
                <a:cs typeface="Arial MT"/>
              </a:rPr>
              <a:t> </a:t>
            </a: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800" b="1" dirty="0">
                <a:effectLst/>
                <a:ea typeface="Arial MT"/>
                <a:cs typeface="Arial MT"/>
              </a:rPr>
              <a:t>For task 02 (Individual Academic/Oral Presentation 25%), students are required to carefully read the instructions as provided on page 4 of the assignment brief and complete the task therein as required.</a:t>
            </a: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endParaRPr lang="en-GB" sz="2800" dirty="0">
              <a:effectLst/>
              <a:ea typeface="Arial MT"/>
              <a:cs typeface="Arial MT"/>
            </a:endParaRPr>
          </a:p>
          <a:p>
            <a:pPr marL="4445" marR="342900" algn="ctr">
              <a:spcBef>
                <a:spcPts val="600"/>
              </a:spcBef>
              <a:spcAft>
                <a:spcPts val="0"/>
              </a:spcAft>
            </a:pPr>
            <a:r>
              <a:rPr lang="en-US" sz="2600" b="1" dirty="0">
                <a:solidFill>
                  <a:srgbClr val="FF0000"/>
                </a:solidFill>
                <a:effectLst/>
                <a:ea typeface="Arial MT"/>
                <a:cs typeface="Arial MT"/>
              </a:rPr>
              <a:t>Submit both tasks in one document by 8</a:t>
            </a:r>
            <a:r>
              <a:rPr lang="en-US" sz="2600" b="1" baseline="30000" dirty="0">
                <a:solidFill>
                  <a:srgbClr val="FF0000"/>
                </a:solidFill>
                <a:effectLst/>
                <a:ea typeface="Arial MT"/>
                <a:cs typeface="Arial MT"/>
              </a:rPr>
              <a:t>th</a:t>
            </a:r>
            <a:r>
              <a:rPr lang="en-US" sz="2600" b="1" dirty="0">
                <a:solidFill>
                  <a:srgbClr val="FF0000"/>
                </a:solidFill>
                <a:effectLst/>
                <a:ea typeface="Arial MT"/>
                <a:cs typeface="Arial MT"/>
              </a:rPr>
              <a:t> March 2024  at 3.00 pm.</a:t>
            </a:r>
            <a:endParaRPr lang="en-GB" sz="2600" dirty="0">
              <a:effectLst/>
              <a:ea typeface="Arial MT"/>
              <a:cs typeface="Arial MT"/>
            </a:endParaRPr>
          </a:p>
          <a:p>
            <a:pPr marL="4445" marR="342900">
              <a:spcBef>
                <a:spcPts val="600"/>
              </a:spcBef>
              <a:spcAft>
                <a:spcPts val="0"/>
              </a:spcAft>
            </a:pPr>
            <a:r>
              <a:rPr lang="en-US" sz="2800" b="1" dirty="0">
                <a:effectLst/>
                <a:ea typeface="Arial MT"/>
                <a:cs typeface="Arial MT"/>
              </a:rPr>
              <a:t> </a:t>
            </a:r>
            <a:endParaRPr lang="en-GB" sz="2800" dirty="0">
              <a:effectLst/>
              <a:ea typeface="Arial MT"/>
              <a:cs typeface="Arial MT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452906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8C253-DFA7-494B-DE5F-34539ED37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CustomShape 1">
            <a:extLst>
              <a:ext uri="{FF2B5EF4-FFF2-40B4-BE49-F238E27FC236}">
                <a16:creationId xmlns:a16="http://schemas.microsoft.com/office/drawing/2014/main" id="{07B3E8FF-9DB6-CFA2-EE3C-5E405A81811B}"/>
              </a:ext>
            </a:extLst>
          </p:cNvPr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600" b="1" strike="noStrike" spc="-1" dirty="0">
                <a:solidFill>
                  <a:srgbClr val="FF0000"/>
                </a:solidFill>
                <a:latin typeface="Arial"/>
                <a:ea typeface="ヒラギノ角ゴ Pro W3"/>
              </a:rPr>
              <a:t>Assignment Workshop</a:t>
            </a:r>
            <a:endParaRPr lang="en-US" sz="3600" b="0" strike="noStrike" spc="-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219" name="CustomShape 2">
            <a:extLst>
              <a:ext uri="{FF2B5EF4-FFF2-40B4-BE49-F238E27FC236}">
                <a16:creationId xmlns:a16="http://schemas.microsoft.com/office/drawing/2014/main" id="{3541BA33-198D-1611-1ED2-F01ED49A5925}"/>
              </a:ext>
            </a:extLst>
          </p:cNvPr>
          <p:cNvSpPr/>
          <p:nvPr/>
        </p:nvSpPr>
        <p:spPr>
          <a:xfrm>
            <a:off x="174662" y="1676519"/>
            <a:ext cx="11722812" cy="468318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lnSpcReduction="10000"/>
          </a:bodyPr>
          <a:lstStyle/>
          <a:p>
            <a:pPr marL="432000" indent="-323640" algn="just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3200" b="1" dirty="0">
                <a:effectLst/>
                <a:ea typeface="Arial MT"/>
                <a:cs typeface="Arial MT"/>
              </a:rPr>
              <a:t>As the submission deadline is fast approaching, students are expected to use the remainder of the session to: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a typeface="Arial MT"/>
                <a:cs typeface="Arial MT"/>
              </a:rPr>
              <a:t>(</a:t>
            </a:r>
            <a:r>
              <a:rPr lang="en-US" sz="2800" b="1" dirty="0" err="1">
                <a:ea typeface="Arial MT"/>
                <a:cs typeface="Arial MT"/>
              </a:rPr>
              <a:t>i</a:t>
            </a:r>
            <a:r>
              <a:rPr lang="en-US" sz="2800" b="1" dirty="0">
                <a:ea typeface="Arial MT"/>
                <a:cs typeface="Arial MT"/>
              </a:rPr>
              <a:t>) ask questions they may have towards completing the tasks.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a typeface="Arial MT"/>
                <a:cs typeface="Arial MT"/>
              </a:rPr>
              <a:t>(ii) continue to work on their assignments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a typeface="Arial MT"/>
                <a:cs typeface="Arial MT"/>
              </a:rPr>
              <a:t>(iii) prepare for the presentation.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a typeface="Arial MT"/>
                <a:cs typeface="Arial MT"/>
              </a:rPr>
              <a:t>(iv) your lecturer may plan to give you individual time slot to present task 2 in week 9/10.</a:t>
            </a:r>
          </a:p>
          <a:p>
            <a:pPr marL="108360">
              <a:lnSpc>
                <a:spcPct val="100000"/>
              </a:lnSpc>
              <a:buClr>
                <a:srgbClr val="0D0D0D"/>
              </a:buClr>
            </a:pPr>
            <a:r>
              <a:rPr lang="en-US" sz="2800" b="1" dirty="0">
                <a:effectLst/>
                <a:ea typeface="Arial MT"/>
                <a:cs typeface="Arial MT"/>
              </a:rPr>
              <a:t> </a:t>
            </a: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endParaRPr lang="en-GB" sz="2600" dirty="0">
              <a:effectLst/>
              <a:ea typeface="Arial MT"/>
              <a:cs typeface="Arial MT"/>
            </a:endParaRPr>
          </a:p>
          <a:p>
            <a:pPr marL="4445" marR="342900">
              <a:spcBef>
                <a:spcPts val="600"/>
              </a:spcBef>
              <a:spcAft>
                <a:spcPts val="0"/>
              </a:spcAft>
            </a:pPr>
            <a:r>
              <a:rPr lang="en-US" sz="2800" b="1" dirty="0">
                <a:effectLst/>
                <a:ea typeface="Arial MT"/>
                <a:cs typeface="Arial MT"/>
              </a:rPr>
              <a:t> </a:t>
            </a:r>
            <a:endParaRPr lang="en-GB" sz="2800" dirty="0">
              <a:effectLst/>
              <a:ea typeface="Arial MT"/>
              <a:cs typeface="Arial MT"/>
            </a:endParaRPr>
          </a:p>
          <a:p>
            <a:pPr marL="457200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95067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End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28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  <a:spcAft>
                <a:spcPts val="4501"/>
              </a:spcAft>
              <a:tabLst>
                <a:tab pos="0" algn="l"/>
              </a:tabLst>
            </a:pPr>
            <a:r>
              <a:rPr lang="en-US" sz="6000" b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Thank you</a:t>
            </a:r>
            <a:endParaRPr lang="en-US" sz="60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6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6000" b="0" strike="noStrike" spc="-1" dirty="0">
              <a:latin typeface="Arial"/>
            </a:endParaRPr>
          </a:p>
        </p:txBody>
      </p:sp>
      <p:pic>
        <p:nvPicPr>
          <p:cNvPr id="229" name="Picture 2"/>
          <p:cNvPicPr/>
          <p:nvPr/>
        </p:nvPicPr>
        <p:blipFill>
          <a:blip r:embed="rId2"/>
          <a:stretch/>
        </p:blipFill>
        <p:spPr>
          <a:xfrm>
            <a:off x="4486320" y="2849040"/>
            <a:ext cx="3218760" cy="32187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1682</Words>
  <Application>Microsoft Office PowerPoint</Application>
  <PresentationFormat>Widescreen</PresentationFormat>
  <Paragraphs>315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Arial</vt:lpstr>
      <vt:lpstr>Arial MT</vt:lpstr>
      <vt:lpstr>Arial MT Bd</vt:lpstr>
      <vt:lpstr>Calibri</vt:lpstr>
      <vt:lpstr>Calibri Light</vt:lpstr>
      <vt:lpstr>Symbol</vt:lpstr>
      <vt:lpstr>Times New Roman</vt:lpstr>
      <vt:lpstr>Wingdings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Balanced Score Card -BSC</vt:lpstr>
      <vt:lpstr>Group Activity (4 – 5 Students)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subject/>
  <dc:creator>Bocij, Paul</dc:creator>
  <dc:description/>
  <cp:lastModifiedBy>Adegbite, Oluwaseun</cp:lastModifiedBy>
  <cp:revision>161</cp:revision>
  <dcterms:created xsi:type="dcterms:W3CDTF">2020-08-14T09:54:00Z</dcterms:created>
  <dcterms:modified xsi:type="dcterms:W3CDTF">2024-02-29T08:59:15Z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KSOProductBuildVer">
    <vt:lpwstr>1033-11.2.0.9629</vt:lpwstr>
  </property>
  <property fmtid="{D5CDD505-2E9C-101B-9397-08002B2CF9AE}" pid="6" name="LinksUpToDate">
    <vt:bool>false</vt:bool>
  </property>
  <property fmtid="{D5CDD505-2E9C-101B-9397-08002B2CF9AE}" pid="7" name="MMClips">
    <vt:i4>0</vt:i4>
  </property>
  <property fmtid="{D5CDD505-2E9C-101B-9397-08002B2CF9AE}" pid="8" name="NXPowerLiteLastOptimized">
    <vt:lpwstr>728941</vt:lpwstr>
  </property>
  <property fmtid="{D5CDD505-2E9C-101B-9397-08002B2CF9AE}" pid="9" name="NXPowerLiteSettings">
    <vt:lpwstr>C700052003A000</vt:lpwstr>
  </property>
  <property fmtid="{D5CDD505-2E9C-101B-9397-08002B2CF9AE}" pid="10" name="NXPowerLiteVersion">
    <vt:lpwstr>D8.0.11</vt:lpwstr>
  </property>
  <property fmtid="{D5CDD505-2E9C-101B-9397-08002B2CF9AE}" pid="11" name="Notes">
    <vt:i4>1</vt:i4>
  </property>
  <property fmtid="{D5CDD505-2E9C-101B-9397-08002B2CF9AE}" pid="12" name="PresentationFormat">
    <vt:lpwstr>Widescreen</vt:lpwstr>
  </property>
  <property fmtid="{D5CDD505-2E9C-101B-9397-08002B2CF9AE}" pid="13" name="ScaleCrop">
    <vt:bool>false</vt:bool>
  </property>
  <property fmtid="{D5CDD505-2E9C-101B-9397-08002B2CF9AE}" pid="14" name="ShareDoc">
    <vt:bool>false</vt:bool>
  </property>
  <property fmtid="{D5CDD505-2E9C-101B-9397-08002B2CF9AE}" pid="15" name="Slides">
    <vt:i4>37</vt:i4>
  </property>
</Properties>
</file>