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6"/>
  </p:notesMasterIdLst>
  <p:handoutMasterIdLst>
    <p:handoutMasterId r:id="rId17"/>
  </p:handoutMasterIdLst>
  <p:sldIdLst>
    <p:sldId id="256" r:id="rId5"/>
    <p:sldId id="277" r:id="rId6"/>
    <p:sldId id="289" r:id="rId7"/>
    <p:sldId id="294" r:id="rId8"/>
    <p:sldId id="295" r:id="rId9"/>
    <p:sldId id="296" r:id="rId10"/>
    <p:sldId id="297" r:id="rId11"/>
    <p:sldId id="298" r:id="rId12"/>
    <p:sldId id="299" r:id="rId13"/>
    <p:sldId id="275" r:id="rId14"/>
    <p:sldId id="300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33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245C065-7973-41A8-A2CC-441A8BA3384C}" type="datetime1">
              <a:rPr lang="en-GB" smtClean="0"/>
              <a:t>17/11/2025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BF9A36D-7FAC-478F-9944-F324014F6F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87A586-3225-45EC-B90F-43F9676D14C2}" type="datetime1">
              <a:rPr lang="en-GB" smtClean="0"/>
              <a:pPr/>
              <a:t>17/11/2025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4B9A9E5-4F7F-4A7D-9DE1-89923232926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3340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132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078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24902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4B9A9E5-4F7F-4A7D-9DE1-89923232926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0945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5.png"/><Relationship Id="rId5" Type="http://schemas.openxmlformats.org/officeDocument/2006/relationships/image" Target="../media/image14.svg"/><Relationship Id="rId4" Type="http://schemas.openxmlformats.org/officeDocument/2006/relationships/image" Target="../media/image13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svg"/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23.svg"/><Relationship Id="rId4" Type="http://schemas.openxmlformats.org/officeDocument/2006/relationships/image" Target="../media/image22.png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rtlCol="0" anchor="b">
            <a:noAutofit/>
          </a:bodyPr>
          <a:lstStyle>
            <a:lvl1pPr algn="l">
              <a:defRPr sz="3600" cap="all" spc="150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 rtlCol="0">
            <a:normAutofit/>
          </a:bodyPr>
          <a:lstStyle>
            <a:lvl1pPr marL="0" indent="0" algn="l">
              <a:lnSpc>
                <a:spcPct val="100000"/>
              </a:lnSpc>
              <a:buNone/>
              <a:defRPr sz="16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rtlCol="0" anchor="b">
            <a:normAutofit/>
          </a:bodyPr>
          <a:lstStyle>
            <a:lvl1pPr>
              <a:defRPr sz="28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 rtlCol="0"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 rtlCol="0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rtlCol="0" anchor="ctr">
            <a:noAutofit/>
          </a:bodyPr>
          <a:lstStyle>
            <a:lvl1pPr marL="0" indent="0" algn="r">
              <a:buNone/>
              <a:defRPr sz="1600" cap="all" spc="150" baseline="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73328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rtlCol="0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/>
            </a:lvl1pPr>
          </a:lstStyle>
          <a:p>
            <a:pPr lvl="0" rtl="0"/>
            <a:r>
              <a:rPr lang="en-GB" noProof="0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75279" y="6356350"/>
            <a:ext cx="1808712" cy="365125"/>
          </a:xfrm>
        </p:spPr>
        <p:txBody>
          <a:bodyPr rtlCol="0"/>
          <a:lstStyle>
            <a:lvl1pPr>
              <a:defRPr sz="900"/>
            </a:lvl1pPr>
          </a:lstStyle>
          <a:p>
            <a:pPr algn="l" rtl="0"/>
            <a:r>
              <a:rPr lang="en-GB" noProof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 rtlCol="0"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rtlCol="0"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rtlCol="0" anchor="ctr">
            <a:noAutofit/>
          </a:bodyPr>
          <a:lstStyle>
            <a:lvl1pPr algn="l">
              <a:defRPr sz="36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 rtlCol="0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 rtlCol="0">
            <a:normAutofit/>
          </a:bodyPr>
          <a:lstStyle>
            <a:lvl1pPr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rtlCol="0"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rtlCol="0"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 rtlCol="0"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B250D272-9B39-4C2D-B0F5-21010D11E437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748749" y="1361938"/>
            <a:ext cx="6765925" cy="496888"/>
          </a:xfrm>
        </p:spPr>
        <p:txBody>
          <a:bodyPr rtlCol="0">
            <a:no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Chart Placeholder 6">
            <a:extLst>
              <a:ext uri="{FF2B5EF4-FFF2-40B4-BE49-F238E27FC236}">
                <a16:creationId xmlns:a16="http://schemas.microsoft.com/office/drawing/2014/main" id="{08AF2DB4-A973-4307-B59C-6058A138835C}"/>
              </a:ext>
            </a:extLst>
          </p:cNvPr>
          <p:cNvSpPr>
            <a:spLocks noGrp="1"/>
          </p:cNvSpPr>
          <p:nvPr>
            <p:ph type="chart" sz="quarter" idx="13"/>
          </p:nvPr>
        </p:nvSpPr>
        <p:spPr>
          <a:xfrm>
            <a:off x="838200" y="2286002"/>
            <a:ext cx="6094270" cy="3542143"/>
          </a:xfrm>
        </p:spPr>
        <p:txBody>
          <a:bodyPr rtlCol="0"/>
          <a:lstStyle/>
          <a:p>
            <a:pPr rtl="0"/>
            <a:r>
              <a:rPr lang="en-GB" noProof="0"/>
              <a:t>Click icon to add chart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39C283A-EC40-421C-8A0E-F9A3161C8890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858125" y="2284624"/>
            <a:ext cx="3147332" cy="306388"/>
          </a:xfrm>
        </p:spPr>
        <p:txBody>
          <a:bodyPr rtlCol="0">
            <a:noAutofit/>
          </a:bodyPr>
          <a:lstStyle>
            <a:lvl1pPr marL="0" indent="0">
              <a:buNone/>
              <a:defRPr sz="1400" cap="all" spc="15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305CA2B1-D510-4949-A638-C1A064DA41A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7858125" y="2779713"/>
            <a:ext cx="3148013" cy="3095625"/>
          </a:xfrm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1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>
              <a:buNone/>
              <a:defRPr sz="105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>
              <a:buNone/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10030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l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l">
              <a:buNone/>
              <a:defRPr sz="1400" b="1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7" name="SmartArt Placeholder 6">
            <a:extLst>
              <a:ext uri="{FF2B5EF4-FFF2-40B4-BE49-F238E27FC236}">
                <a16:creationId xmlns:a16="http://schemas.microsoft.com/office/drawing/2014/main" id="{156CA116-0F6E-4EE9-B34F-03BA07161A7A}"/>
              </a:ext>
            </a:extLst>
          </p:cNvPr>
          <p:cNvSpPr>
            <a:spLocks noGrp="1"/>
          </p:cNvSpPr>
          <p:nvPr>
            <p:ph type="dgm" sz="quarter" idx="15"/>
          </p:nvPr>
        </p:nvSpPr>
        <p:spPr>
          <a:xfrm>
            <a:off x="838200" y="2139084"/>
            <a:ext cx="10515600" cy="3695338"/>
          </a:xfrm>
        </p:spPr>
        <p:txBody>
          <a:bodyPr rtlCol="0"/>
          <a:lstStyle/>
          <a:p>
            <a:pPr rtl="0"/>
            <a:r>
              <a:rPr lang="en-GB" noProof="0"/>
              <a:t>Click icon to add SmartArt graphic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11558" y="5084524"/>
            <a:ext cx="219661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707607" y="5099206"/>
            <a:ext cx="2145049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lvl="1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98271" y="5099206"/>
            <a:ext cx="2132985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 rtlCol="0"/>
          <a:lstStyle/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18152" y="5084524"/>
            <a:ext cx="2132984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buNone/>
              <a:defRPr sz="900">
                <a:solidFill>
                  <a:schemeClr val="bg1"/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2pPr>
          </a:lstStyle>
          <a:p>
            <a:pPr lvl="0" rtl="0"/>
            <a:r>
              <a:rPr lang="en-GB" noProof="0"/>
              <a:t>Click icon to add picture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 rtlCol="0"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rtlCol="0"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 rtlCol="0">
            <a:normAutofit/>
          </a:bodyPr>
          <a:lstStyle>
            <a:lvl1pPr algn="ctr">
              <a:defRPr lang="en-US" sz="2800" kern="1200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319EE98D-9541-4F21-8952-3026DEF75EC4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AB843230-A4E3-4E21-AA93-998E28EB9018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1139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GB" noProof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3AE0369E-A275-4E5A-AE0F-B1F9A54DEDFC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24377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CA3A81E-171B-4946-B8BA-B2F406CF0939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118642"/>
            <a:ext cx="1856232" cy="1664208"/>
          </a:xfrm>
        </p:spPr>
        <p:txBody>
          <a:bodyPr rtlCol="0" anchor="t">
            <a:no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rtlCol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 rtlCol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/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rtlCol="0"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rtlCol="0"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rtlCol="0" anchor="b">
            <a:noAutofit/>
          </a:bodyPr>
          <a:lstStyle>
            <a:lvl1pPr algn="l">
              <a:defRPr sz="3200" spc="15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 rtlCol="0"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 rtlCol="0"/>
          <a:lstStyle>
            <a:lvl1pPr>
              <a:defRPr sz="900"/>
            </a:lvl1pPr>
          </a:lstStyle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79" r:id="rId13"/>
    <p:sldLayoutId id="2147483692" r:id="rId14"/>
    <p:sldLayoutId id="2147483681" r:id="rId15"/>
    <p:sldLayoutId id="2147483674" r:id="rId16"/>
    <p:sldLayoutId id="2147483675" r:id="rId17"/>
    <p:sldLayoutId id="2147483696" r:id="rId18"/>
    <p:sldLayoutId id="2147483677" r:id="rId19"/>
    <p:sldLayoutId id="2147483678" r:id="rId2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heducation.com" TargetMode="External"/><Relationship Id="rId3" Type="http://schemas.openxmlformats.org/officeDocument/2006/relationships/hyperlink" Target="https://www.worldcat.org/title/attachment-and-loss/" TargetMode="External"/><Relationship Id="rId7" Type="http://schemas.openxmlformats.org/officeDocument/2006/relationships/hyperlink" Target="https://www.nhs.uk/conditions/pregnancy-and-baby/helping-your-childs-development/" TargetMode="External"/><Relationship Id="rId2" Type="http://schemas.openxmlformats.org/officeDocument/2006/relationships/hyperlink" Target="https://www.pearson.com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macmillanihe.com" TargetMode="External"/><Relationship Id="rId5" Type="http://schemas.openxmlformats.org/officeDocument/2006/relationships/hyperlink" Target="https://www.gov.uk/government/publications/early-years-framework" TargetMode="External"/><Relationship Id="rId10" Type="http://schemas.openxmlformats.org/officeDocument/2006/relationships/hyperlink" Target="https://www.who.int/health-topics/early-childhood-development" TargetMode="External"/><Relationship Id="rId4" Type="http://schemas.openxmlformats.org/officeDocument/2006/relationships/hyperlink" Target="https://psycnet.apa.org/record/1993-00467-001" TargetMode="External"/><Relationship Id="rId9" Type="http://schemas.openxmlformats.org/officeDocument/2006/relationships/hyperlink" Target="https://www.macmillanlearning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70839" y="709472"/>
            <a:ext cx="4376907" cy="5439055"/>
          </a:xfrm>
        </p:spPr>
        <p:txBody>
          <a:bodyPr rtlCol="0"/>
          <a:lstStyle/>
          <a:p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PSYCOLOGY IN HEALTH AND SOCIAL CARE</a:t>
            </a:r>
            <a:b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u="sng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LCHS4010 (LON)</a:t>
            </a:r>
            <a:b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u="sng"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:  ASSIGNMENT 1</a:t>
            </a:r>
            <a:b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u="sng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: Teresa Sansone</a:t>
            </a:r>
            <a:b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u="sng">
                <a:latin typeface="Arial" panose="020B0604020202020204" pitchFamily="34" charset="0"/>
                <a:cs typeface="Arial" panose="020B0604020202020204" pitchFamily="34" charset="0"/>
              </a:rPr>
              <a:t>Student ID: 2422964</a:t>
            </a:r>
            <a:b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u="sng"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altLang="en-US" sz="2400" b="1" i="1">
                <a:latin typeface="Arial" panose="020B0604020202020204" pitchFamily="34" charset="0"/>
                <a:cs typeface="Arial" panose="020B0604020202020204" pitchFamily="34" charset="0"/>
              </a:rPr>
              <a:t>: CHRISTOPHER MAFUVA</a:t>
            </a:r>
            <a:br>
              <a:rPr lang="en-GB" altLang="en-US" b="1" i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C8B141-1662-7AD1-83D5-7254521C866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5691" y="0"/>
            <a:ext cx="2609689" cy="1582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569" y="1179871"/>
            <a:ext cx="5226812" cy="2556387"/>
          </a:xfrm>
        </p:spPr>
        <p:txBody>
          <a:bodyPr rtlCol="0">
            <a:normAutofit/>
          </a:bodyPr>
          <a:lstStyle/>
          <a:p>
            <a:pPr rtl="0"/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This presentation is entirely my own original work. Grammarly was used only for spelling and PUNCTUACION CHECKS.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B69DF042-37C5-4E09-AA4C-AA66649C95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9EA23-F34E-486A-B8B2-0C3019266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 rtlCol="0"/>
          <a:lstStyle/>
          <a:p>
            <a:pPr rtl="0"/>
            <a:fld id="{19B51A1E-902D-48AF-9020-955120F399B6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BDBD0F-D48B-25A8-C63D-0D105699E938}"/>
              </a:ext>
            </a:extLst>
          </p:cNvPr>
          <p:cNvSpPr txBox="1"/>
          <p:nvPr/>
        </p:nvSpPr>
        <p:spPr>
          <a:xfrm>
            <a:off x="3041135" y="1408324"/>
            <a:ext cx="610972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/>
              <a:t>    </a:t>
            </a:r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Developmental Psychology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A99CDA-98A5-BB57-5AC4-9296F8E98E72}"/>
              </a:ext>
            </a:extLst>
          </p:cNvPr>
          <p:cNvSpPr txBox="1"/>
          <p:nvPr/>
        </p:nvSpPr>
        <p:spPr>
          <a:xfrm>
            <a:off x="3375432" y="2413337"/>
            <a:ext cx="6109728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Looks at how children grow and change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Includes physical, thinking, emotional and social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Helps us understand age-related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Shows what children may need at different stages (Berk, 2022)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Supports planning suitable activities (Siegler et al., 2021</a:t>
            </a:r>
            <a:r>
              <a:rPr lang="en-GB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44941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978D8-E9CE-7564-9489-AD2D880823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133734" y="879677"/>
            <a:ext cx="5433204" cy="471832"/>
          </a:xfrm>
        </p:spPr>
        <p:txBody>
          <a:bodyPr>
            <a:norm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Case Study: Amira</a:t>
            </a:r>
          </a:p>
          <a:p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93211A-D70B-2BD8-9569-60AAD7422752}"/>
              </a:ext>
            </a:extLst>
          </p:cNvPr>
          <p:cNvSpPr txBox="1"/>
          <p:nvPr/>
        </p:nvSpPr>
        <p:spPr>
          <a:xfrm>
            <a:off x="3133734" y="2104103"/>
            <a:ext cx="6102864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3-year-old new to the nursery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Cries and becomes upset at drop-off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Uses limited speech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Stays close to familiar adults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Avoids joining group play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Needs support to feel safe and confident</a:t>
            </a:r>
          </a:p>
        </p:txBody>
      </p:sp>
    </p:spTree>
    <p:extLst>
      <p:ext uri="{BB962C8B-B14F-4D97-AF65-F5344CB8AC3E}">
        <p14:creationId xmlns:p14="http://schemas.microsoft.com/office/powerpoint/2010/main" val="2436625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0274E8-FC81-25BB-C4C4-9F2AAF6E480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15879" y="329879"/>
            <a:ext cx="8739579" cy="798606"/>
          </a:xfrm>
        </p:spPr>
        <p:txBody>
          <a:bodyPr>
            <a:normAutofit/>
          </a:bodyPr>
          <a:lstStyle/>
          <a:p>
            <a:r>
              <a:rPr lang="en-GB" sz="24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P  I  E  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7596D2-82F7-DCE5-59F6-2CA58EB64A2F}"/>
              </a:ext>
            </a:extLst>
          </p:cNvPr>
          <p:cNvSpPr txBox="1"/>
          <p:nvPr/>
        </p:nvSpPr>
        <p:spPr>
          <a:xfrm>
            <a:off x="3572078" y="948690"/>
            <a:ext cx="6109728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/>
              <a:t>Physical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Children at this age like to move around and explore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When they feel worried, they may stay close to familiar adults</a:t>
            </a:r>
          </a:p>
          <a:p>
            <a:pPr>
              <a:buNone/>
            </a:pP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Intellectual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Language develops quickly at three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Limited speech can make following instructions or joining play harder</a:t>
            </a:r>
          </a:p>
          <a:p>
            <a:pPr>
              <a:buNone/>
            </a:pP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Young children need comfort and routine to feel safe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Amira’s morning distress shows she is still settling in</a:t>
            </a:r>
          </a:p>
          <a:p>
            <a:pPr>
              <a:buNone/>
            </a:pP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Three-year-olds are learning to share and join play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Feeling unsure can lead them to stay alone instead of engaging</a:t>
            </a:r>
          </a:p>
        </p:txBody>
      </p:sp>
    </p:spTree>
    <p:extLst>
      <p:ext uri="{BB962C8B-B14F-4D97-AF65-F5344CB8AC3E}">
        <p14:creationId xmlns:p14="http://schemas.microsoft.com/office/powerpoint/2010/main" val="349943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FF40D14E-2A29-B7C4-7E63-1673AFAC74AB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6</a:t>
            </a:fld>
            <a:endParaRPr lang="en-GB" noProof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E63A32E-63E9-DECE-92DC-87E8D2F9A68C}"/>
              </a:ext>
            </a:extLst>
          </p:cNvPr>
          <p:cNvSpPr txBox="1"/>
          <p:nvPr/>
        </p:nvSpPr>
        <p:spPr>
          <a:xfrm>
            <a:off x="3021663" y="1234054"/>
            <a:ext cx="7678993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Background to </a:t>
            </a:r>
            <a:r>
              <a:rPr lang="en-GB" sz="2000" b="1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1/2</a:t>
            </a:r>
          </a:p>
          <a:p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explained that children form emotional bonds with their main     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caregiver (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1969)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These early bonds help children feel safe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A secure base gives children confidence to explore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Consistent and warm care helps build trust</a:t>
            </a: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Background to </a:t>
            </a:r>
            <a:r>
              <a:rPr lang="en-GB" sz="2000" b="1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 2/2</a:t>
            </a:r>
          </a:p>
          <a:p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Separation anxiety is normal in young children (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1969)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Routines help children cope with changes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New environments can make children clingy or unsure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Feeling emotionally safe supports early learning (Howe, 2011)</a:t>
            </a:r>
          </a:p>
          <a:p>
            <a:pPr>
              <a:buFont typeface="Arial" panose="020B0604020202020204" pitchFamily="34" charset="0"/>
              <a:buChar char="•"/>
            </a:pPr>
            <a:endParaRPr lang="it-IT"/>
          </a:p>
          <a:p>
            <a:pPr>
              <a:buFont typeface="Arial" panose="020B0604020202020204" pitchFamily="34" charset="0"/>
              <a:buChar char="•"/>
            </a:pPr>
            <a:endParaRPr lang="it-IT"/>
          </a:p>
          <a:p>
            <a:pPr>
              <a:buFont typeface="Arial" panose="020B0604020202020204" pitchFamily="34" charset="0"/>
              <a:buChar char="•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6296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7F00741-02DE-0718-E25C-AB5E6AC9ECFA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7</a:t>
            </a:fld>
            <a:endParaRPr lang="en-GB" noProof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715AF04-5AAD-5816-9DF9-8707338E03CD}"/>
              </a:ext>
            </a:extLst>
          </p:cNvPr>
          <p:cNvSpPr txBox="1"/>
          <p:nvPr/>
        </p:nvSpPr>
        <p:spPr>
          <a:xfrm>
            <a:off x="3569109" y="762140"/>
            <a:ext cx="6341808" cy="50783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APPLICATION TO THE CASE STUDY SLIDE 1/2</a:t>
            </a:r>
          </a:p>
          <a:p>
            <a:pPr>
              <a:buNone/>
            </a:pPr>
            <a:endParaRPr lang="en-GB" sz="14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Amira’s distress during separation suggests she has not yet formed a secure base in the nursery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Her limited speech may make it harder for her to express her needs and build confidence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Staying close to familiar adults shows she is seeking comfort and reassurance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Bowlby’s theory helps explain why she struggles to settle and explore independently</a:t>
            </a:r>
          </a:p>
          <a:p>
            <a:pPr>
              <a:buNone/>
            </a:pP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APPLICATION TO THE CASE STUDY (SLIDE 2/2</a:t>
            </a:r>
          </a:p>
          <a:p>
            <a:pPr>
              <a:buNone/>
            </a:pPr>
            <a:endParaRPr lang="en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Her difficulty joining group play may relate to anxiety and feeling unsure in the new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Predictable routines can help Amira feel safer and understand what happens next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A warm and consistent key person can support trust-building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600">
                <a:latin typeface="Arial" panose="020B0604020202020204" pitchFamily="34" charset="0"/>
                <a:cs typeface="Arial" panose="020B0604020202020204" pitchFamily="34" charset="0"/>
              </a:rPr>
              <a:t>Extra emotional support can help her feel secure enough to take part in activities</a:t>
            </a:r>
          </a:p>
        </p:txBody>
      </p:sp>
    </p:spTree>
    <p:extLst>
      <p:ext uri="{BB962C8B-B14F-4D97-AF65-F5344CB8AC3E}">
        <p14:creationId xmlns:p14="http://schemas.microsoft.com/office/powerpoint/2010/main" val="161327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5373871-3462-EC01-0F4A-C37274C1733E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8</a:t>
            </a:fld>
            <a:endParaRPr lang="en-GB" noProof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78134E7-DC2B-E297-BAA1-1B5F63C5F380}"/>
              </a:ext>
            </a:extLst>
          </p:cNvPr>
          <p:cNvSpPr txBox="1"/>
          <p:nvPr/>
        </p:nvSpPr>
        <p:spPr>
          <a:xfrm>
            <a:off x="3690065" y="1605396"/>
            <a:ext cx="6109728" cy="28931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/>
              <a:t>Nature and Nurture</a:t>
            </a:r>
          </a:p>
          <a:p>
            <a:pPr>
              <a:buNone/>
            </a:pPr>
            <a:endParaRPr lang="en-GB" b="1"/>
          </a:p>
          <a:p>
            <a:pPr>
              <a:buFont typeface="Arial" panose="020B0604020202020204" pitchFamily="34" charset="0"/>
              <a:buChar char="•"/>
            </a:pPr>
            <a:r>
              <a:rPr lang="en-GB"/>
              <a:t>“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Nature” refers to Amira’s inborn traits, such as her temperament and developmental stage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“Nurture” includes experiences in the home and nursery that shape her behaviour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Amira’s anxiety may come from both natural sensitivity and her recent change of environment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Supportive relationships in the nursery can help her develop confidence and social skills</a:t>
            </a:r>
          </a:p>
        </p:txBody>
      </p:sp>
    </p:spTree>
    <p:extLst>
      <p:ext uri="{BB962C8B-B14F-4D97-AF65-F5344CB8AC3E}">
        <p14:creationId xmlns:p14="http://schemas.microsoft.com/office/powerpoint/2010/main" val="23666500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540EF44-1ED0-7C70-17B0-E0FF0B7D332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pPr rtl="0"/>
              <a:t>9</a:t>
            </a:fld>
            <a:endParaRPr lang="en-GB" noProof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D84065-79DB-BB74-5369-B84E3E3AABD7}"/>
              </a:ext>
            </a:extLst>
          </p:cNvPr>
          <p:cNvSpPr txBox="1"/>
          <p:nvPr/>
        </p:nvSpPr>
        <p:spPr>
          <a:xfrm>
            <a:off x="3041136" y="612844"/>
            <a:ext cx="6109728" cy="48013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Strengths and Weaknesses of Bowlby’s Theory</a:t>
            </a:r>
          </a:p>
          <a:p>
            <a:pPr>
              <a:buNone/>
            </a:pP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Helps explain separation anxiety and attachment behaviours clearly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Useful in early years settings when planning emotional support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Emphasises the role of secure relationships in learning and development</a:t>
            </a:r>
          </a:p>
          <a:p>
            <a:pPr>
              <a:buNone/>
            </a:pPr>
            <a:br>
              <a:rPr lang="en-GB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Focuses mainly on the mother or main caregiver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Does not fully consider cultural differences in caregiving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Children can form healthy attachments to several adults, not only one</a:t>
            </a:r>
          </a:p>
        </p:txBody>
      </p:sp>
    </p:spTree>
    <p:extLst>
      <p:ext uri="{BB962C8B-B14F-4D97-AF65-F5344CB8AC3E}">
        <p14:creationId xmlns:p14="http://schemas.microsoft.com/office/powerpoint/2010/main" val="348852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45244" y="-1538726"/>
            <a:ext cx="5446354" cy="641278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endParaRPr lang="en-GB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 err="1"/>
              <a:t>Bowlby’s</a:t>
            </a:r>
            <a:r>
              <a:rPr lang="en-GB" sz="1800" dirty="0"/>
              <a:t> theory helps explain Amira’s distress, clinginess, and difficulty settling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Understanding her attachment needs supports better planning in the nursery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A consistent key person, routines, and emotional reassurance can help her feel secure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dirty="0"/>
              <a:t>When children feel safe, they are more confident to explore, learn,  </a:t>
            </a:r>
            <a:r>
              <a:rPr lang="it-IT" sz="1800" dirty="0"/>
              <a:t>and </a:t>
            </a:r>
            <a:r>
              <a:rPr lang="it-IT" sz="1800" dirty="0" err="1"/>
              <a:t>joining</a:t>
            </a:r>
            <a:r>
              <a:rPr lang="it-IT" sz="1800" dirty="0"/>
              <a:t> in playing.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2F77C3-1A57-98CF-B3C2-869652508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B5CEABB6-07DC-46E8-9B57-56EC44A396E5}" type="slidenum">
              <a:rPr lang="en-GB" noProof="0" smtClean="0"/>
              <a:t>11</a:t>
            </a:fld>
            <a:endParaRPr lang="en-GB" noProof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F2E86D-9B11-0FF4-D029-32952397EBDA}"/>
              </a:ext>
            </a:extLst>
          </p:cNvPr>
          <p:cNvSpPr txBox="1"/>
          <p:nvPr/>
        </p:nvSpPr>
        <p:spPr>
          <a:xfrm>
            <a:off x="4807973" y="707923"/>
            <a:ext cx="6653981" cy="58785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  <a:p>
            <a:pPr>
              <a:buNone/>
            </a:pP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Berk, L. (2022) Development Through the Lifespan.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www.pearson.com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Bowlby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J. (1969) Attachment and Loss: Vol.1 – Attachment.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www.worldcat.org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/title/attachment-and-loss/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Bretherton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I. (1992) ‘The origins of attachment theory’, Developmental Psychology, 28(5), pp. 759–775.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psycnet.apa.org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/record/1993-00467-001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Gov.uk (2022) EYFS Statutory Framework.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https://www.gov.uk/government/publications/early-years-framework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Howe, D. (2011) Attachment Across the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Lifecourse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www.macmillanihe.com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(2023) Child development (3–4 years).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www.nhs.uk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/conditions/pregnancy-and-baby/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helping-your-childs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-development/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Papalia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D., Feldman, R. &amp; Martorell, G. (2021) Experience Human Development.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www.mheducation.com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Siegler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R. et al. (2021) How Children Develop.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https://www.macmillanlearning.com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WHO (2023) Early Childhood Development.</a:t>
            </a:r>
          </a:p>
          <a:p>
            <a:pPr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https://www.who.int/health-topics/early-childhood-development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Nov 2025).</a:t>
            </a:r>
          </a:p>
        </p:txBody>
      </p:sp>
    </p:spTree>
    <p:extLst>
      <p:ext uri="{BB962C8B-B14F-4D97-AF65-F5344CB8AC3E}">
        <p14:creationId xmlns:p14="http://schemas.microsoft.com/office/powerpoint/2010/main" val="4265988416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4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E9E6DF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47_TF22318419_Win32" id="{DA6E7C03-7C07-46B9-8D9D-F061C4AB5C28}" vid="{0874F78C-8308-4EE6-8F19-85387B86915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5BA3906-9696-4247-AC0D-DD5C26B2A70A}">
  <ds:schemaRefs>
    <ds:schemaRef ds:uri="http://schemas.microsoft.com/office/2006/metadata/properties"/>
    <ds:schemaRef ds:uri="http://www.w3.org/2000/xmlns/"/>
    <ds:schemaRef ds:uri="http://schemas.microsoft.com/sharepoint/v3"/>
    <ds:schemaRef ds:uri="http://www.w3.org/2001/XMLSchema-instance"/>
    <ds:schemaRef ds:uri="71af3243-3dd4-4a8d-8c0d-dd76da1f02a5"/>
    <ds:schemaRef ds:uri="http://schemas.microsoft.com/office/infopath/2007/PartnerControls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2D446390-8521-40A2-A462-EA068123BED9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1E84A1C-2814-43A7-9448-348326113A45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http://schemas.microsoft.com/sharepoint/v3"/>
    <ds:schemaRef ds:uri="71af3243-3dd4-4a8d-8c0d-dd76da1f02a5"/>
    <ds:schemaRef ds:uri="16c05727-aa75-4e4a-9b5f-8a80a1165891"/>
    <ds:schemaRef ds:uri="230e9df3-be65-4c73-a93b-d1236ebd677e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Minimalist sales pitch</Template>
  <Application>Microsoft Office PowerPoint</Application>
  <PresentationFormat>Widescreen</PresentationFormat>
  <Slides>11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Monoline</vt:lpstr>
      <vt:lpstr>Module Title: PSYCOLOGY IN HEALTH AND SOCIAL CARE Module Number: LCHS4010 (LON) Assignment No:  ASSIGNMENT 1 Student Name: Teresa Sansone Student ID: 2422964 Lecturer’s Name: CHRISTOPHER MAFUVA </vt:lpstr>
      <vt:lpstr>This presentation is entirely my own original work. Grammarly was used only for spelling and PUNCTUACION CHECKS.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Title: PSYCOLOGY IN HEALTH AND SOCIAL CARE Module Number: LCHS4010 (LON) Assignment No:  ASSIGNMENT 1 Student Name: Teresa Sansone Student ID: 2422964 Lecturer’s Name: CHRISTOPHER MAFUVA </dc:title>
  <dc:creator>teresa sansone</dc:creator>
  <cp:lastModifiedBy>teresa sansone</cp:lastModifiedBy>
  <cp:revision>3</cp:revision>
  <dcterms:created xsi:type="dcterms:W3CDTF">2025-11-16T20:54:18Z</dcterms:created>
  <dcterms:modified xsi:type="dcterms:W3CDTF">2025-11-17T08:41:07Z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