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03" d="100"/>
          <a:sy n="103" d="100"/>
        </p:scale>
        <p:origin x="-1375" y="-8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14CA17-05F0-4A57-A9FF-FA5434B3C62A}" type="datetimeFigureOut">
              <a:rPr lang="en-US" smtClean="0"/>
              <a:pPr/>
              <a:t>11/11/2013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879A6468-FCD1-41D8-B21C-CEC9C395B22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9A6468-FCD1-41D8-B21C-CEC9C395B223}"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9A6468-FCD1-41D8-B21C-CEC9C395B223}"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79A6468-FCD1-41D8-B21C-CEC9C395B223}"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879A6468-FCD1-41D8-B21C-CEC9C395B22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879A6468-FCD1-41D8-B21C-CEC9C395B223}"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879A6468-FCD1-41D8-B21C-CEC9C395B22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14CA17-05F0-4A57-A9FF-FA5434B3C62A}" type="datetimeFigureOut">
              <a:rPr lang="en-US" smtClean="0"/>
              <a:pPr/>
              <a:t>11/11/2013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879A6468-FCD1-41D8-B21C-CEC9C395B22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14CA17-05F0-4A57-A9FF-FA5434B3C62A}" type="datetimeFigureOut">
              <a:rPr lang="en-US" smtClean="0"/>
              <a:pPr/>
              <a:t>11/11/2013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879A6468-FCD1-41D8-B21C-CEC9C395B223}"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9A6468-FCD1-41D8-B21C-CEC9C395B22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14CA17-05F0-4A57-A9FF-FA5434B3C62A}" type="datetimeFigureOut">
              <a:rPr lang="en-US" smtClean="0"/>
              <a:pPr/>
              <a:t>11/11/2013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879A6468-FCD1-41D8-B21C-CEC9C395B22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14CA17-05F0-4A57-A9FF-FA5434B3C62A}" type="datetimeFigureOut">
              <a:rPr lang="en-US" smtClean="0"/>
              <a:pPr/>
              <a:t>11/11/2013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879A6468-FCD1-41D8-B21C-CEC9C395B22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smtClean="0"/>
              <a:t>Multivibrators and Decoders</a:t>
            </a:r>
            <a:endParaRPr lang="en-GB" sz="3600"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2733489"/>
          </a:xfrm>
        </p:spPr>
        <p:txBody>
          <a:bodyPr>
            <a:normAutofit lnSpcReduction="10000"/>
          </a:bodyPr>
          <a:lstStyle/>
          <a:p>
            <a:r>
              <a:rPr lang="en-GB" sz="1900" dirty="0" smtClean="0"/>
              <a:t>In addition to bi stable multi vibrators [flip flops] we can have:- </a:t>
            </a:r>
          </a:p>
          <a:p>
            <a:pPr lvl="1"/>
            <a:r>
              <a:rPr lang="en-GB" sz="1700" dirty="0" smtClean="0"/>
              <a:t>Astable multi-vibrators (no stable states) </a:t>
            </a:r>
          </a:p>
          <a:p>
            <a:pPr lvl="1"/>
            <a:r>
              <a:rPr lang="en-GB" sz="1700" dirty="0" smtClean="0"/>
              <a:t>Monostable multi-vibrators (1 stable state) </a:t>
            </a:r>
          </a:p>
          <a:p>
            <a:r>
              <a:rPr lang="en-GB" sz="1900" dirty="0" smtClean="0"/>
              <a:t>An astable multi-vibrator is a circuit that has no stable states and continually switches between two stable states (pulses). It is used as a pulse generator. </a:t>
            </a:r>
          </a:p>
          <a:p>
            <a:r>
              <a:rPr lang="en-GB" sz="1900" dirty="0" smtClean="0"/>
              <a:t>A simple astable multi-vibrator can be constructed using two inverters as shown below, the output of each inverter is fed back to the input of the other inverter. </a:t>
            </a:r>
          </a:p>
        </p:txBody>
      </p:sp>
      <p:sp>
        <p:nvSpPr>
          <p:cNvPr id="3" name="Title 2"/>
          <p:cNvSpPr>
            <a:spLocks noGrp="1"/>
          </p:cNvSpPr>
          <p:nvPr>
            <p:ph type="title"/>
          </p:nvPr>
        </p:nvSpPr>
        <p:spPr/>
        <p:txBody>
          <a:bodyPr>
            <a:normAutofit/>
          </a:bodyPr>
          <a:lstStyle/>
          <a:p>
            <a:r>
              <a:rPr lang="en-GB" sz="2200" dirty="0" smtClean="0"/>
              <a:t>Astable multi-vibrator </a:t>
            </a:r>
            <a:endParaRPr lang="en-GB" sz="2200" dirty="0"/>
          </a:p>
        </p:txBody>
      </p:sp>
      <p:pic>
        <p:nvPicPr>
          <p:cNvPr id="1026" name="Picture 2"/>
          <p:cNvPicPr>
            <a:picLocks noChangeAspect="1" noChangeArrowheads="1"/>
          </p:cNvPicPr>
          <p:nvPr/>
        </p:nvPicPr>
        <p:blipFill>
          <a:blip r:embed="rId2"/>
          <a:srcRect/>
          <a:stretch>
            <a:fillRect/>
          </a:stretch>
        </p:blipFill>
        <p:spPr bwMode="auto">
          <a:xfrm>
            <a:off x="1428728" y="4214818"/>
            <a:ext cx="6143668" cy="1752342"/>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2733489"/>
          </a:xfrm>
        </p:spPr>
        <p:txBody>
          <a:bodyPr>
            <a:normAutofit/>
          </a:bodyPr>
          <a:lstStyle/>
          <a:p>
            <a:r>
              <a:rPr lang="en-GB" sz="1900" dirty="0" smtClean="0"/>
              <a:t>The role of the capacitor is to delay the effect of the voltage output from one inverter before it switches the other inverter. The inverters repeatedly switch 1 and 0 outputs. The duration of the on and off times (‘mark’ and ‘space’) for the pulses produced a determined by the R and C values. Circuit (a) gives full control of both times; circuit (b) gives control of only one time.  If potentiometers (variable resistors) are used in place of fixed value resistances, then a variable pulse duration and frequency can be achieved. </a:t>
            </a:r>
          </a:p>
        </p:txBody>
      </p:sp>
      <p:sp>
        <p:nvSpPr>
          <p:cNvPr id="3" name="Title 2"/>
          <p:cNvSpPr>
            <a:spLocks noGrp="1"/>
          </p:cNvSpPr>
          <p:nvPr>
            <p:ph type="title"/>
          </p:nvPr>
        </p:nvSpPr>
        <p:spPr/>
        <p:txBody>
          <a:bodyPr>
            <a:normAutofit/>
          </a:bodyPr>
          <a:lstStyle/>
          <a:p>
            <a:r>
              <a:rPr lang="en-GB" sz="2200" dirty="0" smtClean="0"/>
              <a:t>Astable multi-vibrator </a:t>
            </a:r>
            <a:endParaRPr lang="en-GB" sz="2200" dirty="0"/>
          </a:p>
        </p:txBody>
      </p:sp>
      <p:pic>
        <p:nvPicPr>
          <p:cNvPr id="5" name="Picture 2"/>
          <p:cNvPicPr>
            <a:picLocks noChangeAspect="1" noChangeArrowheads="1"/>
          </p:cNvPicPr>
          <p:nvPr/>
        </p:nvPicPr>
        <p:blipFill>
          <a:blip r:embed="rId2"/>
          <a:srcRect/>
          <a:stretch>
            <a:fillRect/>
          </a:stretch>
        </p:blipFill>
        <p:spPr bwMode="auto">
          <a:xfrm>
            <a:off x="1428728" y="4214818"/>
            <a:ext cx="6143668" cy="1752342"/>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519043"/>
          </a:xfrm>
        </p:spPr>
        <p:txBody>
          <a:bodyPr>
            <a:normAutofit lnSpcReduction="10000"/>
          </a:bodyPr>
          <a:lstStyle/>
          <a:p>
            <a:r>
              <a:rPr lang="en-GB" sz="1900" dirty="0" smtClean="0"/>
              <a:t>Sometimes it is required to generate pulses of precise frequency, and the quartz crystal controlled multivibrator, shown below, can be applied. The crystal locks the pulse frequency to the chosen value. This type of circuit is used to generate the clock signal in a microcomputer. </a:t>
            </a:r>
          </a:p>
        </p:txBody>
      </p:sp>
      <p:sp>
        <p:nvSpPr>
          <p:cNvPr id="3" name="Title 2"/>
          <p:cNvSpPr>
            <a:spLocks noGrp="1"/>
          </p:cNvSpPr>
          <p:nvPr>
            <p:ph type="title"/>
          </p:nvPr>
        </p:nvSpPr>
        <p:spPr/>
        <p:txBody>
          <a:bodyPr>
            <a:normAutofit/>
          </a:bodyPr>
          <a:lstStyle/>
          <a:p>
            <a:r>
              <a:rPr lang="en-GB" sz="2200" dirty="0" smtClean="0"/>
              <a:t>Astable multi-vibrator </a:t>
            </a:r>
            <a:endParaRPr lang="en-GB" sz="2200" dirty="0"/>
          </a:p>
        </p:txBody>
      </p:sp>
      <p:pic>
        <p:nvPicPr>
          <p:cNvPr id="2050" name="Picture 2"/>
          <p:cNvPicPr>
            <a:picLocks noChangeAspect="1" noChangeArrowheads="1"/>
          </p:cNvPicPr>
          <p:nvPr/>
        </p:nvPicPr>
        <p:blipFill>
          <a:blip r:embed="rId2"/>
          <a:srcRect/>
          <a:stretch>
            <a:fillRect/>
          </a:stretch>
        </p:blipFill>
        <p:spPr bwMode="auto">
          <a:xfrm>
            <a:off x="1785918" y="3000372"/>
            <a:ext cx="5743575" cy="311467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p:cNvPicPr>
            <a:picLocks noChangeAspect="1" noChangeArrowheads="1"/>
          </p:cNvPicPr>
          <p:nvPr/>
        </p:nvPicPr>
        <p:blipFill>
          <a:blip r:embed="rId2"/>
          <a:srcRect/>
          <a:stretch>
            <a:fillRect/>
          </a:stretch>
        </p:blipFill>
        <p:spPr bwMode="auto">
          <a:xfrm>
            <a:off x="3571868" y="3286124"/>
            <a:ext cx="5398749" cy="3143272"/>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2804927"/>
          </a:xfrm>
        </p:spPr>
        <p:txBody>
          <a:bodyPr>
            <a:normAutofit/>
          </a:bodyPr>
          <a:lstStyle/>
          <a:p>
            <a:r>
              <a:rPr lang="en-GB" sz="1800" dirty="0" smtClean="0"/>
              <a:t>One of the most popular and flexible ICs that is applied as an astable multivibrator is the 555 timer. The external components that must be connected to this chip calls it a operating in the ‘free running’ (astable) mode are shown below. The choice of these component values determines the mark and space times for the pulse sequence produced, as follows: </a:t>
            </a:r>
          </a:p>
          <a:p>
            <a:endParaRPr lang="en-GB" sz="1900" dirty="0" smtClean="0"/>
          </a:p>
          <a:p>
            <a:endParaRPr lang="en-GB" sz="1900" dirty="0" smtClean="0"/>
          </a:p>
          <a:p>
            <a:endParaRPr lang="en-GB" sz="1900" dirty="0" smtClean="0"/>
          </a:p>
          <a:p>
            <a:pPr>
              <a:buNone/>
            </a:pPr>
            <a:endParaRPr lang="en-GB" sz="1900" dirty="0" smtClean="0"/>
          </a:p>
        </p:txBody>
      </p:sp>
      <p:sp>
        <p:nvSpPr>
          <p:cNvPr id="3" name="Title 2"/>
          <p:cNvSpPr>
            <a:spLocks noGrp="1"/>
          </p:cNvSpPr>
          <p:nvPr>
            <p:ph type="title"/>
          </p:nvPr>
        </p:nvSpPr>
        <p:spPr/>
        <p:txBody>
          <a:bodyPr>
            <a:normAutofit/>
          </a:bodyPr>
          <a:lstStyle/>
          <a:p>
            <a:r>
              <a:rPr lang="en-GB" sz="2200" dirty="0" smtClean="0"/>
              <a:t>Astable multi-vibrator </a:t>
            </a:r>
            <a:endParaRPr lang="en-GB" sz="2200" dirty="0"/>
          </a:p>
        </p:txBody>
      </p:sp>
      <p:pic>
        <p:nvPicPr>
          <p:cNvPr id="3074" name="Picture 2"/>
          <p:cNvPicPr>
            <a:picLocks noChangeAspect="1" noChangeArrowheads="1"/>
          </p:cNvPicPr>
          <p:nvPr/>
        </p:nvPicPr>
        <p:blipFill>
          <a:blip r:embed="rId3"/>
          <a:srcRect/>
          <a:stretch>
            <a:fillRect/>
          </a:stretch>
        </p:blipFill>
        <p:spPr bwMode="auto">
          <a:xfrm>
            <a:off x="857224" y="3357562"/>
            <a:ext cx="3009900" cy="962025"/>
          </a:xfrm>
          <a:prstGeom prst="rect">
            <a:avLst/>
          </a:prstGeom>
          <a:noFill/>
          <a:ln w="9525">
            <a:noFill/>
            <a:miter lim="800000"/>
            <a:headEnd/>
            <a:tailEnd/>
          </a:ln>
          <a:effectLst/>
        </p:spPr>
      </p:pic>
      <p:sp>
        <p:nvSpPr>
          <p:cNvPr id="7" name="TextBox 6"/>
          <p:cNvSpPr txBox="1"/>
          <p:nvPr/>
        </p:nvSpPr>
        <p:spPr>
          <a:xfrm>
            <a:off x="857224" y="4572008"/>
            <a:ext cx="2500330" cy="923330"/>
          </a:xfrm>
          <a:prstGeom prst="rect">
            <a:avLst/>
          </a:prstGeom>
          <a:noFill/>
        </p:spPr>
        <p:txBody>
          <a:bodyPr wrap="square" rtlCol="0">
            <a:spAutoFit/>
          </a:bodyPr>
          <a:lstStyle/>
          <a:p>
            <a:r>
              <a:rPr lang="en-GB" dirty="0"/>
              <a:t>The capacitor which is connected to pin 5 eliminates noise.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srcRect/>
          <a:stretch>
            <a:fillRect/>
          </a:stretch>
        </p:blipFill>
        <p:spPr bwMode="auto">
          <a:xfrm>
            <a:off x="1357290" y="3714752"/>
            <a:ext cx="6215106" cy="2929865"/>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2447738"/>
          </a:xfrm>
        </p:spPr>
        <p:txBody>
          <a:bodyPr>
            <a:normAutofit/>
          </a:bodyPr>
          <a:lstStyle/>
          <a:p>
            <a:r>
              <a:rPr lang="en-GB" sz="1800" dirty="0" smtClean="0"/>
              <a:t>The mono-stable multivibrator (or ‘one shot’) circuit has only one stable state, and it remains in the unstable state for a fixed time. It is used to generate the single fixed length pulse when triggered by an input pulse. </a:t>
            </a:r>
          </a:p>
          <a:p>
            <a:r>
              <a:rPr lang="en-GB" sz="1800" dirty="0" smtClean="0"/>
              <a:t>The circuit below shows connections required to produce a mono-stable multivibrator using the 555 timer chip.  The circuit triggers on a negative going input signal, and at the time that the output stays in the high state is given by: </a:t>
            </a:r>
            <a:endParaRPr lang="en-GB" sz="1800" dirty="0"/>
          </a:p>
        </p:txBody>
      </p:sp>
      <p:sp>
        <p:nvSpPr>
          <p:cNvPr id="3" name="Title 2"/>
          <p:cNvSpPr>
            <a:spLocks noGrp="1"/>
          </p:cNvSpPr>
          <p:nvPr>
            <p:ph type="title"/>
          </p:nvPr>
        </p:nvSpPr>
        <p:spPr/>
        <p:txBody>
          <a:bodyPr>
            <a:normAutofit/>
          </a:bodyPr>
          <a:lstStyle/>
          <a:p>
            <a:r>
              <a:rPr lang="en-GB" sz="2200" dirty="0" smtClean="0"/>
              <a:t>Monostable multivibrator</a:t>
            </a:r>
            <a:endParaRPr lang="en-GB" sz="2200" dirty="0"/>
          </a:p>
        </p:txBody>
      </p:sp>
      <p:pic>
        <p:nvPicPr>
          <p:cNvPr id="4099" name="Picture 3"/>
          <p:cNvPicPr>
            <a:picLocks noChangeAspect="1" noChangeArrowheads="1"/>
          </p:cNvPicPr>
          <p:nvPr/>
        </p:nvPicPr>
        <p:blipFill>
          <a:blip r:embed="rId3"/>
          <a:srcRect/>
          <a:stretch>
            <a:fillRect/>
          </a:stretch>
        </p:blipFill>
        <p:spPr bwMode="auto">
          <a:xfrm>
            <a:off x="5000628" y="3429000"/>
            <a:ext cx="1638300" cy="4476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p:cNvPicPr>
            <a:picLocks noChangeAspect="1" noChangeArrowheads="1"/>
          </p:cNvPicPr>
          <p:nvPr/>
        </p:nvPicPr>
        <p:blipFill>
          <a:blip r:embed="rId2"/>
          <a:srcRect/>
          <a:stretch>
            <a:fillRect/>
          </a:stretch>
        </p:blipFill>
        <p:spPr bwMode="auto">
          <a:xfrm>
            <a:off x="1357290" y="3714752"/>
            <a:ext cx="6215106" cy="2929865"/>
          </a:xfrm>
          <a:prstGeom prst="rect">
            <a:avLst/>
          </a:prstGeom>
          <a:noFill/>
          <a:ln w="9525">
            <a:noFill/>
            <a:miter lim="800000"/>
            <a:headEnd/>
            <a:tailEnd/>
          </a:ln>
          <a:effectLst/>
        </p:spPr>
      </p:pic>
      <p:sp>
        <p:nvSpPr>
          <p:cNvPr id="2" name="Content Placeholder 1"/>
          <p:cNvSpPr>
            <a:spLocks noGrp="1"/>
          </p:cNvSpPr>
          <p:nvPr>
            <p:ph idx="1"/>
          </p:nvPr>
        </p:nvSpPr>
        <p:spPr>
          <a:xfrm>
            <a:off x="457200" y="1481329"/>
            <a:ext cx="8229600" cy="2447738"/>
          </a:xfrm>
        </p:spPr>
        <p:txBody>
          <a:bodyPr>
            <a:normAutofit/>
          </a:bodyPr>
          <a:lstStyle/>
          <a:p>
            <a:endParaRPr lang="en-GB" sz="1800" dirty="0" smtClean="0"/>
          </a:p>
          <a:p>
            <a:endParaRPr lang="en-GB" sz="1800" dirty="0" smtClean="0"/>
          </a:p>
          <a:p>
            <a:r>
              <a:rPr lang="en-GB" sz="1800" dirty="0" smtClean="0"/>
              <a:t>For example if, R = 1M and C = 1uF, then the output pulse width is just over 1 second.  The one-shot is not used as frequently as the astable multivibrator, but it can be applied to regenerate a fixed length pulse at the end of a transmission line which exhibits noise and signal loss. </a:t>
            </a:r>
            <a:endParaRPr lang="en-GB" sz="1800" dirty="0"/>
          </a:p>
        </p:txBody>
      </p:sp>
      <p:sp>
        <p:nvSpPr>
          <p:cNvPr id="3" name="Title 2"/>
          <p:cNvSpPr>
            <a:spLocks noGrp="1"/>
          </p:cNvSpPr>
          <p:nvPr>
            <p:ph type="title"/>
          </p:nvPr>
        </p:nvSpPr>
        <p:spPr/>
        <p:txBody>
          <a:bodyPr>
            <a:normAutofit/>
          </a:bodyPr>
          <a:lstStyle/>
          <a:p>
            <a:r>
              <a:rPr lang="en-GB" sz="2200" dirty="0" smtClean="0"/>
              <a:t>Monostable multivibrator</a:t>
            </a:r>
            <a:endParaRPr lang="en-GB" sz="2200" dirty="0"/>
          </a:p>
        </p:txBody>
      </p:sp>
      <p:pic>
        <p:nvPicPr>
          <p:cNvPr id="6" name="Picture 3"/>
          <p:cNvPicPr>
            <a:picLocks noChangeAspect="1" noChangeArrowheads="1"/>
          </p:cNvPicPr>
          <p:nvPr/>
        </p:nvPicPr>
        <p:blipFill>
          <a:blip r:embed="rId3"/>
          <a:srcRect/>
          <a:stretch>
            <a:fillRect/>
          </a:stretch>
        </p:blipFill>
        <p:spPr bwMode="auto">
          <a:xfrm>
            <a:off x="3500430" y="1500174"/>
            <a:ext cx="1638300" cy="447675"/>
          </a:xfrm>
          <a:prstGeom prst="rect">
            <a:avLst/>
          </a:prstGeom>
          <a:noFill/>
          <a:ln w="9525">
            <a:noFill/>
            <a:miter lim="800000"/>
            <a:headEnd/>
            <a:tailEnd/>
          </a:ln>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1928794" y="1857364"/>
            <a:ext cx="5749663" cy="3500462"/>
          </a:xfrm>
          <a:prstGeom prst="rect">
            <a:avLst/>
          </a:prstGeom>
          <a:noFill/>
          <a:ln w="9525">
            <a:noFill/>
            <a:miter lim="800000"/>
            <a:headEnd/>
            <a:tailEnd/>
          </a:ln>
          <a:effectLst/>
        </p:spPr>
      </p:pic>
      <p:sp>
        <p:nvSpPr>
          <p:cNvPr id="2" name="Content Placeholder 1"/>
          <p:cNvSpPr>
            <a:spLocks noGrp="1"/>
          </p:cNvSpPr>
          <p:nvPr>
            <p:ph idx="1"/>
          </p:nvPr>
        </p:nvSpPr>
        <p:spPr>
          <a:xfrm>
            <a:off x="457200" y="1071546"/>
            <a:ext cx="8115328" cy="5429288"/>
          </a:xfrm>
        </p:spPr>
        <p:txBody>
          <a:bodyPr>
            <a:noAutofit/>
          </a:bodyPr>
          <a:lstStyle/>
          <a:p>
            <a:r>
              <a:rPr lang="en-GB" sz="1600" dirty="0" smtClean="0"/>
              <a:t>The Schmitt trigger circuit is used to convert a signal of irregular wave shape into a sharply defined pulse.  Shown below is the circuit symbol for a Schmitt trigger, and the effect of the circuit on an input voltage sine wave signal. </a:t>
            </a:r>
          </a:p>
          <a:p>
            <a:endParaRPr lang="en-GB" sz="1600" dirty="0" smtClean="0"/>
          </a:p>
          <a:p>
            <a:endParaRPr lang="en-GB" sz="1600" dirty="0" smtClean="0"/>
          </a:p>
          <a:p>
            <a:endParaRPr lang="en-GB" sz="1600" dirty="0" smtClean="0"/>
          </a:p>
          <a:p>
            <a:endParaRPr lang="en-GB" sz="1600" dirty="0" smtClean="0"/>
          </a:p>
          <a:p>
            <a:endParaRPr lang="en-GB" sz="1600" dirty="0" smtClean="0"/>
          </a:p>
          <a:p>
            <a:endParaRPr lang="en-GB" sz="1600" dirty="0" smtClean="0"/>
          </a:p>
          <a:p>
            <a:pPr>
              <a:buNone/>
            </a:pPr>
            <a:endParaRPr lang="en-GB" sz="1600" dirty="0" smtClean="0"/>
          </a:p>
          <a:p>
            <a:pPr>
              <a:buNone/>
            </a:pPr>
            <a:endParaRPr lang="en-GB" sz="1600" dirty="0" smtClean="0"/>
          </a:p>
          <a:p>
            <a:pPr>
              <a:buNone/>
            </a:pPr>
            <a:endParaRPr lang="en-GB" sz="1600" dirty="0" smtClean="0"/>
          </a:p>
          <a:p>
            <a:pPr>
              <a:buNone/>
            </a:pPr>
            <a:endParaRPr lang="en-GB" sz="1600" dirty="0" smtClean="0"/>
          </a:p>
          <a:p>
            <a:endParaRPr lang="en-GB" sz="1600" dirty="0" smtClean="0"/>
          </a:p>
          <a:p>
            <a:r>
              <a:rPr lang="en-GB" sz="1600" dirty="0" smtClean="0"/>
              <a:t>The circuit triggers ‘on’ at the higher threshold voltage and ‘off’ at the lower threshold voltage. Therefore converts the sine wave to a square wave.  Other applications are to ‘cleanup’ noisy pulses. </a:t>
            </a:r>
            <a:endParaRPr lang="en-GB" sz="1600" dirty="0"/>
          </a:p>
        </p:txBody>
      </p:sp>
      <p:sp>
        <p:nvSpPr>
          <p:cNvPr id="3" name="Title 2"/>
          <p:cNvSpPr>
            <a:spLocks noGrp="1"/>
          </p:cNvSpPr>
          <p:nvPr>
            <p:ph type="title"/>
          </p:nvPr>
        </p:nvSpPr>
        <p:spPr/>
        <p:txBody>
          <a:bodyPr>
            <a:normAutofit/>
          </a:bodyPr>
          <a:lstStyle/>
          <a:p>
            <a:r>
              <a:rPr lang="en-GB" sz="2200" dirty="0" smtClean="0"/>
              <a:t>Schmitt Trigger</a:t>
            </a:r>
            <a:endParaRPr lang="en-GB" sz="22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85860"/>
            <a:ext cx="8043890" cy="2428892"/>
          </a:xfrm>
        </p:spPr>
        <p:txBody>
          <a:bodyPr>
            <a:noAutofit/>
          </a:bodyPr>
          <a:lstStyle/>
          <a:p>
            <a:r>
              <a:rPr lang="en-GB" sz="1800" dirty="0" smtClean="0"/>
              <a:t>The practical Schmitt trigger circuit is the TTL 7414.  This offers six inverting Schmitt triggers in a 14 pin package. At the Schmitt trigger input circuit is offered with a NAND gate in the 7413, which is illustrated below. Each NAND gate can be triggered by a school ramping or noisy signals to produce a Jitter-free output signal. The ‘hysteresis’, or ‘backlash’, is the difference between the higher and lower threshold voltages, this is typically 0.8V for this circuit. </a:t>
            </a:r>
          </a:p>
          <a:p>
            <a:endParaRPr lang="en-GB" sz="1600" dirty="0"/>
          </a:p>
        </p:txBody>
      </p:sp>
      <p:sp>
        <p:nvSpPr>
          <p:cNvPr id="3" name="Title 2"/>
          <p:cNvSpPr>
            <a:spLocks noGrp="1"/>
          </p:cNvSpPr>
          <p:nvPr>
            <p:ph type="title"/>
          </p:nvPr>
        </p:nvSpPr>
        <p:spPr/>
        <p:txBody>
          <a:bodyPr>
            <a:normAutofit/>
          </a:bodyPr>
          <a:lstStyle/>
          <a:p>
            <a:r>
              <a:rPr lang="en-GB" sz="2200" dirty="0" smtClean="0"/>
              <a:t>Schmitt Trigger</a:t>
            </a:r>
            <a:endParaRPr lang="en-GB" sz="2200" dirty="0"/>
          </a:p>
        </p:txBody>
      </p:sp>
      <p:pic>
        <p:nvPicPr>
          <p:cNvPr id="6146" name="Picture 2"/>
          <p:cNvPicPr>
            <a:picLocks noChangeAspect="1" noChangeArrowheads="1"/>
          </p:cNvPicPr>
          <p:nvPr/>
        </p:nvPicPr>
        <p:blipFill>
          <a:blip r:embed="rId2"/>
          <a:srcRect/>
          <a:stretch>
            <a:fillRect/>
          </a:stretch>
        </p:blipFill>
        <p:spPr bwMode="auto">
          <a:xfrm>
            <a:off x="2285984" y="3643314"/>
            <a:ext cx="3747511" cy="222408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sz="1800" dirty="0" smtClean="0"/>
              <a:t>A decoder circuit converts a coded input bit pattern into a unique output bit pattern. </a:t>
            </a:r>
          </a:p>
          <a:p>
            <a:r>
              <a:rPr lang="en-GB" sz="1800" dirty="0" smtClean="0"/>
              <a:t>Decoder </a:t>
            </a:r>
            <a:r>
              <a:rPr lang="en-GB" sz="1800" dirty="0" smtClean="0"/>
              <a:t>ICs </a:t>
            </a:r>
            <a:r>
              <a:rPr lang="en-GB" sz="1800" dirty="0" smtClean="0"/>
              <a:t>are used for the following purposes: </a:t>
            </a:r>
          </a:p>
          <a:p>
            <a:pPr lvl="1"/>
            <a:r>
              <a:rPr lang="en-GB" dirty="0" smtClean="0"/>
              <a:t>a) </a:t>
            </a:r>
            <a:r>
              <a:rPr lang="en-GB" sz="1600" dirty="0" smtClean="0"/>
              <a:t>Binary input, decimal output (e.g. 2-bit input, 4 discreet output lines with only one set at any time). </a:t>
            </a:r>
          </a:p>
          <a:p>
            <a:pPr lvl="1"/>
            <a:r>
              <a:rPr lang="en-GB" sz="1600" dirty="0" smtClean="0"/>
              <a:t>b) Binary input, 7 segment pattern output (for numerical display) </a:t>
            </a:r>
          </a:p>
          <a:p>
            <a:pPr lvl="1"/>
            <a:r>
              <a:rPr lang="en-GB" sz="1600" dirty="0" smtClean="0"/>
              <a:t>c) Address decoding – saves on the potential amount of address lines required thus making it possible to address more devices than a microprocessor could support. </a:t>
            </a:r>
          </a:p>
          <a:p>
            <a:r>
              <a:rPr lang="en-GB" sz="1900" dirty="0" smtClean="0"/>
              <a:t>The operation of a 2 to 4 decoder is illustrated on the next slide.  Only one of the four outputs is set at any time (set to logic 0 because the outputs are inverse logic signals and most devices are triggered by an active low signal) – the particular output line which is set is determined by the binary code on the two inputs. Notice the increasing binary count on the two inputs (A is the least significant bit). . </a:t>
            </a:r>
            <a:endParaRPr lang="en-GB" sz="19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304730"/>
          </a:xfrm>
        </p:spPr>
        <p:txBody>
          <a:bodyPr>
            <a:normAutofit/>
          </a:bodyPr>
          <a:lstStyle/>
          <a:p>
            <a:r>
              <a:rPr lang="en-GB" sz="1800" dirty="0" smtClean="0"/>
              <a:t>This device </a:t>
            </a:r>
            <a:r>
              <a:rPr lang="en-GB" sz="1800" dirty="0" smtClean="0"/>
              <a:t>has </a:t>
            </a:r>
            <a:r>
              <a:rPr lang="en-GB" sz="1800" dirty="0" smtClean="0"/>
              <a:t>applications in microcomputer circuits when for example it is required to select only one of four memory chips (or input / output chips).  Each of these chips is </a:t>
            </a:r>
            <a:r>
              <a:rPr lang="en-GB" sz="1800" dirty="0" smtClean="0"/>
              <a:t>fed </a:t>
            </a:r>
            <a:r>
              <a:rPr lang="en-GB" sz="1800" dirty="0" smtClean="0"/>
              <a:t>with </a:t>
            </a:r>
            <a:r>
              <a:rPr lang="en-GB" sz="1800" dirty="0" smtClean="0"/>
              <a:t>one </a:t>
            </a:r>
            <a:r>
              <a:rPr lang="en-GB" sz="1800" dirty="0" smtClean="0"/>
              <a:t>of the decoder output signals.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pic>
        <p:nvPicPr>
          <p:cNvPr id="7170" name="Picture 2"/>
          <p:cNvPicPr>
            <a:picLocks noChangeAspect="1" noChangeArrowheads="1"/>
          </p:cNvPicPr>
          <p:nvPr/>
        </p:nvPicPr>
        <p:blipFill>
          <a:blip r:embed="rId2"/>
          <a:srcRect/>
          <a:stretch>
            <a:fillRect/>
          </a:stretch>
        </p:blipFill>
        <p:spPr bwMode="auto">
          <a:xfrm>
            <a:off x="1285852" y="3429000"/>
            <a:ext cx="6500858" cy="2065762"/>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8229600" cy="1304730"/>
          </a:xfrm>
        </p:spPr>
        <p:txBody>
          <a:bodyPr>
            <a:normAutofit/>
          </a:bodyPr>
          <a:lstStyle/>
          <a:p>
            <a:r>
              <a:rPr lang="en-GB" sz="1800" dirty="0" smtClean="0"/>
              <a:t>A practical 2-4 decoder IC is the 74139, which is shown below.  Two decoder circuits are supported on the same chip. Notice that the outputs are only set in the manner indicated in the truth table, when the not EN signal is set to logic 0.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pic>
        <p:nvPicPr>
          <p:cNvPr id="8196" name="Picture 4"/>
          <p:cNvPicPr>
            <a:picLocks noChangeAspect="1" noChangeArrowheads="1"/>
          </p:cNvPicPr>
          <p:nvPr/>
        </p:nvPicPr>
        <p:blipFill>
          <a:blip r:embed="rId2"/>
          <a:srcRect/>
          <a:stretch>
            <a:fillRect/>
          </a:stretch>
        </p:blipFill>
        <p:spPr bwMode="auto">
          <a:xfrm>
            <a:off x="4857752" y="3214686"/>
            <a:ext cx="3981450" cy="2114550"/>
          </a:xfrm>
          <a:prstGeom prst="rect">
            <a:avLst/>
          </a:prstGeom>
          <a:noFill/>
          <a:ln w="9525">
            <a:noFill/>
            <a:miter lim="800000"/>
            <a:headEnd/>
            <a:tailEnd/>
          </a:ln>
          <a:effectLst/>
        </p:spPr>
      </p:pic>
      <p:pic>
        <p:nvPicPr>
          <p:cNvPr id="1026" name="Picture 2"/>
          <p:cNvPicPr>
            <a:picLocks noChangeAspect="1" noChangeArrowheads="1"/>
          </p:cNvPicPr>
          <p:nvPr/>
        </p:nvPicPr>
        <p:blipFill>
          <a:blip r:embed="rId3"/>
          <a:srcRect/>
          <a:stretch>
            <a:fillRect/>
          </a:stretch>
        </p:blipFill>
        <p:spPr bwMode="auto">
          <a:xfrm>
            <a:off x="1428728" y="2928934"/>
            <a:ext cx="2786082" cy="2571507"/>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srcRect/>
          <a:stretch>
            <a:fillRect/>
          </a:stretch>
        </p:blipFill>
        <p:spPr bwMode="auto">
          <a:xfrm>
            <a:off x="1571604" y="2714620"/>
            <a:ext cx="6338903" cy="2635110"/>
          </a:xfrm>
          <a:prstGeom prst="rect">
            <a:avLst/>
          </a:prstGeom>
          <a:noFill/>
          <a:ln w="9525">
            <a:noFill/>
            <a:miter lim="800000"/>
            <a:headEnd/>
            <a:tailEnd/>
          </a:ln>
          <a:effectLst/>
        </p:spPr>
      </p:pic>
      <p:sp>
        <p:nvSpPr>
          <p:cNvPr id="2" name="Content Placeholder 1"/>
          <p:cNvSpPr>
            <a:spLocks noGrp="1"/>
          </p:cNvSpPr>
          <p:nvPr>
            <p:ph idx="1"/>
          </p:nvPr>
        </p:nvSpPr>
        <p:spPr>
          <a:xfrm>
            <a:off x="457200" y="1481328"/>
            <a:ext cx="8229600" cy="1733358"/>
          </a:xfrm>
        </p:spPr>
        <p:txBody>
          <a:bodyPr>
            <a:noAutofit/>
          </a:bodyPr>
          <a:lstStyle/>
          <a:p>
            <a:r>
              <a:rPr lang="en-GB" sz="1800" dirty="0" smtClean="0"/>
              <a:t>Another popular decoder circuit is the 3 to 8 decoder, which is shown below.  Again this device is widely applied in microcomputer circuits, when up to eight memory (or input/output) chips are utilised but only one must be selected at any time. The increasing binary count on A, B and C is shown in reverse order in the truth table.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229600" cy="1733358"/>
          </a:xfrm>
        </p:spPr>
        <p:txBody>
          <a:bodyPr>
            <a:noAutofit/>
          </a:bodyPr>
          <a:lstStyle/>
          <a:p>
            <a:r>
              <a:rPr lang="en-GB" sz="1800" dirty="0" smtClean="0"/>
              <a:t>The circuit is available as the 74138, has shown below.  The decoder only sets its outputs as indicated in the truth table when the Enable inputs are set as follows: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pic>
        <p:nvPicPr>
          <p:cNvPr id="10242" name="Picture 2"/>
          <p:cNvPicPr>
            <a:picLocks noChangeAspect="1" noChangeArrowheads="1"/>
          </p:cNvPicPr>
          <p:nvPr/>
        </p:nvPicPr>
        <p:blipFill>
          <a:blip r:embed="rId2"/>
          <a:srcRect/>
          <a:stretch>
            <a:fillRect/>
          </a:stretch>
        </p:blipFill>
        <p:spPr bwMode="auto">
          <a:xfrm>
            <a:off x="928663" y="2428869"/>
            <a:ext cx="1000131" cy="911230"/>
          </a:xfrm>
          <a:prstGeom prst="rect">
            <a:avLst/>
          </a:prstGeom>
          <a:noFill/>
          <a:ln w="9525">
            <a:noFill/>
            <a:miter lim="800000"/>
            <a:headEnd/>
            <a:tailEnd/>
          </a:ln>
          <a:effectLst/>
        </p:spPr>
      </p:pic>
      <p:pic>
        <p:nvPicPr>
          <p:cNvPr id="10243" name="Picture 3"/>
          <p:cNvPicPr>
            <a:picLocks noChangeAspect="1" noChangeArrowheads="1"/>
          </p:cNvPicPr>
          <p:nvPr/>
        </p:nvPicPr>
        <p:blipFill>
          <a:blip r:embed="rId3"/>
          <a:srcRect/>
          <a:stretch>
            <a:fillRect/>
          </a:stretch>
        </p:blipFill>
        <p:spPr bwMode="auto">
          <a:xfrm>
            <a:off x="785786" y="3714752"/>
            <a:ext cx="3552804" cy="2137879"/>
          </a:xfrm>
          <a:prstGeom prst="rect">
            <a:avLst/>
          </a:prstGeom>
          <a:noFill/>
          <a:ln w="9525">
            <a:noFill/>
            <a:miter lim="800000"/>
            <a:headEnd/>
            <a:tailEnd/>
          </a:ln>
          <a:effectLst/>
        </p:spPr>
      </p:pic>
      <p:pic>
        <p:nvPicPr>
          <p:cNvPr id="10244" name="Picture 4"/>
          <p:cNvPicPr>
            <a:picLocks noChangeAspect="1" noChangeArrowheads="1"/>
          </p:cNvPicPr>
          <p:nvPr/>
        </p:nvPicPr>
        <p:blipFill>
          <a:blip r:embed="rId4"/>
          <a:srcRect/>
          <a:stretch>
            <a:fillRect/>
          </a:stretch>
        </p:blipFill>
        <p:spPr bwMode="auto">
          <a:xfrm>
            <a:off x="4214811" y="3058683"/>
            <a:ext cx="4850046" cy="2870647"/>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900750" cy="4090812"/>
          </a:xfrm>
        </p:spPr>
        <p:txBody>
          <a:bodyPr>
            <a:noAutofit/>
          </a:bodyPr>
          <a:lstStyle/>
          <a:p>
            <a:r>
              <a:rPr lang="en-GB" sz="1800" dirty="0" smtClean="0"/>
              <a:t>Another type of decoder which is applied with segment displays is a binary to 7 segment decoder. Segment displays are widely used to display numerical values. If larger numbers of segments are used to construct characters then alphabet letters can be displayed with acceptable clarity. A 7 segment display is shown right. These displays may be constructed of LEDs or liquid crystal [LCD]. The latter activates its segments using reflected light and is an extremely low powered device. Both types of device are available as single digit display units or multiple digital units.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pic>
        <p:nvPicPr>
          <p:cNvPr id="11267" name="Picture 3"/>
          <p:cNvPicPr>
            <a:picLocks noChangeAspect="1" noChangeArrowheads="1"/>
          </p:cNvPicPr>
          <p:nvPr/>
        </p:nvPicPr>
        <p:blipFill>
          <a:blip r:embed="rId2"/>
          <a:srcRect/>
          <a:stretch>
            <a:fillRect/>
          </a:stretch>
        </p:blipFill>
        <p:spPr bwMode="auto">
          <a:xfrm>
            <a:off x="6643702" y="1500174"/>
            <a:ext cx="1441592" cy="2033577"/>
          </a:xfrm>
          <a:prstGeom prst="rect">
            <a:avLst/>
          </a:prstGeom>
          <a:noFill/>
          <a:ln w="9525">
            <a:noFill/>
            <a:miter lim="800000"/>
            <a:headEnd/>
            <a:tailEnd/>
          </a:ln>
          <a:effectLst/>
        </p:spPr>
      </p:pic>
      <p:pic>
        <p:nvPicPr>
          <p:cNvPr id="11268" name="Picture 4"/>
          <p:cNvPicPr>
            <a:picLocks noChangeAspect="1" noChangeArrowheads="1"/>
          </p:cNvPicPr>
          <p:nvPr/>
        </p:nvPicPr>
        <p:blipFill>
          <a:blip r:embed="rId3"/>
          <a:srcRect/>
          <a:stretch>
            <a:fillRect/>
          </a:stretch>
        </p:blipFill>
        <p:spPr bwMode="auto">
          <a:xfrm>
            <a:off x="6572264" y="4071942"/>
            <a:ext cx="2164725" cy="928694"/>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8043890" cy="1804796"/>
          </a:xfrm>
        </p:spPr>
        <p:txBody>
          <a:bodyPr>
            <a:noAutofit/>
          </a:bodyPr>
          <a:lstStyle/>
          <a:p>
            <a:r>
              <a:rPr lang="en-GB" sz="1800" dirty="0" smtClean="0"/>
              <a:t>A binary to 7 segment decoder IC is the he 7447, which is shown below.  Normally pins 3, 4 and 5 are held at logic 1. Notice, that the outputs are inverse logic, i.e.  Each segment bit is set when it is a logic 0. The truth table shows the signals set using normal positive logic for simplicity – the settings are inverted at the interconnection pins. </a:t>
            </a:r>
            <a:endParaRPr lang="en-GB" sz="1800" dirty="0"/>
          </a:p>
        </p:txBody>
      </p:sp>
      <p:sp>
        <p:nvSpPr>
          <p:cNvPr id="3" name="Title 2"/>
          <p:cNvSpPr>
            <a:spLocks noGrp="1"/>
          </p:cNvSpPr>
          <p:nvPr>
            <p:ph type="title"/>
          </p:nvPr>
        </p:nvSpPr>
        <p:spPr/>
        <p:txBody>
          <a:bodyPr>
            <a:normAutofit/>
          </a:bodyPr>
          <a:lstStyle/>
          <a:p>
            <a:r>
              <a:rPr lang="en-GB" sz="2200" dirty="0" smtClean="0"/>
              <a:t>Decoders</a:t>
            </a:r>
            <a:endParaRPr lang="en-GB" sz="2200" dirty="0"/>
          </a:p>
        </p:txBody>
      </p:sp>
      <p:pic>
        <p:nvPicPr>
          <p:cNvPr id="12290" name="Picture 2"/>
          <p:cNvPicPr>
            <a:picLocks noChangeAspect="1" noChangeArrowheads="1"/>
          </p:cNvPicPr>
          <p:nvPr/>
        </p:nvPicPr>
        <p:blipFill>
          <a:blip r:embed="rId2"/>
          <a:srcRect/>
          <a:stretch>
            <a:fillRect/>
          </a:stretch>
        </p:blipFill>
        <p:spPr bwMode="auto">
          <a:xfrm>
            <a:off x="785786" y="3429000"/>
            <a:ext cx="3389482" cy="2071702"/>
          </a:xfrm>
          <a:prstGeom prst="rect">
            <a:avLst/>
          </a:prstGeom>
          <a:noFill/>
          <a:ln w="9525">
            <a:noFill/>
            <a:miter lim="800000"/>
            <a:headEnd/>
            <a:tailEnd/>
          </a:ln>
          <a:effectLst/>
        </p:spPr>
      </p:pic>
      <p:pic>
        <p:nvPicPr>
          <p:cNvPr id="12291" name="Picture 3"/>
          <p:cNvPicPr>
            <a:picLocks noChangeAspect="1" noChangeArrowheads="1"/>
          </p:cNvPicPr>
          <p:nvPr/>
        </p:nvPicPr>
        <p:blipFill>
          <a:blip r:embed="rId3"/>
          <a:srcRect/>
          <a:stretch>
            <a:fillRect/>
          </a:stretch>
        </p:blipFill>
        <p:spPr bwMode="auto">
          <a:xfrm>
            <a:off x="4214810" y="3071810"/>
            <a:ext cx="4522888" cy="3447132"/>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144</TotalTime>
  <Words>1227</Words>
  <Application>Microsoft Office PowerPoint</Application>
  <PresentationFormat>On-screen Show (4:3)</PresentationFormat>
  <Paragraphs>58</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Multivibrators and Decoders</vt:lpstr>
      <vt:lpstr>Astable multi-vibrator </vt:lpstr>
      <vt:lpstr>Astable multi-vibrator </vt:lpstr>
      <vt:lpstr>Astable multi-vibrator </vt:lpstr>
      <vt:lpstr>Astable multi-vibrator </vt:lpstr>
      <vt:lpstr>Monostable multivibrator</vt:lpstr>
      <vt:lpstr>Monostable multivibrator</vt:lpstr>
      <vt:lpstr>Schmitt Trigger</vt:lpstr>
      <vt:lpstr>Schmitt Trigger</vt:lpstr>
      <vt:lpstr>Decoders</vt:lpstr>
      <vt:lpstr>Decoders</vt:lpstr>
      <vt:lpstr>Decoders</vt:lpstr>
      <vt:lpstr>Decoders</vt:lpstr>
      <vt:lpstr>Decoders</vt:lpstr>
      <vt:lpstr>Decoders</vt:lpstr>
      <vt:lpstr>Decoders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Multivibrators</dc:title>
  <dc:creator>gary</dc:creator>
  <cp:lastModifiedBy>gary</cp:lastModifiedBy>
  <cp:revision>22</cp:revision>
  <dcterms:created xsi:type="dcterms:W3CDTF">2013-11-07T11:39:41Z</dcterms:created>
  <dcterms:modified xsi:type="dcterms:W3CDTF">2013-11-11T09:01:02Z</dcterms:modified>
</cp:coreProperties>
</file>